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314" r:id="rId2"/>
    <p:sldId id="315" r:id="rId3"/>
    <p:sldId id="316" r:id="rId4"/>
    <p:sldId id="397" r:id="rId5"/>
    <p:sldId id="398" r:id="rId6"/>
    <p:sldId id="399" r:id="rId7"/>
    <p:sldId id="400" r:id="rId8"/>
    <p:sldId id="401" r:id="rId9"/>
    <p:sldId id="402" r:id="rId10"/>
    <p:sldId id="403" r:id="rId11"/>
    <p:sldId id="404" r:id="rId12"/>
    <p:sldId id="405" r:id="rId13"/>
    <p:sldId id="406" r:id="rId14"/>
    <p:sldId id="407" r:id="rId15"/>
    <p:sldId id="408" r:id="rId16"/>
    <p:sldId id="409" r:id="rId17"/>
    <p:sldId id="410" r:id="rId18"/>
    <p:sldId id="317" r:id="rId19"/>
    <p:sldId id="318" r:id="rId20"/>
    <p:sldId id="319" r:id="rId21"/>
    <p:sldId id="320" r:id="rId22"/>
    <p:sldId id="321" r:id="rId23"/>
    <p:sldId id="322" r:id="rId24"/>
    <p:sldId id="258" r:id="rId25"/>
    <p:sldId id="260" r:id="rId26"/>
    <p:sldId id="261" r:id="rId27"/>
    <p:sldId id="262" r:id="rId28"/>
    <p:sldId id="264" r:id="rId29"/>
    <p:sldId id="265" r:id="rId30"/>
    <p:sldId id="266" r:id="rId31"/>
    <p:sldId id="267" r:id="rId32"/>
    <p:sldId id="268" r:id="rId33"/>
    <p:sldId id="272" r:id="rId34"/>
    <p:sldId id="273" r:id="rId35"/>
    <p:sldId id="274" r:id="rId36"/>
    <p:sldId id="275" r:id="rId37"/>
    <p:sldId id="276" r:id="rId38"/>
    <p:sldId id="277" r:id="rId39"/>
    <p:sldId id="278" r:id="rId40"/>
    <p:sldId id="279" r:id="rId41"/>
    <p:sldId id="280" r:id="rId42"/>
    <p:sldId id="281" r:id="rId43"/>
    <p:sldId id="282" r:id="rId44"/>
    <p:sldId id="283" r:id="rId45"/>
    <p:sldId id="289" r:id="rId46"/>
    <p:sldId id="297" r:id="rId4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 autoAdjust="0"/>
    <p:restoredTop sz="94708" autoAdjust="0"/>
  </p:normalViewPr>
  <p:slideViewPr>
    <p:cSldViewPr>
      <p:cViewPr varScale="1">
        <p:scale>
          <a:sx n="77" d="100"/>
          <a:sy n="77" d="100"/>
        </p:scale>
        <p:origin x="-1618" y="-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7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869D5-7825-4506-A1F8-D182CFD5C7A9}" type="datetimeFigureOut">
              <a:rPr lang="zh-CN" altLang="en-US" smtClean="0"/>
              <a:pPr/>
              <a:t>2013/4/17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D8034-7DB1-4681-A7EB-0861203381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764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/>
          <a:lstStyle/>
          <a:p>
            <a:pPr>
              <a:buFontTx/>
              <a:buChar char="•"/>
            </a:pPr>
            <a:r>
              <a:rPr lang="zh-CN" sz="1600" dirty="0"/>
              <a:t>友元函数是在类声明中由关键字</a:t>
            </a:r>
            <a:r>
              <a:rPr lang="zh-CN" altLang="zh-CN" sz="1600" dirty="0"/>
              <a:t>friend</a:t>
            </a:r>
            <a:r>
              <a:rPr lang="zh-CN" sz="1600" dirty="0"/>
              <a:t>修饰说明的非成员函数，在它的函数体中能够通过对象名访问</a:t>
            </a:r>
            <a:r>
              <a:rPr lang="zh-CN" altLang="zh-CN" sz="1600" dirty="0"/>
              <a:t>private</a:t>
            </a:r>
            <a:r>
              <a:rPr lang="zh-CN" sz="1600" dirty="0"/>
              <a:t>和</a:t>
            </a:r>
            <a:r>
              <a:rPr lang="zh-CN" altLang="zh-CN" sz="1600" dirty="0"/>
              <a:t>protected</a:t>
            </a:r>
            <a:r>
              <a:rPr lang="zh-CN" sz="1600" dirty="0"/>
              <a:t>成员</a:t>
            </a:r>
          </a:p>
          <a:p>
            <a:pPr>
              <a:buFontTx/>
              <a:buChar char="•"/>
            </a:pPr>
            <a:r>
              <a:rPr lang="zh-CN" sz="1600" dirty="0"/>
              <a:t>    作用：增加灵活性，使程序员可以在封装和快速性方面做合理选择。</a:t>
            </a:r>
          </a:p>
          <a:p>
            <a:pPr>
              <a:buFontTx/>
              <a:buChar char="•"/>
            </a:pPr>
            <a:r>
              <a:rPr lang="zh-CN" sz="1600" dirty="0"/>
              <a:t>    类的主要特点是实现数据隐藏，即不允许非成员函数对它访问，但在某些场合下，非成员函数中需要通过对象名访问</a:t>
            </a:r>
            <a:r>
              <a:rPr lang="zh-CN" altLang="zh-CN" sz="1600" dirty="0"/>
              <a:t>private</a:t>
            </a:r>
            <a:r>
              <a:rPr lang="zh-CN" sz="1600" dirty="0"/>
              <a:t>成员，这可以通过友元函数来实现；有些函数需要放在类的外面，或者类设计完后补充的，不能成为成员函数，但又需要访问类中的私有成员。</a:t>
            </a:r>
          </a:p>
          <a:p>
            <a:pPr>
              <a:buFontTx/>
              <a:buChar char="•"/>
            </a:pPr>
            <a:endParaRPr lang="zh-CN" altLang="zh-CN" sz="16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/>
          <a:lstStyle/>
          <a:p>
            <a:pPr>
              <a:buFontTx/>
              <a:buChar char="•"/>
            </a:pPr>
            <a:r>
              <a:rPr lang="zh-CN" sz="1600"/>
              <a:t>友元函数是在类声明中由关键字</a:t>
            </a:r>
            <a:r>
              <a:rPr lang="zh-CN" altLang="zh-CN" sz="1600"/>
              <a:t>friend</a:t>
            </a:r>
            <a:r>
              <a:rPr lang="zh-CN" sz="1600"/>
              <a:t>修饰说明的非成员函数，在它的函数体中能够通过对象名访问</a:t>
            </a:r>
            <a:r>
              <a:rPr lang="zh-CN" altLang="zh-CN" sz="1600"/>
              <a:t>private</a:t>
            </a:r>
            <a:r>
              <a:rPr lang="zh-CN" sz="1600"/>
              <a:t>和</a:t>
            </a:r>
            <a:r>
              <a:rPr lang="zh-CN" altLang="zh-CN" sz="1600"/>
              <a:t>protected</a:t>
            </a:r>
            <a:r>
              <a:rPr lang="zh-CN" sz="1600"/>
              <a:t>成员</a:t>
            </a:r>
          </a:p>
          <a:p>
            <a:pPr>
              <a:buFontTx/>
              <a:buChar char="•"/>
            </a:pPr>
            <a:r>
              <a:rPr lang="zh-CN" sz="1600"/>
              <a:t>    作用：增加灵活性，使程序员可以在封装和快速性方面做合理选择。</a:t>
            </a:r>
          </a:p>
          <a:p>
            <a:pPr>
              <a:buFontTx/>
              <a:buChar char="•"/>
            </a:pPr>
            <a:r>
              <a:rPr lang="zh-CN" sz="1600"/>
              <a:t>    类的主要特点是实现数据隐藏，即不允许非成员函数对它访问，但在某些场合下，非成员函数中需要通过对象名访问</a:t>
            </a:r>
            <a:r>
              <a:rPr lang="zh-CN" altLang="zh-CN" sz="1600"/>
              <a:t>private</a:t>
            </a:r>
            <a:r>
              <a:rPr lang="zh-CN" sz="1600"/>
              <a:t>成员，这可以通过友元函数来实现；有些函数需要放在类的外面，或者类设计完后补充的，不能成为成员函数，但又需要访问类中的私有成员。</a:t>
            </a:r>
          </a:p>
          <a:p>
            <a:pPr>
              <a:buFontTx/>
              <a:buChar char="•"/>
            </a:pPr>
            <a:endParaRPr lang="zh-CN" altLang="zh-CN" sz="16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/>
          <a:lstStyle/>
          <a:p>
            <a:pPr>
              <a:buFontTx/>
              <a:buChar char="•"/>
            </a:pPr>
            <a:r>
              <a:rPr lang="zh-CN" sz="1600"/>
              <a:t>友元函数是在类声明中由关键字</a:t>
            </a:r>
            <a:r>
              <a:rPr lang="zh-CN" altLang="zh-CN" sz="1600"/>
              <a:t>friend</a:t>
            </a:r>
            <a:r>
              <a:rPr lang="zh-CN" sz="1600"/>
              <a:t>修饰说明的非成员函数，在它的函数体中能够通过对象名访问</a:t>
            </a:r>
            <a:r>
              <a:rPr lang="zh-CN" altLang="zh-CN" sz="1600"/>
              <a:t>private</a:t>
            </a:r>
            <a:r>
              <a:rPr lang="zh-CN" sz="1600"/>
              <a:t>和</a:t>
            </a:r>
            <a:r>
              <a:rPr lang="zh-CN" altLang="zh-CN" sz="1600"/>
              <a:t>protected</a:t>
            </a:r>
            <a:r>
              <a:rPr lang="zh-CN" sz="1600"/>
              <a:t>成员</a:t>
            </a:r>
          </a:p>
          <a:p>
            <a:pPr>
              <a:buFontTx/>
              <a:buChar char="•"/>
            </a:pPr>
            <a:r>
              <a:rPr lang="zh-CN" sz="1600"/>
              <a:t>    作用：增加灵活性，使程序员可以在封装和快速性方面做合理选择。</a:t>
            </a:r>
          </a:p>
          <a:p>
            <a:pPr>
              <a:buFontTx/>
              <a:buChar char="•"/>
            </a:pPr>
            <a:r>
              <a:rPr lang="zh-CN" sz="1600"/>
              <a:t>    类的主要特点是实现数据隐藏，即不允许非成员函数对它访问，但在某些场合下，非成员函数中需要通过对象名访问</a:t>
            </a:r>
            <a:r>
              <a:rPr lang="zh-CN" altLang="zh-CN" sz="1600"/>
              <a:t>private</a:t>
            </a:r>
            <a:r>
              <a:rPr lang="zh-CN" sz="1600"/>
              <a:t>成员，这可以通过友元函数来实现；有些函数需要放在类的外面，或者类设计完后补充的，不能成为成员函数，但又需要访问类中的私有成员。</a:t>
            </a:r>
          </a:p>
          <a:p>
            <a:pPr>
              <a:buFontTx/>
              <a:buChar char="•"/>
            </a:pPr>
            <a:endParaRPr lang="zh-CN" altLang="zh-CN" sz="16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885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pPr>
              <a:buFontTx/>
              <a:buChar char="•"/>
            </a:pPr>
            <a:r>
              <a:rPr lang="zh-CN" sz="1600"/>
              <a:t>友元函数是在类声明中由关键字</a:t>
            </a:r>
            <a:r>
              <a:rPr lang="zh-CN" altLang="zh-CN" sz="1600"/>
              <a:t>friend</a:t>
            </a:r>
            <a:r>
              <a:rPr lang="zh-CN" sz="1600"/>
              <a:t>修饰说明的非成员函数，在它的函数体中能够通过对象名访问</a:t>
            </a:r>
            <a:r>
              <a:rPr lang="zh-CN" altLang="zh-CN" sz="1600"/>
              <a:t>private</a:t>
            </a:r>
            <a:r>
              <a:rPr lang="zh-CN" sz="1600"/>
              <a:t>和</a:t>
            </a:r>
            <a:r>
              <a:rPr lang="zh-CN" altLang="zh-CN" sz="1600"/>
              <a:t>protected</a:t>
            </a:r>
            <a:r>
              <a:rPr lang="zh-CN" sz="1600"/>
              <a:t>成员</a:t>
            </a:r>
          </a:p>
          <a:p>
            <a:pPr>
              <a:buFontTx/>
              <a:buChar char="•"/>
            </a:pPr>
            <a:r>
              <a:rPr lang="zh-CN" sz="1600"/>
              <a:t>    作用：增加灵活性，使程序员可以在封装和快速性方面做合理选择。</a:t>
            </a:r>
          </a:p>
          <a:p>
            <a:pPr>
              <a:buFontTx/>
              <a:buChar char="•"/>
            </a:pPr>
            <a:r>
              <a:rPr lang="zh-CN" sz="1600"/>
              <a:t>    类的主要特点是实现数据隐藏，即不允许非成员函数对它访问，但在某些场合下，非成员函数中需要通过对象名访问</a:t>
            </a:r>
            <a:r>
              <a:rPr lang="zh-CN" altLang="zh-CN" sz="1600"/>
              <a:t>private</a:t>
            </a:r>
            <a:r>
              <a:rPr lang="zh-CN" sz="1600"/>
              <a:t>成员，这可以通过友元函数来实现；有些函数需要放在类的外面，或者类设计完后补充的，不能成为成员函数，但又需要访问类中的私有成员。</a:t>
            </a:r>
          </a:p>
          <a:p>
            <a:pPr>
              <a:buFontTx/>
              <a:buChar char="•"/>
            </a:pPr>
            <a:endParaRPr lang="zh-CN" altLang="zh-CN" sz="16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/>
          <a:lstStyle/>
          <a:p>
            <a:pPr>
              <a:buFontTx/>
              <a:buChar char="•"/>
            </a:pPr>
            <a:r>
              <a:rPr lang="zh-CN" altLang="zh-CN" sz="2000"/>
              <a:t>    </a:t>
            </a:r>
            <a:r>
              <a:rPr lang="zh-CN" sz="2000"/>
              <a:t>一个类可以被声明为另一个类的友元。</a:t>
            </a:r>
          </a:p>
          <a:p>
            <a:pPr>
              <a:buFontTx/>
              <a:buChar char="•"/>
            </a:pPr>
            <a:r>
              <a:rPr lang="zh-CN" sz="2000"/>
              <a:t>    若声明</a:t>
            </a:r>
            <a:r>
              <a:rPr lang="zh-CN" altLang="zh-CN" sz="2000"/>
              <a:t>B</a:t>
            </a:r>
            <a:r>
              <a:rPr lang="zh-CN" sz="2000"/>
              <a:t>类为</a:t>
            </a:r>
            <a:r>
              <a:rPr lang="zh-CN" altLang="zh-CN" sz="2000"/>
              <a:t>A</a:t>
            </a:r>
            <a:r>
              <a:rPr lang="zh-CN" sz="2000"/>
              <a:t>类的友元，意味着</a:t>
            </a:r>
            <a:r>
              <a:rPr lang="zh-CN" altLang="zh-CN" sz="2000"/>
              <a:t>B</a:t>
            </a:r>
            <a:r>
              <a:rPr lang="zh-CN" sz="2000"/>
              <a:t>类的所有成员函数（包括构造函数和析构函数）将成为</a:t>
            </a:r>
            <a:r>
              <a:rPr lang="zh-CN" altLang="zh-CN" sz="2000"/>
              <a:t>A</a:t>
            </a:r>
            <a:r>
              <a:rPr lang="zh-CN" sz="2000"/>
              <a:t>类的友元。</a:t>
            </a:r>
          </a:p>
          <a:p>
            <a:pPr>
              <a:buFontTx/>
              <a:buChar char="•"/>
            </a:pPr>
            <a:r>
              <a:rPr lang="zh-CN" sz="2000"/>
              <a:t>声明语法：在</a:t>
            </a:r>
            <a:r>
              <a:rPr lang="zh-CN" altLang="zh-CN" sz="2000"/>
              <a:t>A</a:t>
            </a:r>
            <a:r>
              <a:rPr lang="zh-CN" sz="2000"/>
              <a:t>类中用</a:t>
            </a:r>
            <a:r>
              <a:rPr lang="zh-CN" altLang="zh-CN" sz="2000"/>
              <a:t>friend</a:t>
            </a:r>
            <a:r>
              <a:rPr lang="zh-CN" sz="2000"/>
              <a:t>修饰说明</a:t>
            </a:r>
            <a:r>
              <a:rPr lang="zh-CN" altLang="zh-CN" sz="2000"/>
              <a:t>B</a:t>
            </a:r>
            <a:r>
              <a:rPr lang="zh-CN" sz="2000"/>
              <a:t>类。</a:t>
            </a:r>
          </a:p>
          <a:p>
            <a:pPr>
              <a:buFontTx/>
              <a:buChar char="•"/>
            </a:pPr>
            <a:endParaRPr lang="zh-CN" altLang="zh-CN" sz="20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2013/4/17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2013/4/17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1331913" y="1916113"/>
            <a:ext cx="7272337" cy="10144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>
                <a:solidFill>
                  <a:srgbClr val="FF0000"/>
                </a:solidFill>
              </a:rPr>
              <a:t>注意：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/>
              <a:t>（</a:t>
            </a:r>
            <a:r>
              <a:rPr kumimoji="0" lang="en-US" altLang="zh-CN" sz="2400"/>
              <a:t>1</a:t>
            </a:r>
            <a:r>
              <a:rPr kumimoji="0" lang="zh-CN" altLang="en-US" sz="2400"/>
              <a:t>）所有默认参数必须放在参数表的最后。</a:t>
            </a:r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1370013" y="301625"/>
            <a:ext cx="73136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US" altLang="zh-CN" sz="3600" dirty="0">
                <a:solidFill>
                  <a:schemeClr val="tx2"/>
                </a:solidFill>
                <a:ea typeface="隶书" pitchFamily="49" charset="-122"/>
              </a:rPr>
              <a:t>6.3    </a:t>
            </a:r>
            <a:r>
              <a:rPr kumimoji="0" lang="zh-CN" altLang="en-US" sz="3600" dirty="0">
                <a:solidFill>
                  <a:schemeClr val="tx2"/>
                </a:solidFill>
                <a:ea typeface="隶书" pitchFamily="49" charset="-122"/>
              </a:rPr>
              <a:t>带缺省参数的函数</a:t>
            </a:r>
            <a:r>
              <a:rPr kumimoji="0" lang="zh-CN" altLang="en-US" sz="3600" b="0" dirty="0">
                <a:solidFill>
                  <a:schemeClr val="tx2"/>
                </a:solidFill>
                <a:latin typeface="Arial" charset="0"/>
                <a:ea typeface="宋体" charset="-122"/>
              </a:rPr>
              <a:t> </a:t>
            </a:r>
          </a:p>
        </p:txBody>
      </p:sp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1331913" y="3284538"/>
            <a:ext cx="7272337" cy="2438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25000"/>
              </a:spcBef>
              <a:buClrTx/>
              <a:buSzTx/>
              <a:buFontTx/>
              <a:buNone/>
            </a:pPr>
            <a:r>
              <a:rPr kumimoji="0" lang="zh-CN" altLang="en-US" sz="2400" dirty="0"/>
              <a:t>例如：</a:t>
            </a:r>
          </a:p>
          <a:p>
            <a:pPr algn="l">
              <a:lnSpc>
                <a:spcPct val="100000"/>
              </a:lnSpc>
              <a:spcBef>
                <a:spcPct val="25000"/>
              </a:spcBef>
              <a:buClrTx/>
              <a:buSzTx/>
              <a:buFontTx/>
              <a:buNone/>
            </a:pPr>
            <a:r>
              <a:rPr kumimoji="0" lang="zh-CN" altLang="en-US" sz="2400" dirty="0"/>
              <a:t>          </a:t>
            </a:r>
            <a:r>
              <a:rPr kumimoji="0" lang="en-US" altLang="zh-CN" sz="2400" dirty="0" err="1"/>
              <a:t>int</a:t>
            </a:r>
            <a:r>
              <a:rPr kumimoji="0" lang="en-US" altLang="zh-CN" sz="2400" dirty="0"/>
              <a:t> Fun(</a:t>
            </a:r>
            <a:r>
              <a:rPr kumimoji="0" lang="en-US" altLang="zh-CN" sz="2400" dirty="0" err="1"/>
              <a:t>int</a:t>
            </a:r>
            <a:r>
              <a:rPr kumimoji="0" lang="en-US" altLang="zh-CN" sz="2400" dirty="0"/>
              <a:t> </a:t>
            </a:r>
            <a:r>
              <a:rPr kumimoji="0" lang="en-US" altLang="zh-CN" sz="2400" dirty="0" err="1"/>
              <a:t>i</a:t>
            </a:r>
            <a:r>
              <a:rPr kumimoji="0" lang="en-US" altLang="zh-CN" sz="2400" dirty="0"/>
              <a:t>, </a:t>
            </a:r>
            <a:r>
              <a:rPr kumimoji="0" lang="en-US" altLang="zh-CN" sz="2400" dirty="0" err="1"/>
              <a:t>int</a:t>
            </a:r>
            <a:r>
              <a:rPr kumimoji="0" lang="en-US" altLang="zh-CN" sz="2400" dirty="0"/>
              <a:t> j=5, </a:t>
            </a:r>
            <a:r>
              <a:rPr kumimoji="0" lang="en-US" altLang="zh-CN" sz="2400" dirty="0" err="1"/>
              <a:t>int</a:t>
            </a:r>
            <a:r>
              <a:rPr kumimoji="0" lang="en-US" altLang="zh-CN" sz="2400" dirty="0"/>
              <a:t> k);     </a:t>
            </a:r>
            <a:r>
              <a:rPr kumimoji="0" lang="en-US" altLang="zh-CN" sz="2400" dirty="0">
                <a:solidFill>
                  <a:srgbClr val="FF0000"/>
                </a:solidFill>
              </a:rPr>
              <a:t>//</a:t>
            </a:r>
            <a:r>
              <a:rPr kumimoji="0" lang="zh-CN" altLang="en-US" sz="2400" dirty="0">
                <a:solidFill>
                  <a:srgbClr val="FF0000"/>
                </a:solidFill>
              </a:rPr>
              <a:t>错误，</a:t>
            </a:r>
            <a:r>
              <a:rPr kumimoji="0" lang="en-US" altLang="zh-CN" sz="3200" dirty="0">
                <a:solidFill>
                  <a:srgbClr val="FF0000"/>
                </a:solidFill>
                <a:ea typeface="隶书" pitchFamily="49" charset="-122"/>
              </a:rPr>
              <a:t>×</a:t>
            </a:r>
          </a:p>
          <a:p>
            <a:pPr algn="l">
              <a:lnSpc>
                <a:spcPct val="100000"/>
              </a:lnSpc>
              <a:spcBef>
                <a:spcPct val="25000"/>
              </a:spcBef>
              <a:buClrTx/>
              <a:buSzTx/>
              <a:buFontTx/>
              <a:buNone/>
            </a:pPr>
            <a:r>
              <a:rPr kumimoji="0" lang="zh-CN" altLang="en-US" sz="2400" dirty="0"/>
              <a:t>错误原因：带缺省值的参数</a:t>
            </a:r>
            <a:r>
              <a:rPr kumimoji="0" lang="en-US" altLang="zh-CN" sz="2400" dirty="0"/>
              <a:t>j</a:t>
            </a:r>
            <a:r>
              <a:rPr kumimoji="0" lang="zh-CN" altLang="en-US" sz="2400" dirty="0"/>
              <a:t>后面，不能再有参数</a:t>
            </a:r>
            <a:r>
              <a:rPr kumimoji="0" lang="en-US" altLang="zh-CN" sz="2400" dirty="0"/>
              <a:t>k</a:t>
            </a:r>
          </a:p>
          <a:p>
            <a:pPr algn="l">
              <a:lnSpc>
                <a:spcPct val="100000"/>
              </a:lnSpc>
              <a:spcBef>
                <a:spcPct val="25000"/>
              </a:spcBef>
              <a:buClrTx/>
              <a:buSzTx/>
              <a:buFontTx/>
              <a:buNone/>
            </a:pPr>
            <a:r>
              <a:rPr kumimoji="0" lang="zh-CN" altLang="en-US" sz="2400" dirty="0"/>
              <a:t>正确写法：</a:t>
            </a:r>
          </a:p>
          <a:p>
            <a:pPr algn="l">
              <a:lnSpc>
                <a:spcPct val="100000"/>
              </a:lnSpc>
              <a:spcBef>
                <a:spcPct val="25000"/>
              </a:spcBef>
              <a:buClrTx/>
              <a:buSzTx/>
              <a:buFontTx/>
              <a:buNone/>
            </a:pPr>
            <a:r>
              <a:rPr kumimoji="0" lang="zh-CN" altLang="en-US" sz="2400" dirty="0"/>
              <a:t>          </a:t>
            </a:r>
            <a:r>
              <a:rPr kumimoji="0" lang="en-US" altLang="zh-CN" sz="2400" dirty="0" err="1"/>
              <a:t>int</a:t>
            </a:r>
            <a:r>
              <a:rPr kumimoji="0" lang="en-US" altLang="zh-CN" sz="2400" dirty="0"/>
              <a:t> Fun(</a:t>
            </a:r>
            <a:r>
              <a:rPr kumimoji="0" lang="en-US" altLang="zh-CN" sz="2400" dirty="0" err="1"/>
              <a:t>int</a:t>
            </a:r>
            <a:r>
              <a:rPr kumimoji="0" lang="en-US" altLang="zh-CN" sz="2400" dirty="0"/>
              <a:t> </a:t>
            </a:r>
            <a:r>
              <a:rPr kumimoji="0" lang="en-US" altLang="zh-CN" sz="2400" dirty="0" err="1"/>
              <a:t>I,int</a:t>
            </a:r>
            <a:r>
              <a:rPr kumimoji="0" lang="en-US" altLang="zh-CN" sz="2400" dirty="0"/>
              <a:t> </a:t>
            </a:r>
            <a:r>
              <a:rPr kumimoji="0" lang="en-US" altLang="zh-CN" sz="2400" dirty="0" err="1"/>
              <a:t>k,int</a:t>
            </a:r>
            <a:r>
              <a:rPr kumimoji="0" lang="en-US" altLang="zh-CN" sz="2400" dirty="0"/>
              <a:t> j=5);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71604" y="5786454"/>
            <a:ext cx="6357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只有参数列表的后部参数才可是缺省的，也就是说，我们不可以在一个缺省参数后面又跟一个非缺省的参数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zh-CN"/>
              <a:t> </a:t>
            </a:r>
          </a:p>
        </p:txBody>
      </p:sp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149225" y="871538"/>
            <a:ext cx="8743950" cy="31496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266700" algn="just"/>
            <a:r>
              <a:rPr lang="zh-CN" altLang="zh-CN">
                <a:solidFill>
                  <a:srgbClr val="FF3300"/>
                </a:solidFill>
              </a:rPr>
              <a:t>double distance</a:t>
            </a:r>
            <a:r>
              <a:rPr lang="zh-CN" altLang="zh-CN">
                <a:solidFill>
                  <a:schemeClr val="tx1"/>
                </a:solidFill>
              </a:rPr>
              <a:t>(TPoint &amp;a,TPoint &amp;b)   	</a:t>
            </a:r>
            <a:r>
              <a:rPr lang="zh-CN" altLang="zh-CN">
                <a:solidFill>
                  <a:schemeClr val="hlink"/>
                </a:solidFill>
              </a:rPr>
              <a:t>//</a:t>
            </a:r>
            <a:r>
              <a:rPr lang="zh-CN">
                <a:solidFill>
                  <a:schemeClr val="hlink"/>
                </a:solidFill>
              </a:rPr>
              <a:t>被定义为友元的普通函数</a:t>
            </a:r>
          </a:p>
          <a:p>
            <a:pPr indent="266700" algn="just" eaLnBrk="0" hangingPunct="0"/>
            <a:r>
              <a:rPr lang="zh-CN" altLang="zh-CN">
                <a:solidFill>
                  <a:schemeClr val="tx1"/>
                </a:solidFill>
              </a:rPr>
              <a:t>{</a:t>
            </a:r>
          </a:p>
          <a:p>
            <a:pPr indent="266700" algn="just" eaLnBrk="0" hangingPunct="0"/>
            <a:r>
              <a:rPr lang="zh-CN" altLang="zh-CN">
                <a:solidFill>
                  <a:schemeClr val="tx1"/>
                </a:solidFill>
              </a:rPr>
              <a:t>    return  sqrt((a.x-b.x)*(a.x-b.x)+(a.y-b.y)*(a.y-b.y));   </a:t>
            </a:r>
            <a:r>
              <a:rPr lang="zh-CN" altLang="zh-CN">
                <a:solidFill>
                  <a:schemeClr val="hlink"/>
                </a:solidFill>
              </a:rPr>
              <a:t>//</a:t>
            </a:r>
            <a:r>
              <a:rPr lang="zh-CN">
                <a:solidFill>
                  <a:schemeClr val="hlink"/>
                </a:solidFill>
              </a:rPr>
              <a:t>访问私有成员</a:t>
            </a:r>
          </a:p>
          <a:p>
            <a:pPr indent="266700" algn="just" eaLnBrk="0" hangingPunct="0"/>
            <a:r>
              <a:rPr lang="zh-CN" altLang="zh-CN">
                <a:solidFill>
                  <a:schemeClr val="tx1"/>
                </a:solidFill>
              </a:rPr>
              <a:t>}</a:t>
            </a:r>
          </a:p>
          <a:p>
            <a:pPr indent="266700" algn="just" eaLnBrk="0" hangingPunct="0"/>
            <a:r>
              <a:rPr lang="zh-CN" altLang="zh-CN">
                <a:solidFill>
                  <a:schemeClr val="tx1"/>
                </a:solidFill>
              </a:rPr>
              <a:t>int main()</a:t>
            </a:r>
          </a:p>
          <a:p>
            <a:pPr indent="266700" algn="just" eaLnBrk="0" hangingPunct="0"/>
            <a:r>
              <a:rPr lang="zh-CN" altLang="zh-CN">
                <a:solidFill>
                  <a:schemeClr val="tx1"/>
                </a:solidFill>
              </a:rPr>
              <a:t>{ </a:t>
            </a:r>
          </a:p>
          <a:p>
            <a:pPr indent="266700" algn="just" eaLnBrk="0" hangingPunct="0"/>
            <a:r>
              <a:rPr lang="zh-CN" altLang="zh-CN">
                <a:solidFill>
                  <a:schemeClr val="tx1"/>
                </a:solidFill>
              </a:rPr>
              <a:t>    TPoint p1(2,3),p2(4,5);</a:t>
            </a:r>
          </a:p>
          <a:p>
            <a:pPr indent="266700" algn="just" eaLnBrk="0" hangingPunct="0"/>
            <a:r>
              <a:rPr lang="zh-CN" altLang="zh-CN">
                <a:solidFill>
                  <a:schemeClr val="tx1"/>
                </a:solidFill>
              </a:rPr>
              <a:t>    cout&lt;&lt;"the distance between two point is:"&lt;&lt;distance(p1,p2)&lt;&lt;endl;</a:t>
            </a:r>
          </a:p>
          <a:p>
            <a:pPr indent="266700" algn="just" eaLnBrk="0" hangingPunct="0"/>
            <a:r>
              <a:rPr lang="zh-CN" altLang="zh-CN">
                <a:solidFill>
                  <a:schemeClr val="tx1"/>
                </a:solidFill>
              </a:rPr>
              <a:t>    return 0;</a:t>
            </a:r>
          </a:p>
          <a:p>
            <a:pPr indent="266700" algn="just" eaLnBrk="0" hangingPunct="0"/>
            <a:r>
              <a:rPr lang="zh-CN" altLang="zh-CN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685800" y="4114800"/>
            <a:ext cx="7772400" cy="21002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sz="2400" dirty="0"/>
              <a:t>运行结果：</a:t>
            </a:r>
          </a:p>
          <a:p>
            <a:pPr algn="just">
              <a:spcBef>
                <a:spcPct val="50000"/>
              </a:spcBef>
            </a:pPr>
            <a:r>
              <a:rPr lang="zh-CN" altLang="zh-CN" sz="2400" dirty="0"/>
              <a:t>point:</a:t>
            </a:r>
            <a:r>
              <a:rPr lang="zh-CN" altLang="zh-CN" sz="2400" dirty="0">
                <a:sym typeface="Wingdings" pitchFamily="2" charset="2"/>
              </a:rPr>
              <a:t>(2,3)</a:t>
            </a:r>
          </a:p>
          <a:p>
            <a:pPr algn="just">
              <a:spcBef>
                <a:spcPct val="50000"/>
              </a:spcBef>
            </a:pPr>
            <a:r>
              <a:rPr lang="zh-CN" altLang="zh-CN" sz="2400" dirty="0">
                <a:sym typeface="Wingdings" pitchFamily="2" charset="2"/>
              </a:rPr>
              <a:t>point:(4,5)</a:t>
            </a:r>
          </a:p>
          <a:p>
            <a:pPr algn="just">
              <a:spcBef>
                <a:spcPct val="50000"/>
              </a:spcBef>
            </a:pPr>
            <a:r>
              <a:rPr lang="zh-CN" altLang="zh-CN" sz="2400" dirty="0">
                <a:sym typeface="Wingdings" pitchFamily="2" charset="2"/>
              </a:rPr>
              <a:t>the distance between two point is :2.82843</a:t>
            </a:r>
            <a:endParaRPr lang="zh-CN" altLang="zh-CN" sz="24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zh-CN"/>
              <a:t> </a:t>
            </a:r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04950" y="330200"/>
            <a:ext cx="6434138" cy="915988"/>
          </a:xfrm>
        </p:spPr>
        <p:txBody>
          <a:bodyPr/>
          <a:lstStyle/>
          <a:p>
            <a:pPr algn="ctr"/>
            <a:r>
              <a:rPr lang="zh-CN" altLang="zh-CN" b="1">
                <a:latin typeface="Times New Roman" pitchFamily="18" charset="0"/>
                <a:ea typeface="华文楷体" pitchFamily="2" charset="-122"/>
              </a:rPr>
              <a:t>5.2      </a:t>
            </a:r>
            <a:r>
              <a:rPr lang="zh-CN" b="1">
                <a:latin typeface="Times New Roman" pitchFamily="18" charset="0"/>
                <a:ea typeface="华文楷体" pitchFamily="2" charset="-122"/>
              </a:rPr>
              <a:t>友元函数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989138"/>
            <a:ext cx="8001000" cy="1295400"/>
          </a:xfrm>
        </p:spPr>
        <p:txBody>
          <a:bodyPr/>
          <a:lstStyle/>
          <a:p>
            <a:pPr marL="0" indent="0">
              <a:lnSpc>
                <a:spcPct val="125000"/>
              </a:lnSpc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zh-CN" sz="2800" b="1" u="sng">
                <a:solidFill>
                  <a:srgbClr val="800000"/>
                </a:solidFill>
                <a:latin typeface="Times New Roman" pitchFamily="18" charset="0"/>
                <a:ea typeface="华文楷体" pitchFamily="2" charset="-122"/>
              </a:rPr>
              <a:t>友元成员：一个其他类的成员函数声明为当前类的友元</a:t>
            </a:r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827088" y="3716338"/>
            <a:ext cx="8001000" cy="17272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u"/>
            </a:pPr>
            <a:r>
              <a:rPr lang="zh-CN" sz="2400">
                <a:solidFill>
                  <a:schemeClr val="tx1"/>
                </a:solidFill>
              </a:rPr>
              <a:t>定义友元成员的目的：可以访问</a:t>
            </a:r>
            <a:r>
              <a:rPr lang="zh-CN" altLang="zh-CN" sz="2400">
                <a:solidFill>
                  <a:schemeClr val="tx1"/>
                </a:solidFill>
              </a:rPr>
              <a:t>friend</a:t>
            </a:r>
            <a:r>
              <a:rPr lang="zh-CN" sz="2400">
                <a:solidFill>
                  <a:schemeClr val="tx1"/>
                </a:solidFill>
              </a:rPr>
              <a:t>声明所在类对象中的所有成员，这样能使两个类相互合作、协调工作，完成同一个任务</a:t>
            </a: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u"/>
            </a:pPr>
            <a:endParaRPr lang="zh-CN" altLang="zh-CN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zh-CN"/>
              <a:t> </a:t>
            </a:r>
          </a:p>
        </p:txBody>
      </p:sp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34925" y="728663"/>
            <a:ext cx="9144000" cy="6100762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266700" algn="just"/>
            <a:r>
              <a:rPr lang="zh-CN" altLang="zh-CN" sz="2200">
                <a:solidFill>
                  <a:schemeClr val="hlink"/>
                </a:solidFill>
              </a:rPr>
              <a:t>//   </a:t>
            </a:r>
            <a:r>
              <a:rPr lang="zh-CN" sz="2200">
                <a:solidFill>
                  <a:schemeClr val="hlink"/>
                </a:solidFill>
              </a:rPr>
              <a:t>示例程序，友元成员。教材上例题</a:t>
            </a:r>
            <a:r>
              <a:rPr lang="zh-CN" altLang="zh-CN" sz="2200">
                <a:solidFill>
                  <a:schemeClr val="hlink"/>
                </a:solidFill>
              </a:rPr>
              <a:t>4.12</a:t>
            </a:r>
          </a:p>
          <a:p>
            <a:pPr indent="266700" algn="just" eaLnBrk="0" hangingPunct="0"/>
            <a:r>
              <a:rPr lang="zh-CN" altLang="zh-CN" sz="2200">
                <a:solidFill>
                  <a:schemeClr val="tx1"/>
                </a:solidFill>
              </a:rPr>
              <a:t>#include &lt;iostream&gt;</a:t>
            </a:r>
          </a:p>
          <a:p>
            <a:pPr indent="266700" algn="just" eaLnBrk="0" hangingPunct="0"/>
            <a:r>
              <a:rPr lang="zh-CN" altLang="zh-CN">
                <a:solidFill>
                  <a:schemeClr val="tx1"/>
                </a:solidFill>
              </a:rPr>
              <a:t>using namespace std;</a:t>
            </a:r>
            <a:endParaRPr lang="zh-CN" altLang="zh-CN" sz="2200">
              <a:solidFill>
                <a:schemeClr val="tx1"/>
              </a:solidFill>
            </a:endParaRPr>
          </a:p>
          <a:p>
            <a:pPr indent="266700" algn="just" eaLnBrk="0" hangingPunct="0"/>
            <a:r>
              <a:rPr lang="zh-CN" altLang="zh-CN" sz="2200">
                <a:solidFill>
                  <a:srgbClr val="800000"/>
                </a:solidFill>
              </a:rPr>
              <a:t>class </a:t>
            </a:r>
            <a:r>
              <a:rPr lang="zh-CN" altLang="zh-CN" sz="2200">
                <a:solidFill>
                  <a:schemeClr val="tx1"/>
                </a:solidFill>
              </a:rPr>
              <a:t>N;</a:t>
            </a:r>
          </a:p>
          <a:p>
            <a:pPr indent="266700" algn="just" eaLnBrk="0" hangingPunct="0"/>
            <a:r>
              <a:rPr lang="zh-CN" altLang="zh-CN" sz="2200">
                <a:solidFill>
                  <a:schemeClr val="tx1"/>
                </a:solidFill>
              </a:rPr>
              <a:t>class M </a:t>
            </a:r>
          </a:p>
          <a:p>
            <a:pPr indent="266700" algn="just" eaLnBrk="0" hangingPunct="0"/>
            <a:r>
              <a:rPr lang="zh-CN" altLang="zh-CN" sz="2200">
                <a:solidFill>
                  <a:schemeClr val="tx1"/>
                </a:solidFill>
              </a:rPr>
              <a:t>{</a:t>
            </a:r>
            <a:endParaRPr lang="zh-CN" altLang="zh-CN" sz="2200">
              <a:solidFill>
                <a:srgbClr val="800000"/>
              </a:solidFill>
            </a:endParaRPr>
          </a:p>
          <a:p>
            <a:pPr indent="266700" algn="just" eaLnBrk="0" hangingPunct="0"/>
            <a:r>
              <a:rPr lang="zh-CN" altLang="zh-CN" sz="2200">
                <a:solidFill>
                  <a:srgbClr val="800000"/>
                </a:solidFill>
              </a:rPr>
              <a:t>public:</a:t>
            </a:r>
          </a:p>
          <a:p>
            <a:pPr indent="266700" algn="just" eaLnBrk="0" hangingPunct="0"/>
            <a:r>
              <a:rPr lang="zh-CN" altLang="zh-CN" sz="2200">
                <a:solidFill>
                  <a:schemeClr val="tx1"/>
                </a:solidFill>
              </a:rPr>
              <a:t>        M(int x,int y) </a:t>
            </a:r>
          </a:p>
          <a:p>
            <a:pPr indent="266700" algn="just" eaLnBrk="0" hangingPunct="0"/>
            <a:r>
              <a:rPr lang="zh-CN" altLang="zh-CN" sz="2200">
                <a:solidFill>
                  <a:schemeClr val="tx1"/>
                </a:solidFill>
              </a:rPr>
              <a:t>	{</a:t>
            </a:r>
          </a:p>
          <a:p>
            <a:pPr indent="266700" algn="just" eaLnBrk="0" hangingPunct="0"/>
            <a:r>
              <a:rPr lang="zh-CN" altLang="zh-CN" sz="2200">
                <a:solidFill>
                  <a:schemeClr val="tx1"/>
                </a:solidFill>
              </a:rPr>
              <a:t>		a=x;</a:t>
            </a:r>
          </a:p>
          <a:p>
            <a:pPr indent="266700" algn="just" eaLnBrk="0" hangingPunct="0"/>
            <a:r>
              <a:rPr lang="zh-CN" altLang="zh-CN" sz="2200">
                <a:solidFill>
                  <a:schemeClr val="tx1"/>
                </a:solidFill>
              </a:rPr>
              <a:t>		b=y; </a:t>
            </a:r>
          </a:p>
          <a:p>
            <a:pPr indent="266700" algn="just" eaLnBrk="0" hangingPunct="0"/>
            <a:r>
              <a:rPr lang="zh-CN" altLang="zh-CN" sz="2200">
                <a:solidFill>
                  <a:schemeClr val="tx1"/>
                </a:solidFill>
              </a:rPr>
              <a:t>	}</a:t>
            </a:r>
          </a:p>
          <a:p>
            <a:pPr indent="266700" algn="just" eaLnBrk="0" hangingPunct="0"/>
            <a:r>
              <a:rPr lang="zh-CN" altLang="zh-CN" sz="2200">
                <a:solidFill>
                  <a:schemeClr val="tx1"/>
                </a:solidFill>
              </a:rPr>
              <a:t>	void Print()</a:t>
            </a:r>
          </a:p>
          <a:p>
            <a:pPr indent="266700" algn="just" eaLnBrk="0" hangingPunct="0"/>
            <a:r>
              <a:rPr lang="zh-CN" altLang="zh-CN" sz="2200">
                <a:solidFill>
                  <a:schemeClr val="tx1"/>
                </a:solidFill>
              </a:rPr>
              <a:t>        {   cout&lt;&lt;"a="&lt;&lt;a&lt;&lt;"b="&lt;&lt;b&lt;&lt;endl;  }</a:t>
            </a:r>
          </a:p>
          <a:p>
            <a:pPr indent="266700" algn="just" eaLnBrk="0" hangingPunct="0"/>
            <a:r>
              <a:rPr lang="zh-CN" altLang="zh-CN" sz="2200">
                <a:solidFill>
                  <a:schemeClr val="tx1"/>
                </a:solidFill>
              </a:rPr>
              <a:t>        void Setab( N  &amp;);</a:t>
            </a:r>
            <a:endParaRPr lang="zh-CN" altLang="zh-CN" sz="2200">
              <a:solidFill>
                <a:schemeClr val="hlink"/>
              </a:solidFill>
            </a:endParaRPr>
          </a:p>
          <a:p>
            <a:pPr indent="266700" algn="just" eaLnBrk="0" hangingPunct="0"/>
            <a:r>
              <a:rPr lang="zh-CN" altLang="zh-CN" sz="2200">
                <a:solidFill>
                  <a:srgbClr val="800000"/>
                </a:solidFill>
              </a:rPr>
              <a:t>private:</a:t>
            </a:r>
          </a:p>
          <a:p>
            <a:pPr indent="266700" algn="just" eaLnBrk="0" hangingPunct="0"/>
            <a:r>
              <a:rPr lang="zh-CN" altLang="zh-CN" sz="2200">
                <a:solidFill>
                  <a:schemeClr val="tx1"/>
                </a:solidFill>
              </a:rPr>
              <a:t>        int a,b;</a:t>
            </a:r>
          </a:p>
          <a:p>
            <a:pPr indent="266700" algn="just" eaLnBrk="0" hangingPunct="0"/>
            <a:r>
              <a:rPr lang="zh-CN" altLang="zh-CN" sz="2200">
                <a:solidFill>
                  <a:schemeClr val="tx1"/>
                </a:solidFill>
              </a:rPr>
              <a:t>};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zh-CN"/>
              <a:t> </a:t>
            </a:r>
          </a:p>
        </p:txBody>
      </p:sp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34925" y="728663"/>
            <a:ext cx="9144000" cy="59182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266700" algn="just"/>
            <a:r>
              <a:rPr lang="zh-CN" altLang="zh-CN" sz="2200">
                <a:solidFill>
                  <a:schemeClr val="tx1"/>
                </a:solidFill>
              </a:rPr>
              <a:t>class N </a:t>
            </a:r>
          </a:p>
          <a:p>
            <a:pPr indent="266700" algn="just" eaLnBrk="0" hangingPunct="0"/>
            <a:r>
              <a:rPr lang="zh-CN" altLang="zh-CN" sz="2200">
                <a:solidFill>
                  <a:schemeClr val="tx1"/>
                </a:solidFill>
              </a:rPr>
              <a:t>{</a:t>
            </a:r>
            <a:endParaRPr lang="zh-CN" altLang="zh-CN" sz="2200">
              <a:solidFill>
                <a:srgbClr val="800000"/>
              </a:solidFill>
            </a:endParaRPr>
          </a:p>
          <a:p>
            <a:pPr indent="266700" algn="just" eaLnBrk="0" hangingPunct="0"/>
            <a:r>
              <a:rPr lang="zh-CN" altLang="zh-CN" sz="2200">
                <a:solidFill>
                  <a:srgbClr val="800000"/>
                </a:solidFill>
              </a:rPr>
              <a:t>public:</a:t>
            </a:r>
          </a:p>
          <a:p>
            <a:pPr indent="266700" algn="just" eaLnBrk="0" hangingPunct="0"/>
            <a:r>
              <a:rPr lang="zh-CN" altLang="zh-CN" sz="2200">
                <a:solidFill>
                  <a:schemeClr val="tx1"/>
                </a:solidFill>
              </a:rPr>
              <a:t>        N(int a,int b) </a:t>
            </a:r>
          </a:p>
          <a:p>
            <a:pPr indent="266700" algn="just" eaLnBrk="0" hangingPunct="0"/>
            <a:r>
              <a:rPr lang="zh-CN" altLang="zh-CN" sz="2200">
                <a:solidFill>
                  <a:schemeClr val="tx1"/>
                </a:solidFill>
              </a:rPr>
              <a:t>	{</a:t>
            </a:r>
          </a:p>
          <a:p>
            <a:pPr indent="266700" algn="just" eaLnBrk="0" hangingPunct="0"/>
            <a:r>
              <a:rPr lang="zh-CN" altLang="zh-CN" sz="2200">
                <a:solidFill>
                  <a:schemeClr val="tx1"/>
                </a:solidFill>
              </a:rPr>
              <a:t>		c=a;</a:t>
            </a:r>
          </a:p>
          <a:p>
            <a:pPr indent="266700" algn="just" eaLnBrk="0" hangingPunct="0"/>
            <a:r>
              <a:rPr lang="zh-CN" altLang="zh-CN" sz="2200">
                <a:solidFill>
                  <a:schemeClr val="tx1"/>
                </a:solidFill>
              </a:rPr>
              <a:t>		d=b; </a:t>
            </a:r>
          </a:p>
          <a:p>
            <a:pPr indent="266700" algn="just" eaLnBrk="0" hangingPunct="0"/>
            <a:r>
              <a:rPr lang="zh-CN" altLang="zh-CN" sz="2200">
                <a:solidFill>
                  <a:schemeClr val="tx1"/>
                </a:solidFill>
              </a:rPr>
              <a:t>	}</a:t>
            </a:r>
          </a:p>
          <a:p>
            <a:pPr indent="266700" algn="just" eaLnBrk="0" hangingPunct="0"/>
            <a:r>
              <a:rPr lang="zh-CN" altLang="zh-CN" sz="2200">
                <a:solidFill>
                  <a:schemeClr val="tx1"/>
                </a:solidFill>
              </a:rPr>
              <a:t>	void Print()</a:t>
            </a:r>
          </a:p>
          <a:p>
            <a:pPr indent="266700" algn="just" eaLnBrk="0" hangingPunct="0"/>
            <a:r>
              <a:rPr lang="zh-CN" altLang="zh-CN" sz="2200">
                <a:solidFill>
                  <a:schemeClr val="tx1"/>
                </a:solidFill>
              </a:rPr>
              <a:t>        {   cout&lt;&lt;"c="&lt;&lt;c&lt;&lt;"d="&lt;&lt;d&lt;&lt;endl;  }</a:t>
            </a:r>
          </a:p>
          <a:p>
            <a:pPr indent="266700" algn="just" eaLnBrk="0" hangingPunct="0"/>
            <a:r>
              <a:rPr lang="zh-CN" altLang="zh-CN" sz="3000">
                <a:solidFill>
                  <a:srgbClr val="000099"/>
                </a:solidFill>
              </a:rPr>
              <a:t>        fiend void M::Setab( N  &amp;);</a:t>
            </a:r>
          </a:p>
          <a:p>
            <a:pPr indent="266700" algn="just" eaLnBrk="0" hangingPunct="0"/>
            <a:r>
              <a:rPr lang="zh-CN" altLang="zh-CN" sz="2200">
                <a:solidFill>
                  <a:srgbClr val="800000"/>
                </a:solidFill>
              </a:rPr>
              <a:t>private:</a:t>
            </a:r>
          </a:p>
          <a:p>
            <a:pPr indent="266700" algn="just" eaLnBrk="0" hangingPunct="0"/>
            <a:r>
              <a:rPr lang="zh-CN" altLang="zh-CN" sz="2200">
                <a:solidFill>
                  <a:schemeClr val="tx1"/>
                </a:solidFill>
              </a:rPr>
              <a:t>        int c,d;</a:t>
            </a:r>
          </a:p>
          <a:p>
            <a:pPr indent="266700" algn="just" eaLnBrk="0" hangingPunct="0"/>
            <a:r>
              <a:rPr lang="zh-CN" altLang="zh-CN" sz="2200">
                <a:solidFill>
                  <a:schemeClr val="tx1"/>
                </a:solidFill>
              </a:rPr>
              <a:t>};</a:t>
            </a:r>
          </a:p>
          <a:p>
            <a:pPr indent="266700" algn="just" eaLnBrk="0" hangingPunct="0"/>
            <a:r>
              <a:rPr lang="zh-CN" altLang="zh-CN" sz="2200">
                <a:solidFill>
                  <a:schemeClr val="tx1"/>
                </a:solidFill>
              </a:rPr>
              <a:t>void M::Setab(N &amp;obj)</a:t>
            </a:r>
          </a:p>
          <a:p>
            <a:pPr indent="266700" algn="just" eaLnBrk="0" hangingPunct="0"/>
            <a:r>
              <a:rPr lang="zh-CN" altLang="zh-CN" sz="2200">
                <a:solidFill>
                  <a:schemeClr val="tx1"/>
                </a:solidFill>
              </a:rPr>
              <a:t>{      a=obj.c;    b=obj.d;</a:t>
            </a:r>
          </a:p>
          <a:p>
            <a:pPr indent="266700" algn="just" eaLnBrk="0" hangingPunct="0"/>
            <a:r>
              <a:rPr lang="zh-CN" altLang="zh-CN" sz="2200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zh-CN"/>
              <a:t> </a:t>
            </a:r>
          </a:p>
        </p:txBody>
      </p:sp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971550" y="2060575"/>
            <a:ext cx="7700963" cy="40640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266700" algn="just" eaLnBrk="0" hangingPunct="0"/>
            <a:r>
              <a:rPr lang="zh-CN" altLang="zh-CN">
                <a:solidFill>
                  <a:schemeClr val="tx1"/>
                </a:solidFill>
              </a:rPr>
              <a:t>int main()</a:t>
            </a:r>
          </a:p>
          <a:p>
            <a:pPr indent="266700" algn="just" eaLnBrk="0" hangingPunct="0"/>
            <a:r>
              <a:rPr lang="zh-CN" altLang="zh-CN">
                <a:solidFill>
                  <a:schemeClr val="tx1"/>
                </a:solidFill>
              </a:rPr>
              <a:t>{ </a:t>
            </a:r>
          </a:p>
          <a:p>
            <a:pPr indent="266700" algn="just" eaLnBrk="0" hangingPunct="0"/>
            <a:r>
              <a:rPr lang="zh-CN" altLang="zh-CN">
                <a:solidFill>
                  <a:schemeClr val="tx1"/>
                </a:solidFill>
              </a:rPr>
              <a:t>    M m(25,60);</a:t>
            </a:r>
          </a:p>
          <a:p>
            <a:pPr indent="266700" algn="just" eaLnBrk="0" hangingPunct="0"/>
            <a:r>
              <a:rPr lang="zh-CN" altLang="zh-CN">
                <a:solidFill>
                  <a:schemeClr val="tx1"/>
                </a:solidFill>
              </a:rPr>
              <a:t>    N n(55, 66);</a:t>
            </a:r>
          </a:p>
          <a:p>
            <a:pPr indent="266700" algn="just" eaLnBrk="0" hangingPunct="0"/>
            <a:r>
              <a:rPr lang="zh-CN" altLang="zh-CN">
                <a:solidFill>
                  <a:schemeClr val="tx1"/>
                </a:solidFill>
              </a:rPr>
              <a:t>    cout&lt;&lt;"m:";</a:t>
            </a:r>
          </a:p>
          <a:p>
            <a:pPr indent="266700" algn="just" eaLnBrk="0" hangingPunct="0"/>
            <a:r>
              <a:rPr lang="zh-CN" altLang="zh-CN">
                <a:solidFill>
                  <a:schemeClr val="tx1"/>
                </a:solidFill>
              </a:rPr>
              <a:t>    m.Print(); </a:t>
            </a:r>
          </a:p>
          <a:p>
            <a:pPr indent="266700" algn="just" eaLnBrk="0" hangingPunct="0"/>
            <a:r>
              <a:rPr lang="zh-CN" altLang="zh-CN"/>
              <a:t>    </a:t>
            </a:r>
            <a:r>
              <a:rPr lang="zh-CN" altLang="zh-CN">
                <a:solidFill>
                  <a:schemeClr val="tx1"/>
                </a:solidFill>
              </a:rPr>
              <a:t>cout&lt;&lt;"n:";</a:t>
            </a:r>
          </a:p>
          <a:p>
            <a:pPr indent="266700" algn="just" eaLnBrk="0" hangingPunct="0"/>
            <a:r>
              <a:rPr lang="zh-CN" altLang="zh-CN">
                <a:solidFill>
                  <a:schemeClr val="tx1"/>
                </a:solidFill>
              </a:rPr>
              <a:t>    n.Print(); </a:t>
            </a:r>
          </a:p>
          <a:p>
            <a:pPr indent="266700" algn="just" eaLnBrk="0" hangingPunct="0"/>
            <a:r>
              <a:rPr lang="zh-CN" altLang="zh-CN">
                <a:solidFill>
                  <a:schemeClr val="tx1"/>
                </a:solidFill>
              </a:rPr>
              <a:t>    m.Setab(n);</a:t>
            </a:r>
          </a:p>
          <a:p>
            <a:pPr indent="266700" algn="just" eaLnBrk="0" hangingPunct="0"/>
            <a:r>
              <a:rPr lang="zh-CN" altLang="zh-CN">
                <a:solidFill>
                  <a:schemeClr val="tx1"/>
                </a:solidFill>
              </a:rPr>
              <a:t>    cout&lt;&lt;"m:";</a:t>
            </a:r>
          </a:p>
          <a:p>
            <a:pPr indent="266700" algn="just" eaLnBrk="0" hangingPunct="0"/>
            <a:r>
              <a:rPr lang="zh-CN" altLang="zh-CN">
                <a:solidFill>
                  <a:schemeClr val="tx1"/>
                </a:solidFill>
              </a:rPr>
              <a:t>    m.Print();</a:t>
            </a:r>
          </a:p>
          <a:p>
            <a:pPr indent="266700" algn="just" eaLnBrk="0" hangingPunct="0"/>
            <a:r>
              <a:rPr lang="zh-CN" altLang="zh-CN">
                <a:solidFill>
                  <a:schemeClr val="tx1"/>
                </a:solidFill>
              </a:rPr>
              <a:t>    return 0;</a:t>
            </a:r>
          </a:p>
          <a:p>
            <a:pPr indent="266700" algn="just" eaLnBrk="0" hangingPunct="0"/>
            <a:r>
              <a:rPr lang="zh-CN" altLang="zh-CN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3779838" y="2060575"/>
            <a:ext cx="4751387" cy="15525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zh-CN" sz="2400"/>
              <a:t>m:a=25 b=40</a:t>
            </a:r>
          </a:p>
          <a:p>
            <a:pPr algn="just">
              <a:spcBef>
                <a:spcPct val="50000"/>
              </a:spcBef>
            </a:pPr>
            <a:r>
              <a:rPr lang="zh-CN" altLang="zh-CN" sz="2400"/>
              <a:t>n:c=55 d=60</a:t>
            </a:r>
          </a:p>
          <a:p>
            <a:pPr algn="just">
              <a:spcBef>
                <a:spcPct val="50000"/>
              </a:spcBef>
            </a:pPr>
            <a:r>
              <a:rPr lang="zh-CN" altLang="zh-CN" sz="2400"/>
              <a:t>m:a=55 b=60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zh-CN"/>
              <a:t> </a:t>
            </a:r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 b="1">
                <a:latin typeface="Times New Roman" pitchFamily="18" charset="0"/>
                <a:ea typeface="华文楷体" pitchFamily="2" charset="-122"/>
              </a:rPr>
              <a:t>5.3       </a:t>
            </a:r>
            <a:r>
              <a:rPr lang="zh-CN" b="1">
                <a:latin typeface="Times New Roman" pitchFamily="18" charset="0"/>
                <a:ea typeface="华文楷体" pitchFamily="2" charset="-122"/>
              </a:rPr>
              <a:t>友元类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888" y="1773238"/>
            <a:ext cx="7451725" cy="4608512"/>
          </a:xfrm>
        </p:spPr>
        <p:txBody>
          <a:bodyPr/>
          <a:lstStyle/>
          <a:p>
            <a:pPr>
              <a:lnSpc>
                <a:spcPct val="120000"/>
              </a:lnSpc>
              <a:buClr>
                <a:srgbClr val="000099"/>
              </a:buClr>
              <a:buSzPct val="65000"/>
              <a:buFont typeface="Wingdings" pitchFamily="2" charset="2"/>
              <a:buChar char="u"/>
            </a:pPr>
            <a:r>
              <a:rPr lang="zh-CN" sz="2400" b="1">
                <a:solidFill>
                  <a:srgbClr val="800000"/>
                </a:solidFill>
                <a:latin typeface="Times New Roman" pitchFamily="18" charset="0"/>
                <a:ea typeface="华文楷体" pitchFamily="2" charset="-122"/>
              </a:rPr>
              <a:t>友元类：</a:t>
            </a:r>
            <a:r>
              <a:rPr lang="zh-CN" sz="2400" b="1">
                <a:latin typeface="Times New Roman" pitchFamily="18" charset="0"/>
                <a:ea typeface="华文楷体" pitchFamily="2" charset="-122"/>
              </a:rPr>
              <a:t>若一个类为另一个类的友元，则此类的所有成员函数都能访问对方类的私有成员。</a:t>
            </a:r>
          </a:p>
          <a:p>
            <a:pPr>
              <a:lnSpc>
                <a:spcPct val="120000"/>
              </a:lnSpc>
              <a:buClr>
                <a:srgbClr val="000099"/>
              </a:buClr>
              <a:buSzPct val="65000"/>
              <a:buFont typeface="Wingdings" pitchFamily="2" charset="2"/>
              <a:buChar char="u"/>
            </a:pPr>
            <a:r>
              <a:rPr lang="zh-CN" sz="2400" b="1">
                <a:latin typeface="Times New Roman" pitchFamily="18" charset="0"/>
                <a:ea typeface="华文楷体" pitchFamily="2" charset="-122"/>
              </a:rPr>
              <a:t>声明语法：将友元类名</a:t>
            </a:r>
            <a:r>
              <a:rPr lang="zh-CN" altLang="zh-CN" sz="2400" b="1">
                <a:latin typeface="Times New Roman" pitchFamily="18" charset="0"/>
                <a:ea typeface="华文楷体" pitchFamily="2" charset="-122"/>
              </a:rPr>
              <a:t>B</a:t>
            </a:r>
            <a:r>
              <a:rPr lang="zh-CN" sz="2400" b="1">
                <a:latin typeface="Times New Roman" pitchFamily="18" charset="0"/>
                <a:ea typeface="华文楷体" pitchFamily="2" charset="-122"/>
              </a:rPr>
              <a:t>在另一个类</a:t>
            </a:r>
            <a:r>
              <a:rPr lang="zh-CN" altLang="zh-CN" sz="2400" b="1">
                <a:latin typeface="Times New Roman" pitchFamily="18" charset="0"/>
                <a:ea typeface="华文楷体" pitchFamily="2" charset="-122"/>
              </a:rPr>
              <a:t>A</a:t>
            </a:r>
            <a:r>
              <a:rPr lang="zh-CN" sz="2400" b="1">
                <a:latin typeface="Times New Roman" pitchFamily="18" charset="0"/>
                <a:ea typeface="华文楷体" pitchFamily="2" charset="-122"/>
              </a:rPr>
              <a:t>中使用</a:t>
            </a:r>
            <a:r>
              <a:rPr lang="zh-CN" altLang="zh-CN" sz="2400" b="1">
                <a:solidFill>
                  <a:srgbClr val="FF0066"/>
                </a:solidFill>
                <a:latin typeface="Times New Roman" pitchFamily="18" charset="0"/>
                <a:ea typeface="华文楷体" pitchFamily="2" charset="-122"/>
              </a:rPr>
              <a:t>friend</a:t>
            </a:r>
            <a:r>
              <a:rPr lang="zh-CN" sz="2400" b="1">
                <a:latin typeface="Times New Roman" pitchFamily="18" charset="0"/>
                <a:ea typeface="华文楷体" pitchFamily="2" charset="-122"/>
              </a:rPr>
              <a:t>修饰说明。</a:t>
            </a:r>
          </a:p>
          <a:p>
            <a:pPr>
              <a:lnSpc>
                <a:spcPct val="120000"/>
              </a:lnSpc>
              <a:buClr>
                <a:srgbClr val="000099"/>
              </a:buClr>
              <a:buSzPct val="65000"/>
              <a:buFont typeface="Wingdings" pitchFamily="2" charset="2"/>
              <a:buChar char="u"/>
            </a:pPr>
            <a:endParaRPr lang="zh-CN" sz="2400" b="1">
              <a:latin typeface="Times New Roman" pitchFamily="18" charset="0"/>
              <a:ea typeface="华文楷体" pitchFamily="2" charset="-122"/>
            </a:endParaRPr>
          </a:p>
          <a:p>
            <a:pPr>
              <a:lnSpc>
                <a:spcPct val="120000"/>
              </a:lnSpc>
              <a:buClr>
                <a:srgbClr val="000099"/>
              </a:buClr>
              <a:buSzPct val="65000"/>
              <a:buFont typeface="Wingdings" pitchFamily="2" charset="2"/>
              <a:buChar char="u"/>
            </a:pPr>
            <a:endParaRPr lang="zh-CN" sz="2400" b="1">
              <a:latin typeface="Times New Roman" pitchFamily="18" charset="0"/>
              <a:ea typeface="华文楷体" pitchFamily="2" charset="-122"/>
            </a:endParaRPr>
          </a:p>
          <a:p>
            <a:pPr>
              <a:lnSpc>
                <a:spcPct val="120000"/>
              </a:lnSpc>
              <a:buClr>
                <a:srgbClr val="000099"/>
              </a:buClr>
              <a:buSzPct val="65000"/>
              <a:buFont typeface="Wingdings" pitchFamily="2" charset="2"/>
              <a:buChar char="u"/>
            </a:pPr>
            <a:r>
              <a:rPr lang="zh-CN" sz="2400" b="1">
                <a:latin typeface="Times New Roman" pitchFamily="18" charset="0"/>
                <a:ea typeface="华文楷体" pitchFamily="2" charset="-122"/>
              </a:rPr>
              <a:t>友元类</a:t>
            </a:r>
            <a:r>
              <a:rPr lang="zh-CN" altLang="zh-CN" sz="2400" b="1">
                <a:latin typeface="Times New Roman" pitchFamily="18" charset="0"/>
                <a:ea typeface="华文楷体" pitchFamily="2" charset="-122"/>
              </a:rPr>
              <a:t>B</a:t>
            </a:r>
            <a:r>
              <a:rPr lang="zh-CN" sz="2400" b="1">
                <a:latin typeface="Times New Roman" pitchFamily="18" charset="0"/>
                <a:ea typeface="华文楷体" pitchFamily="2" charset="-122"/>
              </a:rPr>
              <a:t>是</a:t>
            </a:r>
            <a:r>
              <a:rPr lang="zh-CN" altLang="zh-CN" sz="2400" b="1">
                <a:latin typeface="Times New Roman" pitchFamily="18" charset="0"/>
                <a:ea typeface="华文楷体" pitchFamily="2" charset="-122"/>
              </a:rPr>
              <a:t>A</a:t>
            </a:r>
            <a:r>
              <a:rPr lang="zh-CN" sz="2400" b="1">
                <a:latin typeface="Times New Roman" pitchFamily="18" charset="0"/>
                <a:ea typeface="华文楷体" pitchFamily="2" charset="-122"/>
              </a:rPr>
              <a:t>的友元类，</a:t>
            </a:r>
            <a:r>
              <a:rPr lang="zh-CN" altLang="zh-CN" sz="2400" b="1">
                <a:latin typeface="Times New Roman" pitchFamily="18" charset="0"/>
                <a:ea typeface="华文楷体" pitchFamily="2" charset="-122"/>
              </a:rPr>
              <a:t>B</a:t>
            </a:r>
            <a:r>
              <a:rPr lang="zh-CN" sz="2400" b="1">
                <a:latin typeface="Times New Roman" pitchFamily="18" charset="0"/>
                <a:ea typeface="华文楷体" pitchFamily="2" charset="-122"/>
              </a:rPr>
              <a:t>中的成员函数可以访问</a:t>
            </a:r>
            <a:r>
              <a:rPr lang="zh-CN" altLang="zh-CN" sz="2400" b="1">
                <a:latin typeface="Times New Roman" pitchFamily="18" charset="0"/>
                <a:ea typeface="华文楷体" pitchFamily="2" charset="-122"/>
              </a:rPr>
              <a:t>A</a:t>
            </a:r>
            <a:r>
              <a:rPr lang="zh-CN" sz="2400" b="1">
                <a:latin typeface="Times New Roman" pitchFamily="18" charset="0"/>
                <a:ea typeface="华文楷体" pitchFamily="2" charset="-122"/>
              </a:rPr>
              <a:t>中的私有成员</a:t>
            </a:r>
          </a:p>
          <a:p>
            <a:pPr>
              <a:lnSpc>
                <a:spcPct val="120000"/>
              </a:lnSpc>
              <a:buClr>
                <a:srgbClr val="000099"/>
              </a:buClr>
              <a:buSzPct val="65000"/>
              <a:buFont typeface="Wingdings" pitchFamily="2" charset="2"/>
              <a:buChar char="u"/>
            </a:pPr>
            <a:r>
              <a:rPr lang="zh-CN" sz="2400" b="1" u="sng">
                <a:solidFill>
                  <a:srgbClr val="800000"/>
                </a:solidFill>
                <a:latin typeface="Times New Roman" pitchFamily="18" charset="0"/>
                <a:ea typeface="华文楷体" pitchFamily="2" charset="-122"/>
              </a:rPr>
              <a:t>友元关系不具有传递性：</a:t>
            </a:r>
            <a:r>
              <a:rPr lang="zh-CN" sz="2400" b="1">
                <a:latin typeface="Times New Roman" pitchFamily="18" charset="0"/>
                <a:ea typeface="华文楷体" pitchFamily="2" charset="-122"/>
              </a:rPr>
              <a:t>不表示</a:t>
            </a:r>
            <a:r>
              <a:rPr lang="zh-CN" altLang="zh-CN" sz="2400" b="1">
                <a:latin typeface="Times New Roman" pitchFamily="18" charset="0"/>
                <a:ea typeface="华文楷体" pitchFamily="2" charset="-122"/>
              </a:rPr>
              <a:t>A</a:t>
            </a:r>
            <a:r>
              <a:rPr lang="zh-CN" sz="2400" b="1">
                <a:latin typeface="Times New Roman" pitchFamily="18" charset="0"/>
                <a:ea typeface="华文楷体" pitchFamily="2" charset="-122"/>
              </a:rPr>
              <a:t>是</a:t>
            </a:r>
            <a:r>
              <a:rPr lang="zh-CN" altLang="zh-CN" sz="2400" b="1">
                <a:latin typeface="Times New Roman" pitchFamily="18" charset="0"/>
                <a:ea typeface="华文楷体" pitchFamily="2" charset="-122"/>
              </a:rPr>
              <a:t>B</a:t>
            </a:r>
            <a:r>
              <a:rPr lang="zh-CN" sz="2400" b="1">
                <a:latin typeface="Times New Roman" pitchFamily="18" charset="0"/>
                <a:ea typeface="华文楷体" pitchFamily="2" charset="-122"/>
              </a:rPr>
              <a:t>的友元类</a:t>
            </a:r>
          </a:p>
        </p:txBody>
      </p:sp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1476375" y="3933825"/>
            <a:ext cx="7345363" cy="503238"/>
          </a:xfrm>
          <a:prstGeom prst="rect">
            <a:avLst/>
          </a:prstGeom>
          <a:solidFill>
            <a:srgbClr val="FFFFFF"/>
          </a:solidFill>
          <a:ln w="9525" cmpd="sng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zh-CN" altLang="zh-CN" sz="2400">
                <a:solidFill>
                  <a:srgbClr val="800000"/>
                </a:solidFill>
              </a:rPr>
              <a:t>friend   class  </a:t>
            </a:r>
            <a:r>
              <a:rPr lang="zh-CN" sz="2400">
                <a:solidFill>
                  <a:srgbClr val="800000"/>
                </a:solidFill>
              </a:rPr>
              <a:t>类名</a:t>
            </a:r>
            <a:r>
              <a:rPr lang="zh-CN" altLang="zh-CN" sz="2400">
                <a:solidFill>
                  <a:srgbClr val="800000"/>
                </a:solidFill>
              </a:rPr>
              <a:t>B  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zh-CN"/>
              <a:t> </a:t>
            </a:r>
          </a:p>
        </p:txBody>
      </p:sp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376238" y="1609725"/>
            <a:ext cx="8588375" cy="44831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266700" algn="just"/>
            <a:r>
              <a:rPr lang="zh-CN" altLang="zh-CN" sz="2400">
                <a:solidFill>
                  <a:schemeClr val="hlink"/>
                </a:solidFill>
              </a:rPr>
              <a:t>//    </a:t>
            </a:r>
            <a:r>
              <a:rPr lang="zh-CN" sz="2400">
                <a:solidFill>
                  <a:schemeClr val="hlink"/>
                </a:solidFill>
              </a:rPr>
              <a:t>示例程序，友元类。</a:t>
            </a:r>
          </a:p>
          <a:p>
            <a:pPr indent="266700" algn="just" eaLnBrk="0" hangingPunct="0"/>
            <a:r>
              <a:rPr lang="zh-CN" altLang="zh-CN" sz="2400">
                <a:solidFill>
                  <a:schemeClr val="tx1"/>
                </a:solidFill>
              </a:rPr>
              <a:t>#include &lt;iostream&gt;</a:t>
            </a:r>
          </a:p>
          <a:p>
            <a:pPr indent="266700" algn="just" eaLnBrk="0" hangingPunct="0"/>
            <a:r>
              <a:rPr lang="zh-CN" altLang="zh-CN" sz="2400">
                <a:solidFill>
                  <a:schemeClr val="tx1"/>
                </a:solidFill>
              </a:rPr>
              <a:t>using namespace std;</a:t>
            </a:r>
          </a:p>
          <a:p>
            <a:pPr indent="266700" algn="just" eaLnBrk="0" hangingPunct="0"/>
            <a:r>
              <a:rPr lang="zh-CN" altLang="zh-CN" sz="2400">
                <a:solidFill>
                  <a:schemeClr val="tx1"/>
                </a:solidFill>
              </a:rPr>
              <a:t>#include &lt;math.h&gt;</a:t>
            </a:r>
          </a:p>
          <a:p>
            <a:pPr indent="266700" algn="just" eaLnBrk="0" hangingPunct="0"/>
            <a:r>
              <a:rPr lang="zh-CN" altLang="zh-CN" sz="2400">
                <a:solidFill>
                  <a:schemeClr val="tx1"/>
                </a:solidFill>
              </a:rPr>
              <a:t>class A</a:t>
            </a:r>
          </a:p>
          <a:p>
            <a:pPr indent="266700" algn="just" eaLnBrk="0" hangingPunct="0"/>
            <a:r>
              <a:rPr lang="zh-CN" altLang="zh-CN" sz="2400">
                <a:solidFill>
                  <a:schemeClr val="tx1"/>
                </a:solidFill>
              </a:rPr>
              <a:t>{ </a:t>
            </a:r>
          </a:p>
          <a:p>
            <a:pPr indent="266700" algn="just" eaLnBrk="0" hangingPunct="0"/>
            <a:r>
              <a:rPr lang="zh-CN" altLang="zh-CN" sz="2400">
                <a:solidFill>
                  <a:schemeClr val="tx1"/>
                </a:solidFill>
              </a:rPr>
              <a:t>public:</a:t>
            </a:r>
          </a:p>
          <a:p>
            <a:pPr indent="266700" algn="just" eaLnBrk="0" hangingPunct="0"/>
            <a:r>
              <a:rPr lang="zh-CN" altLang="zh-CN" sz="2400">
                <a:solidFill>
                  <a:schemeClr val="tx1"/>
                </a:solidFill>
              </a:rPr>
              <a:t>    A(){x=5;}</a:t>
            </a:r>
          </a:p>
          <a:p>
            <a:pPr indent="266700" algn="just" eaLnBrk="0" hangingPunct="0"/>
            <a:r>
              <a:rPr lang="zh-CN" altLang="zh-CN" sz="2400">
                <a:solidFill>
                  <a:schemeClr val="tx1"/>
                </a:solidFill>
              </a:rPr>
              <a:t>    </a:t>
            </a:r>
            <a:r>
              <a:rPr lang="zh-CN" altLang="zh-CN" sz="2400">
                <a:solidFill>
                  <a:srgbClr val="FF3300"/>
                </a:solidFill>
              </a:rPr>
              <a:t>friend class B; 		</a:t>
            </a:r>
            <a:r>
              <a:rPr lang="zh-CN" altLang="zh-CN" sz="2400">
                <a:solidFill>
                  <a:schemeClr val="hlink"/>
                </a:solidFill>
              </a:rPr>
              <a:t>//</a:t>
            </a:r>
            <a:r>
              <a:rPr lang="zh-CN" sz="2400">
                <a:solidFill>
                  <a:schemeClr val="hlink"/>
                </a:solidFill>
              </a:rPr>
              <a:t>友元类的声明，</a:t>
            </a:r>
            <a:r>
              <a:rPr lang="zh-CN" altLang="zh-CN" sz="2400">
                <a:solidFill>
                  <a:schemeClr val="hlink"/>
                </a:solidFill>
              </a:rPr>
              <a:t>B</a:t>
            </a:r>
            <a:r>
              <a:rPr lang="zh-CN" sz="2400">
                <a:solidFill>
                  <a:schemeClr val="hlink"/>
                </a:solidFill>
              </a:rPr>
              <a:t>是</a:t>
            </a:r>
            <a:r>
              <a:rPr lang="zh-CN" altLang="zh-CN" sz="2400">
                <a:solidFill>
                  <a:schemeClr val="hlink"/>
                </a:solidFill>
              </a:rPr>
              <a:t>A</a:t>
            </a:r>
            <a:r>
              <a:rPr lang="zh-CN" sz="2400">
                <a:solidFill>
                  <a:schemeClr val="hlink"/>
                </a:solidFill>
              </a:rPr>
              <a:t>的友元类</a:t>
            </a:r>
          </a:p>
          <a:p>
            <a:pPr indent="266700" algn="just" eaLnBrk="0" hangingPunct="0"/>
            <a:r>
              <a:rPr lang="zh-CN" altLang="zh-CN" sz="2400">
                <a:solidFill>
                  <a:schemeClr val="tx1"/>
                </a:solidFill>
              </a:rPr>
              <a:t>private:</a:t>
            </a:r>
          </a:p>
          <a:p>
            <a:pPr indent="266700" algn="just" eaLnBrk="0" hangingPunct="0"/>
            <a:r>
              <a:rPr lang="zh-CN" altLang="zh-CN" sz="2400">
                <a:solidFill>
                  <a:schemeClr val="tx1"/>
                </a:solidFill>
              </a:rPr>
              <a:t>    int x;</a:t>
            </a:r>
          </a:p>
          <a:p>
            <a:pPr indent="266700" algn="just" eaLnBrk="0" hangingPunct="0"/>
            <a:r>
              <a:rPr lang="zh-CN" altLang="zh-CN" sz="2400">
                <a:solidFill>
                  <a:schemeClr val="tx1"/>
                </a:solidFill>
              </a:rPr>
              <a:t>};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zh-CN"/>
              <a:t> </a:t>
            </a:r>
          </a:p>
        </p:txBody>
      </p:sp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381000" y="193675"/>
            <a:ext cx="8458200" cy="6475413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zh-CN" altLang="zh-CN" sz="2200">
                <a:solidFill>
                  <a:schemeClr val="tx1"/>
                </a:solidFill>
              </a:rPr>
              <a:t>class B</a:t>
            </a:r>
          </a:p>
          <a:p>
            <a:pPr algn="just" eaLnBrk="0" hangingPunct="0">
              <a:spcBef>
                <a:spcPct val="50000"/>
              </a:spcBef>
            </a:pPr>
            <a:r>
              <a:rPr lang="zh-CN" altLang="zh-CN" sz="2200">
                <a:solidFill>
                  <a:schemeClr val="tx1"/>
                </a:solidFill>
              </a:rPr>
              <a:t>{ </a:t>
            </a:r>
          </a:p>
          <a:p>
            <a:pPr algn="just" eaLnBrk="0" hangingPunct="0">
              <a:spcBef>
                <a:spcPct val="50000"/>
              </a:spcBef>
            </a:pPr>
            <a:r>
              <a:rPr lang="zh-CN" altLang="zh-CN" sz="2200">
                <a:solidFill>
                  <a:schemeClr val="tx1"/>
                </a:solidFill>
              </a:rPr>
              <a:t>public:</a:t>
            </a:r>
          </a:p>
          <a:p>
            <a:pPr algn="just" eaLnBrk="0" hangingPunct="0">
              <a:spcBef>
                <a:spcPct val="50000"/>
              </a:spcBef>
            </a:pPr>
            <a:r>
              <a:rPr lang="zh-CN" altLang="zh-CN" sz="2200">
                <a:solidFill>
                  <a:schemeClr val="tx1"/>
                </a:solidFill>
              </a:rPr>
              <a:t>   </a:t>
            </a:r>
            <a:r>
              <a:rPr lang="zh-CN" altLang="zh-CN" sz="2200">
                <a:solidFill>
                  <a:schemeClr val="hlink"/>
                </a:solidFill>
              </a:rPr>
              <a:t>//</a:t>
            </a:r>
            <a:r>
              <a:rPr lang="zh-CN" sz="2200">
                <a:solidFill>
                  <a:schemeClr val="hlink"/>
                </a:solidFill>
              </a:rPr>
              <a:t>访问私有成员</a:t>
            </a:r>
          </a:p>
          <a:p>
            <a:pPr algn="just" eaLnBrk="0" hangingPunct="0">
              <a:spcBef>
                <a:spcPct val="50000"/>
              </a:spcBef>
            </a:pPr>
            <a:r>
              <a:rPr lang="zh-CN" sz="2200">
                <a:solidFill>
                  <a:schemeClr val="tx1"/>
                </a:solidFill>
              </a:rPr>
              <a:t>     </a:t>
            </a:r>
            <a:r>
              <a:rPr lang="zh-CN" altLang="zh-CN" sz="2200">
                <a:solidFill>
                  <a:schemeClr val="tx1"/>
                </a:solidFill>
              </a:rPr>
              <a:t>void disp1(A tmp){tmp.x++;cout&lt;&lt;"disp1:x="&lt;&lt;</a:t>
            </a:r>
            <a:r>
              <a:rPr lang="zh-CN" altLang="zh-CN" sz="2200">
                <a:solidFill>
                  <a:srgbClr val="FF3300"/>
                </a:solidFill>
              </a:rPr>
              <a:t>tmp.x</a:t>
            </a:r>
            <a:r>
              <a:rPr lang="zh-CN" altLang="zh-CN" sz="2200">
                <a:solidFill>
                  <a:schemeClr val="tx1"/>
                </a:solidFill>
              </a:rPr>
              <a:t>&lt;&lt;endl;}</a:t>
            </a:r>
          </a:p>
          <a:p>
            <a:pPr algn="just" eaLnBrk="0" hangingPunct="0">
              <a:spcBef>
                <a:spcPct val="50000"/>
              </a:spcBef>
            </a:pPr>
            <a:r>
              <a:rPr lang="zh-CN" altLang="zh-CN" sz="2200">
                <a:solidFill>
                  <a:schemeClr val="tx1"/>
                </a:solidFill>
              </a:rPr>
              <a:t>     void disp2(A tmp){tmp.x--;cout&lt;&lt;"disp2:x="&lt;&lt;</a:t>
            </a:r>
            <a:r>
              <a:rPr lang="zh-CN" altLang="zh-CN" sz="2200">
                <a:solidFill>
                  <a:srgbClr val="FF3300"/>
                </a:solidFill>
              </a:rPr>
              <a:t>tmp.x</a:t>
            </a:r>
            <a:r>
              <a:rPr lang="zh-CN" altLang="zh-CN" sz="2200">
                <a:solidFill>
                  <a:schemeClr val="tx1"/>
                </a:solidFill>
              </a:rPr>
              <a:t>&lt;&lt;endl;}</a:t>
            </a:r>
          </a:p>
          <a:p>
            <a:pPr algn="just" eaLnBrk="0" hangingPunct="0">
              <a:spcBef>
                <a:spcPct val="50000"/>
              </a:spcBef>
            </a:pPr>
            <a:r>
              <a:rPr lang="zh-CN" altLang="zh-CN" sz="2200">
                <a:solidFill>
                  <a:schemeClr val="tx1"/>
                </a:solidFill>
              </a:rPr>
              <a:t>};</a:t>
            </a:r>
          </a:p>
          <a:p>
            <a:pPr algn="just" eaLnBrk="0" hangingPunct="0">
              <a:spcBef>
                <a:spcPct val="50000"/>
              </a:spcBef>
            </a:pPr>
            <a:r>
              <a:rPr lang="zh-CN" altLang="zh-CN" sz="2200">
                <a:solidFill>
                  <a:schemeClr val="tx1"/>
                </a:solidFill>
              </a:rPr>
              <a:t>int main()</a:t>
            </a:r>
          </a:p>
          <a:p>
            <a:pPr algn="just" eaLnBrk="0" hangingPunct="0">
              <a:spcBef>
                <a:spcPct val="50000"/>
              </a:spcBef>
            </a:pPr>
            <a:r>
              <a:rPr lang="zh-CN" altLang="zh-CN" sz="2200">
                <a:solidFill>
                  <a:schemeClr val="tx1"/>
                </a:solidFill>
              </a:rPr>
              <a:t>{</a:t>
            </a:r>
          </a:p>
          <a:p>
            <a:pPr algn="just" eaLnBrk="0" hangingPunct="0">
              <a:spcBef>
                <a:spcPct val="50000"/>
              </a:spcBef>
            </a:pPr>
            <a:r>
              <a:rPr lang="zh-CN" altLang="zh-CN" sz="2200">
                <a:solidFill>
                  <a:schemeClr val="tx1"/>
                </a:solidFill>
              </a:rPr>
              <a:t> A obj1; B obj2;</a:t>
            </a:r>
          </a:p>
          <a:p>
            <a:pPr algn="just" eaLnBrk="0" hangingPunct="0">
              <a:spcBef>
                <a:spcPct val="50000"/>
              </a:spcBef>
            </a:pPr>
            <a:r>
              <a:rPr lang="zh-CN" altLang="zh-CN" sz="2200">
                <a:solidFill>
                  <a:schemeClr val="tx1"/>
                </a:solidFill>
              </a:rPr>
              <a:t> obj2.disp1(obj1);</a:t>
            </a:r>
          </a:p>
          <a:p>
            <a:pPr algn="just" eaLnBrk="0" hangingPunct="0">
              <a:spcBef>
                <a:spcPct val="50000"/>
              </a:spcBef>
            </a:pPr>
            <a:r>
              <a:rPr lang="zh-CN" altLang="zh-CN" sz="2200">
                <a:solidFill>
                  <a:schemeClr val="tx1"/>
                </a:solidFill>
              </a:rPr>
              <a:t> obj2.disp2(obj1);  return 0;</a:t>
            </a:r>
          </a:p>
          <a:p>
            <a:pPr algn="just" eaLnBrk="0" hangingPunct="0">
              <a:spcBef>
                <a:spcPct val="50000"/>
              </a:spcBef>
            </a:pPr>
            <a:r>
              <a:rPr lang="zh-CN" altLang="zh-CN" sz="220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5029200" y="3810000"/>
            <a:ext cx="2971800" cy="15525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sz="2400" dirty="0"/>
              <a:t>运行结果：</a:t>
            </a:r>
          </a:p>
          <a:p>
            <a:pPr algn="just">
              <a:spcBef>
                <a:spcPct val="50000"/>
              </a:spcBef>
            </a:pPr>
            <a:r>
              <a:rPr lang="zh-CN" altLang="zh-CN" sz="2400" dirty="0"/>
              <a:t>disp1:x=6</a:t>
            </a:r>
          </a:p>
          <a:p>
            <a:pPr algn="just">
              <a:spcBef>
                <a:spcPct val="50000"/>
              </a:spcBef>
            </a:pPr>
            <a:r>
              <a:rPr lang="zh-CN" altLang="zh-CN" sz="2400" dirty="0"/>
              <a:t>disp2:x=4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>
                <a:latin typeface="Times New Roman" pitchFamily="18" charset="0"/>
                <a:ea typeface="隶书" pitchFamily="49" charset="-122"/>
              </a:rPr>
              <a:t>6.4      </a:t>
            </a:r>
            <a:r>
              <a:rPr lang="zh-CN" altLang="en-US" b="1">
                <a:latin typeface="Times New Roman" pitchFamily="18" charset="0"/>
                <a:ea typeface="隶书" pitchFamily="49" charset="-122"/>
              </a:rPr>
              <a:t>函数重载</a:t>
            </a:r>
            <a:r>
              <a:rPr lang="zh-CN" altLang="en-US"/>
              <a:t> 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0013" y="2260600"/>
            <a:ext cx="7313612" cy="347345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>
              <a:buClr>
                <a:srgbClr val="000099"/>
              </a:buClr>
              <a:buSzPct val="65000"/>
              <a:buFont typeface="Wingdings" pitchFamily="2" charset="2"/>
              <a:buChar char="u"/>
            </a:pPr>
            <a:r>
              <a:rPr lang="zh-CN" altLang="en-US" b="1">
                <a:latin typeface="Times New Roman" pitchFamily="18" charset="0"/>
                <a:ea typeface="华文楷体" pitchFamily="2" charset="-122"/>
              </a:rPr>
              <a:t>函数重载是指具有相似功能的不同函数使用同一函数名，但这些同名函数的参数类型、参数个数、返回值、函数功能可以不同。</a:t>
            </a:r>
          </a:p>
          <a:p>
            <a:pPr>
              <a:buClr>
                <a:srgbClr val="000099"/>
              </a:buClr>
              <a:buSzPct val="65000"/>
              <a:buFont typeface="Wingdings" pitchFamily="2" charset="2"/>
              <a:buChar char="u"/>
            </a:pPr>
            <a:r>
              <a:rPr lang="zh-CN" altLang="en-US" b="1">
                <a:latin typeface="Times New Roman" pitchFamily="18" charset="0"/>
                <a:ea typeface="华文楷体" pitchFamily="2" charset="-122"/>
              </a:rPr>
              <a:t>编译系统将根据函数参数的类型和个数来判断使用哪一个函数。体现了</a:t>
            </a:r>
            <a:r>
              <a:rPr lang="en-US" altLang="zh-CN" b="1">
                <a:latin typeface="Times New Roman" pitchFamily="18" charset="0"/>
                <a:ea typeface="华文楷体" pitchFamily="2" charset="-122"/>
              </a:rPr>
              <a:t>C++</a:t>
            </a:r>
            <a:r>
              <a:rPr lang="zh-CN" altLang="en-US" b="1">
                <a:latin typeface="Times New Roman" pitchFamily="18" charset="0"/>
                <a:ea typeface="华文楷体" pitchFamily="2" charset="-122"/>
              </a:rPr>
              <a:t>对多态性的支持。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76200" y="249238"/>
            <a:ext cx="8816975" cy="6496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266700" algn="just"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US" altLang="zh-CN" sz="2200" dirty="0">
                <a:solidFill>
                  <a:schemeClr val="hlink"/>
                </a:solidFill>
              </a:rPr>
              <a:t>//  </a:t>
            </a:r>
            <a:r>
              <a:rPr kumimoji="0" lang="zh-CN" altLang="en-US" sz="2200" dirty="0">
                <a:solidFill>
                  <a:schemeClr val="hlink"/>
                </a:solidFill>
              </a:rPr>
              <a:t>示例程序，参数类型不同的函数重载</a:t>
            </a:r>
          </a:p>
          <a:p>
            <a:pPr indent="266700" algn="just"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US" altLang="zh-CN" sz="2200" dirty="0"/>
              <a:t>#include &lt;</a:t>
            </a:r>
            <a:r>
              <a:rPr kumimoji="0" lang="en-US" altLang="zh-CN" sz="2200" dirty="0" err="1"/>
              <a:t>iostream</a:t>
            </a:r>
            <a:r>
              <a:rPr kumimoji="0" lang="en-US" altLang="zh-CN" sz="2200" dirty="0"/>
              <a:t>&gt;</a:t>
            </a:r>
          </a:p>
          <a:p>
            <a:pPr indent="266700" algn="just"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US" altLang="zh-CN" sz="2200" dirty="0"/>
              <a:t>using namespace </a:t>
            </a:r>
            <a:r>
              <a:rPr kumimoji="0" lang="en-US" altLang="zh-CN" sz="2200" dirty="0" err="1"/>
              <a:t>stdl</a:t>
            </a:r>
            <a:endParaRPr kumimoji="0" lang="en-US" altLang="zh-CN" sz="2200" dirty="0">
              <a:cs typeface="Times New Roman" pitchFamily="18" charset="0"/>
            </a:endParaRPr>
          </a:p>
          <a:p>
            <a:pPr indent="266700" algn="just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US" altLang="zh-CN" sz="2200" dirty="0" err="1">
                <a:solidFill>
                  <a:srgbClr val="FF0000"/>
                </a:solidFill>
              </a:rPr>
              <a:t>int</a:t>
            </a:r>
            <a:r>
              <a:rPr kumimoji="0" lang="en-US" altLang="zh-CN" sz="2200" dirty="0">
                <a:solidFill>
                  <a:srgbClr val="FF0000"/>
                </a:solidFill>
              </a:rPr>
              <a:t> abs(</a:t>
            </a:r>
            <a:r>
              <a:rPr kumimoji="0" lang="en-US" altLang="zh-CN" sz="2200" dirty="0" err="1">
                <a:solidFill>
                  <a:srgbClr val="FF0000"/>
                </a:solidFill>
              </a:rPr>
              <a:t>int</a:t>
            </a:r>
            <a:r>
              <a:rPr kumimoji="0" lang="en-US" altLang="zh-CN" sz="2200" dirty="0">
                <a:solidFill>
                  <a:srgbClr val="FF0000"/>
                </a:solidFill>
              </a:rPr>
              <a:t> x)</a:t>
            </a:r>
            <a:r>
              <a:rPr kumimoji="0" lang="en-US" altLang="zh-CN" sz="2200" dirty="0"/>
              <a:t> </a:t>
            </a:r>
            <a:r>
              <a:rPr kumimoji="0" lang="zh-CN" altLang="en-US" sz="2200" dirty="0"/>
              <a:t>　　　　　　　　　　　</a:t>
            </a:r>
            <a:r>
              <a:rPr kumimoji="0" lang="en-US" altLang="zh-CN" sz="2200" dirty="0">
                <a:solidFill>
                  <a:schemeClr val="hlink"/>
                </a:solidFill>
              </a:rPr>
              <a:t>//</a:t>
            </a:r>
            <a:r>
              <a:rPr kumimoji="0" lang="zh-CN" altLang="en-US" sz="2200" dirty="0">
                <a:solidFill>
                  <a:schemeClr val="hlink"/>
                </a:solidFill>
              </a:rPr>
              <a:t>形参为整型</a:t>
            </a:r>
          </a:p>
          <a:p>
            <a:pPr indent="266700" algn="just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US" altLang="zh-CN" sz="2200" dirty="0"/>
              <a:t>{    return x&gt;0?x:-x;    }</a:t>
            </a:r>
          </a:p>
          <a:p>
            <a:pPr indent="266700" algn="just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US" altLang="zh-CN" sz="2200" dirty="0">
                <a:solidFill>
                  <a:srgbClr val="FF0000"/>
                </a:solidFill>
              </a:rPr>
              <a:t>double abs(double x)</a:t>
            </a:r>
            <a:r>
              <a:rPr kumimoji="0" lang="en-US" altLang="zh-CN" sz="2200" dirty="0"/>
              <a:t> </a:t>
            </a:r>
            <a:r>
              <a:rPr kumimoji="0" lang="zh-CN" altLang="en-US" sz="2200" dirty="0"/>
              <a:t>　　　　　　　</a:t>
            </a:r>
            <a:r>
              <a:rPr kumimoji="0" lang="zh-CN" altLang="en-US" sz="2200" dirty="0">
                <a:solidFill>
                  <a:schemeClr val="hlink"/>
                </a:solidFill>
              </a:rPr>
              <a:t>　</a:t>
            </a:r>
            <a:r>
              <a:rPr kumimoji="0" lang="en-US" altLang="zh-CN" sz="2200" dirty="0">
                <a:solidFill>
                  <a:schemeClr val="hlink"/>
                </a:solidFill>
              </a:rPr>
              <a:t>//</a:t>
            </a:r>
            <a:r>
              <a:rPr kumimoji="0" lang="zh-CN" altLang="en-US" sz="2200" dirty="0">
                <a:solidFill>
                  <a:schemeClr val="hlink"/>
                </a:solidFill>
              </a:rPr>
              <a:t>形参为双精度型</a:t>
            </a:r>
          </a:p>
          <a:p>
            <a:pPr indent="266700" algn="just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US" altLang="zh-CN" sz="2200" dirty="0"/>
              <a:t>{    return x&gt;0?x:-x;    }</a:t>
            </a:r>
          </a:p>
          <a:p>
            <a:pPr indent="266700" algn="just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US" altLang="zh-CN" sz="2200" dirty="0">
                <a:solidFill>
                  <a:srgbClr val="FF0000"/>
                </a:solidFill>
              </a:rPr>
              <a:t>long abs(long x)</a:t>
            </a:r>
            <a:r>
              <a:rPr kumimoji="0" lang="en-US" altLang="zh-CN" sz="2200" dirty="0"/>
              <a:t> </a:t>
            </a:r>
            <a:r>
              <a:rPr kumimoji="0" lang="zh-CN" altLang="en-US" sz="2200" dirty="0"/>
              <a:t>　　　　　　　　　　</a:t>
            </a:r>
            <a:r>
              <a:rPr kumimoji="0" lang="en-US" altLang="zh-CN" sz="2200" dirty="0">
                <a:solidFill>
                  <a:schemeClr val="hlink"/>
                </a:solidFill>
              </a:rPr>
              <a:t>//</a:t>
            </a:r>
            <a:r>
              <a:rPr kumimoji="0" lang="zh-CN" altLang="en-US" sz="2200" dirty="0">
                <a:solidFill>
                  <a:schemeClr val="hlink"/>
                </a:solidFill>
              </a:rPr>
              <a:t>形参为长整型</a:t>
            </a:r>
          </a:p>
          <a:p>
            <a:pPr indent="266700" algn="just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US" altLang="zh-CN" sz="2200" dirty="0"/>
              <a:t>{    return x&gt;0?x:-x;    }</a:t>
            </a:r>
          </a:p>
          <a:p>
            <a:pPr indent="266700" algn="just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US" altLang="zh-CN" sz="2200" dirty="0" err="1"/>
              <a:t>int</a:t>
            </a:r>
            <a:r>
              <a:rPr kumimoji="0" lang="en-US" altLang="zh-CN" sz="2200" dirty="0"/>
              <a:t> main()</a:t>
            </a:r>
          </a:p>
          <a:p>
            <a:pPr indent="266700" algn="just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US" altLang="zh-CN" sz="2200" dirty="0"/>
              <a:t>{</a:t>
            </a:r>
          </a:p>
          <a:p>
            <a:pPr indent="266700" algn="just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US" altLang="zh-CN" sz="2200" dirty="0"/>
              <a:t>  </a:t>
            </a:r>
            <a:r>
              <a:rPr kumimoji="0" lang="en-US" altLang="zh-CN" sz="2200" dirty="0" err="1"/>
              <a:t>int</a:t>
            </a:r>
            <a:r>
              <a:rPr kumimoji="0" lang="en-US" altLang="zh-CN" sz="2200" dirty="0"/>
              <a:t> x1=4; </a:t>
            </a:r>
          </a:p>
          <a:p>
            <a:pPr indent="266700" algn="just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US" altLang="zh-CN" sz="2200" dirty="0"/>
              <a:t>  double x2=5.5;</a:t>
            </a:r>
          </a:p>
          <a:p>
            <a:pPr indent="266700" algn="just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US" altLang="zh-CN" sz="2200" dirty="0"/>
              <a:t>  long x3=6L;</a:t>
            </a:r>
          </a:p>
          <a:p>
            <a:pPr indent="266700" algn="just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US" altLang="zh-CN" sz="2200" dirty="0"/>
              <a:t>  </a:t>
            </a:r>
            <a:r>
              <a:rPr kumimoji="0" lang="en-US" altLang="zh-CN" sz="2200" dirty="0" err="1"/>
              <a:t>cout</a:t>
            </a:r>
            <a:r>
              <a:rPr kumimoji="0" lang="en-US" altLang="zh-CN" sz="2200" dirty="0"/>
              <a:t>&lt;&lt;</a:t>
            </a:r>
            <a:r>
              <a:rPr kumimoji="0" lang="en-US" altLang="zh-CN" sz="2400" dirty="0"/>
              <a:t>"</a:t>
            </a:r>
            <a:r>
              <a:rPr kumimoji="0" lang="en-US" altLang="zh-CN" sz="2200" dirty="0"/>
              <a:t>|x1|="&lt;&lt;abs(x1)&lt;&lt;</a:t>
            </a:r>
            <a:r>
              <a:rPr kumimoji="0" lang="en-US" altLang="zh-CN" sz="2200" dirty="0" err="1"/>
              <a:t>endl</a:t>
            </a:r>
            <a:r>
              <a:rPr kumimoji="0" lang="en-US" altLang="zh-CN" sz="2200" dirty="0"/>
              <a:t>;</a:t>
            </a:r>
            <a:r>
              <a:rPr kumimoji="0" lang="zh-CN" altLang="en-US" sz="2200" dirty="0"/>
              <a:t>　     </a:t>
            </a:r>
            <a:r>
              <a:rPr kumimoji="0" lang="en-US" altLang="zh-CN" sz="2200" dirty="0">
                <a:solidFill>
                  <a:schemeClr val="hlink"/>
                </a:solidFill>
              </a:rPr>
              <a:t>//</a:t>
            </a:r>
            <a:r>
              <a:rPr kumimoji="0" lang="zh-CN" altLang="en-US" sz="2200" dirty="0">
                <a:solidFill>
                  <a:schemeClr val="hlink"/>
                </a:solidFill>
              </a:rPr>
              <a:t>调用函数</a:t>
            </a:r>
            <a:r>
              <a:rPr kumimoji="0" lang="en-US" altLang="zh-CN" sz="2200" dirty="0" err="1">
                <a:solidFill>
                  <a:schemeClr val="hlink"/>
                </a:solidFill>
              </a:rPr>
              <a:t>int</a:t>
            </a:r>
            <a:r>
              <a:rPr kumimoji="0" lang="en-US" altLang="zh-CN" sz="2200" dirty="0">
                <a:solidFill>
                  <a:schemeClr val="hlink"/>
                </a:solidFill>
              </a:rPr>
              <a:t> abs(</a:t>
            </a:r>
            <a:r>
              <a:rPr kumimoji="0" lang="en-US" altLang="zh-CN" sz="2200" dirty="0" err="1">
                <a:solidFill>
                  <a:schemeClr val="hlink"/>
                </a:solidFill>
              </a:rPr>
              <a:t>int</a:t>
            </a:r>
            <a:r>
              <a:rPr kumimoji="0" lang="en-US" altLang="zh-CN" sz="2200" dirty="0">
                <a:solidFill>
                  <a:schemeClr val="hlink"/>
                </a:solidFill>
              </a:rPr>
              <a:t> x)</a:t>
            </a:r>
          </a:p>
          <a:p>
            <a:pPr indent="266700" algn="just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US" altLang="zh-CN" sz="2200" dirty="0"/>
              <a:t>  </a:t>
            </a:r>
            <a:r>
              <a:rPr kumimoji="0" lang="en-US" altLang="zh-CN" sz="2200" dirty="0" err="1"/>
              <a:t>cout</a:t>
            </a:r>
            <a:r>
              <a:rPr kumimoji="0" lang="en-US" altLang="zh-CN" sz="2200" dirty="0"/>
              <a:t>&lt;&lt;"|x2|="&lt;&lt;abs(x2)&lt;&lt;</a:t>
            </a:r>
            <a:r>
              <a:rPr kumimoji="0" lang="en-US" altLang="zh-CN" sz="2200" dirty="0" err="1"/>
              <a:t>endl</a:t>
            </a:r>
            <a:r>
              <a:rPr kumimoji="0" lang="en-US" altLang="zh-CN" sz="2200" dirty="0"/>
              <a:t>;        </a:t>
            </a:r>
            <a:r>
              <a:rPr kumimoji="0" lang="en-US" altLang="zh-CN" sz="2200" dirty="0">
                <a:solidFill>
                  <a:schemeClr val="hlink"/>
                </a:solidFill>
              </a:rPr>
              <a:t>//</a:t>
            </a:r>
            <a:r>
              <a:rPr kumimoji="0" lang="zh-CN" altLang="en-US" sz="2200" dirty="0">
                <a:solidFill>
                  <a:schemeClr val="hlink"/>
                </a:solidFill>
              </a:rPr>
              <a:t>调用函数</a:t>
            </a:r>
            <a:r>
              <a:rPr kumimoji="0" lang="en-US" altLang="zh-CN" sz="2200" dirty="0">
                <a:solidFill>
                  <a:schemeClr val="hlink"/>
                </a:solidFill>
              </a:rPr>
              <a:t>double abs(double x)</a:t>
            </a:r>
          </a:p>
          <a:p>
            <a:pPr indent="266700" algn="just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US" altLang="zh-CN" sz="2200" dirty="0"/>
              <a:t>  </a:t>
            </a:r>
            <a:r>
              <a:rPr kumimoji="0" lang="en-US" altLang="zh-CN" sz="2200" dirty="0" err="1"/>
              <a:t>cout</a:t>
            </a:r>
            <a:r>
              <a:rPr kumimoji="0" lang="en-US" altLang="zh-CN" sz="2200" dirty="0"/>
              <a:t>&lt;&lt;"|x3|="&lt;&lt;abs(x3)&lt;&lt;</a:t>
            </a:r>
            <a:r>
              <a:rPr kumimoji="0" lang="en-US" altLang="zh-CN" sz="2200" dirty="0" err="1"/>
              <a:t>endl</a:t>
            </a:r>
            <a:r>
              <a:rPr kumimoji="0" lang="en-US" altLang="zh-CN" sz="2200" dirty="0"/>
              <a:t>;</a:t>
            </a:r>
            <a:r>
              <a:rPr kumimoji="0" lang="zh-CN" altLang="en-US" sz="2200" dirty="0"/>
              <a:t>　    </a:t>
            </a:r>
            <a:r>
              <a:rPr kumimoji="0" lang="en-US" altLang="zh-CN" sz="2200" dirty="0">
                <a:solidFill>
                  <a:schemeClr val="hlink"/>
                </a:solidFill>
              </a:rPr>
              <a:t>//</a:t>
            </a:r>
            <a:r>
              <a:rPr kumimoji="0" lang="zh-CN" altLang="en-US" sz="2200" dirty="0">
                <a:solidFill>
                  <a:schemeClr val="hlink"/>
                </a:solidFill>
              </a:rPr>
              <a:t>调用函数</a:t>
            </a:r>
            <a:r>
              <a:rPr kumimoji="0" lang="en-US" altLang="zh-CN" sz="2200" dirty="0">
                <a:solidFill>
                  <a:schemeClr val="hlink"/>
                </a:solidFill>
              </a:rPr>
              <a:t>long abs(long x)</a:t>
            </a:r>
          </a:p>
          <a:p>
            <a:pPr indent="266700" algn="just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US" altLang="zh-CN" sz="2200" dirty="0">
                <a:solidFill>
                  <a:schemeClr val="hlink"/>
                </a:solidFill>
              </a:rPr>
              <a:t>  </a:t>
            </a:r>
            <a:r>
              <a:rPr kumimoji="0" lang="en-US" altLang="zh-CN" sz="2200" dirty="0"/>
              <a:t>return 0;</a:t>
            </a:r>
            <a:endParaRPr kumimoji="0" lang="en-US" altLang="zh-CN" sz="2200" dirty="0">
              <a:solidFill>
                <a:schemeClr val="hlink"/>
              </a:solidFill>
            </a:endParaRPr>
          </a:p>
          <a:p>
            <a:pPr indent="266700" algn="just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US" altLang="zh-CN" sz="2200" dirty="0"/>
              <a:t>}</a:t>
            </a:r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5219700" y="3068638"/>
            <a:ext cx="2971800" cy="17684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>
                <a:solidFill>
                  <a:schemeClr val="bg1"/>
                </a:solidFill>
              </a:rPr>
              <a:t>运行结果：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>
                <a:solidFill>
                  <a:schemeClr val="bg1"/>
                </a:solidFill>
              </a:rPr>
              <a:t>|x1|=4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>
                <a:solidFill>
                  <a:schemeClr val="bg1"/>
                </a:solidFill>
              </a:rPr>
              <a:t>|x2|=5.5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>
                <a:solidFill>
                  <a:schemeClr val="bg1"/>
                </a:solidFill>
              </a:rPr>
              <a:t>|x3|=6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Text Box 2"/>
          <p:cNvSpPr txBox="1">
            <a:spLocks noChangeArrowheads="1"/>
          </p:cNvSpPr>
          <p:nvPr/>
        </p:nvSpPr>
        <p:spPr bwMode="auto">
          <a:xfrm>
            <a:off x="1331913" y="2133600"/>
            <a:ext cx="7272337" cy="3387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>
                <a:solidFill>
                  <a:srgbClr val="FF0000"/>
                </a:solidFill>
              </a:rPr>
              <a:t>注意：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/>
              <a:t>（</a:t>
            </a:r>
            <a:r>
              <a:rPr kumimoji="0" lang="en-US" altLang="zh-CN" sz="2400"/>
              <a:t>2</a:t>
            </a:r>
            <a:r>
              <a:rPr kumimoji="0" lang="zh-CN" altLang="en-US" sz="2400"/>
              <a:t>）当程序中既有函数声明又有函数定义时，则定义函数时不允许再定义参数的默认值，即使指定的默认值完全相同也不行。也就是说，缺省值必须出现在函数声明中。</a:t>
            </a:r>
            <a:br>
              <a:rPr kumimoji="0" lang="zh-CN" altLang="en-US" sz="2400"/>
            </a:br>
            <a:r>
              <a:rPr kumimoji="0" lang="zh-CN" altLang="en-US" sz="2400"/>
              <a:t>         如程序中只有函数的定义，而没有声明函数，则默认参数才可出现在函数定义中。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/>
              <a:t>（</a:t>
            </a:r>
            <a:r>
              <a:rPr kumimoji="0" lang="en-US" altLang="zh-CN" sz="2400"/>
              <a:t>3</a:t>
            </a:r>
            <a:r>
              <a:rPr kumimoji="0" lang="zh-CN" altLang="en-US" sz="2400"/>
              <a:t>）默认参数的声明必须出现在函数调用之前。</a:t>
            </a:r>
          </a:p>
        </p:txBody>
      </p:sp>
      <p:sp>
        <p:nvSpPr>
          <p:cNvPr id="278531" name="Rectangle 3"/>
          <p:cNvSpPr>
            <a:spLocks noChangeArrowheads="1"/>
          </p:cNvSpPr>
          <p:nvPr/>
        </p:nvSpPr>
        <p:spPr bwMode="auto">
          <a:xfrm>
            <a:off x="1370013" y="301625"/>
            <a:ext cx="73136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US" altLang="zh-CN" sz="3600">
                <a:solidFill>
                  <a:schemeClr val="tx2"/>
                </a:solidFill>
                <a:ea typeface="隶书" pitchFamily="49" charset="-122"/>
              </a:rPr>
              <a:t>6.3  </a:t>
            </a:r>
            <a:r>
              <a:rPr kumimoji="0" lang="zh-CN" altLang="en-US" sz="3600">
                <a:solidFill>
                  <a:schemeClr val="tx2"/>
                </a:solidFill>
                <a:ea typeface="隶书" pitchFamily="49" charset="-122"/>
              </a:rPr>
              <a:t>带缺省参数的函数</a:t>
            </a:r>
            <a:r>
              <a:rPr kumimoji="0" lang="zh-CN" altLang="en-US" sz="3600" b="0">
                <a:solidFill>
                  <a:schemeClr val="tx2"/>
                </a:solidFill>
                <a:latin typeface="Arial" charset="0"/>
                <a:ea typeface="宋体" charset="-122"/>
              </a:rPr>
              <a:t> 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ChangeArrowheads="1"/>
          </p:cNvSpPr>
          <p:nvPr/>
        </p:nvSpPr>
        <p:spPr bwMode="auto">
          <a:xfrm>
            <a:off x="0" y="476250"/>
            <a:ext cx="8816975" cy="515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266700" algn="just"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US" altLang="zh-CN" sz="2200">
                <a:solidFill>
                  <a:schemeClr val="hlink"/>
                </a:solidFill>
              </a:rPr>
              <a:t>//  </a:t>
            </a:r>
            <a:r>
              <a:rPr kumimoji="0" lang="zh-CN" altLang="en-US" sz="2200">
                <a:solidFill>
                  <a:schemeClr val="hlink"/>
                </a:solidFill>
              </a:rPr>
              <a:t>例</a:t>
            </a:r>
            <a:r>
              <a:rPr kumimoji="0" lang="en-US" altLang="zh-CN" sz="2200">
                <a:solidFill>
                  <a:schemeClr val="hlink"/>
                </a:solidFill>
              </a:rPr>
              <a:t>2.9</a:t>
            </a:r>
            <a:r>
              <a:rPr kumimoji="0" lang="zh-CN" altLang="en-US" sz="2200">
                <a:solidFill>
                  <a:schemeClr val="hlink"/>
                </a:solidFill>
              </a:rPr>
              <a:t>，参数个数不同的函数重载</a:t>
            </a:r>
          </a:p>
          <a:p>
            <a:pPr indent="266700" algn="just"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US" altLang="zh-CN" sz="2200"/>
              <a:t>#include &lt;iostream&gt;</a:t>
            </a:r>
          </a:p>
          <a:p>
            <a:pPr indent="266700" algn="just"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US" altLang="zh-CN" sz="2200"/>
              <a:t>using namespace stdl</a:t>
            </a:r>
            <a:endParaRPr kumimoji="0" lang="en-US" altLang="zh-CN" sz="2200">
              <a:cs typeface="Times New Roman" pitchFamily="18" charset="0"/>
            </a:endParaRPr>
          </a:p>
          <a:p>
            <a:pPr indent="266700" algn="just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US" altLang="zh-CN" sz="2200">
                <a:solidFill>
                  <a:srgbClr val="FF0000"/>
                </a:solidFill>
              </a:rPr>
              <a:t>int Add(int x</a:t>
            </a:r>
            <a:r>
              <a:rPr kumimoji="0" lang="zh-CN" altLang="en-US" sz="2200">
                <a:solidFill>
                  <a:srgbClr val="FF0000"/>
                </a:solidFill>
              </a:rPr>
              <a:t>，</a:t>
            </a:r>
            <a:r>
              <a:rPr kumimoji="0" lang="en-US" altLang="zh-CN" sz="2200">
                <a:solidFill>
                  <a:srgbClr val="FF0000"/>
                </a:solidFill>
              </a:rPr>
              <a:t>int y)</a:t>
            </a:r>
            <a:r>
              <a:rPr kumimoji="0" lang="en-US" altLang="zh-CN" sz="2200"/>
              <a:t> </a:t>
            </a:r>
            <a:r>
              <a:rPr kumimoji="0" lang="zh-CN" altLang="en-US" sz="2200"/>
              <a:t>　　　　　　　　</a:t>
            </a:r>
            <a:r>
              <a:rPr kumimoji="0" lang="en-US" altLang="zh-CN" sz="2200">
                <a:solidFill>
                  <a:schemeClr val="hlink"/>
                </a:solidFill>
              </a:rPr>
              <a:t>//2</a:t>
            </a:r>
            <a:r>
              <a:rPr kumimoji="0" lang="zh-CN" altLang="en-US" sz="2200">
                <a:solidFill>
                  <a:schemeClr val="hlink"/>
                </a:solidFill>
              </a:rPr>
              <a:t>个形参</a:t>
            </a:r>
          </a:p>
          <a:p>
            <a:pPr indent="266700" algn="just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US" altLang="zh-CN" sz="2200"/>
              <a:t>{    return x+y;    }</a:t>
            </a:r>
          </a:p>
          <a:p>
            <a:pPr indent="266700" algn="just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US" altLang="zh-CN" sz="2200">
                <a:solidFill>
                  <a:srgbClr val="FF0000"/>
                </a:solidFill>
              </a:rPr>
              <a:t>int Add(int x</a:t>
            </a:r>
            <a:r>
              <a:rPr kumimoji="0" lang="zh-CN" altLang="en-US" sz="2200">
                <a:solidFill>
                  <a:srgbClr val="FF0000"/>
                </a:solidFill>
              </a:rPr>
              <a:t>，</a:t>
            </a:r>
            <a:r>
              <a:rPr kumimoji="0" lang="en-US" altLang="zh-CN" sz="2200">
                <a:solidFill>
                  <a:srgbClr val="FF0000"/>
                </a:solidFill>
              </a:rPr>
              <a:t>int y, int z)</a:t>
            </a:r>
            <a:r>
              <a:rPr kumimoji="0" lang="zh-CN" altLang="en-US" sz="2200"/>
              <a:t>　　　　　　</a:t>
            </a:r>
            <a:r>
              <a:rPr kumimoji="0" lang="en-US" altLang="zh-CN" sz="2200">
                <a:solidFill>
                  <a:schemeClr val="hlink"/>
                </a:solidFill>
              </a:rPr>
              <a:t>//3</a:t>
            </a:r>
            <a:r>
              <a:rPr kumimoji="0" lang="zh-CN" altLang="en-US" sz="2200">
                <a:solidFill>
                  <a:schemeClr val="hlink"/>
                </a:solidFill>
              </a:rPr>
              <a:t>个形参</a:t>
            </a:r>
          </a:p>
          <a:p>
            <a:pPr indent="266700" algn="just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US" altLang="zh-CN" sz="2200"/>
              <a:t>{    return x+y+z;    }</a:t>
            </a:r>
          </a:p>
          <a:p>
            <a:pPr indent="266700" algn="just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US" altLang="zh-CN" sz="2200"/>
              <a:t>int main()</a:t>
            </a:r>
          </a:p>
          <a:p>
            <a:pPr indent="266700" algn="just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US" altLang="zh-CN" sz="2200"/>
              <a:t>{</a:t>
            </a:r>
          </a:p>
          <a:p>
            <a:pPr indent="266700" algn="just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US" altLang="zh-CN" sz="2200"/>
              <a:t>  int a=3,b=4,c=5;</a:t>
            </a:r>
          </a:p>
          <a:p>
            <a:pPr indent="266700" algn="just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US" altLang="zh-CN" sz="2200"/>
              <a:t>  cout&lt;&lt;a&lt;&lt;</a:t>
            </a:r>
            <a:r>
              <a:rPr kumimoji="0" lang="en-US" altLang="zh-CN" sz="2400"/>
              <a:t>"</a:t>
            </a:r>
            <a:r>
              <a:rPr kumimoji="0" lang="en-US" altLang="zh-CN" sz="2200"/>
              <a:t>+"&lt;&lt;b&lt;&lt;"="&lt;&lt;Add(a,b)&lt;&lt;endl;     </a:t>
            </a:r>
            <a:r>
              <a:rPr kumimoji="0" lang="en-US" altLang="zh-CN" sz="2200">
                <a:solidFill>
                  <a:schemeClr val="hlink"/>
                </a:solidFill>
              </a:rPr>
              <a:t>//</a:t>
            </a:r>
            <a:r>
              <a:rPr kumimoji="0" lang="zh-CN" altLang="en-US" sz="2200">
                <a:solidFill>
                  <a:schemeClr val="hlink"/>
                </a:solidFill>
              </a:rPr>
              <a:t>调用函数</a:t>
            </a:r>
            <a:r>
              <a:rPr kumimoji="0" lang="en-US" altLang="zh-CN" sz="2200">
                <a:solidFill>
                  <a:schemeClr val="hlink"/>
                </a:solidFill>
              </a:rPr>
              <a:t>Add(a,b);</a:t>
            </a:r>
          </a:p>
          <a:p>
            <a:pPr indent="266700" algn="just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US" altLang="zh-CN" sz="2200"/>
              <a:t>  cout&lt;&lt;a&lt;&lt;“+”&lt;&lt;b&lt;&lt;“+”&lt;&lt;c&lt;&lt;“=”&lt;&lt;Add(a,b,c)&lt;&lt;endl;   </a:t>
            </a:r>
          </a:p>
          <a:p>
            <a:pPr indent="266700" algn="just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US" altLang="zh-CN" sz="2200"/>
              <a:t>         </a:t>
            </a:r>
            <a:r>
              <a:rPr kumimoji="0" lang="en-US" altLang="zh-CN" sz="2200">
                <a:solidFill>
                  <a:schemeClr val="hlink"/>
                </a:solidFill>
              </a:rPr>
              <a:t>//</a:t>
            </a:r>
            <a:r>
              <a:rPr kumimoji="0" lang="zh-CN" altLang="en-US" sz="2200">
                <a:solidFill>
                  <a:schemeClr val="hlink"/>
                </a:solidFill>
              </a:rPr>
              <a:t>调用函数</a:t>
            </a:r>
            <a:r>
              <a:rPr kumimoji="0" lang="en-US" altLang="zh-CN" sz="2200">
                <a:solidFill>
                  <a:schemeClr val="hlink"/>
                </a:solidFill>
              </a:rPr>
              <a:t>Add(a,b,c);</a:t>
            </a:r>
          </a:p>
          <a:p>
            <a:pPr indent="266700" algn="just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US" altLang="zh-CN" sz="2200">
                <a:solidFill>
                  <a:schemeClr val="hlink"/>
                </a:solidFill>
              </a:rPr>
              <a:t>  </a:t>
            </a:r>
            <a:r>
              <a:rPr kumimoji="0" lang="en-US" altLang="zh-CN" sz="2200"/>
              <a:t>return 0;</a:t>
            </a:r>
            <a:endParaRPr kumimoji="0" lang="en-US" altLang="zh-CN" sz="2200">
              <a:solidFill>
                <a:schemeClr val="hlink"/>
              </a:solidFill>
            </a:endParaRPr>
          </a:p>
          <a:p>
            <a:pPr indent="266700" algn="just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US" altLang="zh-CN" sz="2200"/>
              <a:t>}</a:t>
            </a:r>
          </a:p>
        </p:txBody>
      </p:sp>
      <p:sp>
        <p:nvSpPr>
          <p:cNvPr id="280579" name="Text Box 3"/>
          <p:cNvSpPr txBox="1">
            <a:spLocks noChangeArrowheads="1"/>
          </p:cNvSpPr>
          <p:nvPr/>
        </p:nvSpPr>
        <p:spPr bwMode="auto">
          <a:xfrm>
            <a:off x="5724525" y="4941888"/>
            <a:ext cx="2971800" cy="13112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>
                <a:solidFill>
                  <a:schemeClr val="bg1"/>
                </a:solidFill>
              </a:rPr>
              <a:t>运行结果：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>
                <a:solidFill>
                  <a:schemeClr val="bg1"/>
                </a:solidFill>
              </a:rPr>
              <a:t>3+4=7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>
                <a:solidFill>
                  <a:schemeClr val="bg1"/>
                </a:solidFill>
              </a:rPr>
              <a:t>3+4+5=12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Text Box 2"/>
          <p:cNvSpPr txBox="1">
            <a:spLocks noChangeArrowheads="1"/>
          </p:cNvSpPr>
          <p:nvPr/>
        </p:nvSpPr>
        <p:spPr bwMode="auto">
          <a:xfrm>
            <a:off x="1285852" y="1357298"/>
            <a:ext cx="7272337" cy="13795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 dirty="0">
                <a:solidFill>
                  <a:srgbClr val="FF0000"/>
                </a:solidFill>
              </a:rPr>
              <a:t>注意：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 dirty="0"/>
              <a:t>（</a:t>
            </a:r>
            <a:r>
              <a:rPr kumimoji="0" lang="en-US" altLang="zh-CN" sz="2400" dirty="0"/>
              <a:t>1</a:t>
            </a:r>
            <a:r>
              <a:rPr kumimoji="0" lang="zh-CN" altLang="en-US" sz="2400" dirty="0"/>
              <a:t>）函数重载和默认参数同时使用，有可能引起二义性。</a:t>
            </a:r>
          </a:p>
        </p:txBody>
      </p:sp>
      <p:sp>
        <p:nvSpPr>
          <p:cNvPr id="281603" name="Rectangle 3"/>
          <p:cNvSpPr>
            <a:spLocks noChangeArrowheads="1"/>
          </p:cNvSpPr>
          <p:nvPr/>
        </p:nvSpPr>
        <p:spPr bwMode="auto">
          <a:xfrm>
            <a:off x="1370013" y="301625"/>
            <a:ext cx="73136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US" altLang="zh-CN" sz="3600">
                <a:solidFill>
                  <a:schemeClr val="tx2"/>
                </a:solidFill>
                <a:ea typeface="隶书" pitchFamily="49" charset="-122"/>
              </a:rPr>
              <a:t>6.4    </a:t>
            </a:r>
            <a:r>
              <a:rPr kumimoji="0" lang="zh-CN" altLang="en-US" sz="3600">
                <a:solidFill>
                  <a:schemeClr val="tx2"/>
                </a:solidFill>
                <a:ea typeface="隶书" pitchFamily="49" charset="-122"/>
              </a:rPr>
              <a:t>函数重载</a:t>
            </a:r>
          </a:p>
        </p:txBody>
      </p:sp>
      <p:sp>
        <p:nvSpPr>
          <p:cNvPr id="281604" name="Text Box 4"/>
          <p:cNvSpPr txBox="1">
            <a:spLocks noChangeArrowheads="1"/>
          </p:cNvSpPr>
          <p:nvPr/>
        </p:nvSpPr>
        <p:spPr bwMode="auto">
          <a:xfrm>
            <a:off x="0" y="2818433"/>
            <a:ext cx="5643569" cy="403956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5000"/>
              </a:spcBef>
            </a:pPr>
            <a:r>
              <a:rPr lang="zh-CN" altLang="en-US" dirty="0" smtClean="0"/>
              <a:t>重载函数与默认参数重叠导致的</a:t>
            </a:r>
            <a:r>
              <a:rPr lang="zh-CN" altLang="en-US" b="1" dirty="0" smtClean="0"/>
              <a:t>二义性问题</a:t>
            </a:r>
            <a:r>
              <a:rPr lang="zh-CN" altLang="en-US" dirty="0" smtClean="0"/>
              <a:t>：</a:t>
            </a:r>
            <a:br>
              <a:rPr lang="zh-CN" altLang="en-US" dirty="0" smtClean="0"/>
            </a:br>
            <a:r>
              <a:rPr lang="en-US" altLang="zh-CN" dirty="0" err="1" smtClean="0"/>
              <a:t>func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);                                                                               </a:t>
            </a:r>
          </a:p>
          <a:p>
            <a:pPr>
              <a:spcBef>
                <a:spcPct val="25000"/>
              </a:spcBef>
            </a:pPr>
            <a:r>
              <a:rPr lang="en-US" altLang="zh-CN" dirty="0" smtClean="0"/>
              <a:t>//</a:t>
            </a:r>
            <a:r>
              <a:rPr lang="zh-CN" altLang="en-US" dirty="0" smtClean="0"/>
              <a:t>重载函数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，只有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个参数，无默认参数</a:t>
            </a:r>
            <a:br>
              <a:rPr lang="zh-CN" altLang="en-US" dirty="0" smtClean="0"/>
            </a:br>
            <a:r>
              <a:rPr lang="en-US" altLang="zh-CN" dirty="0" err="1" smtClean="0"/>
              <a:t>func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=4);                                                                 </a:t>
            </a:r>
          </a:p>
          <a:p>
            <a:pPr>
              <a:spcBef>
                <a:spcPct val="25000"/>
              </a:spcBef>
            </a:pPr>
            <a:r>
              <a:rPr lang="en-US" altLang="zh-CN" dirty="0" smtClean="0"/>
              <a:t>  //</a:t>
            </a:r>
            <a:r>
              <a:rPr lang="zh-CN" altLang="en-US" dirty="0" smtClean="0"/>
              <a:t>重载函数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，有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个参数，有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个默认参数</a:t>
            </a:r>
            <a:br>
              <a:rPr lang="zh-CN" altLang="en-US" dirty="0" smtClean="0"/>
            </a:br>
            <a:r>
              <a:rPr lang="en-US" altLang="zh-CN" dirty="0" err="1" smtClean="0"/>
              <a:t>func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a=3,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b=4,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c=6);                                           </a:t>
            </a:r>
          </a:p>
          <a:p>
            <a:pPr>
              <a:spcBef>
                <a:spcPct val="25000"/>
              </a:spcBef>
            </a:pPr>
            <a:r>
              <a:rPr lang="en-US" altLang="zh-CN" dirty="0" smtClean="0"/>
              <a:t> //</a:t>
            </a:r>
            <a:r>
              <a:rPr lang="zh-CN" altLang="en-US" dirty="0" smtClean="0"/>
              <a:t>重载函数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个参数，有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个默认参数</a:t>
            </a:r>
            <a:br>
              <a:rPr lang="zh-CN" altLang="en-US" dirty="0" smtClean="0"/>
            </a:br>
            <a:r>
              <a:rPr lang="en-US" altLang="zh-CN" dirty="0" err="1" smtClean="0"/>
              <a:t>fucn</a:t>
            </a:r>
            <a:r>
              <a:rPr lang="en-US" altLang="zh-CN" dirty="0" smtClean="0"/>
              <a:t>(float a=3.0, float b=4.0 float c=5.0);                            </a:t>
            </a:r>
          </a:p>
          <a:p>
            <a:pPr>
              <a:spcBef>
                <a:spcPct val="25000"/>
              </a:spcBef>
            </a:pPr>
            <a:r>
              <a:rPr lang="en-US" altLang="zh-CN" dirty="0" smtClean="0"/>
              <a:t> //</a:t>
            </a:r>
            <a:r>
              <a:rPr lang="zh-CN" altLang="en-US" dirty="0" smtClean="0"/>
              <a:t>重载函数</a:t>
            </a:r>
            <a:r>
              <a:rPr lang="en-US" altLang="zh-CN" dirty="0" smtClean="0"/>
              <a:t>4</a:t>
            </a:r>
            <a:r>
              <a:rPr lang="zh-CN" altLang="en-US" dirty="0" smtClean="0"/>
              <a:t>，有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个参数，有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个默认参数</a:t>
            </a:r>
            <a:br>
              <a:rPr lang="zh-CN" altLang="en-US" dirty="0" smtClean="0"/>
            </a:br>
            <a:r>
              <a:rPr lang="en-US" altLang="zh-CN" dirty="0" err="1" smtClean="0"/>
              <a:t>fucn</a:t>
            </a:r>
            <a:r>
              <a:rPr lang="en-US" altLang="zh-CN" dirty="0" smtClean="0"/>
              <a:t>(float a=3.0, float b=4.0 float c=5.0 float d=7.9 );          </a:t>
            </a:r>
          </a:p>
          <a:p>
            <a:pPr>
              <a:spcBef>
                <a:spcPct val="25000"/>
              </a:spcBef>
            </a:pPr>
            <a:r>
              <a:rPr lang="en-US" altLang="zh-CN" dirty="0" smtClean="0"/>
              <a:t>//</a:t>
            </a:r>
            <a:r>
              <a:rPr lang="zh-CN" altLang="en-US" dirty="0" smtClean="0"/>
              <a:t>重载函数</a:t>
            </a:r>
            <a:r>
              <a:rPr lang="en-US" altLang="zh-CN" dirty="0" smtClean="0"/>
              <a:t>5</a:t>
            </a:r>
            <a:r>
              <a:rPr lang="zh-CN" altLang="en-US" dirty="0" smtClean="0"/>
              <a:t>，有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个参数，有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个默认参数</a:t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endParaRPr kumimoji="0"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86447" y="3357562"/>
            <a:ext cx="2928958" cy="17543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func</a:t>
            </a:r>
            <a:r>
              <a:rPr lang="en-US" altLang="zh-CN" dirty="0" smtClean="0"/>
              <a:t>(2);                  </a:t>
            </a:r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可调用前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个函数，出现二义性</a:t>
            </a:r>
            <a:br>
              <a:rPr lang="zh-CN" altLang="en-US" dirty="0" smtClean="0"/>
            </a:br>
            <a:r>
              <a:rPr lang="en-US" altLang="zh-CN" dirty="0" err="1" smtClean="0"/>
              <a:t>func</a:t>
            </a:r>
            <a:r>
              <a:rPr lang="en-US" altLang="zh-CN" dirty="0" smtClean="0"/>
              <a:t>(2.0);               </a:t>
            </a:r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可调用后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个函数，出现二义性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Text Box 2"/>
          <p:cNvSpPr txBox="1">
            <a:spLocks noChangeArrowheads="1"/>
          </p:cNvSpPr>
          <p:nvPr/>
        </p:nvSpPr>
        <p:spPr bwMode="auto">
          <a:xfrm>
            <a:off x="1331913" y="1700213"/>
            <a:ext cx="7272337" cy="17446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>
                <a:solidFill>
                  <a:srgbClr val="FF0000"/>
                </a:solidFill>
              </a:rPr>
              <a:t>注意：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/>
              <a:t>（</a:t>
            </a:r>
            <a:r>
              <a:rPr kumimoji="0" lang="en-US" altLang="zh-CN" sz="2400"/>
              <a:t>2</a:t>
            </a:r>
            <a:r>
              <a:rPr kumimoji="0" lang="zh-CN" altLang="en-US" sz="2400"/>
              <a:t>）函数重载时，返回类型不在参数匹配检查范围之内。所以，如果两个函数返回类型不同，其他均相同，是非法的重载</a:t>
            </a:r>
          </a:p>
        </p:txBody>
      </p:sp>
      <p:sp>
        <p:nvSpPr>
          <p:cNvPr id="282627" name="Rectangle 3"/>
          <p:cNvSpPr>
            <a:spLocks noChangeArrowheads="1"/>
          </p:cNvSpPr>
          <p:nvPr/>
        </p:nvSpPr>
        <p:spPr bwMode="auto">
          <a:xfrm>
            <a:off x="1370013" y="301625"/>
            <a:ext cx="73136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US" altLang="zh-CN" sz="3600">
                <a:solidFill>
                  <a:schemeClr val="tx2"/>
                </a:solidFill>
                <a:ea typeface="隶书" pitchFamily="49" charset="-122"/>
              </a:rPr>
              <a:t>6.4    </a:t>
            </a:r>
            <a:r>
              <a:rPr kumimoji="0" lang="zh-CN" altLang="en-US" sz="3600">
                <a:solidFill>
                  <a:schemeClr val="tx2"/>
                </a:solidFill>
                <a:ea typeface="隶书" pitchFamily="49" charset="-122"/>
              </a:rPr>
              <a:t>函数重载</a:t>
            </a:r>
          </a:p>
        </p:txBody>
      </p:sp>
      <p:sp>
        <p:nvSpPr>
          <p:cNvPr id="282628" name="Text Box 4"/>
          <p:cNvSpPr txBox="1">
            <a:spLocks noChangeArrowheads="1"/>
          </p:cNvSpPr>
          <p:nvPr/>
        </p:nvSpPr>
        <p:spPr bwMode="auto">
          <a:xfrm>
            <a:off x="1258888" y="3573463"/>
            <a:ext cx="7272337" cy="3108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25000"/>
              </a:spcBef>
              <a:buClrTx/>
              <a:buSzTx/>
              <a:buFontTx/>
              <a:buNone/>
            </a:pPr>
            <a:r>
              <a:rPr kumimoji="0" lang="zh-CN" altLang="en-US" sz="2400"/>
              <a:t>例如：</a:t>
            </a:r>
          </a:p>
          <a:p>
            <a:pPr algn="l">
              <a:lnSpc>
                <a:spcPct val="100000"/>
              </a:lnSpc>
              <a:spcBef>
                <a:spcPct val="25000"/>
              </a:spcBef>
              <a:buClrTx/>
              <a:buSzTx/>
              <a:buFontTx/>
              <a:buNone/>
            </a:pPr>
            <a:r>
              <a:rPr kumimoji="0" lang="zh-CN" altLang="en-US" sz="2400"/>
              <a:t>          </a:t>
            </a:r>
            <a:r>
              <a:rPr kumimoji="0" lang="en-US" altLang="zh-CN" sz="2400"/>
              <a:t>int  Mul(int x, int y);</a:t>
            </a:r>
          </a:p>
          <a:p>
            <a:pPr algn="l">
              <a:lnSpc>
                <a:spcPct val="100000"/>
              </a:lnSpc>
              <a:spcBef>
                <a:spcPct val="25000"/>
              </a:spcBef>
              <a:buClrTx/>
              <a:buSzTx/>
              <a:buFontTx/>
              <a:buNone/>
            </a:pPr>
            <a:r>
              <a:rPr kumimoji="0" lang="en-US" altLang="zh-CN" sz="2400"/>
              <a:t>          double Mul(int x,int y);</a:t>
            </a:r>
          </a:p>
          <a:p>
            <a:pPr algn="l">
              <a:lnSpc>
                <a:spcPct val="100000"/>
              </a:lnSpc>
              <a:spcBef>
                <a:spcPct val="25000"/>
              </a:spcBef>
              <a:buClrTx/>
              <a:buSzTx/>
              <a:buFontTx/>
              <a:buNone/>
            </a:pPr>
            <a:endParaRPr kumimoji="0" lang="en-US" altLang="zh-CN" sz="2400"/>
          </a:p>
          <a:p>
            <a:pPr algn="l">
              <a:lnSpc>
                <a:spcPct val="100000"/>
              </a:lnSpc>
              <a:spcBef>
                <a:spcPct val="25000"/>
              </a:spcBef>
              <a:buClrTx/>
              <a:buSzTx/>
              <a:buFontTx/>
              <a:buNone/>
            </a:pPr>
            <a:r>
              <a:rPr kumimoji="0" lang="zh-CN" altLang="en-US" sz="2400">
                <a:solidFill>
                  <a:srgbClr val="FF0000"/>
                </a:solidFill>
              </a:rPr>
              <a:t>错误的函数重载，</a:t>
            </a:r>
            <a:r>
              <a:rPr kumimoji="0" lang="en-US" altLang="zh-CN" sz="2400">
                <a:solidFill>
                  <a:srgbClr val="FF0000"/>
                </a:solidFill>
              </a:rPr>
              <a:t>×</a:t>
            </a:r>
          </a:p>
          <a:p>
            <a:pPr algn="l">
              <a:lnSpc>
                <a:spcPct val="100000"/>
              </a:lnSpc>
              <a:spcBef>
                <a:spcPct val="25000"/>
              </a:spcBef>
              <a:buClrTx/>
              <a:buSzTx/>
              <a:buFontTx/>
              <a:buNone/>
            </a:pPr>
            <a:r>
              <a:rPr kumimoji="0" lang="zh-CN" altLang="en-US" sz="2400">
                <a:solidFill>
                  <a:srgbClr val="FF0000"/>
                </a:solidFill>
              </a:rPr>
              <a:t>编译系统不能区分这两个函数，因为返回类型只有在确定调用哪个函数之后才知道</a:t>
            </a:r>
            <a:endParaRPr kumimoji="0" lang="zh-CN" altLang="en-US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Text Box 2"/>
          <p:cNvSpPr txBox="1">
            <a:spLocks noChangeArrowheads="1"/>
          </p:cNvSpPr>
          <p:nvPr/>
        </p:nvSpPr>
        <p:spPr bwMode="auto">
          <a:xfrm>
            <a:off x="1331913" y="1700213"/>
            <a:ext cx="7272337" cy="17446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>
                <a:solidFill>
                  <a:srgbClr val="FF0000"/>
                </a:solidFill>
              </a:rPr>
              <a:t>注意：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/>
              <a:t>（</a:t>
            </a:r>
            <a:r>
              <a:rPr kumimoji="0" lang="en-US" altLang="zh-CN" sz="2400"/>
              <a:t>3</a:t>
            </a:r>
            <a:r>
              <a:rPr kumimoji="0" lang="zh-CN" altLang="en-US" sz="2400"/>
              <a:t>）函数调用时如果实参和形参类不一致，编译器会自动做类型转换，但是函数重载时，这种类型转换有可能产生不能识别的错误。</a:t>
            </a:r>
          </a:p>
        </p:txBody>
      </p:sp>
      <p:sp>
        <p:nvSpPr>
          <p:cNvPr id="283651" name="Rectangle 3"/>
          <p:cNvSpPr>
            <a:spLocks noChangeArrowheads="1"/>
          </p:cNvSpPr>
          <p:nvPr/>
        </p:nvSpPr>
        <p:spPr bwMode="auto">
          <a:xfrm>
            <a:off x="1370013" y="301625"/>
            <a:ext cx="73136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US" altLang="zh-CN" sz="3600">
                <a:solidFill>
                  <a:schemeClr val="tx2"/>
                </a:solidFill>
                <a:ea typeface="隶书" pitchFamily="49" charset="-122"/>
              </a:rPr>
              <a:t>6.4    </a:t>
            </a:r>
            <a:r>
              <a:rPr kumimoji="0" lang="zh-CN" altLang="en-US" sz="3600">
                <a:solidFill>
                  <a:schemeClr val="tx2"/>
                </a:solidFill>
                <a:ea typeface="隶书" pitchFamily="49" charset="-122"/>
              </a:rPr>
              <a:t>函数重载</a:t>
            </a:r>
          </a:p>
        </p:txBody>
      </p:sp>
      <p:sp>
        <p:nvSpPr>
          <p:cNvPr id="283652" name="Text Box 4"/>
          <p:cNvSpPr txBox="1">
            <a:spLocks noChangeArrowheads="1"/>
          </p:cNvSpPr>
          <p:nvPr/>
        </p:nvSpPr>
        <p:spPr bwMode="auto">
          <a:xfrm>
            <a:off x="1258888" y="3573463"/>
            <a:ext cx="7272337" cy="3108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25000"/>
              </a:spcBef>
              <a:buClrTx/>
              <a:buSzTx/>
              <a:buFontTx/>
              <a:buNone/>
            </a:pPr>
            <a:r>
              <a:rPr kumimoji="0" lang="zh-CN" altLang="en-US" sz="2400"/>
              <a:t>例如：</a:t>
            </a:r>
          </a:p>
          <a:p>
            <a:pPr algn="l">
              <a:lnSpc>
                <a:spcPct val="100000"/>
              </a:lnSpc>
              <a:spcBef>
                <a:spcPct val="25000"/>
              </a:spcBef>
              <a:buClrTx/>
              <a:buSzTx/>
              <a:buFontTx/>
              <a:buNone/>
            </a:pPr>
            <a:r>
              <a:rPr kumimoji="0" lang="zh-CN" altLang="en-US" sz="2400"/>
              <a:t>          </a:t>
            </a:r>
            <a:r>
              <a:rPr kumimoji="0" lang="en-US" altLang="zh-CN" sz="2400"/>
              <a:t>void  F_a(int x);</a:t>
            </a:r>
          </a:p>
          <a:p>
            <a:pPr algn="l">
              <a:lnSpc>
                <a:spcPct val="100000"/>
              </a:lnSpc>
              <a:spcBef>
                <a:spcPct val="25000"/>
              </a:spcBef>
              <a:buClrTx/>
              <a:buSzTx/>
              <a:buFontTx/>
              <a:buNone/>
            </a:pPr>
            <a:r>
              <a:rPr kumimoji="0" lang="en-US" altLang="zh-CN" sz="2400"/>
              <a:t>          void F_a(long int x);</a:t>
            </a:r>
          </a:p>
          <a:p>
            <a:pPr algn="l">
              <a:lnSpc>
                <a:spcPct val="100000"/>
              </a:lnSpc>
              <a:spcBef>
                <a:spcPct val="25000"/>
              </a:spcBef>
              <a:buClrTx/>
              <a:buSzTx/>
              <a:buFontTx/>
              <a:buNone/>
            </a:pPr>
            <a:r>
              <a:rPr kumimoji="0" lang="zh-CN" altLang="en-US" sz="2400"/>
              <a:t>那么，函数调用</a:t>
            </a:r>
          </a:p>
          <a:p>
            <a:pPr algn="l">
              <a:lnSpc>
                <a:spcPct val="100000"/>
              </a:lnSpc>
              <a:spcBef>
                <a:spcPct val="25000"/>
              </a:spcBef>
              <a:buClrTx/>
              <a:buSzTx/>
              <a:buFontTx/>
              <a:buNone/>
            </a:pPr>
            <a:r>
              <a:rPr kumimoji="0" lang="zh-CN" altLang="en-US" sz="2400"/>
              <a:t>          </a:t>
            </a:r>
            <a:r>
              <a:rPr kumimoji="0" lang="en-US" altLang="zh-CN" sz="2400"/>
              <a:t>F_a(5.56);    //</a:t>
            </a:r>
            <a:r>
              <a:rPr kumimoji="0" lang="zh-CN" altLang="en-US" sz="2400">
                <a:solidFill>
                  <a:srgbClr val="FF0000"/>
                </a:solidFill>
              </a:rPr>
              <a:t>错误，</a:t>
            </a:r>
            <a:r>
              <a:rPr kumimoji="0" lang="en-US" altLang="zh-CN" sz="2400">
                <a:solidFill>
                  <a:srgbClr val="FF0000"/>
                </a:solidFill>
              </a:rPr>
              <a:t>×</a:t>
            </a:r>
          </a:p>
          <a:p>
            <a:pPr algn="l">
              <a:lnSpc>
                <a:spcPct val="100000"/>
              </a:lnSpc>
              <a:spcBef>
                <a:spcPct val="25000"/>
              </a:spcBef>
              <a:buClrTx/>
              <a:buSzTx/>
              <a:buFontTx/>
              <a:buNone/>
            </a:pPr>
            <a:r>
              <a:rPr kumimoji="0" lang="zh-CN" altLang="en-US" sz="2400">
                <a:solidFill>
                  <a:srgbClr val="FF0000"/>
                </a:solidFill>
              </a:rPr>
              <a:t>编译系统无法确定</a:t>
            </a:r>
            <a:r>
              <a:rPr kumimoji="0" lang="en-US" altLang="zh-CN" sz="2400">
                <a:solidFill>
                  <a:srgbClr val="FF0000"/>
                </a:solidFill>
              </a:rPr>
              <a:t>5.56</a:t>
            </a:r>
            <a:r>
              <a:rPr kumimoji="0" lang="zh-CN" altLang="en-US" sz="2400">
                <a:solidFill>
                  <a:srgbClr val="FF0000"/>
                </a:solidFill>
              </a:rPr>
              <a:t>应该转换为</a:t>
            </a:r>
            <a:r>
              <a:rPr kumimoji="0" lang="en-US" altLang="zh-CN" sz="2400">
                <a:solidFill>
                  <a:srgbClr val="FF0000"/>
                </a:solidFill>
              </a:rPr>
              <a:t>int</a:t>
            </a:r>
            <a:r>
              <a:rPr kumimoji="0" lang="zh-CN" altLang="en-US" sz="2400">
                <a:solidFill>
                  <a:srgbClr val="FF0000"/>
                </a:solidFill>
              </a:rPr>
              <a:t>类型还是</a:t>
            </a:r>
            <a:r>
              <a:rPr kumimoji="0" lang="en-US" altLang="zh-CN" sz="2400">
                <a:solidFill>
                  <a:srgbClr val="FF0000"/>
                </a:solidFill>
              </a:rPr>
              <a:t>long int</a:t>
            </a:r>
            <a:r>
              <a:rPr kumimoji="0" lang="zh-CN" altLang="en-US" sz="2400">
                <a:solidFill>
                  <a:srgbClr val="FF0000"/>
                </a:solidFill>
              </a:rPr>
              <a:t>类型。</a:t>
            </a:r>
            <a:endParaRPr kumimoji="0" lang="zh-CN" altLang="en-US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1331913" y="3140075"/>
            <a:ext cx="7313612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altLang="zh-CN" sz="6600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  <a:t>1</a:t>
            </a:r>
            <a:r>
              <a:rPr lang="zh-CN" altLang="en-US" sz="6600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  <a:t>、模板的概念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ctr">
              <a:lnSpc>
                <a:spcPct val="100000"/>
              </a:lnSpc>
            </a:pPr>
            <a:r>
              <a:rPr kumimoji="1" lang="en-US" altLang="zh-CN" sz="4400">
                <a:solidFill>
                  <a:schemeClr val="tx2"/>
                </a:solidFill>
                <a:ea typeface="隶书" pitchFamily="49" charset="-122"/>
              </a:rPr>
              <a:t>1.1    </a:t>
            </a:r>
            <a:r>
              <a:rPr kumimoji="1" lang="zh-CN" altLang="en-US" sz="4400">
                <a:solidFill>
                  <a:schemeClr val="tx2"/>
                </a:solidFill>
                <a:ea typeface="隶书" pitchFamily="49" charset="-122"/>
              </a:rPr>
              <a:t>模板的概念</a:t>
            </a: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042988" y="1916113"/>
            <a:ext cx="7777162" cy="38179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>
                <a:solidFill>
                  <a:srgbClr val="000099"/>
                </a:solidFill>
              </a:rPr>
              <a:t>模板是对具有相同特性的函数或类的再抽象。</a:t>
            </a:r>
          </a:p>
          <a:p>
            <a:pPr marL="342900" indent="-342900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</a:pPr>
            <a:r>
              <a:rPr kumimoji="1" lang="zh-CN" altLang="en-US" sz="2400"/>
              <a:t> 它是一种</a:t>
            </a:r>
            <a:r>
              <a:rPr kumimoji="1" lang="zh-CN" altLang="en-US" sz="2400" u="sng">
                <a:solidFill>
                  <a:srgbClr val="800000"/>
                </a:solidFill>
              </a:rPr>
              <a:t>参数化多态性的工具</a:t>
            </a:r>
            <a:r>
              <a:rPr kumimoji="1" lang="zh-CN" altLang="en-US" sz="2400"/>
              <a:t>，可以为逻辑功能相同而类型不同的程序提供一种</a:t>
            </a:r>
            <a:r>
              <a:rPr kumimoji="1" lang="zh-CN" altLang="en-US" sz="2400" u="sng">
                <a:solidFill>
                  <a:srgbClr val="800000"/>
                </a:solidFill>
              </a:rPr>
              <a:t>代码共享的机制</a:t>
            </a:r>
            <a:r>
              <a:rPr kumimoji="1" lang="zh-CN" altLang="en-US" sz="2400"/>
              <a:t>。</a:t>
            </a:r>
          </a:p>
          <a:p>
            <a:pPr marL="342900" indent="-342900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</a:pPr>
            <a:r>
              <a:rPr kumimoji="1" lang="zh-CN" altLang="en-US" sz="2400" u="sng">
                <a:solidFill>
                  <a:srgbClr val="800000"/>
                </a:solidFill>
              </a:rPr>
              <a:t>一个模板</a:t>
            </a:r>
            <a:r>
              <a:rPr kumimoji="1" lang="zh-CN" altLang="en-US" sz="2400"/>
              <a:t>并非一个实实在在的类或函数，仅仅</a:t>
            </a:r>
            <a:r>
              <a:rPr kumimoji="1" lang="zh-CN" altLang="en-US" sz="2400" u="sng">
                <a:solidFill>
                  <a:srgbClr val="800000"/>
                </a:solidFill>
              </a:rPr>
              <a:t>是一个类或函数的描述，是参数化的函数和类</a:t>
            </a:r>
            <a:r>
              <a:rPr kumimoji="1" lang="zh-CN" altLang="en-US" sz="2400"/>
              <a:t>。</a:t>
            </a:r>
          </a:p>
          <a:p>
            <a:pPr marL="342900" indent="-342900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</a:pPr>
            <a:r>
              <a:rPr kumimoji="1" lang="zh-CN" altLang="en-US" sz="2400"/>
              <a:t>模板</a:t>
            </a:r>
            <a:r>
              <a:rPr kumimoji="1" lang="zh-CN" altLang="en-US" sz="2400" u="sng">
                <a:solidFill>
                  <a:srgbClr val="800000"/>
                </a:solidFill>
              </a:rPr>
              <a:t>分为函数模板和类模板</a:t>
            </a:r>
            <a:r>
              <a:rPr kumimoji="1" lang="zh-CN" altLang="en-US" sz="2400"/>
              <a:t>，通过参数实例化可以再构造出具体的函数或类，称为模板函数和模板类。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331913" y="3140075"/>
            <a:ext cx="7313612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altLang="zh-CN" sz="6600">
                <a:solidFill>
                  <a:schemeClr val="tx2"/>
                </a:solidFill>
                <a:ea typeface="隶书" pitchFamily="49" charset="-122"/>
              </a:rPr>
              <a:t>2</a:t>
            </a:r>
            <a:r>
              <a:rPr lang="zh-CN" altLang="en-US" sz="6600">
                <a:solidFill>
                  <a:schemeClr val="tx2"/>
                </a:solidFill>
                <a:ea typeface="隶书" pitchFamily="49" charset="-122"/>
              </a:rPr>
              <a:t>、函数模板和</a:t>
            </a:r>
            <a:br>
              <a:rPr lang="zh-CN" altLang="en-US" sz="6600">
                <a:solidFill>
                  <a:schemeClr val="tx2"/>
                </a:solidFill>
                <a:ea typeface="隶书" pitchFamily="49" charset="-122"/>
              </a:rPr>
            </a:br>
            <a:r>
              <a:rPr lang="zh-CN" altLang="en-US" sz="6600">
                <a:solidFill>
                  <a:schemeClr val="tx2"/>
                </a:solidFill>
                <a:ea typeface="隶书" pitchFamily="49" charset="-122"/>
              </a:rPr>
              <a:t>模板函数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404813"/>
            <a:ext cx="7772400" cy="1143000"/>
          </a:xfrm>
        </p:spPr>
        <p:txBody>
          <a:bodyPr/>
          <a:lstStyle/>
          <a:p>
            <a:pPr algn="ctr"/>
            <a:r>
              <a:rPr lang="en-US" altLang="zh-CN" sz="4000" b="1" dirty="0">
                <a:latin typeface="Times New Roman" pitchFamily="18" charset="0"/>
                <a:ea typeface="隶书" pitchFamily="49" charset="-122"/>
              </a:rPr>
              <a:t>2.1     </a:t>
            </a:r>
            <a:r>
              <a:rPr lang="zh-CN" altLang="en-US" sz="4000" b="1" dirty="0">
                <a:latin typeface="Times New Roman" pitchFamily="18" charset="0"/>
                <a:ea typeface="隶书" pitchFamily="49" charset="-122"/>
              </a:rPr>
              <a:t>函数模板 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1071538" y="1285860"/>
            <a:ext cx="7129463" cy="11707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dirty="0"/>
              <a:t>可以把逻辑功能相同、而函数参数和返回值类型不同的多个重载函数用一个函数来描述。</a:t>
            </a:r>
            <a:r>
              <a:rPr kumimoji="1" lang="zh-CN" altLang="en-US" sz="2000" dirty="0">
                <a:solidFill>
                  <a:srgbClr val="800000"/>
                </a:solidFill>
              </a:rPr>
              <a:t>参数化的函数称为函数模板</a:t>
            </a:r>
            <a:r>
              <a:rPr kumimoji="1" lang="zh-CN" altLang="en-US" sz="2000" dirty="0"/>
              <a:t>，代表的是一个函数家族。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71538" y="2500306"/>
            <a:ext cx="7100887" cy="2109788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dirty="0">
                <a:solidFill>
                  <a:srgbClr val="800000"/>
                </a:solidFill>
              </a:rPr>
              <a:t>template   &lt;</a:t>
            </a:r>
            <a:r>
              <a:rPr lang="zh-CN" altLang="en-US" sz="2400" dirty="0">
                <a:solidFill>
                  <a:srgbClr val="800000"/>
                </a:solidFill>
              </a:rPr>
              <a:t>模板参数表  </a:t>
            </a:r>
            <a:r>
              <a:rPr lang="en-US" altLang="zh-CN" sz="2400" dirty="0">
                <a:solidFill>
                  <a:srgbClr val="800000"/>
                </a:solidFill>
              </a:rPr>
              <a:t>&gt;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solidFill>
                  <a:srgbClr val="800000"/>
                </a:solidFill>
              </a:rPr>
              <a:t>返回值类型  函数名 </a:t>
            </a:r>
            <a:r>
              <a:rPr lang="en-US" altLang="zh-CN" sz="2400" dirty="0">
                <a:solidFill>
                  <a:srgbClr val="800000"/>
                </a:solidFill>
              </a:rPr>
              <a:t>(</a:t>
            </a:r>
            <a:r>
              <a:rPr lang="zh-CN" altLang="en-US" sz="2400" dirty="0">
                <a:solidFill>
                  <a:srgbClr val="800000"/>
                </a:solidFill>
              </a:rPr>
              <a:t>参数表</a:t>
            </a:r>
            <a:r>
              <a:rPr lang="en-US" altLang="zh-CN" sz="2400" dirty="0">
                <a:solidFill>
                  <a:srgbClr val="800000"/>
                </a:solidFill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altLang="zh-CN" sz="2400" dirty="0">
                <a:solidFill>
                  <a:srgbClr val="800000"/>
                </a:solidFill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altLang="zh-CN" sz="2400" dirty="0">
                <a:solidFill>
                  <a:srgbClr val="800000"/>
                </a:solidFill>
              </a:rPr>
              <a:t>     </a:t>
            </a:r>
            <a:r>
              <a:rPr lang="zh-CN" altLang="en-US" sz="2400" dirty="0">
                <a:solidFill>
                  <a:srgbClr val="800000"/>
                </a:solidFill>
              </a:rPr>
              <a:t>函数体　</a:t>
            </a:r>
          </a:p>
          <a:p>
            <a:pPr>
              <a:lnSpc>
                <a:spcPct val="110000"/>
              </a:lnSpc>
            </a:pPr>
            <a:r>
              <a:rPr lang="en-US" altLang="zh-CN" sz="2400" dirty="0">
                <a:solidFill>
                  <a:srgbClr val="800000"/>
                </a:solidFill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4348" y="4643446"/>
            <a:ext cx="7561262" cy="19192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000099"/>
                </a:solidFill>
              </a:rPr>
              <a:t>模板参数表：</a:t>
            </a:r>
            <a:r>
              <a:rPr kumimoji="1" lang="zh-CN" altLang="en-US" sz="2400" dirty="0"/>
              <a:t>包含一个或多个用逗号分开的模板参数项，每一项由保留字</a:t>
            </a:r>
            <a:r>
              <a:rPr kumimoji="1" lang="en-US" altLang="zh-CN" sz="2400" dirty="0">
                <a:solidFill>
                  <a:srgbClr val="800000"/>
                </a:solidFill>
              </a:rPr>
              <a:t>class</a:t>
            </a:r>
            <a:r>
              <a:rPr kumimoji="1" lang="zh-CN" altLang="en-US" sz="2400" dirty="0"/>
              <a:t>或</a:t>
            </a:r>
            <a:r>
              <a:rPr kumimoji="1" lang="en-US" altLang="zh-CN" sz="2400" dirty="0" err="1">
                <a:solidFill>
                  <a:srgbClr val="800000"/>
                </a:solidFill>
              </a:rPr>
              <a:t>typename</a:t>
            </a:r>
            <a:r>
              <a:rPr kumimoji="1" lang="zh-CN" altLang="en-US" sz="2400" dirty="0"/>
              <a:t>开始，后跟一个用户命名的标识符，此标识符为模板参数，表示一种数据类型，该数据类型在进行函数调用时决定。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404813"/>
            <a:ext cx="7772400" cy="1143000"/>
          </a:xfrm>
        </p:spPr>
        <p:txBody>
          <a:bodyPr/>
          <a:lstStyle/>
          <a:p>
            <a:pPr algn="ctr"/>
            <a:r>
              <a:rPr lang="en-US" altLang="zh-CN" sz="4000" b="1">
                <a:latin typeface="Times New Roman" pitchFamily="18" charset="0"/>
                <a:ea typeface="隶书" pitchFamily="49" charset="-122"/>
              </a:rPr>
              <a:t>2.1     </a:t>
            </a:r>
            <a:r>
              <a:rPr lang="zh-CN" altLang="en-US" sz="4000" b="1">
                <a:latin typeface="Times New Roman" pitchFamily="18" charset="0"/>
                <a:ea typeface="隶书" pitchFamily="49" charset="-122"/>
              </a:rPr>
              <a:t>函数模板</a:t>
            </a: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1258888" y="1700213"/>
            <a:ext cx="7488237" cy="4673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>
                <a:solidFill>
                  <a:schemeClr val="hlink"/>
                </a:solidFill>
              </a:rPr>
              <a:t>//   </a:t>
            </a:r>
            <a:r>
              <a:rPr kumimoji="1" lang="zh-CN" altLang="en-US">
                <a:solidFill>
                  <a:schemeClr val="hlink"/>
                </a:solidFill>
              </a:rPr>
              <a:t>开始使用函数模板，为</a:t>
            </a:r>
            <a:r>
              <a:rPr kumimoji="1" lang="en-US" altLang="zh-CN">
                <a:solidFill>
                  <a:schemeClr val="hlink"/>
                </a:solidFill>
              </a:rPr>
              <a:t>max( )</a:t>
            </a:r>
            <a:r>
              <a:rPr kumimoji="1" lang="zh-CN" altLang="en-US">
                <a:solidFill>
                  <a:schemeClr val="hlink"/>
                </a:solidFill>
              </a:rPr>
              <a:t>函数定义一个模板 </a:t>
            </a:r>
          </a:p>
          <a:p>
            <a:pPr>
              <a:lnSpc>
                <a:spcPct val="150000"/>
              </a:lnSpc>
            </a:pPr>
            <a:r>
              <a:rPr kumimoji="1" lang="en-US" altLang="zh-CN">
                <a:solidFill>
                  <a:srgbClr val="800000"/>
                </a:solidFill>
              </a:rPr>
              <a:t>template &lt;class   T&gt;</a:t>
            </a:r>
          </a:p>
          <a:p>
            <a:pPr>
              <a:lnSpc>
                <a:spcPct val="150000"/>
              </a:lnSpc>
            </a:pPr>
            <a:r>
              <a:rPr kumimoji="1" lang="en-US" altLang="zh-CN">
                <a:solidFill>
                  <a:srgbClr val="800000"/>
                </a:solidFill>
              </a:rPr>
              <a:t>T </a:t>
            </a:r>
            <a:r>
              <a:rPr kumimoji="1" lang="en-US" altLang="zh-CN"/>
              <a:t>max(</a:t>
            </a:r>
            <a:r>
              <a:rPr kumimoji="1" lang="en-US" altLang="zh-CN">
                <a:solidFill>
                  <a:srgbClr val="800000"/>
                </a:solidFill>
              </a:rPr>
              <a:t> T </a:t>
            </a:r>
            <a:r>
              <a:rPr kumimoji="1" lang="en-US" altLang="zh-CN"/>
              <a:t>x[ ] , int len)</a:t>
            </a:r>
          </a:p>
          <a:p>
            <a:pPr>
              <a:lnSpc>
                <a:spcPct val="150000"/>
              </a:lnSpc>
            </a:pPr>
            <a:r>
              <a:rPr kumimoji="1" lang="en-US" altLang="zh-CN"/>
              <a:t>{</a:t>
            </a:r>
          </a:p>
          <a:p>
            <a:pPr>
              <a:lnSpc>
                <a:spcPct val="150000"/>
              </a:lnSpc>
            </a:pPr>
            <a:r>
              <a:rPr kumimoji="1" lang="en-US" altLang="zh-CN">
                <a:solidFill>
                  <a:srgbClr val="800000"/>
                </a:solidFill>
              </a:rPr>
              <a:t>      T </a:t>
            </a:r>
            <a:r>
              <a:rPr kumimoji="1" lang="en-US" altLang="zh-CN"/>
              <a:t>maxnumber  = x[0];</a:t>
            </a:r>
          </a:p>
          <a:p>
            <a:pPr>
              <a:lnSpc>
                <a:spcPct val="150000"/>
              </a:lnSpc>
            </a:pPr>
            <a:r>
              <a:rPr kumimoji="1" lang="en-US" altLang="zh-CN"/>
              <a:t>      for( int i = 0; i &lt; len ; i++)</a:t>
            </a:r>
          </a:p>
          <a:p>
            <a:pPr>
              <a:lnSpc>
                <a:spcPct val="150000"/>
              </a:lnSpc>
            </a:pPr>
            <a:r>
              <a:rPr kumimoji="1" lang="en-US" altLang="zh-CN"/>
              <a:t>             if (maxnumber &lt; x[i])</a:t>
            </a:r>
          </a:p>
          <a:p>
            <a:pPr>
              <a:lnSpc>
                <a:spcPct val="150000"/>
              </a:lnSpc>
            </a:pPr>
            <a:r>
              <a:rPr kumimoji="1" lang="en-US" altLang="zh-CN"/>
              <a:t>                         maxnumber = x[i];</a:t>
            </a:r>
          </a:p>
          <a:p>
            <a:pPr>
              <a:lnSpc>
                <a:spcPct val="150000"/>
              </a:lnSpc>
            </a:pPr>
            <a:r>
              <a:rPr kumimoji="1" lang="en-US" altLang="zh-CN"/>
              <a:t>      return maxnumber;</a:t>
            </a:r>
          </a:p>
          <a:p>
            <a:pPr>
              <a:lnSpc>
                <a:spcPct val="150000"/>
              </a:lnSpc>
            </a:pPr>
            <a:r>
              <a:rPr kumimoji="1" lang="en-US" altLang="zh-CN"/>
              <a:t>}</a:t>
            </a:r>
          </a:p>
        </p:txBody>
      </p:sp>
      <p:sp>
        <p:nvSpPr>
          <p:cNvPr id="37895" name="AutoShape 7"/>
          <p:cNvSpPr>
            <a:spLocks noChangeArrowheads="1"/>
          </p:cNvSpPr>
          <p:nvPr/>
        </p:nvSpPr>
        <p:spPr bwMode="auto">
          <a:xfrm>
            <a:off x="4500563" y="3716338"/>
            <a:ext cx="2951162" cy="1728787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20000"/>
              </a:lnSpc>
              <a:spcBef>
                <a:spcPct val="50000"/>
              </a:spcBef>
            </a:pPr>
            <a:endParaRPr kumimoji="1" lang="zh-CN" altLang="zh-CN" sz="2400"/>
          </a:p>
        </p:txBody>
      </p:sp>
      <p:sp>
        <p:nvSpPr>
          <p:cNvPr id="37896" name="AutoShape 8"/>
          <p:cNvSpPr>
            <a:spLocks noChangeArrowheads="1"/>
          </p:cNvSpPr>
          <p:nvPr/>
        </p:nvSpPr>
        <p:spPr bwMode="auto">
          <a:xfrm>
            <a:off x="5364163" y="2420938"/>
            <a:ext cx="3384550" cy="3384550"/>
          </a:xfrm>
          <a:prstGeom prst="wedgeRoundRectCallout">
            <a:avLst>
              <a:gd name="adj1" fmla="val -100190"/>
              <a:gd name="adj2" fmla="val -44981"/>
              <a:gd name="adj3" fmla="val 16667"/>
            </a:avLst>
          </a:prstGeom>
          <a:solidFill>
            <a:srgbClr val="000099"/>
          </a:soli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>
                <a:solidFill>
                  <a:schemeClr val="bg1"/>
                </a:solidFill>
              </a:rPr>
              <a:t>模板定义：</a:t>
            </a:r>
          </a:p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u"/>
            </a:pPr>
            <a:r>
              <a:rPr kumimoji="1" lang="zh-CN" altLang="en-US">
                <a:solidFill>
                  <a:schemeClr val="bg1"/>
                </a:solidFill>
              </a:rPr>
              <a:t>     用来创建具体函数实例的类型参数</a:t>
            </a:r>
            <a:r>
              <a:rPr kumimoji="1" lang="en-US" altLang="zh-CN">
                <a:solidFill>
                  <a:schemeClr val="bg1"/>
                </a:solidFill>
              </a:rPr>
              <a:t>T</a:t>
            </a:r>
            <a:r>
              <a:rPr kumimoji="1" lang="zh-CN" altLang="en-US">
                <a:solidFill>
                  <a:schemeClr val="bg1"/>
                </a:solidFill>
              </a:rPr>
              <a:t>；</a:t>
            </a:r>
          </a:p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u"/>
            </a:pPr>
            <a:r>
              <a:rPr kumimoji="1" lang="zh-CN" altLang="en-US">
                <a:solidFill>
                  <a:schemeClr val="bg1"/>
                </a:solidFill>
              </a:rPr>
              <a:t>     实例化：将</a:t>
            </a:r>
            <a:r>
              <a:rPr kumimoji="1" lang="en-US" altLang="zh-CN">
                <a:solidFill>
                  <a:schemeClr val="bg1"/>
                </a:solidFill>
              </a:rPr>
              <a:t>T</a:t>
            </a:r>
            <a:r>
              <a:rPr kumimoji="1" lang="zh-CN" altLang="en-US">
                <a:solidFill>
                  <a:schemeClr val="bg1"/>
                </a:solidFill>
              </a:rPr>
              <a:t>用具体类型替代；</a:t>
            </a:r>
          </a:p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u"/>
            </a:pPr>
            <a:r>
              <a:rPr kumimoji="1" lang="zh-CN" altLang="en-US">
                <a:solidFill>
                  <a:schemeClr val="bg1"/>
                </a:solidFill>
              </a:rPr>
              <a:t>     类型的通用术语：</a:t>
            </a:r>
            <a:r>
              <a:rPr kumimoji="1" lang="en-US" altLang="zh-CN">
                <a:solidFill>
                  <a:schemeClr val="bg1"/>
                </a:solidFill>
              </a:rPr>
              <a:t>class  </a:t>
            </a:r>
            <a:r>
              <a:rPr kumimoji="1" lang="zh-CN" altLang="en-US">
                <a:solidFill>
                  <a:schemeClr val="bg1"/>
                </a:solidFill>
              </a:rPr>
              <a:t>或者  </a:t>
            </a:r>
            <a:r>
              <a:rPr kumimoji="1" lang="en-US" altLang="zh-CN">
                <a:solidFill>
                  <a:schemeClr val="bg1"/>
                </a:solidFill>
              </a:rPr>
              <a:t>typename</a:t>
            </a:r>
            <a:r>
              <a:rPr kumimoji="1" lang="zh-CN" altLang="en-US">
                <a:solidFill>
                  <a:schemeClr val="bg1"/>
                </a:solidFill>
              </a:rPr>
              <a:t>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404813"/>
            <a:ext cx="7772400" cy="1143000"/>
          </a:xfrm>
        </p:spPr>
        <p:txBody>
          <a:bodyPr/>
          <a:lstStyle/>
          <a:p>
            <a:pPr algn="ctr"/>
            <a:r>
              <a:rPr lang="en-US" altLang="zh-CN" sz="4000" b="1">
                <a:latin typeface="Times New Roman" pitchFamily="18" charset="0"/>
                <a:ea typeface="隶书" pitchFamily="49" charset="-122"/>
              </a:rPr>
              <a:t>2.1     </a:t>
            </a:r>
            <a:r>
              <a:rPr lang="zh-CN" altLang="en-US" sz="4000" b="1">
                <a:latin typeface="Times New Roman" pitchFamily="18" charset="0"/>
                <a:ea typeface="隶书" pitchFamily="49" charset="-122"/>
              </a:rPr>
              <a:t>函数模板</a:t>
            </a:r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1258888" y="1700213"/>
            <a:ext cx="7488237" cy="4673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>
                <a:solidFill>
                  <a:schemeClr val="hlink"/>
                </a:solidFill>
              </a:rPr>
              <a:t>//   </a:t>
            </a:r>
            <a:r>
              <a:rPr kumimoji="1" lang="zh-CN" altLang="en-US">
                <a:solidFill>
                  <a:schemeClr val="hlink"/>
                </a:solidFill>
              </a:rPr>
              <a:t>开始使用函数模板，为</a:t>
            </a:r>
            <a:r>
              <a:rPr kumimoji="1" lang="en-US" altLang="zh-CN">
                <a:solidFill>
                  <a:schemeClr val="hlink"/>
                </a:solidFill>
              </a:rPr>
              <a:t>max( )</a:t>
            </a:r>
            <a:r>
              <a:rPr kumimoji="1" lang="zh-CN" altLang="en-US">
                <a:solidFill>
                  <a:schemeClr val="hlink"/>
                </a:solidFill>
              </a:rPr>
              <a:t>函数定义一个模板 </a:t>
            </a:r>
          </a:p>
          <a:p>
            <a:pPr>
              <a:lnSpc>
                <a:spcPct val="150000"/>
              </a:lnSpc>
            </a:pPr>
            <a:r>
              <a:rPr kumimoji="1" lang="en-US" altLang="zh-CN">
                <a:solidFill>
                  <a:srgbClr val="800000"/>
                </a:solidFill>
              </a:rPr>
              <a:t>template &lt;class   T&gt;</a:t>
            </a:r>
          </a:p>
          <a:p>
            <a:pPr>
              <a:lnSpc>
                <a:spcPct val="150000"/>
              </a:lnSpc>
            </a:pPr>
            <a:r>
              <a:rPr kumimoji="1" lang="en-US" altLang="zh-CN">
                <a:solidFill>
                  <a:srgbClr val="800000"/>
                </a:solidFill>
              </a:rPr>
              <a:t>T </a:t>
            </a:r>
            <a:r>
              <a:rPr kumimoji="1" lang="en-US" altLang="zh-CN"/>
              <a:t>max(</a:t>
            </a:r>
            <a:r>
              <a:rPr kumimoji="1" lang="en-US" altLang="zh-CN">
                <a:solidFill>
                  <a:srgbClr val="800000"/>
                </a:solidFill>
              </a:rPr>
              <a:t> T </a:t>
            </a:r>
            <a:r>
              <a:rPr kumimoji="1" lang="en-US" altLang="zh-CN"/>
              <a:t>x[ ] , int len)</a:t>
            </a:r>
          </a:p>
          <a:p>
            <a:pPr>
              <a:lnSpc>
                <a:spcPct val="150000"/>
              </a:lnSpc>
            </a:pPr>
            <a:r>
              <a:rPr kumimoji="1" lang="en-US" altLang="zh-CN"/>
              <a:t>{</a:t>
            </a:r>
          </a:p>
          <a:p>
            <a:pPr>
              <a:lnSpc>
                <a:spcPct val="150000"/>
              </a:lnSpc>
            </a:pPr>
            <a:r>
              <a:rPr kumimoji="1" lang="en-US" altLang="zh-CN">
                <a:solidFill>
                  <a:srgbClr val="800000"/>
                </a:solidFill>
              </a:rPr>
              <a:t>      T </a:t>
            </a:r>
            <a:r>
              <a:rPr kumimoji="1" lang="en-US" altLang="zh-CN"/>
              <a:t>maxnumber  = x[0];</a:t>
            </a:r>
          </a:p>
          <a:p>
            <a:pPr>
              <a:lnSpc>
                <a:spcPct val="150000"/>
              </a:lnSpc>
            </a:pPr>
            <a:r>
              <a:rPr kumimoji="1" lang="en-US" altLang="zh-CN"/>
              <a:t>      for( int i = 0; i &lt; len ; i++)</a:t>
            </a:r>
          </a:p>
          <a:p>
            <a:pPr>
              <a:lnSpc>
                <a:spcPct val="150000"/>
              </a:lnSpc>
            </a:pPr>
            <a:r>
              <a:rPr kumimoji="1" lang="en-US" altLang="zh-CN"/>
              <a:t>             if (maxnumber &lt; x[i])</a:t>
            </a:r>
          </a:p>
          <a:p>
            <a:pPr>
              <a:lnSpc>
                <a:spcPct val="150000"/>
              </a:lnSpc>
            </a:pPr>
            <a:r>
              <a:rPr kumimoji="1" lang="en-US" altLang="zh-CN"/>
              <a:t>                         maxnumber = x[i];</a:t>
            </a:r>
          </a:p>
          <a:p>
            <a:pPr>
              <a:lnSpc>
                <a:spcPct val="150000"/>
              </a:lnSpc>
            </a:pPr>
            <a:r>
              <a:rPr kumimoji="1" lang="en-US" altLang="zh-CN"/>
              <a:t>      return maxnumber;</a:t>
            </a:r>
          </a:p>
          <a:p>
            <a:pPr>
              <a:lnSpc>
                <a:spcPct val="150000"/>
              </a:lnSpc>
            </a:pPr>
            <a:r>
              <a:rPr kumimoji="1" lang="en-US" altLang="zh-CN"/>
              <a:t>}</a:t>
            </a:r>
          </a:p>
        </p:txBody>
      </p:sp>
      <p:sp>
        <p:nvSpPr>
          <p:cNvPr id="53252" name="AutoShape 4"/>
          <p:cNvSpPr>
            <a:spLocks noChangeArrowheads="1"/>
          </p:cNvSpPr>
          <p:nvPr/>
        </p:nvSpPr>
        <p:spPr bwMode="auto">
          <a:xfrm>
            <a:off x="4500563" y="3716338"/>
            <a:ext cx="2951162" cy="1728787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20000"/>
              </a:lnSpc>
              <a:spcBef>
                <a:spcPct val="50000"/>
              </a:spcBef>
            </a:pPr>
            <a:endParaRPr kumimoji="1" lang="zh-CN" altLang="zh-CN" sz="2400"/>
          </a:p>
        </p:txBody>
      </p:sp>
      <p:sp>
        <p:nvSpPr>
          <p:cNvPr id="53253" name="AutoShape 5"/>
          <p:cNvSpPr>
            <a:spLocks noChangeArrowheads="1"/>
          </p:cNvSpPr>
          <p:nvPr/>
        </p:nvSpPr>
        <p:spPr bwMode="auto">
          <a:xfrm>
            <a:off x="4932363" y="2420938"/>
            <a:ext cx="3816350" cy="3529012"/>
          </a:xfrm>
          <a:prstGeom prst="wedgeRoundRectCallout">
            <a:avLst>
              <a:gd name="adj1" fmla="val -83194"/>
              <a:gd name="adj2" fmla="val -45185"/>
              <a:gd name="adj3" fmla="val 16667"/>
            </a:avLst>
          </a:prstGeom>
          <a:solidFill>
            <a:srgbClr val="000099"/>
          </a:soli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chemeClr val="bg1"/>
                </a:solidFill>
              </a:rPr>
              <a:t>使用模板，程序中出现函数</a:t>
            </a:r>
            <a:r>
              <a:rPr kumimoji="1" lang="en-US" altLang="zh-CN" dirty="0">
                <a:solidFill>
                  <a:schemeClr val="bg1"/>
                </a:solidFill>
              </a:rPr>
              <a:t>max( )</a:t>
            </a:r>
            <a:r>
              <a:rPr kumimoji="1" lang="zh-CN" altLang="en-US" dirty="0">
                <a:solidFill>
                  <a:schemeClr val="bg1"/>
                </a:solidFill>
              </a:rPr>
              <a:t>：</a:t>
            </a:r>
          </a:p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u"/>
            </a:pPr>
            <a:r>
              <a:rPr kumimoji="1" lang="zh-CN" altLang="en-US" dirty="0">
                <a:solidFill>
                  <a:schemeClr val="bg1"/>
                </a:solidFill>
              </a:rPr>
              <a:t>  </a:t>
            </a:r>
            <a:r>
              <a:rPr kumimoji="1" lang="zh-CN" altLang="en-US" dirty="0">
                <a:solidFill>
                  <a:srgbClr val="FF0000"/>
                </a:solidFill>
              </a:rPr>
              <a:t>编译器首先检查与函数调用中参数类型一致的函数是否存在</a:t>
            </a:r>
            <a:r>
              <a:rPr kumimoji="1" lang="zh-CN" altLang="en-US" dirty="0">
                <a:solidFill>
                  <a:schemeClr val="bg1"/>
                </a:solidFill>
              </a:rPr>
              <a:t>？</a:t>
            </a:r>
          </a:p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u"/>
            </a:pPr>
            <a:r>
              <a:rPr kumimoji="1" lang="zh-CN" altLang="en-US" dirty="0">
                <a:solidFill>
                  <a:schemeClr val="bg1"/>
                </a:solidFill>
              </a:rPr>
              <a:t> 如果不存在，编译器用调用中参数类型替代模板中的类型，创建一个新函数；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Text Box 2"/>
          <p:cNvSpPr txBox="1">
            <a:spLocks noChangeArrowheads="1"/>
          </p:cNvSpPr>
          <p:nvPr/>
        </p:nvSpPr>
        <p:spPr bwMode="auto">
          <a:xfrm>
            <a:off x="1331913" y="1512888"/>
            <a:ext cx="7272337" cy="22923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 dirty="0">
                <a:solidFill>
                  <a:srgbClr val="FF0000"/>
                </a:solidFill>
              </a:rPr>
              <a:t>注意：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 dirty="0"/>
              <a:t>（</a:t>
            </a:r>
            <a:r>
              <a:rPr kumimoji="0" lang="en-US" altLang="zh-CN" sz="2400" dirty="0"/>
              <a:t>4</a:t>
            </a:r>
            <a:r>
              <a:rPr kumimoji="0" lang="zh-CN" altLang="en-US" sz="2400" dirty="0"/>
              <a:t>）如果默认参数在调用时，又得到了实参，则实参值优先。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 dirty="0"/>
              <a:t>（</a:t>
            </a:r>
            <a:r>
              <a:rPr kumimoji="0" lang="en-US" altLang="zh-CN" sz="2400" dirty="0"/>
              <a:t>5</a:t>
            </a:r>
            <a:r>
              <a:rPr kumimoji="0" lang="zh-CN" altLang="en-US" sz="2400" dirty="0"/>
              <a:t>）函数调用时，如果某个参数省略，则其后的参数都应该省略而采用默认值。</a:t>
            </a:r>
          </a:p>
        </p:txBody>
      </p:sp>
      <p:sp>
        <p:nvSpPr>
          <p:cNvPr id="279555" name="Rectangle 3"/>
          <p:cNvSpPr>
            <a:spLocks noChangeArrowheads="1"/>
          </p:cNvSpPr>
          <p:nvPr/>
        </p:nvSpPr>
        <p:spPr bwMode="auto">
          <a:xfrm>
            <a:off x="1370013" y="301625"/>
            <a:ext cx="73136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US" altLang="zh-CN" sz="3600">
                <a:solidFill>
                  <a:schemeClr val="tx2"/>
                </a:solidFill>
                <a:ea typeface="隶书" pitchFamily="49" charset="-122"/>
              </a:rPr>
              <a:t>6.3    </a:t>
            </a:r>
            <a:r>
              <a:rPr kumimoji="0" lang="zh-CN" altLang="en-US" sz="3600">
                <a:solidFill>
                  <a:schemeClr val="tx2"/>
                </a:solidFill>
                <a:ea typeface="隶书" pitchFamily="49" charset="-122"/>
              </a:rPr>
              <a:t>带缺省参数的函数</a:t>
            </a:r>
            <a:r>
              <a:rPr kumimoji="0" lang="zh-CN" altLang="en-US" sz="3600" b="0">
                <a:solidFill>
                  <a:schemeClr val="tx2"/>
                </a:solidFill>
                <a:latin typeface="Arial" charset="0"/>
                <a:ea typeface="宋体" charset="-122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404813"/>
            <a:ext cx="7772400" cy="1143000"/>
          </a:xfrm>
        </p:spPr>
        <p:txBody>
          <a:bodyPr/>
          <a:lstStyle/>
          <a:p>
            <a:pPr algn="ctr"/>
            <a:r>
              <a:rPr lang="en-US" altLang="zh-CN" sz="4000" b="1">
                <a:latin typeface="Times New Roman" pitchFamily="18" charset="0"/>
                <a:ea typeface="隶书" pitchFamily="49" charset="-122"/>
              </a:rPr>
              <a:t>2.1     </a:t>
            </a:r>
            <a:r>
              <a:rPr lang="zh-CN" altLang="en-US" sz="4000" b="1">
                <a:latin typeface="Times New Roman" pitchFamily="18" charset="0"/>
                <a:ea typeface="隶书" pitchFamily="49" charset="-122"/>
              </a:rPr>
              <a:t>函数模板</a:t>
            </a: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1258888" y="1700213"/>
            <a:ext cx="7488237" cy="45910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kumimoji="1" lang="en-US" altLang="zh-CN">
                <a:solidFill>
                  <a:schemeClr val="hlink"/>
                </a:solidFill>
              </a:rPr>
              <a:t>//   </a:t>
            </a:r>
            <a:r>
              <a:rPr kumimoji="1" lang="zh-CN" altLang="en-US">
                <a:solidFill>
                  <a:schemeClr val="hlink"/>
                </a:solidFill>
              </a:rPr>
              <a:t>使用</a:t>
            </a:r>
            <a:r>
              <a:rPr kumimoji="1" lang="en-US" altLang="zh-CN">
                <a:solidFill>
                  <a:schemeClr val="hlink"/>
                </a:solidFill>
              </a:rPr>
              <a:t>max( )</a:t>
            </a:r>
            <a:r>
              <a:rPr kumimoji="1" lang="zh-CN" altLang="en-US">
                <a:solidFill>
                  <a:schemeClr val="hlink"/>
                </a:solidFill>
              </a:rPr>
              <a:t>函数模板的位置范例 </a:t>
            </a:r>
          </a:p>
          <a:p>
            <a:pPr>
              <a:lnSpc>
                <a:spcPct val="105000"/>
              </a:lnSpc>
            </a:pPr>
            <a:r>
              <a:rPr kumimoji="1" lang="en-US" altLang="zh-CN"/>
              <a:t>#include &lt;iostream&gt;</a:t>
            </a:r>
          </a:p>
          <a:p>
            <a:pPr>
              <a:lnSpc>
                <a:spcPct val="105000"/>
              </a:lnSpc>
            </a:pPr>
            <a:r>
              <a:rPr kumimoji="1" lang="en-US" altLang="zh-CN"/>
              <a:t>using std::cout;</a:t>
            </a:r>
          </a:p>
          <a:p>
            <a:pPr>
              <a:lnSpc>
                <a:spcPct val="105000"/>
              </a:lnSpc>
            </a:pPr>
            <a:r>
              <a:rPr kumimoji="1" lang="en-US" altLang="zh-CN"/>
              <a:t>using std::endl;</a:t>
            </a:r>
          </a:p>
          <a:p>
            <a:pPr>
              <a:lnSpc>
                <a:spcPct val="105000"/>
              </a:lnSpc>
            </a:pPr>
            <a:endParaRPr kumimoji="1" lang="en-US" altLang="zh-CN"/>
          </a:p>
          <a:p>
            <a:pPr>
              <a:lnSpc>
                <a:spcPct val="105000"/>
              </a:lnSpc>
            </a:pPr>
            <a:r>
              <a:rPr kumimoji="1" lang="en-US" altLang="zh-CN">
                <a:solidFill>
                  <a:srgbClr val="800000"/>
                </a:solidFill>
              </a:rPr>
              <a:t>template &lt;class   T&gt;</a:t>
            </a:r>
          </a:p>
          <a:p>
            <a:pPr>
              <a:lnSpc>
                <a:spcPct val="105000"/>
              </a:lnSpc>
            </a:pPr>
            <a:r>
              <a:rPr kumimoji="1" lang="en-US" altLang="zh-CN">
                <a:solidFill>
                  <a:srgbClr val="800000"/>
                </a:solidFill>
              </a:rPr>
              <a:t>T </a:t>
            </a:r>
            <a:r>
              <a:rPr kumimoji="1" lang="en-US" altLang="zh-CN"/>
              <a:t>max(</a:t>
            </a:r>
            <a:r>
              <a:rPr kumimoji="1" lang="en-US" altLang="zh-CN">
                <a:solidFill>
                  <a:srgbClr val="800000"/>
                </a:solidFill>
              </a:rPr>
              <a:t> T </a:t>
            </a:r>
            <a:r>
              <a:rPr kumimoji="1" lang="en-US" altLang="zh-CN"/>
              <a:t>x[ ] , int len)</a:t>
            </a:r>
          </a:p>
          <a:p>
            <a:pPr>
              <a:lnSpc>
                <a:spcPct val="105000"/>
              </a:lnSpc>
            </a:pPr>
            <a:r>
              <a:rPr kumimoji="1" lang="en-US" altLang="zh-CN"/>
              <a:t>{</a:t>
            </a:r>
          </a:p>
          <a:p>
            <a:pPr>
              <a:lnSpc>
                <a:spcPct val="105000"/>
              </a:lnSpc>
            </a:pPr>
            <a:r>
              <a:rPr kumimoji="1" lang="en-US" altLang="zh-CN">
                <a:solidFill>
                  <a:srgbClr val="800000"/>
                </a:solidFill>
              </a:rPr>
              <a:t>      T </a:t>
            </a:r>
            <a:r>
              <a:rPr kumimoji="1" lang="en-US" altLang="zh-CN"/>
              <a:t>maxnumber  = x[0];</a:t>
            </a:r>
          </a:p>
          <a:p>
            <a:pPr>
              <a:lnSpc>
                <a:spcPct val="105000"/>
              </a:lnSpc>
            </a:pPr>
            <a:r>
              <a:rPr kumimoji="1" lang="en-US" altLang="zh-CN"/>
              <a:t>      for( int i = 0; i &lt; len ; i++)</a:t>
            </a:r>
          </a:p>
          <a:p>
            <a:pPr>
              <a:lnSpc>
                <a:spcPct val="105000"/>
              </a:lnSpc>
            </a:pPr>
            <a:r>
              <a:rPr kumimoji="1" lang="en-US" altLang="zh-CN"/>
              <a:t>             if (maxnumber &lt; x[i])</a:t>
            </a:r>
          </a:p>
          <a:p>
            <a:pPr>
              <a:lnSpc>
                <a:spcPct val="105000"/>
              </a:lnSpc>
            </a:pPr>
            <a:r>
              <a:rPr kumimoji="1" lang="en-US" altLang="zh-CN"/>
              <a:t>                         maxnumber = x[i];</a:t>
            </a:r>
          </a:p>
          <a:p>
            <a:pPr>
              <a:lnSpc>
                <a:spcPct val="105000"/>
              </a:lnSpc>
            </a:pPr>
            <a:r>
              <a:rPr kumimoji="1" lang="en-US" altLang="zh-CN"/>
              <a:t>      return maxnumber;</a:t>
            </a:r>
          </a:p>
          <a:p>
            <a:pPr>
              <a:lnSpc>
                <a:spcPct val="105000"/>
              </a:lnSpc>
            </a:pPr>
            <a:r>
              <a:rPr kumimoji="1" lang="en-US" altLang="zh-CN"/>
              <a:t>}</a:t>
            </a:r>
          </a:p>
        </p:txBody>
      </p:sp>
      <p:sp>
        <p:nvSpPr>
          <p:cNvPr id="54276" name="AutoShape 4"/>
          <p:cNvSpPr>
            <a:spLocks noChangeArrowheads="1"/>
          </p:cNvSpPr>
          <p:nvPr/>
        </p:nvSpPr>
        <p:spPr bwMode="auto">
          <a:xfrm>
            <a:off x="4500563" y="3716338"/>
            <a:ext cx="2951162" cy="1728787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20000"/>
              </a:lnSpc>
              <a:spcBef>
                <a:spcPct val="50000"/>
              </a:spcBef>
            </a:pPr>
            <a:endParaRPr kumimoji="1" lang="zh-CN" altLang="zh-CN" sz="2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404813"/>
            <a:ext cx="7772400" cy="1143000"/>
          </a:xfrm>
        </p:spPr>
        <p:txBody>
          <a:bodyPr/>
          <a:lstStyle/>
          <a:p>
            <a:pPr algn="ctr"/>
            <a:r>
              <a:rPr lang="en-US" altLang="zh-CN" sz="4000" b="1">
                <a:latin typeface="Times New Roman" pitchFamily="18" charset="0"/>
                <a:ea typeface="隶书" pitchFamily="49" charset="-122"/>
              </a:rPr>
              <a:t>2.1     </a:t>
            </a:r>
            <a:r>
              <a:rPr lang="zh-CN" altLang="en-US" sz="4000" b="1">
                <a:latin typeface="Times New Roman" pitchFamily="18" charset="0"/>
                <a:ea typeface="隶书" pitchFamily="49" charset="-122"/>
              </a:rPr>
              <a:t>函数模板</a:t>
            </a:r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1258888" y="1557338"/>
            <a:ext cx="7488237" cy="5232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kumimoji="1" lang="en-US" altLang="zh-CN"/>
              <a:t>int main( void )</a:t>
            </a:r>
          </a:p>
          <a:p>
            <a:pPr>
              <a:lnSpc>
                <a:spcPct val="105000"/>
              </a:lnSpc>
            </a:pPr>
            <a:r>
              <a:rPr kumimoji="1" lang="en-US" altLang="zh-CN"/>
              <a:t>{</a:t>
            </a:r>
          </a:p>
          <a:p>
            <a:pPr>
              <a:lnSpc>
                <a:spcPct val="105000"/>
              </a:lnSpc>
            </a:pPr>
            <a:r>
              <a:rPr kumimoji="1" lang="en-US" altLang="zh-CN"/>
              <a:t>      int small[ ] = { 1, 24 , 34 , 22 };</a:t>
            </a:r>
          </a:p>
          <a:p>
            <a:pPr>
              <a:lnSpc>
                <a:spcPct val="105000"/>
              </a:lnSpc>
            </a:pPr>
            <a:r>
              <a:rPr kumimoji="1" lang="en-US" altLang="zh-CN"/>
              <a:t>      long medium[ ]  =  { 23, 245, 123, 1, 234, 2345 };</a:t>
            </a:r>
          </a:p>
          <a:p>
            <a:pPr>
              <a:lnSpc>
                <a:spcPct val="105000"/>
              </a:lnSpc>
            </a:pPr>
            <a:r>
              <a:rPr kumimoji="1" lang="en-US" altLang="zh-CN"/>
              <a:t>      double  large[ ]  = { 23.0, 1.4, 2.456, 345.5, 12.0, 21.0 };</a:t>
            </a:r>
          </a:p>
          <a:p>
            <a:pPr>
              <a:lnSpc>
                <a:spcPct val="105000"/>
              </a:lnSpc>
            </a:pPr>
            <a:r>
              <a:rPr kumimoji="1" lang="en-US" altLang="zh-CN"/>
              <a:t>      </a:t>
            </a:r>
          </a:p>
          <a:p>
            <a:pPr>
              <a:lnSpc>
                <a:spcPct val="105000"/>
              </a:lnSpc>
            </a:pPr>
            <a:r>
              <a:rPr kumimoji="1" lang="en-US" altLang="zh-CN"/>
              <a:t>      int lensmall = sizeof small/sizeof small[0];</a:t>
            </a:r>
          </a:p>
          <a:p>
            <a:pPr>
              <a:lnSpc>
                <a:spcPct val="105000"/>
              </a:lnSpc>
            </a:pPr>
            <a:r>
              <a:rPr kumimoji="1" lang="en-US" altLang="zh-CN"/>
              <a:t>      int lenmedium = sizeof medium/sizeof medium[0];</a:t>
            </a:r>
          </a:p>
          <a:p>
            <a:pPr>
              <a:lnSpc>
                <a:spcPct val="105000"/>
              </a:lnSpc>
            </a:pPr>
            <a:r>
              <a:rPr kumimoji="1" lang="en-US" altLang="zh-CN"/>
              <a:t>      int lenlarge = sizeof large/sizeof large[0];</a:t>
            </a:r>
          </a:p>
          <a:p>
            <a:pPr>
              <a:lnSpc>
                <a:spcPct val="105000"/>
              </a:lnSpc>
            </a:pPr>
            <a:r>
              <a:rPr kumimoji="1" lang="en-US" altLang="zh-CN"/>
              <a:t>     </a:t>
            </a:r>
          </a:p>
          <a:p>
            <a:pPr>
              <a:lnSpc>
                <a:spcPct val="105000"/>
              </a:lnSpc>
            </a:pPr>
            <a:r>
              <a:rPr kumimoji="1" lang="en-US" altLang="zh-CN"/>
              <a:t>      cout &lt;&lt; endl &lt;&lt; </a:t>
            </a:r>
            <a:r>
              <a:rPr kumimoji="1" lang="en-US" altLang="zh-CN">
                <a:solidFill>
                  <a:srgbClr val="FF0000"/>
                </a:solidFill>
              </a:rPr>
              <a:t>max(small, lensmall);</a:t>
            </a:r>
          </a:p>
          <a:p>
            <a:pPr>
              <a:lnSpc>
                <a:spcPct val="105000"/>
              </a:lnSpc>
            </a:pPr>
            <a:r>
              <a:rPr kumimoji="1" lang="en-US" altLang="zh-CN"/>
              <a:t>      cout &lt;&lt; endl &lt;&lt; </a:t>
            </a:r>
            <a:r>
              <a:rPr kumimoji="1" lang="en-US" altLang="zh-CN">
                <a:solidFill>
                  <a:srgbClr val="FF0000"/>
                </a:solidFill>
              </a:rPr>
              <a:t>max(medium, lenmedium);</a:t>
            </a:r>
          </a:p>
          <a:p>
            <a:pPr>
              <a:lnSpc>
                <a:spcPct val="105000"/>
              </a:lnSpc>
            </a:pPr>
            <a:r>
              <a:rPr kumimoji="1" lang="en-US" altLang="zh-CN"/>
              <a:t>      cout &lt;&lt; endl &lt;&lt; </a:t>
            </a:r>
            <a:r>
              <a:rPr kumimoji="1" lang="en-US" altLang="zh-CN">
                <a:solidFill>
                  <a:srgbClr val="FF0000"/>
                </a:solidFill>
              </a:rPr>
              <a:t>max(large, lenlarge);</a:t>
            </a:r>
          </a:p>
          <a:p>
            <a:pPr>
              <a:lnSpc>
                <a:spcPct val="105000"/>
              </a:lnSpc>
            </a:pPr>
            <a:r>
              <a:rPr kumimoji="1" lang="en-US" altLang="zh-CN"/>
              <a:t>      cout &lt;&lt; endl;</a:t>
            </a:r>
          </a:p>
          <a:p>
            <a:pPr>
              <a:lnSpc>
                <a:spcPct val="105000"/>
              </a:lnSpc>
            </a:pPr>
            <a:r>
              <a:rPr kumimoji="1" lang="en-US" altLang="zh-CN"/>
              <a:t>       return 0;</a:t>
            </a:r>
          </a:p>
          <a:p>
            <a:pPr>
              <a:lnSpc>
                <a:spcPct val="105000"/>
              </a:lnSpc>
            </a:pPr>
            <a:r>
              <a:rPr kumimoji="1" lang="en-US" altLang="zh-CN"/>
              <a:t>}</a:t>
            </a:r>
          </a:p>
        </p:txBody>
      </p:sp>
      <p:sp>
        <p:nvSpPr>
          <p:cNvPr id="55300" name="AutoShape 4"/>
          <p:cNvSpPr>
            <a:spLocks noChangeArrowheads="1"/>
          </p:cNvSpPr>
          <p:nvPr/>
        </p:nvSpPr>
        <p:spPr bwMode="auto">
          <a:xfrm>
            <a:off x="4500563" y="3716338"/>
            <a:ext cx="2951162" cy="1728787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20000"/>
              </a:lnSpc>
              <a:spcBef>
                <a:spcPct val="50000"/>
              </a:spcBef>
            </a:pPr>
            <a:endParaRPr kumimoji="1" lang="zh-CN" altLang="zh-CN" sz="2400"/>
          </a:p>
        </p:txBody>
      </p:sp>
      <p:sp>
        <p:nvSpPr>
          <p:cNvPr id="55301" name="AutoShape 5"/>
          <p:cNvSpPr>
            <a:spLocks noChangeArrowheads="1"/>
          </p:cNvSpPr>
          <p:nvPr/>
        </p:nvSpPr>
        <p:spPr bwMode="auto">
          <a:xfrm>
            <a:off x="6516688" y="4941888"/>
            <a:ext cx="2376487" cy="1439862"/>
          </a:xfrm>
          <a:prstGeom prst="wedgeRoundRectCallout">
            <a:avLst>
              <a:gd name="adj1" fmla="val -62093"/>
              <a:gd name="adj2" fmla="val -45259"/>
              <a:gd name="adj3" fmla="val 16667"/>
            </a:avLst>
          </a:prstGeom>
          <a:solidFill>
            <a:srgbClr val="000099"/>
          </a:soli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>
                <a:solidFill>
                  <a:schemeClr val="bg1"/>
                </a:solidFill>
              </a:rPr>
              <a:t> </a:t>
            </a:r>
            <a:r>
              <a:rPr kumimoji="1" lang="zh-CN" altLang="en-US">
                <a:solidFill>
                  <a:schemeClr val="bg1"/>
                </a:solidFill>
              </a:rPr>
              <a:t>编译器实例化三个不同的</a:t>
            </a:r>
            <a:r>
              <a:rPr kumimoji="1" lang="en-US" altLang="zh-CN">
                <a:solidFill>
                  <a:schemeClr val="bg1"/>
                </a:solidFill>
              </a:rPr>
              <a:t>max( )</a:t>
            </a:r>
            <a:r>
              <a:rPr kumimoji="1" lang="zh-CN" altLang="en-US">
                <a:solidFill>
                  <a:schemeClr val="bg1"/>
                </a:solidFill>
              </a:rPr>
              <a:t>版本；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404813"/>
            <a:ext cx="7772400" cy="1143000"/>
          </a:xfrm>
        </p:spPr>
        <p:txBody>
          <a:bodyPr/>
          <a:lstStyle/>
          <a:p>
            <a:pPr algn="ctr"/>
            <a:r>
              <a:rPr lang="en-US" altLang="zh-CN" sz="4000" b="1">
                <a:latin typeface="Times New Roman" pitchFamily="18" charset="0"/>
                <a:ea typeface="隶书" pitchFamily="49" charset="-122"/>
              </a:rPr>
              <a:t>2.1     </a:t>
            </a:r>
            <a:r>
              <a:rPr lang="zh-CN" altLang="en-US" sz="4000" b="1">
                <a:latin typeface="Times New Roman" pitchFamily="18" charset="0"/>
                <a:ea typeface="隶书" pitchFamily="49" charset="-122"/>
              </a:rPr>
              <a:t>函数模板</a:t>
            </a:r>
            <a:r>
              <a:rPr lang="zh-CN" altLang="en-US" sz="4000" b="1">
                <a:solidFill>
                  <a:srgbClr val="000099"/>
                </a:solidFill>
                <a:latin typeface="Times New Roman" pitchFamily="18" charset="0"/>
                <a:ea typeface="隶书" pitchFamily="49" charset="-122"/>
              </a:rPr>
              <a:t>（注意事项）</a:t>
            </a:r>
            <a:r>
              <a:rPr lang="zh-CN" altLang="en-US" sz="4000" b="1">
                <a:latin typeface="Times New Roman" pitchFamily="18" charset="0"/>
                <a:ea typeface="隶书" pitchFamily="49" charset="-122"/>
              </a:rPr>
              <a:t> </a:t>
            </a:r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971550" y="1628775"/>
            <a:ext cx="7812088" cy="50022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</a:pPr>
            <a:r>
              <a:rPr lang="zh-CN" altLang="en-US" sz="2400">
                <a:solidFill>
                  <a:srgbClr val="800000"/>
                </a:solidFill>
              </a:rPr>
              <a:t>注意：</a:t>
            </a:r>
          </a:p>
          <a:p>
            <a:pPr>
              <a:lnSpc>
                <a:spcPct val="125000"/>
              </a:lnSpc>
              <a:spcBef>
                <a:spcPct val="30000"/>
              </a:spcBef>
              <a:buFont typeface="Wingdings" pitchFamily="2" charset="2"/>
              <a:buChar char="u"/>
            </a:pPr>
            <a:r>
              <a:rPr lang="zh-CN" altLang="en-US" sz="2400"/>
              <a:t> 使用模板不能减小已编译程序的大小；编译器生成需要的每一个函数的源代码版本；</a:t>
            </a:r>
          </a:p>
          <a:p>
            <a:pPr>
              <a:lnSpc>
                <a:spcPct val="125000"/>
              </a:lnSpc>
              <a:spcBef>
                <a:spcPct val="30000"/>
              </a:spcBef>
              <a:buFont typeface="Wingdings" pitchFamily="2" charset="2"/>
              <a:buChar char="u"/>
            </a:pPr>
            <a:r>
              <a:rPr lang="zh-CN" altLang="en-US" sz="2400"/>
              <a:t> 使用模板通常可能增加程序的大小，因为即使现有函数版本通过强制类型转换可以满足使用要求，但是编译器仍然可能自动创建新版本。</a:t>
            </a:r>
          </a:p>
          <a:p>
            <a:pPr>
              <a:lnSpc>
                <a:spcPct val="125000"/>
              </a:lnSpc>
              <a:spcBef>
                <a:spcPct val="30000"/>
              </a:spcBef>
              <a:buFont typeface="Wingdings" pitchFamily="2" charset="2"/>
              <a:buChar char="u"/>
            </a:pPr>
            <a:r>
              <a:rPr lang="zh-CN" altLang="en-US" sz="2400"/>
              <a:t> 显式函数的声明，强制创建函数模板的具体实例：</a:t>
            </a:r>
            <a:br>
              <a:rPr lang="zh-CN" altLang="en-US" sz="2400"/>
            </a:br>
            <a:r>
              <a:rPr lang="zh-CN" altLang="en-US" sz="2400"/>
              <a:t>    例如：希望确保创建</a:t>
            </a:r>
            <a:r>
              <a:rPr lang="en-US" altLang="zh-CN" sz="2400"/>
              <a:t>float</a:t>
            </a:r>
            <a:r>
              <a:rPr lang="zh-CN" altLang="en-US" sz="2400"/>
              <a:t>类型的</a:t>
            </a:r>
            <a:r>
              <a:rPr lang="en-US" altLang="zh-CN" sz="2400"/>
              <a:t>max( )</a:t>
            </a:r>
            <a:r>
              <a:rPr lang="zh-CN" altLang="en-US" sz="2400"/>
              <a:t>函数模板的实例，可以在模板定义的后面放置如下的声明：</a:t>
            </a:r>
            <a:br>
              <a:rPr lang="zh-CN" altLang="en-US" sz="2400"/>
            </a:br>
            <a:r>
              <a:rPr lang="zh-CN" altLang="en-US" sz="2400"/>
              <a:t>    </a:t>
            </a:r>
            <a:r>
              <a:rPr lang="en-US" altLang="zh-CN" sz="2400"/>
              <a:t>float max( float, int);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333375"/>
            <a:ext cx="7772400" cy="1143000"/>
          </a:xfrm>
        </p:spPr>
        <p:txBody>
          <a:bodyPr/>
          <a:lstStyle/>
          <a:p>
            <a:pPr algn="ctr"/>
            <a:r>
              <a:rPr lang="en-US" altLang="zh-CN" sz="4000" b="1">
                <a:latin typeface="Times New Roman" pitchFamily="18" charset="0"/>
                <a:ea typeface="隶书" pitchFamily="49" charset="-122"/>
              </a:rPr>
              <a:t>2.3    </a:t>
            </a:r>
            <a:r>
              <a:rPr lang="zh-CN" altLang="en-US" sz="4000" b="1">
                <a:latin typeface="Times New Roman" pitchFamily="18" charset="0"/>
                <a:ea typeface="隶书" pitchFamily="49" charset="-122"/>
              </a:rPr>
              <a:t>模板函数的生成 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1258888" y="2133600"/>
            <a:ext cx="7416800" cy="35337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>
                <a:solidFill>
                  <a:srgbClr val="800000"/>
                </a:solidFill>
              </a:rPr>
              <a:t>函数模板</a:t>
            </a:r>
            <a:r>
              <a:rPr lang="zh-CN" altLang="en-US" sz="2400"/>
              <a:t>是对一组函数的描述，它以任意类型</a:t>
            </a:r>
            <a:r>
              <a:rPr lang="en-US" altLang="zh-CN" sz="2400"/>
              <a:t>T</a:t>
            </a:r>
            <a:r>
              <a:rPr lang="zh-CN" altLang="en-US" sz="2400"/>
              <a:t>为参数及函数返回值。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/>
              <a:t>当编译系统在程序中发现有与函数模板中相匹配的函数调用时，便生成一个</a:t>
            </a:r>
            <a:r>
              <a:rPr lang="zh-CN" altLang="en-US" sz="2400">
                <a:solidFill>
                  <a:srgbClr val="800000"/>
                </a:solidFill>
              </a:rPr>
              <a:t>重载函数</a:t>
            </a:r>
            <a:r>
              <a:rPr lang="zh-CN" altLang="en-US" sz="2400"/>
              <a:t>，该重载函数的函数体与函数模板的函数体相同。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u="sng">
                <a:solidFill>
                  <a:srgbClr val="800000"/>
                </a:solidFill>
              </a:rPr>
              <a:t>该重载函数称为模板函数。</a:t>
            </a:r>
            <a:r>
              <a:rPr lang="zh-CN" altLang="en-US" sz="2400"/>
              <a:t>它是函数模板的一个具体实例，只处理一种惟一的数据类型。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333375"/>
            <a:ext cx="7772400" cy="1143000"/>
          </a:xfrm>
        </p:spPr>
        <p:txBody>
          <a:bodyPr/>
          <a:lstStyle/>
          <a:p>
            <a:pPr algn="ctr"/>
            <a:r>
              <a:rPr lang="en-US" altLang="zh-CN" sz="4000" b="1">
                <a:latin typeface="Times New Roman" pitchFamily="18" charset="0"/>
                <a:ea typeface="隶书" pitchFamily="49" charset="-122"/>
              </a:rPr>
              <a:t>2.4    </a:t>
            </a:r>
            <a:r>
              <a:rPr lang="zh-CN" altLang="en-US" sz="4000" b="1">
                <a:latin typeface="Times New Roman" pitchFamily="18" charset="0"/>
                <a:ea typeface="隶书" pitchFamily="49" charset="-122"/>
              </a:rPr>
              <a:t>模板函数的重载 </a:t>
            </a:r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1187450" y="1557338"/>
            <a:ext cx="7416800" cy="51117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altLang="zh-CN">
                <a:solidFill>
                  <a:schemeClr val="hlink"/>
                </a:solidFill>
              </a:rPr>
              <a:t>// </a:t>
            </a:r>
            <a:r>
              <a:rPr lang="zh-CN" altLang="en-US">
                <a:solidFill>
                  <a:schemeClr val="hlink"/>
                </a:solidFill>
              </a:rPr>
              <a:t>重载模板函数实例，例题</a:t>
            </a:r>
            <a:r>
              <a:rPr lang="en-US" altLang="zh-CN">
                <a:solidFill>
                  <a:schemeClr val="hlink"/>
                </a:solidFill>
              </a:rPr>
              <a:t>8.2</a:t>
            </a:r>
          </a:p>
          <a:p>
            <a:r>
              <a:rPr lang="en-US" altLang="zh-CN"/>
              <a:t>#include &lt;iostream&gt;</a:t>
            </a:r>
          </a:p>
          <a:p>
            <a:r>
              <a:rPr lang="en-US" altLang="zh-CN"/>
              <a:t>#include &lt;string.h&gt;</a:t>
            </a:r>
          </a:p>
          <a:p>
            <a:r>
              <a:rPr lang="en-US" altLang="zh-CN"/>
              <a:t>using namespace std;</a:t>
            </a:r>
          </a:p>
          <a:p>
            <a:r>
              <a:rPr lang="en-US" altLang="zh-CN"/>
              <a:t>template &lt;typename T&gt; T Max( T a, T b)</a:t>
            </a:r>
          </a:p>
          <a:p>
            <a:r>
              <a:rPr lang="en-US" altLang="zh-CN"/>
              <a:t>{</a:t>
            </a:r>
          </a:p>
          <a:p>
            <a:r>
              <a:rPr lang="en-US" altLang="zh-CN"/>
              <a:t>     return a&gt;b?a:b;</a:t>
            </a:r>
          </a:p>
          <a:p>
            <a:r>
              <a:rPr lang="en-US" altLang="zh-CN"/>
              <a:t>}</a:t>
            </a:r>
          </a:p>
          <a:p>
            <a:r>
              <a:rPr lang="en-US" altLang="zh-CN"/>
              <a:t>char * Max(char *pa, char *pb)</a:t>
            </a:r>
          </a:p>
          <a:p>
            <a:r>
              <a:rPr lang="en-US" altLang="zh-CN"/>
              <a:t>{</a:t>
            </a:r>
          </a:p>
          <a:p>
            <a:r>
              <a:rPr lang="en-US" altLang="zh-CN"/>
              <a:t>    return strcmp(pa,pb)?pa:pb;</a:t>
            </a:r>
          </a:p>
          <a:p>
            <a:r>
              <a:rPr lang="en-US" altLang="zh-CN"/>
              <a:t>}</a:t>
            </a:r>
          </a:p>
          <a:p>
            <a:r>
              <a:rPr lang="en-US" altLang="zh-CN"/>
              <a:t>int main()</a:t>
            </a:r>
          </a:p>
          <a:p>
            <a:r>
              <a:rPr lang="en-US" altLang="zh-CN"/>
              <a:t>{      cout&lt;&lt;Max(10,20)&lt;&lt;endl;</a:t>
            </a:r>
          </a:p>
          <a:p>
            <a:r>
              <a:rPr lang="en-US" altLang="zh-CN"/>
              <a:t>        cout&lt;&lt;Max("Hello", "Fellow")&lt;&lt;endl;</a:t>
            </a:r>
          </a:p>
          <a:p>
            <a:r>
              <a:rPr lang="en-US" altLang="zh-CN"/>
              <a:t>        cin.ignore();   return 0;</a:t>
            </a:r>
          </a:p>
          <a:p>
            <a:r>
              <a:rPr lang="en-US" altLang="zh-CN"/>
              <a:t>}</a:t>
            </a:r>
          </a:p>
        </p:txBody>
      </p:sp>
      <p:pic>
        <p:nvPicPr>
          <p:cNvPr id="75780" name="Picture 4"/>
          <p:cNvPicPr>
            <a:picLocks noChangeAspect="1" noChangeArrowheads="1"/>
          </p:cNvPicPr>
          <p:nvPr/>
        </p:nvPicPr>
        <p:blipFill>
          <a:blip r:embed="rId2"/>
          <a:srcRect r="88416" b="82800"/>
          <a:stretch>
            <a:fillRect/>
          </a:stretch>
        </p:blipFill>
        <p:spPr bwMode="auto">
          <a:xfrm>
            <a:off x="7164388" y="1412875"/>
            <a:ext cx="1366837" cy="13287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75781" name="AutoShape 5"/>
          <p:cNvSpPr>
            <a:spLocks noChangeArrowheads="1"/>
          </p:cNvSpPr>
          <p:nvPr/>
        </p:nvSpPr>
        <p:spPr bwMode="auto">
          <a:xfrm>
            <a:off x="5148263" y="3284538"/>
            <a:ext cx="3995737" cy="2089150"/>
          </a:xfrm>
          <a:prstGeom prst="wedgeRoundRectCallout">
            <a:avLst>
              <a:gd name="adj1" fmla="val -65532"/>
              <a:gd name="adj2" fmla="val -532"/>
              <a:gd name="adj3" fmla="val 16667"/>
            </a:avLst>
          </a:prstGeom>
          <a:solidFill>
            <a:srgbClr val="0000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00000"/>
              </a:lnSpc>
            </a:pPr>
            <a:r>
              <a:rPr kumimoji="1" lang="zh-CN" altLang="en-US">
                <a:solidFill>
                  <a:schemeClr val="bg1"/>
                </a:solidFill>
              </a:rPr>
              <a:t>为什么不直接用模板函数，而是重载模板函数的理由？</a:t>
            </a:r>
          </a:p>
          <a:p>
            <a:pPr>
              <a:lnSpc>
                <a:spcPct val="100000"/>
              </a:lnSpc>
            </a:pPr>
            <a:endParaRPr kumimoji="1" lang="zh-CN" altLang="en-US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kumimoji="1" lang="zh-CN" altLang="en-US">
                <a:solidFill>
                  <a:schemeClr val="bg1"/>
                </a:solidFill>
              </a:rPr>
              <a:t>答：因为字符串的比较方法是不同的，无法使用模板函数，必须重载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333375"/>
            <a:ext cx="7772400" cy="1143000"/>
          </a:xfrm>
        </p:spPr>
        <p:txBody>
          <a:bodyPr/>
          <a:lstStyle/>
          <a:p>
            <a:pPr algn="ctr"/>
            <a:r>
              <a:rPr lang="en-US" altLang="zh-CN" sz="4000" b="1">
                <a:latin typeface="Times New Roman" pitchFamily="18" charset="0"/>
                <a:ea typeface="隶书" pitchFamily="49" charset="-122"/>
              </a:rPr>
              <a:t>2.4    </a:t>
            </a:r>
            <a:r>
              <a:rPr lang="zh-CN" altLang="en-US" sz="4000" b="1">
                <a:latin typeface="Times New Roman" pitchFamily="18" charset="0"/>
                <a:ea typeface="隶书" pitchFamily="49" charset="-122"/>
              </a:rPr>
              <a:t>模板函数的重载 </a:t>
            </a:r>
          </a:p>
        </p:txBody>
      </p:sp>
      <p:sp>
        <p:nvSpPr>
          <p:cNvPr id="76803" name="Rectangle 3"/>
          <p:cNvSpPr>
            <a:spLocks noChangeArrowheads="1"/>
          </p:cNvSpPr>
          <p:nvPr/>
        </p:nvSpPr>
        <p:spPr bwMode="auto">
          <a:xfrm>
            <a:off x="1187450" y="1557338"/>
            <a:ext cx="7416800" cy="51117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altLang="zh-CN">
                <a:solidFill>
                  <a:schemeClr val="hlink"/>
                </a:solidFill>
              </a:rPr>
              <a:t>// </a:t>
            </a:r>
            <a:r>
              <a:rPr lang="zh-CN" altLang="en-US">
                <a:solidFill>
                  <a:schemeClr val="hlink"/>
                </a:solidFill>
              </a:rPr>
              <a:t>模板函数与学生类的实例，例题</a:t>
            </a:r>
            <a:r>
              <a:rPr lang="en-US" altLang="zh-CN">
                <a:solidFill>
                  <a:schemeClr val="hlink"/>
                </a:solidFill>
              </a:rPr>
              <a:t>8.3</a:t>
            </a:r>
          </a:p>
          <a:p>
            <a:r>
              <a:rPr lang="en-US" altLang="zh-CN"/>
              <a:t>#include &lt;iostream&gt;</a:t>
            </a:r>
          </a:p>
          <a:p>
            <a:r>
              <a:rPr lang="en-US" altLang="zh-CN"/>
              <a:t>#include &lt;string.h&gt;</a:t>
            </a:r>
          </a:p>
          <a:p>
            <a:r>
              <a:rPr lang="en-US" altLang="zh-CN"/>
              <a:t>using namespace std;</a:t>
            </a:r>
          </a:p>
          <a:p>
            <a:endParaRPr lang="en-US" altLang="zh-CN"/>
          </a:p>
          <a:p>
            <a:r>
              <a:rPr lang="en-US" altLang="zh-CN"/>
              <a:t>template &lt;typename T&gt; T Max( T a, T b)</a:t>
            </a:r>
          </a:p>
          <a:p>
            <a:r>
              <a:rPr lang="en-US" altLang="zh-CN"/>
              <a:t>{</a:t>
            </a:r>
          </a:p>
          <a:p>
            <a:r>
              <a:rPr lang="en-US" altLang="zh-CN"/>
              <a:t>     return a&gt;b?a:b;</a:t>
            </a:r>
          </a:p>
          <a:p>
            <a:r>
              <a:rPr lang="en-US" altLang="zh-CN"/>
              <a:t>}</a:t>
            </a:r>
          </a:p>
          <a:p>
            <a:endParaRPr lang="en-US" altLang="zh-CN"/>
          </a:p>
          <a:p>
            <a:r>
              <a:rPr lang="en-US" altLang="zh-CN"/>
              <a:t>class Student</a:t>
            </a:r>
          </a:p>
          <a:p>
            <a:r>
              <a:rPr lang="en-US" altLang="zh-CN"/>
              <a:t>{</a:t>
            </a:r>
          </a:p>
          <a:p>
            <a:r>
              <a:rPr lang="en-US" altLang="zh-CN"/>
              <a:t>    int number;</a:t>
            </a:r>
          </a:p>
          <a:p>
            <a:r>
              <a:rPr lang="en-US" altLang="zh-CN"/>
              <a:t>    char name[20];</a:t>
            </a:r>
          </a:p>
          <a:p>
            <a:r>
              <a:rPr lang="en-US" altLang="zh-CN"/>
              <a:t>public:</a:t>
            </a:r>
          </a:p>
          <a:p>
            <a:r>
              <a:rPr lang="en-US" altLang="zh-CN"/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333375"/>
            <a:ext cx="7772400" cy="1143000"/>
          </a:xfrm>
        </p:spPr>
        <p:txBody>
          <a:bodyPr/>
          <a:lstStyle/>
          <a:p>
            <a:pPr algn="ctr"/>
            <a:r>
              <a:rPr lang="en-US" altLang="zh-CN" sz="4000" b="1">
                <a:latin typeface="Times New Roman" pitchFamily="18" charset="0"/>
                <a:ea typeface="隶书" pitchFamily="49" charset="-122"/>
              </a:rPr>
              <a:t>2.4    </a:t>
            </a:r>
            <a:r>
              <a:rPr lang="zh-CN" altLang="en-US" sz="4000" b="1">
                <a:latin typeface="Times New Roman" pitchFamily="18" charset="0"/>
                <a:ea typeface="隶书" pitchFamily="49" charset="-122"/>
              </a:rPr>
              <a:t>模板函数的重载 </a:t>
            </a:r>
          </a:p>
        </p:txBody>
      </p:sp>
      <p:sp>
        <p:nvSpPr>
          <p:cNvPr id="77827" name="Rectangle 3"/>
          <p:cNvSpPr>
            <a:spLocks noChangeArrowheads="1"/>
          </p:cNvSpPr>
          <p:nvPr/>
        </p:nvSpPr>
        <p:spPr bwMode="auto">
          <a:xfrm>
            <a:off x="1187450" y="1557338"/>
            <a:ext cx="7416800" cy="51117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altLang="zh-CN"/>
              <a:t>    Student(int i, char *s)</a:t>
            </a:r>
          </a:p>
          <a:p>
            <a:r>
              <a:rPr lang="en-US" altLang="zh-CN"/>
              <a:t>    {</a:t>
            </a:r>
          </a:p>
          <a:p>
            <a:r>
              <a:rPr lang="en-US" altLang="zh-CN"/>
              <a:t>        number=i;</a:t>
            </a:r>
          </a:p>
          <a:p>
            <a:r>
              <a:rPr lang="en-US" altLang="zh-CN"/>
              <a:t>        strcpy(name, s);</a:t>
            </a:r>
          </a:p>
          <a:p>
            <a:r>
              <a:rPr lang="en-US" altLang="zh-CN"/>
              <a:t>    }</a:t>
            </a:r>
          </a:p>
          <a:p>
            <a:r>
              <a:rPr lang="en-US" altLang="zh-CN"/>
              <a:t>    bool operator&gt;(Student &amp;st)   </a:t>
            </a:r>
            <a:r>
              <a:rPr lang="en-US" altLang="zh-CN">
                <a:solidFill>
                  <a:schemeClr val="hlink"/>
                </a:solidFill>
              </a:rPr>
              <a:t>//</a:t>
            </a:r>
            <a:r>
              <a:rPr lang="zh-CN" altLang="en-US">
                <a:solidFill>
                  <a:schemeClr val="hlink"/>
                </a:solidFill>
              </a:rPr>
              <a:t>重载运算符</a:t>
            </a:r>
            <a:r>
              <a:rPr lang="en-US" altLang="zh-CN">
                <a:solidFill>
                  <a:schemeClr val="hlink"/>
                </a:solidFill>
              </a:rPr>
              <a:t>&gt;</a:t>
            </a:r>
          </a:p>
          <a:p>
            <a:r>
              <a:rPr lang="en-US" altLang="zh-CN"/>
              <a:t>    {</a:t>
            </a:r>
          </a:p>
          <a:p>
            <a:r>
              <a:rPr lang="en-US" altLang="zh-CN"/>
              <a:t>       return number&gt;st.number;   </a:t>
            </a:r>
            <a:r>
              <a:rPr lang="en-US" altLang="zh-CN">
                <a:solidFill>
                  <a:schemeClr val="hlink"/>
                </a:solidFill>
              </a:rPr>
              <a:t>//</a:t>
            </a:r>
            <a:r>
              <a:rPr lang="zh-CN" altLang="en-US">
                <a:solidFill>
                  <a:schemeClr val="hlink"/>
                </a:solidFill>
              </a:rPr>
              <a:t>返回成员</a:t>
            </a:r>
            <a:r>
              <a:rPr lang="en-US" altLang="zh-CN">
                <a:solidFill>
                  <a:schemeClr val="hlink"/>
                </a:solidFill>
              </a:rPr>
              <a:t>number</a:t>
            </a:r>
            <a:r>
              <a:rPr lang="zh-CN" altLang="en-US">
                <a:solidFill>
                  <a:schemeClr val="hlink"/>
                </a:solidFill>
              </a:rPr>
              <a:t>的比较结果</a:t>
            </a:r>
          </a:p>
          <a:p>
            <a:r>
              <a:rPr lang="zh-CN" altLang="en-US"/>
              <a:t>    </a:t>
            </a:r>
            <a:r>
              <a:rPr lang="en-US" altLang="zh-CN"/>
              <a:t>}</a:t>
            </a:r>
          </a:p>
          <a:p>
            <a:r>
              <a:rPr lang="en-US" altLang="zh-CN"/>
              <a:t>    void Print()</a:t>
            </a:r>
          </a:p>
          <a:p>
            <a:r>
              <a:rPr lang="en-US" altLang="zh-CN"/>
              <a:t>    {</a:t>
            </a:r>
          </a:p>
          <a:p>
            <a:r>
              <a:rPr lang="en-US" altLang="zh-CN"/>
              <a:t>      cout&lt;&lt;"Number: "&lt;&lt;number&lt;&lt;endl;</a:t>
            </a:r>
          </a:p>
          <a:p>
            <a:r>
              <a:rPr lang="en-US" altLang="zh-CN"/>
              <a:t>      cout&lt;&lt;"Name:   "&lt;&lt;name&lt;&lt;endl;</a:t>
            </a:r>
          </a:p>
          <a:p>
            <a:r>
              <a:rPr lang="en-US" altLang="zh-CN"/>
              <a:t>    }</a:t>
            </a:r>
          </a:p>
          <a:p>
            <a:r>
              <a:rPr lang="en-US" altLang="zh-CN"/>
              <a:t>};</a:t>
            </a:r>
          </a:p>
          <a:p>
            <a:r>
              <a:rPr lang="en-US" altLang="zh-CN"/>
              <a:t>    </a:t>
            </a:r>
          </a:p>
        </p:txBody>
      </p:sp>
      <p:sp>
        <p:nvSpPr>
          <p:cNvPr id="77828" name="AutoShape 4"/>
          <p:cNvSpPr>
            <a:spLocks noChangeArrowheads="1"/>
          </p:cNvSpPr>
          <p:nvPr/>
        </p:nvSpPr>
        <p:spPr bwMode="auto">
          <a:xfrm>
            <a:off x="5148263" y="1557338"/>
            <a:ext cx="3168650" cy="1008062"/>
          </a:xfrm>
          <a:prstGeom prst="wedgeRoundRectCallout">
            <a:avLst>
              <a:gd name="adj1" fmla="val -63625"/>
              <a:gd name="adj2" fmla="val 94250"/>
              <a:gd name="adj3" fmla="val 16667"/>
            </a:avLst>
          </a:prstGeom>
          <a:solidFill>
            <a:srgbClr val="0000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kumimoji="1" lang="zh-CN" altLang="en-US" sz="2400" dirty="0">
                <a:solidFill>
                  <a:schemeClr val="bg1"/>
                </a:solidFill>
              </a:rPr>
              <a:t>重载</a:t>
            </a:r>
            <a:r>
              <a:rPr kumimoji="1" lang="en-US" altLang="zh-CN" sz="2400" dirty="0">
                <a:solidFill>
                  <a:schemeClr val="bg1"/>
                </a:solidFill>
              </a:rPr>
              <a:t>Student</a:t>
            </a:r>
            <a:r>
              <a:rPr kumimoji="1" lang="zh-CN" altLang="en-US" sz="2400" dirty="0">
                <a:solidFill>
                  <a:schemeClr val="bg1"/>
                </a:solidFill>
              </a:rPr>
              <a:t>类的运算符“</a:t>
            </a:r>
            <a:r>
              <a:rPr kumimoji="1" lang="en-US" altLang="zh-CN" sz="2400" dirty="0">
                <a:solidFill>
                  <a:schemeClr val="bg1"/>
                </a:solidFill>
              </a:rPr>
              <a:t>&gt;”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333375"/>
            <a:ext cx="7772400" cy="1143000"/>
          </a:xfrm>
        </p:spPr>
        <p:txBody>
          <a:bodyPr/>
          <a:lstStyle/>
          <a:p>
            <a:pPr algn="ctr"/>
            <a:r>
              <a:rPr lang="en-US" altLang="zh-CN" sz="4000" b="1">
                <a:latin typeface="Times New Roman" pitchFamily="18" charset="0"/>
                <a:ea typeface="隶书" pitchFamily="49" charset="-122"/>
              </a:rPr>
              <a:t>2.4    </a:t>
            </a:r>
            <a:r>
              <a:rPr lang="zh-CN" altLang="en-US" sz="4000" b="1">
                <a:latin typeface="Times New Roman" pitchFamily="18" charset="0"/>
                <a:ea typeface="隶书" pitchFamily="49" charset="-122"/>
              </a:rPr>
              <a:t>模板函数的重载 </a:t>
            </a:r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1187450" y="1557338"/>
            <a:ext cx="7416800" cy="51117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altLang="zh-CN"/>
              <a:t>   </a:t>
            </a:r>
          </a:p>
          <a:p>
            <a:r>
              <a:rPr lang="en-US" altLang="zh-CN"/>
              <a:t>int main()</a:t>
            </a:r>
          </a:p>
          <a:p>
            <a:r>
              <a:rPr lang="en-US" altLang="zh-CN"/>
              <a:t>{</a:t>
            </a:r>
          </a:p>
          <a:p>
            <a:r>
              <a:rPr lang="en-US" altLang="zh-CN"/>
              <a:t>    Student st1(12,"Li"), st2(13,"Zhang"),st3(0,"");</a:t>
            </a:r>
          </a:p>
          <a:p>
            <a:r>
              <a:rPr lang="en-US" altLang="zh-CN"/>
              <a:t>    st3=Max(st1,st2);</a:t>
            </a:r>
          </a:p>
          <a:p>
            <a:r>
              <a:rPr lang="en-US" altLang="zh-CN"/>
              <a:t>    st3.Print();</a:t>
            </a:r>
          </a:p>
          <a:p>
            <a:r>
              <a:rPr lang="en-US" altLang="zh-CN"/>
              <a:t>        </a:t>
            </a:r>
          </a:p>
          <a:p>
            <a:r>
              <a:rPr lang="en-US" altLang="zh-CN"/>
              <a:t>    cin.ignore();   </a:t>
            </a:r>
          </a:p>
          <a:p>
            <a:r>
              <a:rPr lang="en-US" altLang="zh-CN"/>
              <a:t>    return 0;</a:t>
            </a:r>
          </a:p>
          <a:p>
            <a:r>
              <a:rPr lang="en-US" altLang="zh-CN"/>
              <a:t>}</a:t>
            </a:r>
          </a:p>
        </p:txBody>
      </p:sp>
      <p:pic>
        <p:nvPicPr>
          <p:cNvPr id="78853" name="Picture 5"/>
          <p:cNvPicPr>
            <a:picLocks noChangeAspect="1" noChangeArrowheads="1"/>
          </p:cNvPicPr>
          <p:nvPr/>
        </p:nvPicPr>
        <p:blipFill>
          <a:blip r:embed="rId2"/>
          <a:srcRect r="75137" b="81012"/>
          <a:stretch>
            <a:fillRect/>
          </a:stretch>
        </p:blipFill>
        <p:spPr bwMode="auto">
          <a:xfrm>
            <a:off x="5435600" y="3429000"/>
            <a:ext cx="3240088" cy="16208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1331913" y="3429000"/>
            <a:ext cx="7313612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altLang="zh-CN" sz="6600">
                <a:solidFill>
                  <a:schemeClr val="tx2"/>
                </a:solidFill>
                <a:ea typeface="隶书" pitchFamily="49" charset="-122"/>
              </a:rPr>
              <a:t>3</a:t>
            </a:r>
            <a:r>
              <a:rPr lang="zh-CN" altLang="en-US" sz="6600">
                <a:solidFill>
                  <a:schemeClr val="tx2"/>
                </a:solidFill>
                <a:ea typeface="隶书" pitchFamily="49" charset="-122"/>
              </a:rPr>
              <a:t>、类模板和</a:t>
            </a:r>
            <a:br>
              <a:rPr lang="zh-CN" altLang="en-US" sz="6600">
                <a:solidFill>
                  <a:schemeClr val="tx2"/>
                </a:solidFill>
                <a:ea typeface="隶书" pitchFamily="49" charset="-122"/>
              </a:rPr>
            </a:br>
            <a:r>
              <a:rPr lang="zh-CN" altLang="en-US" sz="6600">
                <a:solidFill>
                  <a:schemeClr val="tx2"/>
                </a:solidFill>
                <a:ea typeface="隶书" pitchFamily="49" charset="-122"/>
              </a:rPr>
              <a:t>模板类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260350"/>
            <a:ext cx="7772400" cy="1143000"/>
          </a:xfrm>
        </p:spPr>
        <p:txBody>
          <a:bodyPr/>
          <a:lstStyle/>
          <a:p>
            <a:pPr algn="ctr"/>
            <a:r>
              <a:rPr lang="en-US" altLang="zh-CN" b="1">
                <a:latin typeface="Times New Roman" pitchFamily="18" charset="0"/>
                <a:ea typeface="隶书" pitchFamily="49" charset="-122"/>
              </a:rPr>
              <a:t>3.1      </a:t>
            </a:r>
            <a:r>
              <a:rPr lang="zh-CN" altLang="en-US" b="1">
                <a:latin typeface="Times New Roman" pitchFamily="18" charset="0"/>
                <a:ea typeface="隶书" pitchFamily="49" charset="-122"/>
              </a:rPr>
              <a:t>类模板 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1187450" y="1628775"/>
            <a:ext cx="7705725" cy="8318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400"/>
              <a:t>类模板：不是类，是编译器用来生成类代码的类的配方。用类模板创建出来的类被称为类模板的实例。</a:t>
            </a: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1116013" y="3284538"/>
            <a:ext cx="2232025" cy="2386012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/>
              <a:t>template &lt;class T&gt;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/>
              <a:t>Class Cexample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/>
              <a:t>{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/>
              <a:t>      T m_value;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/>
              <a:t>}</a:t>
            </a: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5219700" y="2565400"/>
            <a:ext cx="2232025" cy="1320800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CN"/>
              <a:t>Class Cexample</a:t>
            </a:r>
          </a:p>
          <a:p>
            <a:pPr>
              <a:lnSpc>
                <a:spcPct val="100000"/>
              </a:lnSpc>
            </a:pPr>
            <a:r>
              <a:rPr kumimoji="1" lang="en-US" altLang="zh-CN"/>
              <a:t>{</a:t>
            </a:r>
          </a:p>
          <a:p>
            <a:pPr>
              <a:lnSpc>
                <a:spcPct val="100000"/>
              </a:lnSpc>
            </a:pPr>
            <a:r>
              <a:rPr kumimoji="1" lang="en-US" altLang="zh-CN"/>
              <a:t>      int  m_value;</a:t>
            </a:r>
          </a:p>
          <a:p>
            <a:pPr>
              <a:lnSpc>
                <a:spcPct val="100000"/>
              </a:lnSpc>
            </a:pPr>
            <a:r>
              <a:rPr kumimoji="1" lang="en-US" altLang="zh-CN"/>
              <a:t>}</a:t>
            </a: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5219700" y="3933825"/>
            <a:ext cx="2881313" cy="1320800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CN"/>
              <a:t>Class Cexample</a:t>
            </a:r>
          </a:p>
          <a:p>
            <a:pPr>
              <a:lnSpc>
                <a:spcPct val="100000"/>
              </a:lnSpc>
            </a:pPr>
            <a:r>
              <a:rPr kumimoji="1" lang="en-US" altLang="zh-CN"/>
              <a:t>{</a:t>
            </a:r>
          </a:p>
          <a:p>
            <a:pPr>
              <a:lnSpc>
                <a:spcPct val="100000"/>
              </a:lnSpc>
            </a:pPr>
            <a:r>
              <a:rPr kumimoji="1" lang="en-US" altLang="zh-CN"/>
              <a:t>      double  m_value;</a:t>
            </a:r>
          </a:p>
          <a:p>
            <a:pPr>
              <a:lnSpc>
                <a:spcPct val="100000"/>
              </a:lnSpc>
            </a:pPr>
            <a:r>
              <a:rPr kumimoji="1" lang="en-US" altLang="zh-CN"/>
              <a:t>}</a:t>
            </a:r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5219700" y="5373688"/>
            <a:ext cx="2881313" cy="1320800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CN"/>
              <a:t>Class Cexample</a:t>
            </a:r>
          </a:p>
          <a:p>
            <a:pPr>
              <a:lnSpc>
                <a:spcPct val="100000"/>
              </a:lnSpc>
            </a:pPr>
            <a:r>
              <a:rPr kumimoji="1" lang="en-US" altLang="zh-CN"/>
              <a:t>{</a:t>
            </a:r>
          </a:p>
          <a:p>
            <a:pPr>
              <a:lnSpc>
                <a:spcPct val="100000"/>
              </a:lnSpc>
            </a:pPr>
            <a:r>
              <a:rPr kumimoji="1" lang="en-US" altLang="zh-CN"/>
              <a:t>      CBox  m_value;</a:t>
            </a:r>
          </a:p>
          <a:p>
            <a:pPr>
              <a:lnSpc>
                <a:spcPct val="100000"/>
              </a:lnSpc>
            </a:pPr>
            <a:r>
              <a:rPr kumimoji="1" lang="en-US" altLang="zh-CN"/>
              <a:t>}</a:t>
            </a:r>
          </a:p>
        </p:txBody>
      </p:sp>
      <p:cxnSp>
        <p:nvCxnSpPr>
          <p:cNvPr id="13325" name="AutoShape 13"/>
          <p:cNvCxnSpPr>
            <a:cxnSpLocks noChangeShapeType="1"/>
            <a:stCxn id="13320" idx="3"/>
            <a:endCxn id="13322" idx="1"/>
          </p:cNvCxnSpPr>
          <p:nvPr/>
        </p:nvCxnSpPr>
        <p:spPr bwMode="auto">
          <a:xfrm flipV="1">
            <a:off x="3348038" y="3225800"/>
            <a:ext cx="1871662" cy="12525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326" name="AutoShape 14"/>
          <p:cNvCxnSpPr>
            <a:cxnSpLocks noChangeShapeType="1"/>
            <a:stCxn id="13320" idx="3"/>
            <a:endCxn id="13323" idx="1"/>
          </p:cNvCxnSpPr>
          <p:nvPr/>
        </p:nvCxnSpPr>
        <p:spPr bwMode="auto">
          <a:xfrm>
            <a:off x="3348038" y="4478338"/>
            <a:ext cx="1871662" cy="115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327" name="AutoShape 15"/>
          <p:cNvCxnSpPr>
            <a:cxnSpLocks noChangeShapeType="1"/>
            <a:stCxn id="13320" idx="3"/>
            <a:endCxn id="13324" idx="1"/>
          </p:cNvCxnSpPr>
          <p:nvPr/>
        </p:nvCxnSpPr>
        <p:spPr bwMode="auto">
          <a:xfrm>
            <a:off x="3348038" y="4478338"/>
            <a:ext cx="1871662" cy="1555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3563938" y="3213100"/>
            <a:ext cx="143986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1600">
                <a:solidFill>
                  <a:srgbClr val="FF0000"/>
                </a:solidFill>
              </a:rPr>
              <a:t>T</a:t>
            </a:r>
            <a:r>
              <a:rPr kumimoji="1" lang="zh-CN" altLang="en-US" sz="1600">
                <a:solidFill>
                  <a:srgbClr val="FF0000"/>
                </a:solidFill>
              </a:rPr>
              <a:t>被指定为</a:t>
            </a:r>
            <a:r>
              <a:rPr kumimoji="1" lang="en-US" altLang="zh-CN" sz="1600">
                <a:solidFill>
                  <a:srgbClr val="FF0000"/>
                </a:solidFill>
              </a:rPr>
              <a:t>int</a:t>
            </a:r>
          </a:p>
        </p:txBody>
      </p:sp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3708400" y="4216400"/>
            <a:ext cx="1439863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1600">
                <a:solidFill>
                  <a:srgbClr val="FF0000"/>
                </a:solidFill>
              </a:rPr>
              <a:t>T</a:t>
            </a:r>
            <a:r>
              <a:rPr kumimoji="1" lang="zh-CN" altLang="en-US" sz="1600">
                <a:solidFill>
                  <a:srgbClr val="FF0000"/>
                </a:solidFill>
              </a:rPr>
              <a:t>被指定为</a:t>
            </a:r>
            <a:r>
              <a:rPr kumimoji="1" lang="en-US" altLang="zh-CN" sz="1600">
                <a:solidFill>
                  <a:srgbClr val="FF0000"/>
                </a:solidFill>
              </a:rPr>
              <a:t>double</a:t>
            </a:r>
          </a:p>
        </p:txBody>
      </p:sp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3563938" y="5229225"/>
            <a:ext cx="1439862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1600">
                <a:solidFill>
                  <a:srgbClr val="FF0000"/>
                </a:solidFill>
              </a:rPr>
              <a:t>T</a:t>
            </a:r>
            <a:r>
              <a:rPr kumimoji="1" lang="zh-CN" altLang="en-US" sz="1600">
                <a:solidFill>
                  <a:srgbClr val="FF0000"/>
                </a:solidFill>
              </a:rPr>
              <a:t>被指定为</a:t>
            </a:r>
            <a:r>
              <a:rPr kumimoji="1" lang="en-US" altLang="zh-CN" sz="1600">
                <a:solidFill>
                  <a:srgbClr val="FF0000"/>
                </a:solidFill>
              </a:rPr>
              <a:t>CBox</a:t>
            </a:r>
          </a:p>
        </p:txBody>
      </p:sp>
      <p:sp>
        <p:nvSpPr>
          <p:cNvPr id="13331" name="Text Box 19"/>
          <p:cNvSpPr txBox="1">
            <a:spLocks noChangeArrowheads="1"/>
          </p:cNvSpPr>
          <p:nvPr/>
        </p:nvSpPr>
        <p:spPr bwMode="auto">
          <a:xfrm>
            <a:off x="144463" y="3500438"/>
            <a:ext cx="611187" cy="1944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>
                <a:solidFill>
                  <a:srgbClr val="800000"/>
                </a:solidFill>
              </a:rPr>
              <a:t>类模板</a:t>
            </a:r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8316913" y="3357563"/>
            <a:ext cx="611187" cy="1944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>
                <a:solidFill>
                  <a:srgbClr val="800000"/>
                </a:solidFill>
              </a:rPr>
              <a:t>类实例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zh-CN"/>
              <a:t> </a:t>
            </a:r>
          </a:p>
        </p:txBody>
      </p:sp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1331913" y="2852738"/>
            <a:ext cx="7313612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/>
            <a:r>
              <a:rPr lang="zh-CN" altLang="zh-CN" sz="6600">
                <a:solidFill>
                  <a:schemeClr val="tx2"/>
                </a:solidFill>
                <a:ea typeface="隶书" pitchFamily="49" charset="-122"/>
              </a:rPr>
              <a:t>5</a:t>
            </a:r>
            <a:r>
              <a:rPr lang="zh-CN" sz="6600">
                <a:solidFill>
                  <a:schemeClr val="tx2"/>
                </a:solidFill>
                <a:ea typeface="隶书" pitchFamily="49" charset="-122"/>
              </a:rPr>
              <a:t>、友   元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260350"/>
            <a:ext cx="7772400" cy="1143000"/>
          </a:xfrm>
        </p:spPr>
        <p:txBody>
          <a:bodyPr/>
          <a:lstStyle/>
          <a:p>
            <a:pPr algn="ctr"/>
            <a:r>
              <a:rPr lang="en-US" altLang="zh-CN" b="1">
                <a:latin typeface="Times New Roman" pitchFamily="18" charset="0"/>
                <a:ea typeface="隶书" pitchFamily="49" charset="-122"/>
              </a:rPr>
              <a:t>3.2      </a:t>
            </a:r>
            <a:r>
              <a:rPr lang="zh-CN" altLang="en-US" b="1">
                <a:latin typeface="Times New Roman" pitchFamily="18" charset="0"/>
                <a:ea typeface="隶书" pitchFamily="49" charset="-122"/>
              </a:rPr>
              <a:t>定义类模板 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5013325"/>
            <a:ext cx="7772400" cy="129540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SzTx/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</a:rPr>
              <a:t>类型参数表：</a:t>
            </a:r>
            <a:r>
              <a:rPr lang="zh-CN" altLang="en-US" sz="2400" b="1" dirty="0">
                <a:latin typeface="Times New Roman" pitchFamily="18" charset="0"/>
                <a:ea typeface="华文楷体" pitchFamily="2" charset="-122"/>
              </a:rPr>
              <a:t>包括一个或多个用逗号分开的类型，参数项可以包括基本数据类型，也可以包括类类型；</a:t>
            </a:r>
            <a:r>
              <a:rPr lang="zh-CN" altLang="en-US" sz="2400" b="1" u="sng" dirty="0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</a:rPr>
              <a:t>如果是类类型</a:t>
            </a:r>
            <a:r>
              <a:rPr lang="zh-CN" altLang="en-US" sz="2400" b="1" u="sng" dirty="0" smtClean="0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</a:rPr>
              <a:t>，则须</a:t>
            </a:r>
            <a:r>
              <a:rPr lang="zh-CN" altLang="en-US" sz="2400" b="1" u="sng" dirty="0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</a:rPr>
              <a:t>加前缀</a:t>
            </a:r>
            <a:r>
              <a:rPr lang="en-US" altLang="zh-CN" sz="2400" b="1" u="sng" dirty="0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</a:rPr>
              <a:t>class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1187450" y="1628775"/>
            <a:ext cx="7705725" cy="11969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400"/>
              <a:t>使用类模板可以为类定义一种模式，使得类中的某些数据成员，某些成员函数的参数，某些成员函数的返回值能取任意类型。</a:t>
            </a: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1187450" y="2959100"/>
            <a:ext cx="7705725" cy="1909763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00000"/>
              </a:lnSpc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800000"/>
                </a:solidFill>
              </a:rPr>
              <a:t>    template &lt;</a:t>
            </a:r>
            <a:r>
              <a:rPr lang="zh-CN" altLang="en-US" sz="2400">
                <a:solidFill>
                  <a:srgbClr val="800000"/>
                </a:solidFill>
              </a:rPr>
              <a:t>类型参数表</a:t>
            </a:r>
            <a:r>
              <a:rPr lang="en-US" altLang="zh-CN" sz="2400">
                <a:solidFill>
                  <a:srgbClr val="800000"/>
                </a:solidFill>
              </a:rPr>
              <a:t>&gt;  </a:t>
            </a:r>
          </a:p>
          <a:p>
            <a:pPr algn="just">
              <a:lnSpc>
                <a:spcPct val="100000"/>
              </a:lnSpc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800000"/>
                </a:solidFill>
              </a:rPr>
              <a:t>    class  </a:t>
            </a:r>
            <a:r>
              <a:rPr lang="zh-CN" altLang="en-US" sz="2400">
                <a:solidFill>
                  <a:srgbClr val="800000"/>
                </a:solidFill>
              </a:rPr>
              <a:t>类名 </a:t>
            </a:r>
          </a:p>
          <a:p>
            <a:pPr algn="just">
              <a:lnSpc>
                <a:spcPct val="100000"/>
              </a:lnSpc>
              <a:buClr>
                <a:schemeClr val="tx2"/>
              </a:buClr>
              <a:buFont typeface="Wingdings" pitchFamily="2" charset="2"/>
              <a:buNone/>
            </a:pPr>
            <a:r>
              <a:rPr lang="zh-CN" altLang="en-US" sz="2400">
                <a:solidFill>
                  <a:srgbClr val="800000"/>
                </a:solidFill>
              </a:rPr>
              <a:t>    </a:t>
            </a:r>
            <a:r>
              <a:rPr lang="en-US" altLang="zh-CN" sz="2400">
                <a:solidFill>
                  <a:srgbClr val="800000"/>
                </a:solidFill>
              </a:rPr>
              <a:t>{ </a:t>
            </a:r>
          </a:p>
          <a:p>
            <a:pPr algn="just">
              <a:lnSpc>
                <a:spcPct val="100000"/>
              </a:lnSpc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800000"/>
                </a:solidFill>
              </a:rPr>
              <a:t>        </a:t>
            </a:r>
            <a:r>
              <a:rPr lang="zh-CN" altLang="en-US" sz="2400">
                <a:solidFill>
                  <a:srgbClr val="800000"/>
                </a:solidFill>
              </a:rPr>
              <a:t>类成员的声明 </a:t>
            </a:r>
          </a:p>
          <a:p>
            <a:pPr algn="just">
              <a:lnSpc>
                <a:spcPct val="100000"/>
              </a:lnSpc>
              <a:buClr>
                <a:schemeClr val="tx2"/>
              </a:buClr>
              <a:buFont typeface="Wingdings" pitchFamily="2" charset="2"/>
              <a:buNone/>
            </a:pPr>
            <a:r>
              <a:rPr lang="zh-CN" altLang="en-US" sz="2400">
                <a:solidFill>
                  <a:srgbClr val="800000"/>
                </a:solidFill>
              </a:rPr>
              <a:t>    </a:t>
            </a:r>
            <a:r>
              <a:rPr lang="en-US" altLang="zh-CN" sz="2400">
                <a:solidFill>
                  <a:srgbClr val="800000"/>
                </a:solidFill>
              </a:rPr>
              <a:t>}</a:t>
            </a:r>
            <a:r>
              <a:rPr lang="zh-CN" altLang="en-US" sz="2400">
                <a:solidFill>
                  <a:srgbClr val="800000"/>
                </a:solidFill>
              </a:rPr>
              <a:t>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04813"/>
            <a:ext cx="7772400" cy="1143000"/>
          </a:xfrm>
        </p:spPr>
        <p:txBody>
          <a:bodyPr/>
          <a:lstStyle/>
          <a:p>
            <a:pPr algn="ctr"/>
            <a:r>
              <a:rPr lang="zh-CN" altLang="en-US" b="1" dirty="0">
                <a:latin typeface="Times New Roman" pitchFamily="18" charset="0"/>
                <a:ea typeface="隶书" pitchFamily="49" charset="-122"/>
              </a:rPr>
              <a:t>类模板中的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</a:rPr>
              <a:t>成员函数</a:t>
            </a:r>
            <a:r>
              <a:rPr lang="zh-CN" altLang="en-US" b="1" dirty="0">
                <a:latin typeface="Times New Roman" pitchFamily="18" charset="0"/>
                <a:ea typeface="隶书" pitchFamily="49" charset="-122"/>
              </a:rPr>
              <a:t>的定义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628775"/>
            <a:ext cx="7772400" cy="1584325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>
              <a:buClr>
                <a:srgbClr val="000099"/>
              </a:buClr>
              <a:buSzPct val="65000"/>
              <a:buFont typeface="Wingdings" pitchFamily="2" charset="2"/>
              <a:buChar char="u"/>
            </a:pPr>
            <a:r>
              <a:rPr lang="zh-CN" altLang="en-US" sz="2400" b="1">
                <a:latin typeface="Times New Roman" pitchFamily="18" charset="0"/>
                <a:ea typeface="华文楷体" pitchFamily="2" charset="-122"/>
              </a:rPr>
              <a:t>可以放在</a:t>
            </a:r>
            <a:r>
              <a:rPr lang="zh-CN" altLang="en-US" sz="2400" b="1" u="sng">
                <a:solidFill>
                  <a:srgbClr val="800000"/>
                </a:solidFill>
                <a:latin typeface="Times New Roman" pitchFamily="18" charset="0"/>
                <a:ea typeface="华文楷体" pitchFamily="2" charset="-122"/>
              </a:rPr>
              <a:t>类模板的定义体</a:t>
            </a:r>
            <a:r>
              <a:rPr lang="zh-CN" altLang="en-US" sz="2400" b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rPr>
              <a:t>中</a:t>
            </a:r>
            <a:r>
              <a:rPr lang="zh-CN" altLang="en-US" sz="2400" b="1">
                <a:latin typeface="Times New Roman" pitchFamily="18" charset="0"/>
                <a:ea typeface="华文楷体" pitchFamily="2" charset="-122"/>
              </a:rPr>
              <a:t>（此时与类中的成员函数的定义方法一致）</a:t>
            </a:r>
          </a:p>
          <a:p>
            <a:pPr>
              <a:buClr>
                <a:srgbClr val="000099"/>
              </a:buClr>
              <a:buSzPct val="65000"/>
              <a:buFont typeface="Wingdings" pitchFamily="2" charset="2"/>
              <a:buChar char="u"/>
            </a:pPr>
            <a:r>
              <a:rPr lang="zh-CN" altLang="en-US" sz="2400" b="1">
                <a:latin typeface="Times New Roman" pitchFamily="18" charset="0"/>
                <a:ea typeface="华文楷体" pitchFamily="2" charset="-122"/>
              </a:rPr>
              <a:t>也可以放在</a:t>
            </a:r>
            <a:r>
              <a:rPr lang="zh-CN" altLang="en-US" sz="2400" b="1" u="sng">
                <a:solidFill>
                  <a:srgbClr val="800000"/>
                </a:solidFill>
                <a:latin typeface="Times New Roman" pitchFamily="18" charset="0"/>
                <a:ea typeface="华文楷体" pitchFamily="2" charset="-122"/>
              </a:rPr>
              <a:t>类模板的外部</a:t>
            </a:r>
            <a:r>
              <a:rPr lang="zh-CN" altLang="en-US" sz="2400" b="1">
                <a:latin typeface="Times New Roman" pitchFamily="18" charset="0"/>
                <a:ea typeface="华文楷体" pitchFamily="2" charset="-122"/>
              </a:rPr>
              <a:t>定义成员函数，此时成员函数的定义格式如下： 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971550" y="3357563"/>
            <a:ext cx="7704138" cy="189865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800000"/>
                </a:solidFill>
              </a:rPr>
              <a:t>template &lt;</a:t>
            </a:r>
            <a:r>
              <a:rPr lang="zh-CN" altLang="en-US" dirty="0">
                <a:solidFill>
                  <a:srgbClr val="800000"/>
                </a:solidFill>
              </a:rPr>
              <a:t>类型参数表</a:t>
            </a:r>
            <a:r>
              <a:rPr lang="en-US" altLang="zh-CN" dirty="0">
                <a:solidFill>
                  <a:srgbClr val="800000"/>
                </a:solidFill>
              </a:rPr>
              <a:t>&gt; 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800000"/>
                </a:solidFill>
              </a:rPr>
              <a:t> </a:t>
            </a:r>
            <a:r>
              <a:rPr lang="zh-CN" altLang="en-US" dirty="0">
                <a:solidFill>
                  <a:srgbClr val="800000"/>
                </a:solidFill>
              </a:rPr>
              <a:t>返回值类型  类模板名 类型名表</a:t>
            </a:r>
            <a:r>
              <a:rPr lang="en-US" altLang="zh-CN" dirty="0">
                <a:solidFill>
                  <a:srgbClr val="800000"/>
                </a:solidFill>
              </a:rPr>
              <a:t>::</a:t>
            </a:r>
            <a:r>
              <a:rPr lang="zh-CN" altLang="en-US" dirty="0">
                <a:solidFill>
                  <a:srgbClr val="800000"/>
                </a:solidFill>
              </a:rPr>
              <a:t>函数名（参数表）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800000"/>
                </a:solidFill>
              </a:rPr>
              <a:t>{    </a:t>
            </a:r>
            <a:r>
              <a:rPr lang="zh-CN" altLang="en-US" dirty="0">
                <a:solidFill>
                  <a:srgbClr val="800000"/>
                </a:solidFill>
              </a:rPr>
              <a:t>函数体 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800000"/>
                </a:solidFill>
              </a:rPr>
              <a:t>}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971550" y="5445125"/>
            <a:ext cx="7704138" cy="904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>
                <a:solidFill>
                  <a:srgbClr val="000099"/>
                </a:solidFill>
              </a:rPr>
              <a:t>类模板名</a:t>
            </a:r>
            <a:r>
              <a:rPr lang="zh-CN" altLang="en-US" sz="2400"/>
              <a:t>即是类模板中定义的名称；</a:t>
            </a:r>
            <a:r>
              <a:rPr lang="zh-CN" altLang="en-US" sz="2400">
                <a:solidFill>
                  <a:srgbClr val="000099"/>
                </a:solidFill>
              </a:rPr>
              <a:t>类型名表即是类模板定义中的类型形式参数表中参数名。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260350"/>
            <a:ext cx="7772400" cy="1143000"/>
          </a:xfrm>
        </p:spPr>
        <p:txBody>
          <a:bodyPr/>
          <a:lstStyle/>
          <a:p>
            <a:pPr algn="ctr"/>
            <a:r>
              <a:rPr lang="en-US" altLang="zh-CN" b="1">
                <a:latin typeface="Times New Roman" pitchFamily="18" charset="0"/>
                <a:ea typeface="隶书" pitchFamily="49" charset="-122"/>
              </a:rPr>
              <a:t>3.2      </a:t>
            </a:r>
            <a:r>
              <a:rPr lang="zh-CN" altLang="en-US" b="1">
                <a:latin typeface="Times New Roman" pitchFamily="18" charset="0"/>
                <a:ea typeface="隶书" pitchFamily="49" charset="-122"/>
              </a:rPr>
              <a:t>定义类模板 </a:t>
            </a: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611188" y="1773238"/>
            <a:ext cx="4572000" cy="37528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>
                <a:solidFill>
                  <a:schemeClr val="hlink"/>
                </a:solidFill>
              </a:rPr>
              <a:t>//    </a:t>
            </a:r>
            <a:r>
              <a:rPr kumimoji="1" lang="zh-CN" altLang="en-US">
                <a:solidFill>
                  <a:schemeClr val="hlink"/>
                </a:solidFill>
              </a:rPr>
              <a:t>示例类模板的定义。</a:t>
            </a:r>
          </a:p>
          <a:p>
            <a:pPr>
              <a:lnSpc>
                <a:spcPct val="120000"/>
              </a:lnSpc>
            </a:pPr>
            <a:r>
              <a:rPr kumimoji="1" lang="en-US" altLang="zh-CN">
                <a:solidFill>
                  <a:schemeClr val="hlink"/>
                </a:solidFill>
              </a:rPr>
              <a:t>//    </a:t>
            </a:r>
            <a:r>
              <a:rPr kumimoji="1" lang="zh-CN" altLang="en-US">
                <a:solidFill>
                  <a:schemeClr val="hlink"/>
                </a:solidFill>
              </a:rPr>
              <a:t>已知定义两个类</a:t>
            </a:r>
            <a:r>
              <a:rPr kumimoji="1" lang="en-US" altLang="zh-CN">
                <a:solidFill>
                  <a:schemeClr val="hlink"/>
                </a:solidFill>
              </a:rPr>
              <a:t>A</a:t>
            </a:r>
            <a:r>
              <a:rPr kumimoji="1" lang="zh-CN" altLang="en-US">
                <a:solidFill>
                  <a:schemeClr val="hlink"/>
                </a:solidFill>
              </a:rPr>
              <a:t>和</a:t>
            </a:r>
            <a:r>
              <a:rPr kumimoji="1" lang="en-US" altLang="zh-CN">
                <a:solidFill>
                  <a:schemeClr val="hlink"/>
                </a:solidFill>
              </a:rPr>
              <a:t>B</a:t>
            </a:r>
          </a:p>
          <a:p>
            <a:pPr>
              <a:lnSpc>
                <a:spcPct val="120000"/>
              </a:lnSpc>
            </a:pPr>
            <a:r>
              <a:rPr kumimoji="1" lang="en-US" altLang="zh-CN">
                <a:solidFill>
                  <a:srgbClr val="800000"/>
                </a:solidFill>
              </a:rPr>
              <a:t>class </a:t>
            </a:r>
            <a:r>
              <a:rPr kumimoji="1" lang="en-US" altLang="zh-CN"/>
              <a:t>A</a:t>
            </a:r>
          </a:p>
          <a:p>
            <a:pPr>
              <a:lnSpc>
                <a:spcPct val="120000"/>
              </a:lnSpc>
            </a:pPr>
            <a:r>
              <a:rPr kumimoji="1" lang="en-US" altLang="zh-CN"/>
              <a:t>{  </a:t>
            </a:r>
          </a:p>
          <a:p>
            <a:pPr>
              <a:lnSpc>
                <a:spcPct val="120000"/>
              </a:lnSpc>
            </a:pPr>
            <a:r>
              <a:rPr kumimoji="1" lang="en-US" altLang="zh-CN">
                <a:solidFill>
                  <a:srgbClr val="800000"/>
                </a:solidFill>
              </a:rPr>
              <a:t>public:</a:t>
            </a:r>
          </a:p>
          <a:p>
            <a:pPr>
              <a:lnSpc>
                <a:spcPct val="120000"/>
              </a:lnSpc>
            </a:pPr>
            <a:r>
              <a:rPr kumimoji="1" lang="en-US" altLang="zh-CN"/>
              <a:t>    A(int y):x(y){} </a:t>
            </a:r>
          </a:p>
          <a:p>
            <a:pPr>
              <a:lnSpc>
                <a:spcPct val="120000"/>
              </a:lnSpc>
            </a:pPr>
            <a:r>
              <a:rPr kumimoji="1" lang="en-US" altLang="zh-CN"/>
              <a:t>    int fn(){return x*x*x;} </a:t>
            </a:r>
          </a:p>
          <a:p>
            <a:pPr>
              <a:lnSpc>
                <a:spcPct val="120000"/>
              </a:lnSpc>
            </a:pPr>
            <a:r>
              <a:rPr kumimoji="1" lang="en-US" altLang="zh-CN">
                <a:solidFill>
                  <a:srgbClr val="800000"/>
                </a:solidFill>
              </a:rPr>
              <a:t>private:</a:t>
            </a:r>
          </a:p>
          <a:p>
            <a:pPr>
              <a:lnSpc>
                <a:spcPct val="120000"/>
              </a:lnSpc>
            </a:pPr>
            <a:r>
              <a:rPr kumimoji="1" lang="en-US" altLang="zh-CN"/>
              <a:t>    int x;</a:t>
            </a:r>
          </a:p>
          <a:p>
            <a:pPr>
              <a:lnSpc>
                <a:spcPct val="120000"/>
              </a:lnSpc>
            </a:pPr>
            <a:r>
              <a:rPr kumimoji="1" lang="en-US" altLang="zh-CN"/>
              <a:t>}; </a:t>
            </a: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5191125" y="1773238"/>
            <a:ext cx="3600450" cy="37433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20000"/>
              </a:lnSpc>
            </a:pPr>
            <a:r>
              <a:rPr kumimoji="1" lang="en-US" altLang="zh-CN">
                <a:solidFill>
                  <a:srgbClr val="800000"/>
                </a:solidFill>
              </a:rPr>
              <a:t>class </a:t>
            </a:r>
            <a:r>
              <a:rPr kumimoji="1" lang="en-US" altLang="zh-CN"/>
              <a:t>B</a:t>
            </a:r>
          </a:p>
          <a:p>
            <a:pPr>
              <a:lnSpc>
                <a:spcPct val="120000"/>
              </a:lnSpc>
            </a:pPr>
            <a:r>
              <a:rPr kumimoji="1" lang="en-US" altLang="zh-CN"/>
              <a:t>{  </a:t>
            </a:r>
          </a:p>
          <a:p>
            <a:pPr>
              <a:lnSpc>
                <a:spcPct val="120000"/>
              </a:lnSpc>
            </a:pPr>
            <a:r>
              <a:rPr kumimoji="1" lang="en-US" altLang="zh-CN">
                <a:solidFill>
                  <a:srgbClr val="800000"/>
                </a:solidFill>
              </a:rPr>
              <a:t>public:</a:t>
            </a:r>
          </a:p>
          <a:p>
            <a:pPr>
              <a:lnSpc>
                <a:spcPct val="120000"/>
              </a:lnSpc>
            </a:pPr>
            <a:r>
              <a:rPr kumimoji="1" lang="en-US" altLang="zh-CN"/>
              <a:t>    B(double y):x(y){} </a:t>
            </a:r>
          </a:p>
          <a:p>
            <a:pPr>
              <a:lnSpc>
                <a:spcPct val="120000"/>
              </a:lnSpc>
            </a:pPr>
            <a:r>
              <a:rPr kumimoji="1" lang="en-US" altLang="zh-CN"/>
              <a:t>    double fn(){return x*x*x;} </a:t>
            </a:r>
          </a:p>
          <a:p>
            <a:pPr>
              <a:lnSpc>
                <a:spcPct val="120000"/>
              </a:lnSpc>
            </a:pPr>
            <a:r>
              <a:rPr kumimoji="1" lang="en-US" altLang="zh-CN">
                <a:solidFill>
                  <a:srgbClr val="800000"/>
                </a:solidFill>
              </a:rPr>
              <a:t>private:</a:t>
            </a:r>
          </a:p>
          <a:p>
            <a:pPr>
              <a:lnSpc>
                <a:spcPct val="120000"/>
              </a:lnSpc>
            </a:pPr>
            <a:r>
              <a:rPr kumimoji="1" lang="en-US" altLang="zh-CN"/>
              <a:t>    double x; </a:t>
            </a:r>
          </a:p>
          <a:p>
            <a:pPr>
              <a:lnSpc>
                <a:spcPct val="120000"/>
              </a:lnSpc>
            </a:pPr>
            <a:r>
              <a:rPr kumimoji="1" lang="en-US" altLang="zh-CN"/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260350"/>
            <a:ext cx="7772400" cy="1143000"/>
          </a:xfrm>
        </p:spPr>
        <p:txBody>
          <a:bodyPr/>
          <a:lstStyle/>
          <a:p>
            <a:pPr algn="ctr"/>
            <a:r>
              <a:rPr lang="en-US" altLang="zh-CN" b="1">
                <a:latin typeface="Times New Roman" pitchFamily="18" charset="0"/>
                <a:ea typeface="隶书" pitchFamily="49" charset="-122"/>
              </a:rPr>
              <a:t>3.2      </a:t>
            </a:r>
            <a:r>
              <a:rPr lang="zh-CN" altLang="en-US" b="1">
                <a:latin typeface="Times New Roman" pitchFamily="18" charset="0"/>
                <a:ea typeface="隶书" pitchFamily="49" charset="-122"/>
              </a:rPr>
              <a:t>定义类模板 </a:t>
            </a: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1042988" y="1754188"/>
            <a:ext cx="7920037" cy="44831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400">
                <a:solidFill>
                  <a:schemeClr val="hlink"/>
                </a:solidFill>
              </a:rPr>
              <a:t>//    </a:t>
            </a:r>
            <a:r>
              <a:rPr kumimoji="1" lang="zh-CN" altLang="en-US" sz="2400">
                <a:solidFill>
                  <a:schemeClr val="hlink"/>
                </a:solidFill>
              </a:rPr>
              <a:t>用类模板实现</a:t>
            </a:r>
          </a:p>
          <a:p>
            <a:pPr>
              <a:lnSpc>
                <a:spcPct val="120000"/>
              </a:lnSpc>
            </a:pPr>
            <a:r>
              <a:rPr kumimoji="1" lang="en-US" altLang="zh-CN" sz="2400">
                <a:solidFill>
                  <a:srgbClr val="800000"/>
                </a:solidFill>
              </a:rPr>
              <a:t>template &lt;class T&gt;  </a:t>
            </a:r>
          </a:p>
          <a:p>
            <a:pPr>
              <a:lnSpc>
                <a:spcPct val="120000"/>
              </a:lnSpc>
            </a:pPr>
            <a:r>
              <a:rPr kumimoji="1" lang="en-US" altLang="zh-CN" sz="2400">
                <a:solidFill>
                  <a:srgbClr val="800000"/>
                </a:solidFill>
              </a:rPr>
              <a:t>class A</a:t>
            </a:r>
          </a:p>
          <a:p>
            <a:pPr>
              <a:lnSpc>
                <a:spcPct val="120000"/>
              </a:lnSpc>
            </a:pPr>
            <a:r>
              <a:rPr kumimoji="1" lang="en-US" altLang="zh-CN" sz="2400"/>
              <a:t>{  </a:t>
            </a:r>
          </a:p>
          <a:p>
            <a:pPr>
              <a:lnSpc>
                <a:spcPct val="120000"/>
              </a:lnSpc>
            </a:pPr>
            <a:r>
              <a:rPr kumimoji="1" lang="en-US" altLang="zh-CN" sz="2400">
                <a:solidFill>
                  <a:srgbClr val="800000"/>
                </a:solidFill>
              </a:rPr>
              <a:t> public:</a:t>
            </a:r>
          </a:p>
          <a:p>
            <a:pPr>
              <a:lnSpc>
                <a:spcPct val="120000"/>
              </a:lnSpc>
            </a:pPr>
            <a:r>
              <a:rPr kumimoji="1" lang="en-US" altLang="zh-CN" sz="2400"/>
              <a:t>    A(T y):x(y){}  	</a:t>
            </a:r>
            <a:r>
              <a:rPr kumimoji="1" lang="en-US" altLang="zh-CN" sz="2400">
                <a:solidFill>
                  <a:schemeClr val="hlink"/>
                </a:solidFill>
              </a:rPr>
              <a:t>//T</a:t>
            </a:r>
            <a:r>
              <a:rPr kumimoji="1" lang="zh-CN" altLang="en-US" sz="2400">
                <a:solidFill>
                  <a:schemeClr val="hlink"/>
                </a:solidFill>
              </a:rPr>
              <a:t>的具体类型在使用类模板时指定</a:t>
            </a:r>
          </a:p>
          <a:p>
            <a:pPr>
              <a:lnSpc>
                <a:spcPct val="120000"/>
              </a:lnSpc>
            </a:pPr>
            <a:r>
              <a:rPr kumimoji="1" lang="zh-CN" altLang="en-US" sz="2400"/>
              <a:t>    </a:t>
            </a:r>
            <a:r>
              <a:rPr kumimoji="1" lang="en-US" altLang="zh-CN" sz="2400"/>
              <a:t>T fn(){return x*x*x;} </a:t>
            </a:r>
          </a:p>
          <a:p>
            <a:pPr>
              <a:lnSpc>
                <a:spcPct val="120000"/>
              </a:lnSpc>
            </a:pPr>
            <a:r>
              <a:rPr kumimoji="1" lang="en-US" altLang="zh-CN" sz="2400"/>
              <a:t> </a:t>
            </a:r>
            <a:r>
              <a:rPr kumimoji="1" lang="en-US" altLang="zh-CN" sz="2400">
                <a:solidFill>
                  <a:srgbClr val="800000"/>
                </a:solidFill>
              </a:rPr>
              <a:t>private:</a:t>
            </a:r>
          </a:p>
          <a:p>
            <a:pPr>
              <a:lnSpc>
                <a:spcPct val="120000"/>
              </a:lnSpc>
            </a:pPr>
            <a:r>
              <a:rPr kumimoji="1" lang="en-US" altLang="zh-CN" sz="2400"/>
              <a:t>    T x; </a:t>
            </a:r>
          </a:p>
          <a:p>
            <a:pPr>
              <a:lnSpc>
                <a:spcPct val="120000"/>
              </a:lnSpc>
            </a:pPr>
            <a:r>
              <a:rPr kumimoji="1" lang="en-US" altLang="zh-CN" sz="2400"/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260350"/>
            <a:ext cx="7772400" cy="1143000"/>
          </a:xfrm>
        </p:spPr>
        <p:txBody>
          <a:bodyPr/>
          <a:lstStyle/>
          <a:p>
            <a:pPr algn="ctr"/>
            <a:r>
              <a:rPr lang="en-US" altLang="zh-CN" b="1">
                <a:latin typeface="Times New Roman" pitchFamily="18" charset="0"/>
                <a:ea typeface="隶书" pitchFamily="49" charset="-122"/>
              </a:rPr>
              <a:t>3.2      </a:t>
            </a:r>
            <a:r>
              <a:rPr lang="zh-CN" altLang="en-US" b="1">
                <a:latin typeface="Times New Roman" pitchFamily="18" charset="0"/>
                <a:ea typeface="隶书" pitchFamily="49" charset="-122"/>
              </a:rPr>
              <a:t>定义类模板 </a:t>
            </a: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1042988" y="1557338"/>
            <a:ext cx="7920037" cy="44291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>
                <a:solidFill>
                  <a:schemeClr val="hlink"/>
                </a:solidFill>
              </a:rPr>
              <a:t>//    </a:t>
            </a:r>
            <a:r>
              <a:rPr kumimoji="1" lang="zh-CN" altLang="en-US">
                <a:solidFill>
                  <a:schemeClr val="hlink"/>
                </a:solidFill>
              </a:rPr>
              <a:t>定义用于表述安全数组的类模板，例题</a:t>
            </a:r>
            <a:r>
              <a:rPr kumimoji="1" lang="en-US" altLang="zh-CN">
                <a:solidFill>
                  <a:schemeClr val="hlink"/>
                </a:solidFill>
              </a:rPr>
              <a:t>8.4</a:t>
            </a:r>
          </a:p>
          <a:p>
            <a:pPr>
              <a:lnSpc>
                <a:spcPct val="100000"/>
              </a:lnSpc>
            </a:pPr>
            <a:r>
              <a:rPr kumimoji="1" lang="en-US" altLang="zh-CN"/>
              <a:t>template &lt;class T, int size&gt;</a:t>
            </a:r>
          </a:p>
          <a:p>
            <a:pPr>
              <a:lnSpc>
                <a:spcPct val="100000"/>
              </a:lnSpc>
            </a:pPr>
            <a:r>
              <a:rPr kumimoji="1" lang="en-US" altLang="zh-CN"/>
              <a:t>Class SafeArray</a:t>
            </a:r>
          </a:p>
          <a:p>
            <a:pPr>
              <a:lnSpc>
                <a:spcPct val="100000"/>
              </a:lnSpc>
            </a:pPr>
            <a:r>
              <a:rPr kumimoji="1" lang="en-US" altLang="zh-CN"/>
              <a:t>{</a:t>
            </a:r>
          </a:p>
          <a:p>
            <a:pPr>
              <a:lnSpc>
                <a:spcPct val="100000"/>
              </a:lnSpc>
            </a:pPr>
            <a:r>
              <a:rPr kumimoji="1" lang="en-US" altLang="zh-CN"/>
              <a:t>private: </a:t>
            </a:r>
          </a:p>
          <a:p>
            <a:pPr>
              <a:lnSpc>
                <a:spcPct val="100000"/>
              </a:lnSpc>
            </a:pPr>
            <a:r>
              <a:rPr kumimoji="1" lang="en-US" altLang="zh-CN"/>
              <a:t>              T ary[size];</a:t>
            </a:r>
          </a:p>
          <a:p>
            <a:pPr>
              <a:lnSpc>
                <a:spcPct val="100000"/>
              </a:lnSpc>
            </a:pPr>
            <a:r>
              <a:rPr kumimoji="1" lang="en-US" altLang="zh-CN"/>
              <a:t>public:</a:t>
            </a:r>
          </a:p>
          <a:p>
            <a:pPr>
              <a:lnSpc>
                <a:spcPct val="100000"/>
              </a:lnSpc>
            </a:pPr>
            <a:r>
              <a:rPr kumimoji="1" lang="en-US" altLang="zh-CN"/>
              <a:t>	</a:t>
            </a:r>
            <a:r>
              <a:rPr kumimoji="1" lang="en-US" altLang="zh-CN">
                <a:solidFill>
                  <a:schemeClr val="hlink"/>
                </a:solidFill>
              </a:rPr>
              <a:t>//</a:t>
            </a:r>
            <a:r>
              <a:rPr kumimoji="1" lang="zh-CN" altLang="en-US">
                <a:solidFill>
                  <a:schemeClr val="hlink"/>
                </a:solidFill>
              </a:rPr>
              <a:t>构造函数</a:t>
            </a:r>
            <a:endParaRPr kumimoji="1" lang="zh-CN" altLang="en-US"/>
          </a:p>
          <a:p>
            <a:pPr>
              <a:lnSpc>
                <a:spcPct val="100000"/>
              </a:lnSpc>
            </a:pPr>
            <a:r>
              <a:rPr kumimoji="1" lang="zh-CN" altLang="en-US"/>
              <a:t>	</a:t>
            </a:r>
            <a:r>
              <a:rPr kumimoji="1" lang="en-US" altLang="zh-CN"/>
              <a:t>SafeArray ( )</a:t>
            </a:r>
          </a:p>
          <a:p>
            <a:pPr>
              <a:lnSpc>
                <a:spcPct val="100000"/>
              </a:lnSpc>
            </a:pPr>
            <a:r>
              <a:rPr kumimoji="1" lang="en-US" altLang="zh-CN"/>
              <a:t> 	{	</a:t>
            </a:r>
          </a:p>
          <a:p>
            <a:pPr>
              <a:lnSpc>
                <a:spcPct val="100000"/>
              </a:lnSpc>
            </a:pPr>
            <a:r>
              <a:rPr kumimoji="1" lang="en-US" altLang="zh-CN"/>
              <a:t>        		for(int i = 0; i &lt;size; i++)</a:t>
            </a:r>
          </a:p>
          <a:p>
            <a:pPr>
              <a:lnSpc>
                <a:spcPct val="100000"/>
              </a:lnSpc>
            </a:pPr>
            <a:r>
              <a:rPr kumimoji="1" lang="en-US" altLang="zh-CN"/>
              <a:t>			ary[i] = 0;</a:t>
            </a:r>
          </a:p>
          <a:p>
            <a:pPr>
              <a:lnSpc>
                <a:spcPct val="100000"/>
              </a:lnSpc>
            </a:pPr>
            <a:r>
              <a:rPr kumimoji="1" lang="en-US" altLang="zh-CN"/>
              <a:t>	}</a:t>
            </a:r>
          </a:p>
          <a:p>
            <a:pPr>
              <a:lnSpc>
                <a:spcPct val="100000"/>
              </a:lnSpc>
            </a:pPr>
            <a:r>
              <a:rPr kumimoji="1" lang="en-US" altLang="zh-CN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260350"/>
            <a:ext cx="7772400" cy="1143000"/>
          </a:xfrm>
        </p:spPr>
        <p:txBody>
          <a:bodyPr/>
          <a:lstStyle/>
          <a:p>
            <a:pPr algn="ctr"/>
            <a:r>
              <a:rPr lang="en-US" altLang="zh-CN" sz="4000" b="1">
                <a:latin typeface="Times New Roman" pitchFamily="18" charset="0"/>
                <a:ea typeface="隶书" pitchFamily="49" charset="-122"/>
              </a:rPr>
              <a:t>3.3  </a:t>
            </a:r>
            <a:r>
              <a:rPr lang="zh-CN" altLang="en-US" sz="4000" b="1">
                <a:latin typeface="Times New Roman" pitchFamily="18" charset="0"/>
                <a:ea typeface="隶书" pitchFamily="49" charset="-122"/>
              </a:rPr>
              <a:t>类模板的使用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773238"/>
            <a:ext cx="7956550" cy="1584325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13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lang="zh-CN" altLang="en-US" sz="2400" b="1">
                <a:latin typeface="Times New Roman" pitchFamily="18" charset="0"/>
                <a:ea typeface="华文楷体" pitchFamily="2" charset="-122"/>
              </a:rPr>
              <a:t>利用类模板定义的只是对类的描述，它本身还不是一个实实在在的类。</a:t>
            </a:r>
            <a:r>
              <a:rPr lang="zh-CN" altLang="en-US" sz="2400" b="1">
                <a:solidFill>
                  <a:srgbClr val="800000"/>
                </a:solidFill>
                <a:latin typeface="Times New Roman" pitchFamily="18" charset="0"/>
                <a:ea typeface="华文楷体" pitchFamily="2" charset="-122"/>
              </a:rPr>
              <a:t>要定义类模板的对象（即实例），需要用下列格式的语句：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900113" y="3644900"/>
            <a:ext cx="7956550" cy="1296988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zh-CN" altLang="en-US" sz="2400">
                <a:solidFill>
                  <a:srgbClr val="800000"/>
                </a:solidFill>
              </a:rPr>
              <a:t>类模板名 </a:t>
            </a:r>
            <a:r>
              <a:rPr lang="en-US" altLang="zh-CN" sz="2400">
                <a:solidFill>
                  <a:srgbClr val="800000"/>
                </a:solidFill>
              </a:rPr>
              <a:t>&lt;</a:t>
            </a:r>
            <a:r>
              <a:rPr lang="zh-CN" altLang="en-US" sz="2400">
                <a:solidFill>
                  <a:srgbClr val="800000"/>
                </a:solidFill>
              </a:rPr>
              <a:t>实际的类型</a:t>
            </a:r>
            <a:r>
              <a:rPr lang="en-US" altLang="zh-CN" sz="2400">
                <a:solidFill>
                  <a:srgbClr val="800000"/>
                </a:solidFill>
              </a:rPr>
              <a:t>&gt;</a:t>
            </a:r>
          </a:p>
          <a:p>
            <a:pPr marL="342900" indent="-342900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zh-CN" altLang="en-US" sz="2400">
                <a:solidFill>
                  <a:srgbClr val="800000"/>
                </a:solidFill>
              </a:rPr>
              <a:t>类模板名 </a:t>
            </a:r>
            <a:r>
              <a:rPr lang="en-US" altLang="zh-CN" sz="2400">
                <a:solidFill>
                  <a:srgbClr val="800000"/>
                </a:solidFill>
              </a:rPr>
              <a:t>&lt;</a:t>
            </a:r>
            <a:r>
              <a:rPr lang="zh-CN" altLang="en-US" sz="2400">
                <a:solidFill>
                  <a:srgbClr val="800000"/>
                </a:solidFill>
              </a:rPr>
              <a:t>实际的类型</a:t>
            </a:r>
            <a:r>
              <a:rPr lang="en-US" altLang="zh-CN" sz="2400">
                <a:solidFill>
                  <a:srgbClr val="800000"/>
                </a:solidFill>
              </a:rPr>
              <a:t>&gt; &lt;</a:t>
            </a:r>
            <a:r>
              <a:rPr lang="zh-CN" altLang="en-US" sz="2400">
                <a:solidFill>
                  <a:srgbClr val="800000"/>
                </a:solidFill>
              </a:rPr>
              <a:t>对象名</a:t>
            </a:r>
            <a:r>
              <a:rPr lang="en-US" altLang="zh-CN" sz="2400">
                <a:solidFill>
                  <a:srgbClr val="800000"/>
                </a:solidFill>
              </a:rPr>
              <a:t>&gt;[(</a:t>
            </a:r>
            <a:r>
              <a:rPr lang="zh-CN" altLang="en-US" sz="2400">
                <a:solidFill>
                  <a:srgbClr val="800000"/>
                </a:solidFill>
              </a:rPr>
              <a:t>实际参数表</a:t>
            </a:r>
            <a:r>
              <a:rPr lang="en-US" altLang="zh-CN" sz="2400">
                <a:solidFill>
                  <a:srgbClr val="800000"/>
                </a:solidFill>
              </a:rPr>
              <a:t>)]</a:t>
            </a:r>
            <a:r>
              <a:rPr lang="zh-CN" altLang="en-US" sz="2400">
                <a:solidFill>
                  <a:srgbClr val="800000"/>
                </a:solidFill>
              </a:rPr>
              <a:t>；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971550" y="5229225"/>
            <a:ext cx="7956550" cy="576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30000"/>
              </a:lnSpc>
              <a:spcBef>
                <a:spcPct val="5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tabLst>
                <a:tab pos="0" algn="l"/>
              </a:tabLst>
            </a:pPr>
            <a:r>
              <a:rPr lang="en-US" altLang="zh-CN" sz="2400"/>
              <a:t>CSamples &lt;double&gt; myData(10.0);</a:t>
            </a:r>
            <a:endParaRPr lang="en-US" altLang="zh-CN" sz="2400">
              <a:solidFill>
                <a:srgbClr val="8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260350"/>
            <a:ext cx="7772400" cy="1143000"/>
          </a:xfrm>
        </p:spPr>
        <p:txBody>
          <a:bodyPr/>
          <a:lstStyle/>
          <a:p>
            <a:pPr algn="ctr"/>
            <a:r>
              <a:rPr lang="en-US" altLang="zh-CN" b="1">
                <a:latin typeface="Times New Roman" pitchFamily="18" charset="0"/>
                <a:ea typeface="隶书" pitchFamily="49" charset="-122"/>
              </a:rPr>
              <a:t>3.3      </a:t>
            </a:r>
            <a:r>
              <a:rPr lang="zh-CN" altLang="en-US" b="1">
                <a:latin typeface="Times New Roman" pitchFamily="18" charset="0"/>
                <a:ea typeface="隶书" pitchFamily="49" charset="-122"/>
              </a:rPr>
              <a:t>类模板的使用 </a:t>
            </a:r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714348" y="2071678"/>
            <a:ext cx="7920037" cy="36798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buFont typeface="Wingdings" pitchFamily="2" charset="2"/>
              <a:buChar char="u"/>
            </a:pPr>
            <a:r>
              <a:rPr kumimoji="1" lang="en-US" altLang="zh-CN" sz="2400" dirty="0"/>
              <a:t>  </a:t>
            </a:r>
            <a:r>
              <a:rPr kumimoji="1" lang="zh-CN" altLang="en-US" sz="2400" dirty="0"/>
              <a:t>创建类模板的实例时，编译器只创建 程序中实际调用的成员函数的模板实例；不能理解成用于创建函数成员的那些函数模板的实例也将被创建。</a:t>
            </a:r>
          </a:p>
          <a:p>
            <a:pPr>
              <a:lnSpc>
                <a:spcPct val="140000"/>
              </a:lnSpc>
              <a:buFont typeface="Wingdings" pitchFamily="2" charset="2"/>
              <a:buChar char="u"/>
            </a:pPr>
            <a:r>
              <a:rPr kumimoji="1" lang="zh-CN" altLang="en-US" sz="2400" dirty="0"/>
              <a:t> 因此，函数模板甚至可以包含编译错误，而且只要不调用该模板生成的成员函数，编译器不会有什么抱怨；例如，在前面的例子中的</a:t>
            </a:r>
            <a:r>
              <a:rPr kumimoji="1" lang="en-US" altLang="zh-CN" sz="2400" dirty="0"/>
              <a:t>Add( )</a:t>
            </a:r>
            <a:r>
              <a:rPr kumimoji="1" lang="zh-CN" altLang="en-US" sz="2400" dirty="0"/>
              <a:t>成员的模板中引入错误，该程序仍然可以编译和执行。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zh-CN"/>
              <a:t> </a:t>
            </a:r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 b="1">
                <a:latin typeface="Times New Roman" pitchFamily="18" charset="0"/>
                <a:ea typeface="华文楷体" pitchFamily="2" charset="-122"/>
              </a:rPr>
              <a:t>5.1       </a:t>
            </a:r>
            <a:r>
              <a:rPr lang="zh-CN" b="1">
                <a:latin typeface="Times New Roman" pitchFamily="18" charset="0"/>
                <a:ea typeface="华文楷体" pitchFamily="2" charset="-122"/>
              </a:rPr>
              <a:t>友元 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888" y="2133600"/>
            <a:ext cx="7634287" cy="4319588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rgbClr val="000099"/>
              </a:buClr>
              <a:buSzPct val="65000"/>
              <a:buFont typeface="Wingdings" pitchFamily="2" charset="2"/>
              <a:buChar char="u"/>
            </a:pPr>
            <a:r>
              <a:rPr lang="zh-CN" sz="2400" b="1" u="sng">
                <a:solidFill>
                  <a:srgbClr val="800000"/>
                </a:solidFill>
                <a:latin typeface="Times New Roman" pitchFamily="18" charset="0"/>
                <a:ea typeface="华文楷体" pitchFamily="2" charset="-122"/>
              </a:rPr>
              <a:t>友元</a:t>
            </a:r>
            <a:r>
              <a:rPr lang="zh-CN" sz="2400" b="1">
                <a:latin typeface="Times New Roman" pitchFamily="18" charset="0"/>
                <a:ea typeface="华文楷体" pitchFamily="2" charset="-122"/>
              </a:rPr>
              <a:t>是</a:t>
            </a:r>
            <a:r>
              <a:rPr lang="zh-CN" altLang="zh-CN" sz="2400" b="1">
                <a:latin typeface="Times New Roman" pitchFamily="18" charset="0"/>
                <a:ea typeface="华文楷体" pitchFamily="2" charset="-122"/>
              </a:rPr>
              <a:t>C++</a:t>
            </a:r>
            <a:r>
              <a:rPr lang="zh-CN" sz="2400" b="1">
                <a:latin typeface="Times New Roman" pitchFamily="18" charset="0"/>
                <a:ea typeface="华文楷体" pitchFamily="2" charset="-122"/>
              </a:rPr>
              <a:t>提供的一种破坏数据封装和数据隐藏的机制：</a:t>
            </a:r>
            <a:r>
              <a:rPr lang="zh-CN" sz="2400" b="1" u="sng">
                <a:solidFill>
                  <a:srgbClr val="800000"/>
                </a:solidFill>
                <a:latin typeface="Times New Roman" pitchFamily="18" charset="0"/>
                <a:ea typeface="华文楷体" pitchFamily="2" charset="-122"/>
              </a:rPr>
              <a:t>使得类外部函数或类能够访问类中的私有成员。</a:t>
            </a: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rgbClr val="000099"/>
              </a:buClr>
              <a:buSzPct val="65000"/>
              <a:buFont typeface="Wingdings" pitchFamily="2" charset="2"/>
              <a:buChar char="u"/>
            </a:pPr>
            <a:r>
              <a:rPr lang="zh-CN" sz="2400" b="1">
                <a:latin typeface="Times New Roman" pitchFamily="18" charset="0"/>
                <a:ea typeface="华文楷体" pitchFamily="2" charset="-122"/>
              </a:rPr>
              <a:t>通过将一个模块声明为另一个模块的友元，一个模块能够引用到另一个模块中本是被隐藏的信息。</a:t>
            </a: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rgbClr val="000099"/>
              </a:buClr>
              <a:buSzPct val="65000"/>
              <a:buFont typeface="Wingdings" pitchFamily="2" charset="2"/>
              <a:buChar char="u"/>
            </a:pPr>
            <a:r>
              <a:rPr lang="zh-CN" sz="2400" b="1">
                <a:latin typeface="Times New Roman" pitchFamily="18" charset="0"/>
                <a:ea typeface="华文楷体" pitchFamily="2" charset="-122"/>
              </a:rPr>
              <a:t>可以使用友元函数和友元类。</a:t>
            </a: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rgbClr val="000099"/>
              </a:buClr>
              <a:buSzPct val="65000"/>
              <a:buFont typeface="Wingdings" pitchFamily="2" charset="2"/>
              <a:buChar char="u"/>
            </a:pPr>
            <a:r>
              <a:rPr lang="zh-CN" sz="2400" b="1">
                <a:latin typeface="Times New Roman" pitchFamily="18" charset="0"/>
                <a:ea typeface="华文楷体" pitchFamily="2" charset="-122"/>
              </a:rPr>
              <a:t>为了确保数据的完整性，及数据封装与隐藏的原则，建议尽量不使用或少使用友元。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zh-CN"/>
              <a:t> </a:t>
            </a: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04950" y="330200"/>
            <a:ext cx="6434138" cy="915988"/>
          </a:xfrm>
        </p:spPr>
        <p:txBody>
          <a:bodyPr/>
          <a:lstStyle/>
          <a:p>
            <a:pPr algn="ctr"/>
            <a:r>
              <a:rPr lang="zh-CN" altLang="zh-CN" b="1">
                <a:latin typeface="Times New Roman" pitchFamily="18" charset="0"/>
                <a:ea typeface="华文楷体" pitchFamily="2" charset="-122"/>
              </a:rPr>
              <a:t>5.2      </a:t>
            </a:r>
            <a:r>
              <a:rPr lang="zh-CN" b="1">
                <a:latin typeface="Times New Roman" pitchFamily="18" charset="0"/>
                <a:ea typeface="华文楷体" pitchFamily="2" charset="-122"/>
              </a:rPr>
              <a:t>友元函数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9150" y="1660525"/>
            <a:ext cx="8001000" cy="3208338"/>
          </a:xfrm>
        </p:spPr>
        <p:txBody>
          <a:bodyPr/>
          <a:lstStyle/>
          <a:p>
            <a:pPr>
              <a:lnSpc>
                <a:spcPct val="125000"/>
              </a:lnSpc>
              <a:buClr>
                <a:srgbClr val="000099"/>
              </a:buClr>
              <a:buSzPct val="65000"/>
              <a:buFont typeface="Wingdings" pitchFamily="2" charset="2"/>
              <a:buChar char="u"/>
            </a:pPr>
            <a:r>
              <a:rPr lang="zh-CN" sz="2400" b="1" u="sng">
                <a:solidFill>
                  <a:srgbClr val="800000"/>
                </a:solidFill>
                <a:latin typeface="Times New Roman" pitchFamily="18" charset="0"/>
                <a:ea typeface="华文楷体" pitchFamily="2" charset="-122"/>
              </a:rPr>
              <a:t>友元函数</a:t>
            </a:r>
            <a:r>
              <a:rPr lang="zh-CN" sz="2400" b="1">
                <a:latin typeface="Times New Roman" pitchFamily="18" charset="0"/>
                <a:ea typeface="华文楷体" pitchFamily="2" charset="-122"/>
              </a:rPr>
              <a:t>是在类声明中由关键字</a:t>
            </a:r>
            <a:r>
              <a:rPr lang="zh-CN" altLang="zh-CN" sz="24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</a:rPr>
              <a:t>friend</a:t>
            </a:r>
            <a:r>
              <a:rPr lang="zh-CN" sz="2400" b="1">
                <a:latin typeface="Times New Roman" pitchFamily="18" charset="0"/>
                <a:ea typeface="华文楷体" pitchFamily="2" charset="-122"/>
              </a:rPr>
              <a:t>修饰说明的非成员函数，</a:t>
            </a:r>
            <a:r>
              <a:rPr lang="zh-CN" sz="2400" b="1" u="sng">
                <a:solidFill>
                  <a:srgbClr val="800000"/>
                </a:solidFill>
                <a:latin typeface="Times New Roman" pitchFamily="18" charset="0"/>
                <a:ea typeface="华文楷体" pitchFamily="2" charset="-122"/>
              </a:rPr>
              <a:t>在它的函数体中能够通过对象名访问 </a:t>
            </a:r>
            <a:r>
              <a:rPr lang="zh-CN" altLang="zh-CN" sz="2400" b="1" u="sng">
                <a:solidFill>
                  <a:srgbClr val="800000"/>
                </a:solidFill>
                <a:latin typeface="Times New Roman" pitchFamily="18" charset="0"/>
                <a:ea typeface="华文楷体" pitchFamily="2" charset="-122"/>
              </a:rPr>
              <a:t>private </a:t>
            </a:r>
            <a:r>
              <a:rPr lang="zh-CN" sz="2400" b="1" u="sng">
                <a:solidFill>
                  <a:srgbClr val="800000"/>
                </a:solidFill>
                <a:latin typeface="Times New Roman" pitchFamily="18" charset="0"/>
                <a:ea typeface="华文楷体" pitchFamily="2" charset="-122"/>
              </a:rPr>
              <a:t>和 </a:t>
            </a:r>
            <a:r>
              <a:rPr lang="zh-CN" altLang="zh-CN" sz="2400" b="1" u="sng">
                <a:solidFill>
                  <a:srgbClr val="800000"/>
                </a:solidFill>
                <a:latin typeface="Times New Roman" pitchFamily="18" charset="0"/>
                <a:ea typeface="华文楷体" pitchFamily="2" charset="-122"/>
              </a:rPr>
              <a:t>protected</a:t>
            </a:r>
            <a:r>
              <a:rPr lang="zh-CN" sz="2400" b="1" u="sng">
                <a:solidFill>
                  <a:srgbClr val="800000"/>
                </a:solidFill>
                <a:latin typeface="Times New Roman" pitchFamily="18" charset="0"/>
                <a:ea typeface="华文楷体" pitchFamily="2" charset="-122"/>
              </a:rPr>
              <a:t>成员</a:t>
            </a:r>
          </a:p>
          <a:p>
            <a:pPr>
              <a:lnSpc>
                <a:spcPct val="125000"/>
              </a:lnSpc>
              <a:buClr>
                <a:srgbClr val="000099"/>
              </a:buClr>
              <a:buSzPct val="65000"/>
              <a:buFont typeface="Wingdings" pitchFamily="2" charset="2"/>
              <a:buChar char="u"/>
            </a:pPr>
            <a:r>
              <a:rPr lang="zh-CN" sz="2400" b="1">
                <a:latin typeface="Times New Roman" pitchFamily="18" charset="0"/>
                <a:ea typeface="华文楷体" pitchFamily="2" charset="-122"/>
              </a:rPr>
              <a:t>作用：增加灵活性，使程序员可以在封装和快速性方面做合理选择。</a:t>
            </a:r>
          </a:p>
          <a:p>
            <a:pPr>
              <a:lnSpc>
                <a:spcPct val="125000"/>
              </a:lnSpc>
              <a:buClr>
                <a:srgbClr val="000099"/>
              </a:buClr>
              <a:buSzPct val="65000"/>
              <a:buFont typeface="Wingdings" pitchFamily="2" charset="2"/>
              <a:buChar char="u"/>
            </a:pPr>
            <a:r>
              <a:rPr lang="zh-CN" sz="2400" b="1">
                <a:latin typeface="Times New Roman" pitchFamily="18" charset="0"/>
                <a:ea typeface="华文楷体" pitchFamily="2" charset="-122"/>
              </a:rPr>
              <a:t>访问对象中的成员必须通过对象名。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971550" y="5229225"/>
            <a:ext cx="7489825" cy="503238"/>
          </a:xfrm>
          <a:prstGeom prst="rect">
            <a:avLst/>
          </a:prstGeom>
          <a:solidFill>
            <a:srgbClr val="FFFFFF"/>
          </a:solidFill>
          <a:ln w="9525" cmpd="sng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zh-CN" altLang="zh-CN" sz="2400">
                <a:solidFill>
                  <a:srgbClr val="800000"/>
                </a:solidFill>
              </a:rPr>
              <a:t>friend   </a:t>
            </a:r>
            <a:r>
              <a:rPr lang="zh-CN" sz="2400">
                <a:solidFill>
                  <a:srgbClr val="800000"/>
                </a:solidFill>
              </a:rPr>
              <a:t>返回值类型   函数名 </a:t>
            </a:r>
            <a:r>
              <a:rPr lang="zh-CN" altLang="zh-CN" sz="2400">
                <a:solidFill>
                  <a:srgbClr val="800000"/>
                </a:solidFill>
              </a:rPr>
              <a:t>( </a:t>
            </a:r>
            <a:r>
              <a:rPr lang="zh-CN" sz="2400">
                <a:solidFill>
                  <a:srgbClr val="800000"/>
                </a:solidFill>
              </a:rPr>
              <a:t>参数表 </a:t>
            </a:r>
            <a:r>
              <a:rPr lang="zh-CN" altLang="zh-CN" sz="2400">
                <a:solidFill>
                  <a:srgbClr val="800000"/>
                </a:solidFill>
              </a:rPr>
              <a:t>);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zh-CN"/>
              <a:t> </a:t>
            </a:r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04950" y="330200"/>
            <a:ext cx="6434138" cy="915988"/>
          </a:xfrm>
        </p:spPr>
        <p:txBody>
          <a:bodyPr/>
          <a:lstStyle/>
          <a:p>
            <a:pPr algn="ctr"/>
            <a:r>
              <a:rPr lang="zh-CN" altLang="zh-CN" b="1">
                <a:latin typeface="Times New Roman" pitchFamily="18" charset="0"/>
                <a:ea typeface="华文楷体" pitchFamily="2" charset="-122"/>
              </a:rPr>
              <a:t>5.2      </a:t>
            </a:r>
            <a:r>
              <a:rPr lang="zh-CN" b="1">
                <a:latin typeface="Times New Roman" pitchFamily="18" charset="0"/>
                <a:ea typeface="华文楷体" pitchFamily="2" charset="-122"/>
              </a:rPr>
              <a:t>友元函数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2205038"/>
            <a:ext cx="8001000" cy="3208337"/>
          </a:xfrm>
        </p:spPr>
        <p:txBody>
          <a:bodyPr/>
          <a:lstStyle/>
          <a:p>
            <a:pPr>
              <a:lnSpc>
                <a:spcPct val="125000"/>
              </a:lnSpc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zh-CN" sz="2800" b="1" u="sng">
                <a:solidFill>
                  <a:srgbClr val="800000"/>
                </a:solidFill>
                <a:latin typeface="Times New Roman" pitchFamily="18" charset="0"/>
                <a:ea typeface="华文楷体" pitchFamily="2" charset="-122"/>
              </a:rPr>
              <a:t>友元函数：</a:t>
            </a:r>
            <a:r>
              <a:rPr lang="zh-CN" sz="2800" b="1">
                <a:latin typeface="Times New Roman" pitchFamily="18" charset="0"/>
                <a:ea typeface="华文楷体" pitchFamily="2" charset="-122"/>
              </a:rPr>
              <a:t>有两种形式的友元函数</a:t>
            </a:r>
          </a:p>
          <a:p>
            <a:pPr>
              <a:lnSpc>
                <a:spcPct val="125000"/>
              </a:lnSpc>
              <a:buClr>
                <a:srgbClr val="000099"/>
              </a:buClr>
              <a:buSzPct val="65000"/>
              <a:buFont typeface="Wingdings" pitchFamily="2" charset="2"/>
              <a:buChar char="u"/>
            </a:pPr>
            <a:r>
              <a:rPr lang="zh-CN" sz="2800" b="1">
                <a:latin typeface="Times New Roman" pitchFamily="18" charset="0"/>
                <a:ea typeface="华文楷体" pitchFamily="2" charset="-122"/>
              </a:rPr>
              <a:t>友元函数：一个不属于如何类的函数声明为当前类的友元，称为当前类的友元函数</a:t>
            </a:r>
          </a:p>
          <a:p>
            <a:pPr>
              <a:lnSpc>
                <a:spcPct val="125000"/>
              </a:lnSpc>
              <a:buClr>
                <a:srgbClr val="000099"/>
              </a:buClr>
              <a:buSzPct val="65000"/>
              <a:buFont typeface="Wingdings" pitchFamily="2" charset="2"/>
              <a:buChar char="u"/>
            </a:pPr>
            <a:r>
              <a:rPr lang="zh-CN" sz="2800" b="1">
                <a:latin typeface="Times New Roman" pitchFamily="18" charset="0"/>
                <a:ea typeface="华文楷体" pitchFamily="2" charset="-122"/>
              </a:rPr>
              <a:t>一个其他类的成员函数声明为当前类的友元，称为当前类的友元成员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zh-CN"/>
              <a:t> </a:t>
            </a:r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04950" y="330200"/>
            <a:ext cx="6434138" cy="915988"/>
          </a:xfrm>
        </p:spPr>
        <p:txBody>
          <a:bodyPr/>
          <a:lstStyle/>
          <a:p>
            <a:pPr algn="ctr"/>
            <a:r>
              <a:rPr lang="zh-CN" altLang="zh-CN" b="1">
                <a:latin typeface="Times New Roman" pitchFamily="18" charset="0"/>
                <a:ea typeface="华文楷体" pitchFamily="2" charset="-122"/>
              </a:rPr>
              <a:t>5.2      </a:t>
            </a:r>
            <a:r>
              <a:rPr lang="zh-CN" b="1">
                <a:latin typeface="Times New Roman" pitchFamily="18" charset="0"/>
                <a:ea typeface="华文楷体" pitchFamily="2" charset="-122"/>
              </a:rPr>
              <a:t>友元函数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773238"/>
            <a:ext cx="8001000" cy="1295400"/>
          </a:xfrm>
        </p:spPr>
        <p:txBody>
          <a:bodyPr/>
          <a:lstStyle/>
          <a:p>
            <a:pPr marL="0" indent="0">
              <a:lnSpc>
                <a:spcPct val="125000"/>
              </a:lnSpc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zh-CN" sz="2800" b="1" u="sng">
                <a:solidFill>
                  <a:srgbClr val="800000"/>
                </a:solidFill>
                <a:latin typeface="Times New Roman" pitchFamily="18" charset="0"/>
                <a:ea typeface="华文楷体" pitchFamily="2" charset="-122"/>
              </a:rPr>
              <a:t>友元函数：一个不属于如何类的函数声明为当前类的友元，称为当前类的友元函数</a:t>
            </a:r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827088" y="3573463"/>
            <a:ext cx="8001000" cy="2160587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u"/>
            </a:pPr>
            <a:r>
              <a:rPr lang="zh-CN" sz="2400">
                <a:solidFill>
                  <a:schemeClr val="tx1"/>
                </a:solidFill>
              </a:rPr>
              <a:t>友元函数不是类的成员函数，因此对友元函数指定访问权限无效，友元函数声明可以放在</a:t>
            </a:r>
            <a:r>
              <a:rPr lang="zh-CN" altLang="zh-CN" sz="2400">
                <a:solidFill>
                  <a:schemeClr val="tx1"/>
                </a:solidFill>
              </a:rPr>
              <a:t>public</a:t>
            </a:r>
            <a:r>
              <a:rPr lang="zh-CN" sz="2400">
                <a:solidFill>
                  <a:schemeClr val="tx1"/>
                </a:solidFill>
              </a:rPr>
              <a:t>、</a:t>
            </a:r>
            <a:r>
              <a:rPr lang="zh-CN" altLang="zh-CN" sz="2400">
                <a:solidFill>
                  <a:schemeClr val="tx1"/>
                </a:solidFill>
              </a:rPr>
              <a:t>private</a:t>
            </a:r>
            <a:r>
              <a:rPr lang="zh-CN" sz="2400">
                <a:solidFill>
                  <a:schemeClr val="tx1"/>
                </a:solidFill>
              </a:rPr>
              <a:t>、</a:t>
            </a:r>
            <a:r>
              <a:rPr lang="zh-CN" altLang="zh-CN" sz="2400">
                <a:solidFill>
                  <a:schemeClr val="tx1"/>
                </a:solidFill>
              </a:rPr>
              <a:t>protected</a:t>
            </a:r>
            <a:r>
              <a:rPr lang="zh-CN" sz="2400">
                <a:solidFill>
                  <a:schemeClr val="tx1"/>
                </a:solidFill>
              </a:rPr>
              <a:t>的任意段中</a:t>
            </a: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u"/>
            </a:pPr>
            <a:r>
              <a:rPr lang="zh-CN" sz="2400">
                <a:solidFill>
                  <a:schemeClr val="tx1"/>
                </a:solidFill>
              </a:rPr>
              <a:t>使用友元函数的目的是为了提高程序的效率</a:t>
            </a: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u"/>
            </a:pPr>
            <a:endParaRPr lang="zh-CN" altLang="zh-CN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zh-CN"/>
              <a:t> </a:t>
            </a:r>
          </a:p>
        </p:txBody>
      </p:sp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34925" y="728663"/>
            <a:ext cx="9144000" cy="57658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266700" algn="just"/>
            <a:r>
              <a:rPr lang="zh-CN" altLang="zh-CN" sz="2200">
                <a:solidFill>
                  <a:schemeClr val="hlink"/>
                </a:solidFill>
              </a:rPr>
              <a:t>//   </a:t>
            </a:r>
            <a:r>
              <a:rPr lang="zh-CN" sz="2200">
                <a:solidFill>
                  <a:schemeClr val="hlink"/>
                </a:solidFill>
              </a:rPr>
              <a:t>示例程序，友元函数。计算屏幕上两点之间的距离。</a:t>
            </a:r>
          </a:p>
          <a:p>
            <a:pPr indent="266700" algn="just" eaLnBrk="0" hangingPunct="0"/>
            <a:r>
              <a:rPr lang="zh-CN" altLang="zh-CN" sz="2200">
                <a:solidFill>
                  <a:schemeClr val="tx1"/>
                </a:solidFill>
              </a:rPr>
              <a:t>#include &lt;iostream&gt;</a:t>
            </a:r>
          </a:p>
          <a:p>
            <a:pPr indent="266700" algn="just" eaLnBrk="0" hangingPunct="0"/>
            <a:r>
              <a:rPr lang="zh-CN" altLang="zh-CN" sz="2200">
                <a:solidFill>
                  <a:schemeClr val="tx1"/>
                </a:solidFill>
              </a:rPr>
              <a:t>#include &lt;cmath&gt;</a:t>
            </a:r>
          </a:p>
          <a:p>
            <a:pPr indent="266700" algn="just" eaLnBrk="0" hangingPunct="0"/>
            <a:r>
              <a:rPr lang="zh-CN" altLang="zh-CN">
                <a:solidFill>
                  <a:schemeClr val="tx1"/>
                </a:solidFill>
              </a:rPr>
              <a:t>using namespace std;</a:t>
            </a:r>
            <a:endParaRPr lang="zh-CN" altLang="zh-CN" sz="2200">
              <a:solidFill>
                <a:schemeClr val="tx1"/>
              </a:solidFill>
            </a:endParaRPr>
          </a:p>
          <a:p>
            <a:pPr indent="266700" algn="just" eaLnBrk="0" hangingPunct="0"/>
            <a:r>
              <a:rPr lang="zh-CN" altLang="zh-CN" sz="2200">
                <a:solidFill>
                  <a:srgbClr val="800000"/>
                </a:solidFill>
              </a:rPr>
              <a:t>class </a:t>
            </a:r>
            <a:r>
              <a:rPr lang="zh-CN" altLang="zh-CN" sz="2200">
                <a:solidFill>
                  <a:schemeClr val="tx1"/>
                </a:solidFill>
              </a:rPr>
              <a:t>TPoint </a:t>
            </a:r>
          </a:p>
          <a:p>
            <a:pPr indent="266700" algn="just" eaLnBrk="0" hangingPunct="0"/>
            <a:r>
              <a:rPr lang="zh-CN" altLang="zh-CN" sz="2200">
                <a:solidFill>
                  <a:schemeClr val="tx1"/>
                </a:solidFill>
              </a:rPr>
              <a:t>{</a:t>
            </a:r>
            <a:endParaRPr lang="zh-CN" altLang="zh-CN" sz="2200">
              <a:solidFill>
                <a:srgbClr val="800000"/>
              </a:solidFill>
            </a:endParaRPr>
          </a:p>
          <a:p>
            <a:pPr indent="266700" algn="just" eaLnBrk="0" hangingPunct="0"/>
            <a:r>
              <a:rPr lang="zh-CN" altLang="zh-CN" sz="2200">
                <a:solidFill>
                  <a:srgbClr val="800000"/>
                </a:solidFill>
              </a:rPr>
              <a:t>public:</a:t>
            </a:r>
          </a:p>
          <a:p>
            <a:pPr indent="266700" algn="just" eaLnBrk="0" hangingPunct="0"/>
            <a:r>
              <a:rPr lang="zh-CN" altLang="zh-CN" sz="2200">
                <a:solidFill>
                  <a:schemeClr val="tx1"/>
                </a:solidFill>
              </a:rPr>
              <a:t>    TPoint(double a,double b) </a:t>
            </a:r>
          </a:p>
          <a:p>
            <a:pPr indent="266700" algn="just" eaLnBrk="0" hangingPunct="0"/>
            <a:r>
              <a:rPr lang="zh-CN" altLang="zh-CN" sz="2200">
                <a:solidFill>
                  <a:schemeClr val="tx1"/>
                </a:solidFill>
              </a:rPr>
              <a:t>	{</a:t>
            </a:r>
          </a:p>
          <a:p>
            <a:pPr indent="266700" algn="just" eaLnBrk="0" hangingPunct="0"/>
            <a:r>
              <a:rPr lang="zh-CN" altLang="zh-CN" sz="2200">
                <a:solidFill>
                  <a:schemeClr val="tx1"/>
                </a:solidFill>
              </a:rPr>
              <a:t>		x=a;</a:t>
            </a:r>
          </a:p>
          <a:p>
            <a:pPr indent="266700" algn="just" eaLnBrk="0" hangingPunct="0"/>
            <a:r>
              <a:rPr lang="zh-CN" altLang="zh-CN" sz="2200">
                <a:solidFill>
                  <a:schemeClr val="tx1"/>
                </a:solidFill>
              </a:rPr>
              <a:t>		y=b;</a:t>
            </a:r>
          </a:p>
          <a:p>
            <a:pPr indent="266700" algn="just" eaLnBrk="0" hangingPunct="0"/>
            <a:r>
              <a:rPr lang="zh-CN" altLang="zh-CN" sz="2200">
                <a:solidFill>
                  <a:schemeClr val="tx1"/>
                </a:solidFill>
              </a:rPr>
              <a:t>		cout&lt;&lt;"point:("&lt;&lt;x&lt;&lt;","&lt;&lt;y&lt;&lt;")"&lt;&lt;endl;</a:t>
            </a:r>
          </a:p>
          <a:p>
            <a:pPr indent="266700" algn="just" eaLnBrk="0" hangingPunct="0"/>
            <a:r>
              <a:rPr lang="zh-CN" altLang="zh-CN" sz="2200">
                <a:solidFill>
                  <a:schemeClr val="tx1"/>
                </a:solidFill>
              </a:rPr>
              <a:t>	}</a:t>
            </a:r>
          </a:p>
          <a:p>
            <a:pPr indent="266700" algn="just" eaLnBrk="0" hangingPunct="0"/>
            <a:r>
              <a:rPr lang="zh-CN" altLang="zh-CN" sz="2200">
                <a:solidFill>
                  <a:schemeClr val="tx1"/>
                </a:solidFill>
              </a:rPr>
              <a:t>	</a:t>
            </a:r>
            <a:r>
              <a:rPr lang="zh-CN" altLang="zh-CN" sz="2200">
                <a:solidFill>
                  <a:srgbClr val="FF3300"/>
                </a:solidFill>
              </a:rPr>
              <a:t>friend double distance(TPoint &amp;a,TPoint &amp;b); </a:t>
            </a:r>
            <a:r>
              <a:rPr lang="zh-CN" sz="2200">
                <a:solidFill>
                  <a:srgbClr val="FF3300"/>
                </a:solidFill>
              </a:rPr>
              <a:t>　</a:t>
            </a:r>
            <a:r>
              <a:rPr lang="zh-CN" altLang="zh-CN" sz="2200">
                <a:solidFill>
                  <a:schemeClr val="hlink"/>
                </a:solidFill>
              </a:rPr>
              <a:t>//</a:t>
            </a:r>
            <a:r>
              <a:rPr lang="zh-CN" sz="2200">
                <a:solidFill>
                  <a:schemeClr val="hlink"/>
                </a:solidFill>
              </a:rPr>
              <a:t>友元函数的声明</a:t>
            </a:r>
          </a:p>
          <a:p>
            <a:pPr indent="266700" algn="just" eaLnBrk="0" hangingPunct="0"/>
            <a:r>
              <a:rPr lang="zh-CN" altLang="zh-CN" sz="2200">
                <a:solidFill>
                  <a:srgbClr val="800000"/>
                </a:solidFill>
              </a:rPr>
              <a:t>private:</a:t>
            </a:r>
          </a:p>
          <a:p>
            <a:pPr indent="266700" algn="just" eaLnBrk="0" hangingPunct="0"/>
            <a:r>
              <a:rPr lang="zh-CN" altLang="zh-CN" sz="2200">
                <a:solidFill>
                  <a:schemeClr val="tx1"/>
                </a:solidFill>
              </a:rPr>
              <a:t>    double  x,y;</a:t>
            </a:r>
          </a:p>
          <a:p>
            <a:pPr indent="266700" algn="just" eaLnBrk="0" hangingPunct="0"/>
            <a:r>
              <a:rPr lang="zh-CN" altLang="zh-CN" sz="2200">
                <a:solidFill>
                  <a:schemeClr val="tx1"/>
                </a:solidFill>
              </a:rPr>
              <a:t>};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3796</Words>
  <Application>Microsoft Office PowerPoint</Application>
  <PresentationFormat>全屏显示(4:3)</PresentationFormat>
  <Paragraphs>507</Paragraphs>
  <Slides>46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4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5.1       友元 </vt:lpstr>
      <vt:lpstr>5.2      友元函数</vt:lpstr>
      <vt:lpstr>5.2      友元函数</vt:lpstr>
      <vt:lpstr>5.2      友元函数</vt:lpstr>
      <vt:lpstr>PowerPoint 演示文稿</vt:lpstr>
      <vt:lpstr>PowerPoint 演示文稿</vt:lpstr>
      <vt:lpstr>5.2      友元函数</vt:lpstr>
      <vt:lpstr>PowerPoint 演示文稿</vt:lpstr>
      <vt:lpstr>PowerPoint 演示文稿</vt:lpstr>
      <vt:lpstr>PowerPoint 演示文稿</vt:lpstr>
      <vt:lpstr>5.3       友元类</vt:lpstr>
      <vt:lpstr>PowerPoint 演示文稿</vt:lpstr>
      <vt:lpstr>PowerPoint 演示文稿</vt:lpstr>
      <vt:lpstr>6.4      函数重载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2.1     函数模板 </vt:lpstr>
      <vt:lpstr>2.1     函数模板</vt:lpstr>
      <vt:lpstr>2.1     函数模板</vt:lpstr>
      <vt:lpstr>2.1     函数模板</vt:lpstr>
      <vt:lpstr>2.1     函数模板</vt:lpstr>
      <vt:lpstr>2.1     函数模板（注意事项） </vt:lpstr>
      <vt:lpstr>2.3    模板函数的生成 </vt:lpstr>
      <vt:lpstr>2.4    模板函数的重载 </vt:lpstr>
      <vt:lpstr>2.4    模板函数的重载 </vt:lpstr>
      <vt:lpstr>2.4    模板函数的重载 </vt:lpstr>
      <vt:lpstr>2.4    模板函数的重载 </vt:lpstr>
      <vt:lpstr>PowerPoint 演示文稿</vt:lpstr>
      <vt:lpstr>3.1      类模板 </vt:lpstr>
      <vt:lpstr>3.2      定义类模板 </vt:lpstr>
      <vt:lpstr>类模板中的成员函数的定义 </vt:lpstr>
      <vt:lpstr>3.2      定义类模板 </vt:lpstr>
      <vt:lpstr>3.2      定义类模板 </vt:lpstr>
      <vt:lpstr>3.2      定义类模板 </vt:lpstr>
      <vt:lpstr>3.3  类模板的使用 </vt:lpstr>
      <vt:lpstr>3.3      类模板的使用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watermark</cp:lastModifiedBy>
  <cp:revision>15</cp:revision>
  <dcterms:modified xsi:type="dcterms:W3CDTF">2013-04-17T09:58:23Z</dcterms:modified>
</cp:coreProperties>
</file>