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6"/>
          </a:solidFill>
          <a:ln>
            <a:noFill/>
          </a:ln>
        </p:spPr>
        <p:txBody>
          <a:bodyPr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HTMLCXX 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源代码分析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54968"/>
          </a:xfrm>
          <a:noFill/>
        </p:spPr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吴军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2013.4.23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3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19"/>
            <a:ext cx="7488832" cy="1998877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、空格和等号的国度：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标签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中的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tagName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attribute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attrValue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都是以空格或者等号隔开；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例如：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tagname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attrName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= ‘value’&gt;   =&gt;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键值对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pair&lt;string, string&gt;</a:t>
            </a:r>
          </a:p>
          <a:p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、冗余代码：</a:t>
            </a:r>
            <a:endParaRPr lang="en-US" altLang="zh-CN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     Node.cpp                                                           parseSax.cpp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36512" y="0"/>
            <a:ext cx="3240360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Node </a:t>
            </a:r>
            <a:r>
              <a:rPr lang="zh-CN" altLang="en-US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解析要点</a:t>
            </a:r>
            <a:endParaRPr lang="en-US" altLang="zh-CN" sz="28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07597"/>
            <a:ext cx="4104455" cy="395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5"/>
            <a:ext cx="3779911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2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0888"/>
            <a:ext cx="9144000" cy="1008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Britannic Bold" pitchFamily="34" charset="0"/>
                <a:ea typeface="Adobe 楷体 Std R" pitchFamily="18" charset="-122"/>
              </a:rPr>
              <a:t>Thank You!</a:t>
            </a:r>
            <a:endParaRPr lang="zh-CN" altLang="en-US" sz="4800" dirty="0">
              <a:solidFill>
                <a:schemeClr val="bg1"/>
              </a:solidFill>
              <a:latin typeface="Britannic Bold" pitchFamily="34" charset="0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034149" y="1628800"/>
            <a:ext cx="2232248" cy="10081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①      </a:t>
            </a:r>
            <a:r>
              <a:rPr lang="en-US" altLang="zh-CN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paserSax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4149" y="3453001"/>
            <a:ext cx="2232248" cy="5040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②    </a:t>
            </a:r>
            <a:r>
              <a:rPr lang="en-US" altLang="zh-CN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paserDom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44340" y="4293096"/>
            <a:ext cx="2232248" cy="5040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③      Node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4149" y="5013176"/>
            <a:ext cx="2232248" cy="5040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Tree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1925340" y="4797152"/>
            <a:ext cx="325500" cy="21602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07904" y="1484784"/>
            <a:ext cx="4968552" cy="151216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从字节流中识别出标签起始符和结束符，并对字符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段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进行解析；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、对普通标签进行属性解析；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、对普通文本或者注释进行内容复制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、对特殊标签进行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处理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07904" y="3344989"/>
            <a:ext cx="4968552" cy="66007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、组织所有的节点，形成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树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对树进行展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平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796136" y="2996952"/>
            <a:ext cx="360040" cy="28803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907473" y="2708920"/>
            <a:ext cx="360040" cy="288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707904" y="4329100"/>
            <a:ext cx="4968552" cy="74556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解析普通标签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属性，输出键值对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5796136" y="4005477"/>
            <a:ext cx="360040" cy="28803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930033" y="3957057"/>
            <a:ext cx="360040" cy="33603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36512" y="0"/>
            <a:ext cx="3024336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latin typeface="Adobe 楷体 Std R" pitchFamily="18" charset="-122"/>
                <a:ea typeface="Adobe 楷体 Std R" pitchFamily="18" charset="-122"/>
              </a:rPr>
              <a:t>HTMLCxx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框架</a:t>
            </a:r>
            <a:endParaRPr lang="en-US" altLang="zh-CN" sz="28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419872" y="1988840"/>
            <a:ext cx="288032" cy="360040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406552" y="3525009"/>
            <a:ext cx="288032" cy="360040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419872" y="4437112"/>
            <a:ext cx="288032" cy="360040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5536" y="2871759"/>
            <a:ext cx="151216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标签</a:t>
            </a:r>
            <a:endParaRPr lang="zh-CN" altLang="en-US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0887" y="3801740"/>
            <a:ext cx="1512168" cy="11521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特殊标签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3768" y="2096852"/>
            <a:ext cx="1512168" cy="11521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普通标签 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48064" y="1871369"/>
            <a:ext cx="3816424" cy="5040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标签：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html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&gt;&lt;/html&gt;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48064" y="2420888"/>
            <a:ext cx="3816424" cy="5040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注释：    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&lt;!-- 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text-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48064" y="2960948"/>
            <a:ext cx="3816424" cy="5040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       普通文本：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text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36066" y="3807186"/>
            <a:ext cx="3828421" cy="11521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&lt;script&gt;&lt;/script&gt;: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style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xmp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plaintext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textarea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6" name="肘形连接符 5"/>
          <p:cNvCxnSpPr>
            <a:stCxn id="4" idx="3"/>
            <a:endCxn id="7" idx="1"/>
          </p:cNvCxnSpPr>
          <p:nvPr/>
        </p:nvCxnSpPr>
        <p:spPr>
          <a:xfrm flipV="1">
            <a:off x="1907704" y="2672916"/>
            <a:ext cx="576064" cy="774907"/>
          </a:xfrm>
          <a:prstGeom prst="bent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5" idx="1"/>
          </p:cNvCxnSpPr>
          <p:nvPr/>
        </p:nvCxnSpPr>
        <p:spPr>
          <a:xfrm>
            <a:off x="1907704" y="3447823"/>
            <a:ext cx="573183" cy="929981"/>
          </a:xfrm>
          <a:prstGeom prst="bent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8" idx="1"/>
          </p:cNvCxnSpPr>
          <p:nvPr/>
        </p:nvCxnSpPr>
        <p:spPr>
          <a:xfrm flipV="1">
            <a:off x="3995936" y="2123397"/>
            <a:ext cx="1152128" cy="549519"/>
          </a:xfrm>
          <a:prstGeom prst="bentConnector3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11" idx="1"/>
          </p:cNvCxnSpPr>
          <p:nvPr/>
        </p:nvCxnSpPr>
        <p:spPr>
          <a:xfrm>
            <a:off x="3995936" y="2672916"/>
            <a:ext cx="1152128" cy="12700"/>
          </a:xfrm>
          <a:prstGeom prst="bentConnector3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3"/>
            <a:endCxn id="12" idx="1"/>
          </p:cNvCxnSpPr>
          <p:nvPr/>
        </p:nvCxnSpPr>
        <p:spPr>
          <a:xfrm>
            <a:off x="3995936" y="2672916"/>
            <a:ext cx="1152128" cy="540060"/>
          </a:xfrm>
          <a:prstGeom prst="bentConnector3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1"/>
          </p:cNvCxnSpPr>
          <p:nvPr/>
        </p:nvCxnSpPr>
        <p:spPr>
          <a:xfrm>
            <a:off x="3993055" y="4377804"/>
            <a:ext cx="1143011" cy="5446"/>
          </a:xfrm>
          <a:prstGeom prst="bentConnector3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-36512" y="0"/>
            <a:ext cx="3024336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HTML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代码分类</a:t>
            </a:r>
            <a:endParaRPr lang="en-US" altLang="zh-CN" sz="28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7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20"/>
            <a:ext cx="7488832" cy="4896544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、游标的概念：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起始遍历位置，当前遍历位置，两者都是时刻在变化的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、寻找标签符号（</a:t>
            </a:r>
            <a:r>
              <a:rPr lang="en-US" altLang="zh-CN" sz="2000" dirty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&lt;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）原则：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通过符号“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”对待分析的文本进行切割。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”之后的符号只会有四种情况：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）普通英文字符（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a-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z,A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-Z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）：开始标签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）“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”：结束标签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）“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!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”：注释内容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）“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%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”，“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?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”：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文档或者脚本语言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、普通标签和特殊标签分类：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）对于普通标签会分析中的标签属性；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）对于特殊标签，则对于标签中的内容作为普通文本进行处理，不解析其中任何的内容；但是如果是以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&lt;!-- xxx--&gt;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的内容依然作为普通文本处理。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36512" y="0"/>
            <a:ext cx="3024336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paserSax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解析要点</a:t>
            </a:r>
            <a:endParaRPr lang="en-US" altLang="zh-CN" sz="28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0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55610"/>
              </p:ext>
            </p:extLst>
          </p:nvPr>
        </p:nvGraphicFramePr>
        <p:xfrm>
          <a:off x="754584" y="773324"/>
          <a:ext cx="71524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491"/>
                <a:gridCol w="336409"/>
                <a:gridCol w="432048"/>
                <a:gridCol w="360040"/>
                <a:gridCol w="432048"/>
                <a:gridCol w="360040"/>
                <a:gridCol w="360040"/>
                <a:gridCol w="432048"/>
                <a:gridCol w="432048"/>
                <a:gridCol w="504056"/>
                <a:gridCol w="432048"/>
                <a:gridCol w="432048"/>
                <a:gridCol w="432048"/>
                <a:gridCol w="432048"/>
                <a:gridCol w="360040"/>
                <a:gridCol w="360040"/>
                <a:gridCol w="360040"/>
                <a:gridCol w="4078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chemeClr val="accent5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accent5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chemeClr val="accent5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chemeClr val="accent5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chemeClr val="accent5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806447" y="1160802"/>
            <a:ext cx="216024" cy="288032"/>
          </a:xfrm>
          <a:prstGeom prst="up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2698800" y="1160802"/>
            <a:ext cx="216024" cy="288032"/>
          </a:xfrm>
          <a:prstGeom prst="up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584" y="1772816"/>
            <a:ext cx="7201792" cy="47080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if (*c == '&lt;') 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判断是否是一个标签的</a:t>
            </a:r>
            <a:r>
              <a:rPr lang="zh-CN" altLang="en-US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开始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if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isalpha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(*d)) 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判断是否为英文</a:t>
            </a:r>
            <a:r>
              <a:rPr lang="zh-CN" altLang="en-US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字母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{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d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= this-&gt;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skipHtmlTag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(d, end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);  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找到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Tag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标签的结束位置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this-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parseHtmlTag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(c, d); 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对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Tag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标签的起始位置和结束位置之间</a:t>
            </a:r>
            <a:r>
              <a:rPr lang="zh-CN" altLang="en-US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                                               //</a:t>
            </a:r>
            <a:r>
              <a:rPr lang="zh-CN" altLang="en-US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这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段标签内容适用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parseHtmltag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(X,X)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进行处理。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}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if (*d ==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'/')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{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d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= this-&gt;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skipHtmlTag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(d, end);//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寻找标签结束</a:t>
            </a:r>
            <a:r>
              <a:rPr lang="zh-CN" altLang="en-US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位置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		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 this-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parseHtmlTag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(c, d);//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对这段位置之间的标签进行处理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}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if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(*d ==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'!')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{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 = this-&gt;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skipHtmlComment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(e, end);//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查找到标签</a:t>
            </a:r>
            <a:r>
              <a:rPr lang="zh-CN" altLang="en-US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结尾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  this-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parseComment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(c, d);//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将这段文本作为注释进行处理</a:t>
            </a:r>
            <a:endParaRPr lang="en-US" altLang="zh-CN" sz="12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}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if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(*d == '?' || *d ==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'%')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{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d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= this-&gt;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skipHtmlComment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(e, end);//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查找到标签结尾</a:t>
            </a:r>
            <a:endParaRPr lang="en-US" altLang="zh-CN" sz="12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this-&gt;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parseComment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(c, d);//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将这段文本作为注释进行处理</a:t>
            </a:r>
            <a:endParaRPr lang="en-US" altLang="zh-CN" sz="12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}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</a:p>
          <a:p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sz="12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5294369" y="1171089"/>
            <a:ext cx="213735" cy="288032"/>
          </a:xfrm>
          <a:prstGeom prst="upArrow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7607294" y="1160802"/>
            <a:ext cx="205065" cy="288032"/>
          </a:xfrm>
          <a:prstGeom prst="upArrow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6512" y="0"/>
            <a:ext cx="3024336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paserSax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代码</a:t>
            </a:r>
            <a:endParaRPr lang="en-US" altLang="zh-CN" sz="28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20"/>
            <a:ext cx="7488832" cy="4896544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、血缘关系原则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（</a:t>
            </a:r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DNA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鉴定）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每一个新生节点和当前节点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mCurrentState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的关系只有两种：父子和兄弟关系</a:t>
            </a:r>
            <a:r>
              <a:rPr lang="zh-CN" altLang="en-US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r>
              <a:rPr lang="zh-CN" altLang="en-US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普通文本节点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和注释节点直接作为当前节点的子节点添加进去。而标签节点则需要血缘关系的确立。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如何确定标签节点的血缘关系呢？</a:t>
            </a:r>
            <a:endParaRPr lang="en-US" altLang="zh-CN" dirty="0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、自底向上原则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（从基层做起）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由当前节点向上遍历，寻找与当前待分析的节点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tag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名字相同名字。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、就近原则（近水楼台先得月）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第一匹配到的节点则作为该节点的起始型节点，然后将该节点和其子节点作为该节点的父节点的子节点（此处利用到了展平技术）。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、展平技术（完美释放）</a:t>
            </a:r>
            <a:endParaRPr lang="en-US" altLang="zh-CN" sz="20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展平技术实质就是对树进行前序遍历（深度优先遍历之一），整个源代码分析完之后，就相当于已经对整棵树进行了前序遍历。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36512" y="0"/>
            <a:ext cx="3240360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paserDom</a:t>
            </a:r>
            <a:r>
              <a:rPr lang="zh-CN" altLang="en-US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解析要点</a:t>
            </a:r>
            <a:endParaRPr lang="en-US" altLang="zh-CN" sz="28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64704"/>
            <a:ext cx="7488832" cy="4752528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while (i != 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mHtmlTree.begin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())//</a:t>
            </a:r>
            <a:r>
              <a:rPr lang="zh-CN" altLang="en-US" sz="1400" dirty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自底向上</a:t>
            </a:r>
            <a:r>
              <a:rPr lang="zh-CN" altLang="en-US" sz="14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原则</a:t>
            </a:r>
            <a:endParaRPr lang="en-US" altLang="zh-CN" sz="1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char *open = i-&gt;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tagName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().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c_str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char *close = 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node.tagName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().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c_str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equal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= !(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strcmp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open,close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if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(equal) 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nn-NO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i-</a:t>
            </a:r>
            <a:r>
              <a:rPr lang="nn-NO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&gt;length(node.offset() + node.length() - i-&gt;offset());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i-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&gt;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closingText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node.text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());</a:t>
            </a:r>
          </a:p>
          <a:p>
            <a:endParaRPr lang="zh-CN" altLang="en-US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mCurrentState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= 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mHtmlTree.parent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(i);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found_open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= true;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break;/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14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就近</a:t>
            </a:r>
            <a:r>
              <a:rPr lang="zh-CN" altLang="en-US" sz="1400" dirty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原则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  <a:r>
              <a:rPr lang="zh-CN" altLang="en-US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else 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path.push_back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(i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);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i = 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mHtmlTree.parent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(i);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</a:p>
        </p:txBody>
      </p:sp>
      <p:sp>
        <p:nvSpPr>
          <p:cNvPr id="16" name="矩形 15"/>
          <p:cNvSpPr/>
          <p:nvPr/>
        </p:nvSpPr>
        <p:spPr>
          <a:xfrm>
            <a:off x="-36512" y="0"/>
            <a:ext cx="3240360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paserDom</a:t>
            </a:r>
            <a:r>
              <a:rPr lang="en-US" altLang="zh-CN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代码</a:t>
            </a:r>
            <a:endParaRPr lang="en-US" altLang="zh-CN" sz="28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1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64704"/>
            <a:ext cx="7488832" cy="2916324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if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found_open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for 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(unsigned 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j = 0; j &lt; </a:t>
            </a:r>
            <a:r>
              <a:rPr lang="en-US" altLang="zh-CN" sz="14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path.size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(); ++j)</a:t>
            </a:r>
          </a:p>
          <a:p>
            <a:r>
              <a:rPr lang="zh-CN" altLang="en-US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mHtmlTree.flatten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(path[j]);</a:t>
            </a:r>
            <a:r>
              <a:rPr lang="en-US" altLang="zh-CN" sz="1400" dirty="0" smtClean="0">
                <a:solidFill>
                  <a:schemeClr val="accent5"/>
                </a:solidFill>
                <a:latin typeface="Adobe 楷体 Std R" pitchFamily="18" charset="-122"/>
                <a:ea typeface="Adobe 楷体 Std R" pitchFamily="18" charset="-122"/>
              </a:rPr>
              <a:t>//</a:t>
            </a:r>
            <a:r>
              <a:rPr lang="zh-CN" altLang="en-US" sz="1400" dirty="0" smtClean="0">
                <a:solidFill>
                  <a:schemeClr val="accent5"/>
                </a:solidFill>
                <a:latin typeface="Adobe 楷体 Std R" pitchFamily="18" charset="-122"/>
                <a:ea typeface="Adobe 楷体 Std R" pitchFamily="18" charset="-122"/>
              </a:rPr>
              <a:t>完美释放</a:t>
            </a:r>
            <a:endParaRPr lang="en-US" altLang="zh-CN" sz="1400" dirty="0">
              <a:solidFill>
                <a:schemeClr val="accent5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  <a:r>
              <a:rPr lang="zh-CN" altLang="en-US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else 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  <a:endParaRPr lang="en-US" altLang="zh-CN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node.isTag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(false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node.isComment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(true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mHtmlTree.append_child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mCurrentState</a:t>
            </a:r>
            <a:r>
              <a:rPr lang="en-US" altLang="zh-CN" sz="1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, node</a:t>
            </a:r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);</a:t>
            </a:r>
            <a:r>
              <a:rPr lang="en-US" altLang="zh-CN" sz="1400" dirty="0" smtClean="0">
                <a:solidFill>
                  <a:schemeClr val="accent5"/>
                </a:solidFill>
                <a:latin typeface="Adobe 楷体 Std R" pitchFamily="18" charset="-122"/>
                <a:ea typeface="Adobe 楷体 Std R" pitchFamily="18" charset="-122"/>
              </a:rPr>
              <a:t>//</a:t>
            </a:r>
            <a:r>
              <a:rPr lang="zh-CN" altLang="en-US" sz="1400" dirty="0" smtClean="0">
                <a:solidFill>
                  <a:schemeClr val="accent5"/>
                </a:solidFill>
                <a:latin typeface="Adobe 楷体 Std R" pitchFamily="18" charset="-122"/>
                <a:ea typeface="Adobe 楷体 Std R" pitchFamily="18" charset="-122"/>
              </a:rPr>
              <a:t>父子关系</a:t>
            </a:r>
            <a:endParaRPr lang="en-US" altLang="zh-CN" sz="1400" dirty="0">
              <a:solidFill>
                <a:schemeClr val="accent5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36512" y="0"/>
            <a:ext cx="3240360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paserDom</a:t>
            </a:r>
            <a:r>
              <a:rPr lang="en-US" altLang="zh-CN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代码</a:t>
            </a:r>
            <a:endParaRPr lang="en-US" altLang="zh-CN" sz="28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5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36512" y="0"/>
            <a:ext cx="3672408" cy="656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paserDom</a:t>
            </a:r>
            <a:r>
              <a:rPr lang="en-US" altLang="zh-CN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展平技术</a:t>
            </a:r>
            <a:endParaRPr lang="en-US" altLang="zh-CN" sz="28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0044" y="1129597"/>
            <a:ext cx="645120" cy="4992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32916" y="2202516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22524" y="2136804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60033" y="2926349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3-3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924921" y="2924943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3" idx="4"/>
          </p:cNvCxnSpPr>
          <p:nvPr/>
        </p:nvCxnSpPr>
        <p:spPr>
          <a:xfrm rot="5400000">
            <a:off x="4861850" y="1756050"/>
            <a:ext cx="508004" cy="2535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3" idx="3"/>
            <a:endCxn id="5" idx="0"/>
          </p:cNvCxnSpPr>
          <p:nvPr/>
        </p:nvCxnSpPr>
        <p:spPr>
          <a:xfrm rot="5400000">
            <a:off x="4030327" y="1218322"/>
            <a:ext cx="646823" cy="1321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4" idx="4"/>
            <a:endCxn id="17" idx="0"/>
          </p:cNvCxnSpPr>
          <p:nvPr/>
        </p:nvCxnSpPr>
        <p:spPr>
          <a:xfrm rot="5400000">
            <a:off x="4455242" y="2497621"/>
            <a:ext cx="257042" cy="59760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4" idx="4"/>
            <a:endCxn id="15" idx="0"/>
          </p:cNvCxnSpPr>
          <p:nvPr/>
        </p:nvCxnSpPr>
        <p:spPr>
          <a:xfrm rot="16200000" flipH="1">
            <a:off x="4922094" y="2628370"/>
            <a:ext cx="258448" cy="33750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987824" y="991900"/>
            <a:ext cx="2802549" cy="2952328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868144" y="2121053"/>
            <a:ext cx="214548" cy="265548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4077072"/>
            <a:ext cx="8784976" cy="25202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处理好节点回归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时</a:t>
            </a:r>
            <a:r>
              <a:rPr lang="zh-CN" altLang="en-US" sz="16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两个关系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：</a:t>
            </a:r>
            <a:endParaRPr lang="en-US" altLang="zh-CN" sz="16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、该节点</a:t>
            </a:r>
            <a:r>
              <a:rPr lang="en-US" altLang="zh-CN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N0</a:t>
            </a:r>
            <a:r>
              <a:rPr lang="zh-CN" altLang="en-US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与前面兄弟节点</a:t>
            </a:r>
            <a:r>
              <a:rPr lang="en-US" altLang="zh-CN" sz="1600" dirty="0" err="1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Nps</a:t>
            </a:r>
            <a:r>
              <a:rPr lang="zh-CN" altLang="en-US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的最后一个子节点</a:t>
            </a:r>
            <a:r>
              <a:rPr lang="en-US" altLang="zh-CN" sz="1600" dirty="0" err="1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Nplc</a:t>
            </a:r>
            <a:r>
              <a:rPr lang="zh-CN" altLang="en-US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之间的关系：</a:t>
            </a:r>
            <a:endParaRPr lang="en-US" altLang="zh-CN" sz="16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（为什么不处理该节点后面兄弟节点</a:t>
            </a:r>
            <a:r>
              <a:rPr lang="en-US" altLang="zh-CN" sz="16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Nns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的关系呢？对源码的进行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Sax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处理的话，实质是前序遍历，即由根节点到子节点的顺序，即在遍历完前面的节点之前，</a:t>
            </a:r>
            <a:r>
              <a:rPr lang="zh-CN" altLang="en-US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下一个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兄弟节点</a:t>
            </a:r>
            <a:r>
              <a:rPr lang="en-US" altLang="zh-CN" sz="16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Nns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是不会出现的）</a:t>
            </a:r>
            <a:endParaRPr lang="en-US" altLang="zh-CN" sz="16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即</a:t>
            </a:r>
            <a:r>
              <a:rPr lang="en-US" altLang="zh-CN" sz="16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N0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成为</a:t>
            </a:r>
            <a:r>
              <a:rPr lang="en-US" altLang="zh-CN" sz="16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Nplc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的下一个兄弟节点。</a:t>
            </a:r>
            <a:endParaRPr lang="en-US" altLang="zh-CN" sz="16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、处理好该节点</a:t>
            </a:r>
            <a:r>
              <a:rPr lang="en-US" altLang="zh-CN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N0</a:t>
            </a:r>
            <a:r>
              <a:rPr lang="zh-CN" altLang="en-US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与该节点第一个子节点</a:t>
            </a:r>
            <a:r>
              <a:rPr lang="en-US" altLang="zh-CN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N0fc</a:t>
            </a:r>
            <a:r>
              <a:rPr lang="zh-CN" altLang="en-US" sz="1600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之间的关系：</a:t>
            </a:r>
            <a:endParaRPr lang="en-US" altLang="zh-CN" sz="1600" dirty="0" smtClean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即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N0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N0fc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的前一个兄弟节点，而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N0fc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en-US" altLang="zh-CN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N0</a:t>
            </a:r>
            <a:r>
              <a:rPr lang="zh-CN" altLang="en-US" sz="16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的下一个兄弟节点</a:t>
            </a:r>
            <a:endParaRPr lang="zh-CN" altLang="en-US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074952" y="2926349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线连接符 25"/>
          <p:cNvCxnSpPr>
            <a:stCxn id="5" idx="4"/>
            <a:endCxn id="47" idx="0"/>
          </p:cNvCxnSpPr>
          <p:nvPr/>
        </p:nvCxnSpPr>
        <p:spPr>
          <a:xfrm rot="5400000">
            <a:off x="3467606" y="2700999"/>
            <a:ext cx="192736" cy="2579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8017864" y="1118425"/>
            <a:ext cx="645120" cy="4992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430736" y="2191344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620344" y="2125632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957853" y="2915177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3-3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022741" y="2913771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曲线连接符 52"/>
          <p:cNvCxnSpPr>
            <a:stCxn id="48" idx="4"/>
          </p:cNvCxnSpPr>
          <p:nvPr/>
        </p:nvCxnSpPr>
        <p:spPr>
          <a:xfrm rot="5400000">
            <a:off x="7959670" y="1744878"/>
            <a:ext cx="508004" cy="2535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48" idx="3"/>
            <a:endCxn id="49" idx="0"/>
          </p:cNvCxnSpPr>
          <p:nvPr/>
        </p:nvCxnSpPr>
        <p:spPr>
          <a:xfrm rot="5400000">
            <a:off x="7128147" y="1207150"/>
            <a:ext cx="646823" cy="1321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161939" y="980728"/>
            <a:ext cx="2802549" cy="2952328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172772" y="2915177"/>
            <a:ext cx="720080" cy="531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曲线连接符 59"/>
          <p:cNvCxnSpPr>
            <a:stCxn id="49" idx="4"/>
            <a:endCxn id="59" idx="0"/>
          </p:cNvCxnSpPr>
          <p:nvPr/>
        </p:nvCxnSpPr>
        <p:spPr>
          <a:xfrm rot="5400000">
            <a:off x="6565426" y="2689827"/>
            <a:ext cx="192736" cy="2579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9" idx="7"/>
            <a:endCxn id="50" idx="3"/>
          </p:cNvCxnSpPr>
          <p:nvPr/>
        </p:nvCxnSpPr>
        <p:spPr>
          <a:xfrm rot="5400000" flipH="1" flipV="1">
            <a:off x="7049597" y="2316754"/>
            <a:ext cx="414002" cy="938398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50" idx="6"/>
            <a:endCxn id="52" idx="7"/>
          </p:cNvCxnSpPr>
          <p:nvPr/>
        </p:nvCxnSpPr>
        <p:spPr>
          <a:xfrm flipH="1">
            <a:off x="7637368" y="2391181"/>
            <a:ext cx="703056" cy="600367"/>
          </a:xfrm>
          <a:prstGeom prst="curvedConnector4">
            <a:avLst>
              <a:gd name="adj1" fmla="val -32515"/>
              <a:gd name="adj2" fmla="val 6563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曲线连接符 1024"/>
          <p:cNvCxnSpPr>
            <a:stCxn id="52" idx="4"/>
            <a:endCxn id="51" idx="4"/>
          </p:cNvCxnSpPr>
          <p:nvPr/>
        </p:nvCxnSpPr>
        <p:spPr>
          <a:xfrm rot="16200000" flipH="1">
            <a:off x="7849634" y="2978015"/>
            <a:ext cx="1406" cy="935112"/>
          </a:xfrm>
          <a:prstGeom prst="curvedConnector3">
            <a:avLst>
              <a:gd name="adj1" fmla="val 163588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矩形 1027"/>
          <p:cNvSpPr/>
          <p:nvPr/>
        </p:nvSpPr>
        <p:spPr>
          <a:xfrm>
            <a:off x="179512" y="991900"/>
            <a:ext cx="2592288" cy="2941156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Tree_Node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</a:rPr>
              <a:t>数据结构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template&lt;class T&gt;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class 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tree_node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_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  <a:endParaRPr lang="en-US" altLang="zh-CN" sz="12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public: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tree_node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_&lt;T&gt; *parent;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tree_node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_&lt;T&gt; *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first_child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, 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	          *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last_child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tree_node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_&lt;T&gt; *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prev_sibling</a:t>
            </a: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,                          	          *</a:t>
            </a:r>
            <a:r>
              <a:rPr lang="en-US" altLang="zh-CN" sz="12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next_sibling</a:t>
            </a: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T data;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};</a:t>
            </a:r>
            <a:r>
              <a:rPr lang="zh-CN" altLang="en-US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</a:p>
        </p:txBody>
      </p:sp>
      <p:sp>
        <p:nvSpPr>
          <p:cNvPr id="1030" name="圆角矩形 1029"/>
          <p:cNvSpPr/>
          <p:nvPr/>
        </p:nvSpPr>
        <p:spPr>
          <a:xfrm>
            <a:off x="3021884" y="1001228"/>
            <a:ext cx="994295" cy="4880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展平前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6262303" y="991900"/>
            <a:ext cx="994295" cy="4880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展平后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829</Words>
  <Application>Microsoft Office PowerPoint</Application>
  <PresentationFormat>全屏显示(4:3)</PresentationFormat>
  <Paragraphs>173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HTMLCXX 源代码分析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HTMLCXX 源代码分析</dc:title>
  <dc:creator>Administrator</dc:creator>
  <cp:lastModifiedBy>tclsevers</cp:lastModifiedBy>
  <cp:revision>216</cp:revision>
  <dcterms:created xsi:type="dcterms:W3CDTF">2013-04-19T06:08:28Z</dcterms:created>
  <dcterms:modified xsi:type="dcterms:W3CDTF">2013-04-23T10:43:56Z</dcterms:modified>
</cp:coreProperties>
</file>