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 id="335" r:id="rId103"/>
    <p:sldId id="329" r:id="rId104"/>
    <p:sldId id="330" r:id="rId105"/>
    <p:sldId id="331" r:id="rId106"/>
    <p:sldId id="332" r:id="rId107"/>
    <p:sldId id="333" r:id="rId108"/>
    <p:sldId id="334" r:id="rId109"/>
    <p:sldId id="336" r:id="rId110"/>
    <p:sldId id="337" r:id="rId111"/>
    <p:sldId id="338" r:id="rId112"/>
    <p:sldId id="339" r:id="rId113"/>
    <p:sldId id="340" r:id="rId114"/>
    <p:sldId id="341" r:id="rId115"/>
    <p:sldId id="342" r:id="rId116"/>
    <p:sldId id="343" r:id="rId117"/>
    <p:sldId id="344" r:id="rId118"/>
    <p:sldId id="345" r:id="rId119"/>
    <p:sldId id="346" r:id="rId120"/>
    <p:sldId id="347" r:id="rId121"/>
    <p:sldId id="348" r:id="rId122"/>
    <p:sldId id="349" r:id="rId123"/>
    <p:sldId id="350" r:id="rId124"/>
    <p:sldId id="351" r:id="rId125"/>
    <p:sldId id="352" r:id="rId126"/>
    <p:sldId id="353" r:id="rId127"/>
    <p:sldId id="354" r:id="rId128"/>
    <p:sldId id="355" r:id="rId129"/>
    <p:sldId id="356" r:id="rId130"/>
    <p:sldId id="357" r:id="rId1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BACCE-5B3A-46A5-AC90-5520B8E3D37C}" type="datetimeFigureOut">
              <a:rPr lang="zh-CN" altLang="en-US" smtClean="0"/>
              <a:pPr/>
              <a:t>2013-4-16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717F9-EB5A-43C1-87F6-24F805F844E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dirty="0" smtClean="0"/>
              <a:t>auto </a:t>
            </a:r>
            <a:r>
              <a:rPr lang="zh-CN" altLang="en-US" dirty="0" smtClean="0"/>
              <a:t>（自动）：声明内部变量，存储在栈中</a:t>
            </a:r>
            <a:endParaRPr lang="en-US" altLang="zh-CN" dirty="0" smtClean="0"/>
          </a:p>
          <a:p>
            <a:pPr>
              <a:buNone/>
            </a:pPr>
            <a:r>
              <a:rPr lang="en-US" altLang="zh-CN" dirty="0" smtClean="0"/>
              <a:t>register</a:t>
            </a:r>
            <a:r>
              <a:rPr lang="zh-CN" altLang="en-US" dirty="0" smtClean="0"/>
              <a:t>（寄存器）：声明内部变量，存储在寄存器中</a:t>
            </a:r>
            <a:r>
              <a:rPr lang="en-US" altLang="zh-CN" dirty="0" smtClean="0"/>
              <a:t> </a:t>
            </a:r>
          </a:p>
          <a:p>
            <a:pPr>
              <a:buNone/>
            </a:pPr>
            <a:r>
              <a:rPr lang="en-US" altLang="zh-CN" dirty="0" smtClean="0"/>
              <a:t>extern</a:t>
            </a:r>
            <a:r>
              <a:rPr lang="zh-CN" altLang="en-US" dirty="0" smtClean="0"/>
              <a:t>（外部）：用于外部声明，静态存储区域中</a:t>
            </a:r>
            <a:endParaRPr lang="en-US" altLang="zh-CN" dirty="0" smtClean="0"/>
          </a:p>
          <a:p>
            <a:pPr lvl="1"/>
            <a:r>
              <a:rPr lang="zh-CN" altLang="en-US" dirty="0" smtClean="0"/>
              <a:t>非 </a:t>
            </a:r>
            <a:r>
              <a:rPr lang="en-US" altLang="zh-CN" dirty="0" smtClean="0"/>
              <a:t>const </a:t>
            </a:r>
            <a:r>
              <a:rPr lang="zh-CN" altLang="en-US" dirty="0" smtClean="0"/>
              <a:t>变量默认为 </a:t>
            </a:r>
            <a:r>
              <a:rPr lang="en-US" altLang="zh-CN" dirty="0" smtClean="0"/>
              <a:t>extern</a:t>
            </a:r>
            <a:r>
              <a:rPr lang="zh-CN" altLang="en-US" dirty="0" smtClean="0"/>
              <a:t>。要使 </a:t>
            </a:r>
            <a:r>
              <a:rPr lang="en-US" altLang="zh-CN" dirty="0" smtClean="0"/>
              <a:t>const </a:t>
            </a:r>
            <a:r>
              <a:rPr lang="zh-CN" altLang="en-US" dirty="0" smtClean="0"/>
              <a:t>变量能够在其他的文件中访问，必须地指定它为 </a:t>
            </a:r>
            <a:r>
              <a:rPr lang="en-US" altLang="zh-CN" dirty="0" smtClean="0"/>
              <a:t>extern</a:t>
            </a:r>
            <a:r>
              <a:rPr lang="zh-CN" altLang="en-US" dirty="0" smtClean="0"/>
              <a:t>。</a:t>
            </a:r>
            <a:endParaRPr lang="en-US" altLang="zh-CN" dirty="0" smtClean="0"/>
          </a:p>
          <a:p>
            <a:pPr>
              <a:buNone/>
            </a:pPr>
            <a:r>
              <a:rPr lang="en-US" altLang="zh-CN" dirty="0" smtClean="0"/>
              <a:t>static</a:t>
            </a:r>
            <a:r>
              <a:rPr lang="zh-CN" altLang="en-US" dirty="0" smtClean="0"/>
              <a:t>（静态）：声明内部或者外部变量（外部变量时，只具有文件作用域，其他文件不能访问），静态存储区域中，不管是局部还是全局变量，都具有全局的生命周期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DE717F9-EB5A-43C1-87F6-24F805F844EF}"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E717F9-EB5A-43C1-87F6-24F805F844EF}"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F500D-08C4-4AE7-A974-04BCD9DBF097}" type="slidenum">
              <a:rPr lang="en-US" altLang="zh-CN"/>
              <a:pPr/>
              <a:t>9</a:t>
            </a:fld>
            <a:endParaRPr lang="en-US" altLang="zh-CN"/>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75A83-7340-42F0-BBFD-9F39CDE8A248}" type="slidenum">
              <a:rPr lang="en-US" altLang="zh-CN"/>
              <a:pPr/>
              <a:t>10</a:t>
            </a:fld>
            <a:endParaRPr lang="en-US" altLang="zh-CN"/>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4A69B-C2D6-45A2-905D-2FC28D29FD81}" type="slidenum">
              <a:rPr lang="en-US" altLang="zh-CN"/>
              <a:pPr/>
              <a:t>11</a:t>
            </a:fld>
            <a:endParaRPr lang="en-US" altLang="zh-CN"/>
          </a:p>
        </p:txBody>
      </p:sp>
      <p:sp>
        <p:nvSpPr>
          <p:cNvPr id="39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5B2F1-7E9C-4689-929C-D9BD7820C15D}" type="slidenum">
              <a:rPr lang="en-US" altLang="zh-CN"/>
              <a:pPr/>
              <a:t>104</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0013" y="301625"/>
            <a:ext cx="7313612"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0013" y="1827213"/>
            <a:ext cx="357981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2225" y="1827213"/>
            <a:ext cx="35814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zh-CN"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r>
              <a:rPr lang="zh-CN" altLang="zh-CN"/>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9218" name="Rectangle 2"/>
          <p:cNvSpPr>
            <a:spLocks noGrp="1" noChangeArrowheads="1"/>
          </p:cNvSpPr>
          <p:nvPr>
            <p:ph type="title"/>
          </p:nvPr>
        </p:nvSpPr>
        <p:spPr/>
        <p:txBody>
          <a:bodyPr/>
          <a:lstStyle/>
          <a:p>
            <a:pPr algn="ctr"/>
            <a:r>
              <a:rPr lang="en-US" altLang="zh-CN" sz="4000" b="1">
                <a:latin typeface="Times New Roman" pitchFamily="18" charset="0"/>
                <a:ea typeface="隶书" pitchFamily="49" charset="-122"/>
              </a:rPr>
              <a:t>1.1       </a:t>
            </a:r>
            <a:r>
              <a:rPr lang="zh-CN" altLang="en-US" sz="4000" b="1">
                <a:latin typeface="Times New Roman" pitchFamily="18" charset="0"/>
                <a:ea typeface="隶书" pitchFamily="49" charset="-122"/>
              </a:rPr>
              <a:t>类</a:t>
            </a:r>
            <a:r>
              <a:rPr lang="zh-CN" altLang="en-US" b="1">
                <a:latin typeface="Times New Roman" pitchFamily="18" charset="0"/>
                <a:ea typeface="隶书" pitchFamily="49" charset="-122"/>
              </a:rPr>
              <a:t> </a:t>
            </a:r>
          </a:p>
        </p:txBody>
      </p:sp>
      <p:sp>
        <p:nvSpPr>
          <p:cNvPr id="9219" name="Rectangle 3"/>
          <p:cNvSpPr>
            <a:spLocks noGrp="1" noChangeArrowheads="1"/>
          </p:cNvSpPr>
          <p:nvPr>
            <p:ph type="body" idx="1"/>
          </p:nvPr>
        </p:nvSpPr>
        <p:spPr>
          <a:xfrm>
            <a:off x="1258888" y="1989138"/>
            <a:ext cx="7272337" cy="4103687"/>
          </a:xfrm>
          <a:ln>
            <a:solidFill>
              <a:schemeClr val="tx1"/>
            </a:solidFill>
          </a:ln>
        </p:spPr>
        <p:txBody>
          <a:bodyPr/>
          <a:lstStyle/>
          <a:p>
            <a:pPr>
              <a:lnSpc>
                <a:spcPct val="120000"/>
              </a:lnSpc>
              <a:spcBef>
                <a:spcPct val="50000"/>
              </a:spcBef>
              <a:buClr>
                <a:srgbClr val="000099"/>
              </a:buClr>
              <a:buSzPct val="65000"/>
              <a:buFont typeface="Wingdings" pitchFamily="2" charset="2"/>
              <a:buChar char="u"/>
            </a:pPr>
            <a:r>
              <a:rPr lang="zh-CN" altLang="en-US" sz="2400" b="1" dirty="0">
                <a:latin typeface="Times New Roman" pitchFamily="18" charset="0"/>
                <a:ea typeface="华文楷体" pitchFamily="2" charset="-122"/>
              </a:rPr>
              <a:t>从语言角度来说，</a:t>
            </a:r>
            <a:r>
              <a:rPr lang="zh-CN" altLang="en-US" sz="2400" b="1" u="sng" dirty="0">
                <a:solidFill>
                  <a:srgbClr val="800000"/>
                </a:solidFill>
                <a:latin typeface="Times New Roman" pitchFamily="18" charset="0"/>
                <a:ea typeface="华文楷体" pitchFamily="2" charset="-122"/>
              </a:rPr>
              <a:t>类是一种新的数据类型</a:t>
            </a:r>
            <a:r>
              <a:rPr lang="zh-CN" altLang="en-US" sz="2400" b="1" dirty="0">
                <a:latin typeface="Times New Roman" pitchFamily="18" charset="0"/>
                <a:ea typeface="华文楷体" pitchFamily="2" charset="-122"/>
              </a:rPr>
              <a:t>，而</a:t>
            </a:r>
            <a:r>
              <a:rPr lang="zh-CN" altLang="en-US" sz="2400" b="1" u="sng" dirty="0">
                <a:solidFill>
                  <a:srgbClr val="800000"/>
                </a:solidFill>
                <a:latin typeface="Times New Roman" pitchFamily="18" charset="0"/>
                <a:ea typeface="华文楷体" pitchFamily="2" charset="-122"/>
              </a:rPr>
              <a:t>对象是具有这种类型的变量</a:t>
            </a:r>
            <a:r>
              <a:rPr lang="zh-CN" altLang="en-US" sz="2400" b="1" dirty="0">
                <a:latin typeface="Times New Roman" pitchFamily="18" charset="0"/>
                <a:ea typeface="华文楷体" pitchFamily="2" charset="-122"/>
              </a:rPr>
              <a:t>。</a:t>
            </a:r>
          </a:p>
          <a:p>
            <a:pPr>
              <a:lnSpc>
                <a:spcPct val="120000"/>
              </a:lnSpc>
              <a:spcBef>
                <a:spcPct val="50000"/>
              </a:spcBef>
              <a:buClr>
                <a:srgbClr val="000099"/>
              </a:buClr>
              <a:buSzPct val="65000"/>
              <a:buFont typeface="Wingdings" pitchFamily="2" charset="2"/>
              <a:buChar char="u"/>
            </a:pPr>
            <a:r>
              <a:rPr lang="zh-CN" altLang="en-US" sz="2400" b="1" dirty="0">
                <a:latin typeface="Times New Roman" pitchFamily="18" charset="0"/>
                <a:ea typeface="华文楷体" pitchFamily="2" charset="-122"/>
              </a:rPr>
              <a:t>类就是对同类对象的</a:t>
            </a:r>
            <a:r>
              <a:rPr lang="zh-CN" altLang="en-US" sz="2400" b="1" dirty="0">
                <a:solidFill>
                  <a:srgbClr val="FF0000"/>
                </a:solidFill>
                <a:latin typeface="Times New Roman" pitchFamily="18" charset="0"/>
                <a:ea typeface="华文楷体" pitchFamily="2" charset="-122"/>
              </a:rPr>
              <a:t>属性和行为</a:t>
            </a:r>
            <a:r>
              <a:rPr lang="zh-CN" altLang="en-US" sz="2400" b="1" dirty="0">
                <a:latin typeface="Times New Roman" pitchFamily="18" charset="0"/>
                <a:ea typeface="华文楷体" pitchFamily="2" charset="-122"/>
              </a:rPr>
              <a:t>进行统一描述。属性用数据表示，行为用函数表示。类中定义的数据称为</a:t>
            </a:r>
            <a:r>
              <a:rPr lang="zh-CN" altLang="en-US" sz="2400" b="1" dirty="0">
                <a:solidFill>
                  <a:srgbClr val="FF3300"/>
                </a:solidFill>
                <a:latin typeface="Times New Roman" pitchFamily="18" charset="0"/>
                <a:ea typeface="华文楷体" pitchFamily="2" charset="-122"/>
              </a:rPr>
              <a:t>数据成员</a:t>
            </a:r>
            <a:r>
              <a:rPr lang="zh-CN" altLang="en-US" sz="2400" b="1" dirty="0">
                <a:latin typeface="Times New Roman" pitchFamily="18" charset="0"/>
                <a:ea typeface="华文楷体" pitchFamily="2" charset="-122"/>
              </a:rPr>
              <a:t>，定义的函数则称为</a:t>
            </a:r>
            <a:r>
              <a:rPr lang="zh-CN" altLang="en-US" sz="2400" b="1" dirty="0">
                <a:solidFill>
                  <a:srgbClr val="FF3300"/>
                </a:solidFill>
                <a:latin typeface="Times New Roman" pitchFamily="18" charset="0"/>
                <a:ea typeface="华文楷体" pitchFamily="2" charset="-122"/>
              </a:rPr>
              <a:t>成员函数</a:t>
            </a:r>
            <a:r>
              <a:rPr lang="zh-CN" altLang="en-US" sz="2400" b="1" dirty="0">
                <a:latin typeface="Times New Roman" pitchFamily="18" charset="0"/>
                <a:ea typeface="华文楷体" pitchFamily="2" charset="-122"/>
              </a:rPr>
              <a:t>。数据和函数统一称为</a:t>
            </a:r>
            <a:r>
              <a:rPr lang="zh-CN" altLang="en-US" sz="2400" b="1" dirty="0">
                <a:solidFill>
                  <a:srgbClr val="FF3300"/>
                </a:solidFill>
                <a:latin typeface="Times New Roman" pitchFamily="18" charset="0"/>
                <a:ea typeface="华文楷体" pitchFamily="2" charset="-122"/>
              </a:rPr>
              <a:t>类成员</a:t>
            </a:r>
            <a:r>
              <a:rPr lang="zh-CN" altLang="en-US" sz="2400" b="1" dirty="0">
                <a:latin typeface="Times New Roman" pitchFamily="18" charset="0"/>
                <a:ea typeface="华文楷体" pitchFamily="2" charset="-122"/>
              </a:rPr>
              <a:t>。</a:t>
            </a:r>
          </a:p>
          <a:p>
            <a:pPr>
              <a:lnSpc>
                <a:spcPct val="120000"/>
              </a:lnSpc>
              <a:spcBef>
                <a:spcPct val="50000"/>
              </a:spcBef>
              <a:buClr>
                <a:srgbClr val="000099"/>
              </a:buClr>
              <a:buSzPct val="65000"/>
              <a:buFont typeface="Wingdings" pitchFamily="2" charset="2"/>
              <a:buChar char="u"/>
            </a:pPr>
            <a:r>
              <a:rPr lang="zh-CN" altLang="en-US" sz="2400" b="1" dirty="0">
                <a:latin typeface="Times New Roman" pitchFamily="18" charset="0"/>
                <a:ea typeface="华文楷体" pitchFamily="2" charset="-122"/>
              </a:rPr>
              <a:t>类是面向对象程序设计的核心，利用它可以实现对象的抽象、数据和操作的封装以及信息的隐蔽。</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36866"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1.4    </a:t>
            </a:r>
            <a:r>
              <a:rPr lang="zh-CN" altLang="en-US" b="1">
                <a:latin typeface="Times New Roman" pitchFamily="18" charset="0"/>
                <a:ea typeface="华文楷体" pitchFamily="2" charset="-122"/>
              </a:rPr>
              <a:t>私有类型成员</a:t>
            </a:r>
          </a:p>
        </p:txBody>
      </p:sp>
      <p:sp>
        <p:nvSpPr>
          <p:cNvPr id="36867" name="Rectangle 3"/>
          <p:cNvSpPr>
            <a:spLocks noGrp="1" noChangeArrowheads="1"/>
          </p:cNvSpPr>
          <p:nvPr>
            <p:ph type="body" idx="1"/>
          </p:nvPr>
        </p:nvSpPr>
        <p:spPr>
          <a:xfrm>
            <a:off x="1370013" y="1827213"/>
            <a:ext cx="7313612" cy="3952875"/>
          </a:xfrm>
        </p:spPr>
        <p:txBody>
          <a:bodyPr>
            <a:normAutofit lnSpcReduction="10000"/>
          </a:bodyPr>
          <a:lstStyle/>
          <a:p>
            <a:pPr marL="0" indent="0">
              <a:lnSpc>
                <a:spcPct val="130000"/>
              </a:lnSpc>
              <a:spcBef>
                <a:spcPct val="50000"/>
              </a:spcBef>
              <a:buFont typeface="Wingdings" pitchFamily="2" charset="2"/>
              <a:buNone/>
            </a:pPr>
            <a:r>
              <a:rPr lang="zh-CN" altLang="en-US" b="1">
                <a:solidFill>
                  <a:srgbClr val="080808"/>
                </a:solidFill>
                <a:latin typeface="Times New Roman" pitchFamily="18" charset="0"/>
                <a:ea typeface="华文楷体" pitchFamily="2" charset="-122"/>
              </a:rPr>
              <a:t>在</a:t>
            </a:r>
            <a:r>
              <a:rPr lang="zh-CN" altLang="en-US" b="1">
                <a:solidFill>
                  <a:srgbClr val="800000"/>
                </a:solidFill>
                <a:latin typeface="Times New Roman" pitchFamily="18" charset="0"/>
                <a:ea typeface="华文楷体" pitchFamily="2" charset="-122"/>
              </a:rPr>
              <a:t>关键字</a:t>
            </a:r>
            <a:r>
              <a:rPr lang="en-US" altLang="zh-CN" b="1">
                <a:solidFill>
                  <a:srgbClr val="800000"/>
                </a:solidFill>
                <a:latin typeface="Times New Roman" pitchFamily="18" charset="0"/>
                <a:ea typeface="华文楷体" pitchFamily="2" charset="-122"/>
              </a:rPr>
              <a:t>private</a:t>
            </a:r>
            <a:r>
              <a:rPr lang="zh-CN" altLang="zh-CN" b="1">
                <a:solidFill>
                  <a:srgbClr val="080808"/>
                </a:solidFill>
                <a:latin typeface="Times New Roman" pitchFamily="18" charset="0"/>
                <a:ea typeface="华文楷体" pitchFamily="2" charset="-122"/>
              </a:rPr>
              <a:t>后面声明，</a:t>
            </a:r>
            <a:r>
              <a:rPr lang="zh-CN" altLang="en-US" b="1">
                <a:solidFill>
                  <a:srgbClr val="080808"/>
                </a:solidFill>
                <a:latin typeface="Times New Roman" pitchFamily="18" charset="0"/>
                <a:ea typeface="华文楷体" pitchFamily="2" charset="-122"/>
              </a:rPr>
              <a:t>只允许</a:t>
            </a:r>
            <a:r>
              <a:rPr lang="zh-CN" altLang="en-US" b="1">
                <a:solidFill>
                  <a:srgbClr val="000099"/>
                </a:solidFill>
                <a:latin typeface="Times New Roman" pitchFamily="18" charset="0"/>
                <a:ea typeface="华文楷体" pitchFamily="2" charset="-122"/>
              </a:rPr>
              <a:t>本类中的函数及友元访问</a:t>
            </a:r>
            <a:r>
              <a:rPr lang="zh-CN" altLang="en-US" b="1">
                <a:solidFill>
                  <a:srgbClr val="080808"/>
                </a:solidFill>
                <a:latin typeface="Times New Roman" pitchFamily="18" charset="0"/>
                <a:ea typeface="华文楷体" pitchFamily="2" charset="-122"/>
              </a:rPr>
              <a:t>，而其他的函数不能访问。</a:t>
            </a:r>
          </a:p>
          <a:p>
            <a:pPr marL="0" indent="0">
              <a:lnSpc>
                <a:spcPct val="130000"/>
              </a:lnSpc>
              <a:spcBef>
                <a:spcPct val="50000"/>
              </a:spcBef>
              <a:buFont typeface="Wingdings" pitchFamily="2" charset="2"/>
              <a:buNone/>
            </a:pPr>
            <a:endParaRPr lang="zh-CN" altLang="en-US" b="1">
              <a:solidFill>
                <a:schemeClr val="bg2"/>
              </a:solidFill>
              <a:latin typeface="Times New Roman" pitchFamily="18" charset="0"/>
              <a:ea typeface="华文楷体" pitchFamily="2" charset="-122"/>
            </a:endParaRPr>
          </a:p>
          <a:p>
            <a:pPr marL="0" indent="0">
              <a:lnSpc>
                <a:spcPct val="130000"/>
              </a:lnSpc>
              <a:spcBef>
                <a:spcPct val="50000"/>
              </a:spcBef>
              <a:buFont typeface="Wingdings" pitchFamily="2" charset="2"/>
              <a:buNone/>
            </a:pPr>
            <a:r>
              <a:rPr lang="zh-CN" altLang="zh-CN" sz="2500" b="1" i="1">
                <a:solidFill>
                  <a:srgbClr val="000099"/>
                </a:solidFill>
                <a:latin typeface="Times New Roman" pitchFamily="18" charset="0"/>
                <a:ea typeface="华文楷体" pitchFamily="2" charset="-122"/>
              </a:rPr>
              <a:t>如果</a:t>
            </a:r>
            <a:r>
              <a:rPr lang="zh-CN" altLang="en-US" sz="2500" b="1" i="1">
                <a:solidFill>
                  <a:srgbClr val="000099"/>
                </a:solidFill>
                <a:latin typeface="Times New Roman" pitchFamily="18" charset="0"/>
                <a:ea typeface="华文楷体" pitchFamily="2" charset="-122"/>
              </a:rPr>
              <a:t>紧跟在类名称的后面声明私有成员，则</a:t>
            </a:r>
            <a:r>
              <a:rPr lang="zh-CN" altLang="zh-CN" sz="2500" b="1" i="1">
                <a:solidFill>
                  <a:srgbClr val="000099"/>
                </a:solidFill>
                <a:latin typeface="Times New Roman" pitchFamily="18" charset="0"/>
                <a:ea typeface="华文楷体" pitchFamily="2" charset="-122"/>
              </a:rPr>
              <a:t>关键字</a:t>
            </a:r>
            <a:r>
              <a:rPr lang="en-US" altLang="zh-CN" sz="2500" b="1" i="1">
                <a:solidFill>
                  <a:srgbClr val="000099"/>
                </a:solidFill>
                <a:latin typeface="Times New Roman" pitchFamily="18" charset="0"/>
                <a:ea typeface="华文楷体" pitchFamily="2" charset="-122"/>
              </a:rPr>
              <a:t>private</a:t>
            </a:r>
            <a:r>
              <a:rPr lang="zh-CN" altLang="en-US" sz="2500" b="1" i="1">
                <a:solidFill>
                  <a:srgbClr val="000099"/>
                </a:solidFill>
                <a:latin typeface="Times New Roman" pitchFamily="18" charset="0"/>
                <a:ea typeface="华文楷体" pitchFamily="2" charset="-122"/>
              </a:rPr>
              <a:t>可以</a:t>
            </a:r>
            <a:r>
              <a:rPr lang="zh-CN" altLang="zh-CN" sz="2500" b="1" i="1">
                <a:solidFill>
                  <a:srgbClr val="000099"/>
                </a:solidFill>
                <a:latin typeface="Times New Roman" pitchFamily="18" charset="0"/>
                <a:ea typeface="华文楷体" pitchFamily="2" charset="-122"/>
              </a:rPr>
              <a:t>省略。</a:t>
            </a:r>
            <a:endParaRPr lang="zh-CN" altLang="en-US" b="1">
              <a:solidFill>
                <a:srgbClr val="000099"/>
              </a:solidFill>
              <a:latin typeface="Times New Roman" pitchFamily="18" charset="0"/>
              <a:ea typeface="华文楷体" pitchFamily="2" charset="-122"/>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a:spLocks noGrp="1"/>
          </p:cNvSpPr>
          <p:nvPr>
            <p:ph type="sldNum" sz="quarter" idx="11"/>
          </p:nvPr>
        </p:nvSpPr>
        <p:spPr/>
        <p:txBody>
          <a:bodyPr/>
          <a:lstStyle/>
          <a:p>
            <a:r>
              <a:rPr lang="en-US" altLang="zh-CN"/>
              <a:t> </a:t>
            </a:r>
          </a:p>
        </p:txBody>
      </p:sp>
      <p:grpSp>
        <p:nvGrpSpPr>
          <p:cNvPr id="2" name="Group 34"/>
          <p:cNvGrpSpPr>
            <a:grpSpLocks/>
          </p:cNvGrpSpPr>
          <p:nvPr/>
        </p:nvGrpSpPr>
        <p:grpSpPr bwMode="auto">
          <a:xfrm>
            <a:off x="228600" y="1828800"/>
            <a:ext cx="3662363" cy="2097088"/>
            <a:chOff x="144" y="412"/>
            <a:chExt cx="2307" cy="1321"/>
          </a:xfrm>
        </p:grpSpPr>
        <p:sp>
          <p:nvSpPr>
            <p:cNvPr id="70658" name="Rectangle 2"/>
            <p:cNvSpPr>
              <a:spLocks noChangeArrowheads="1"/>
            </p:cNvSpPr>
            <p:nvPr/>
          </p:nvSpPr>
          <p:spPr bwMode="auto">
            <a:xfrm>
              <a:off x="192" y="412"/>
              <a:ext cx="2259" cy="1268"/>
            </a:xfrm>
            <a:prstGeom prst="rect">
              <a:avLst/>
            </a:prstGeom>
            <a:solidFill>
              <a:srgbClr val="E7FFF6"/>
            </a:solidFill>
            <a:ln w="9525">
              <a:solidFill>
                <a:srgbClr val="000000"/>
              </a:solidFill>
              <a:miter lim="800000"/>
              <a:headEnd/>
              <a:tailEnd/>
            </a:ln>
          </p:spPr>
          <p:txBody>
            <a:bodyPr/>
            <a:lstStyle/>
            <a:p>
              <a:endParaRPr lang="zh-CN" altLang="en-US"/>
            </a:p>
          </p:txBody>
        </p:sp>
        <p:sp>
          <p:nvSpPr>
            <p:cNvPr id="70659" name="Text Box 3"/>
            <p:cNvSpPr txBox="1">
              <a:spLocks noChangeArrowheads="1"/>
            </p:cNvSpPr>
            <p:nvPr/>
          </p:nvSpPr>
          <p:spPr bwMode="auto">
            <a:xfrm>
              <a:off x="537" y="522"/>
              <a:ext cx="625" cy="706"/>
            </a:xfrm>
            <a:prstGeom prst="rect">
              <a:avLst/>
            </a:prstGeom>
            <a:solidFill>
              <a:srgbClr val="E7FFF6"/>
            </a:solidFill>
            <a:ln w="9525">
              <a:solidFill>
                <a:srgbClr val="000000"/>
              </a:solidFill>
              <a:miter lim="800000"/>
              <a:headEnd/>
              <a:tailEnd/>
            </a:ln>
          </p:spPr>
          <p:txBody>
            <a:bodyPr/>
            <a:lstStyle/>
            <a:p>
              <a:pPr>
                <a:lnSpc>
                  <a:spcPct val="100000"/>
                </a:lnSpc>
                <a:spcBef>
                  <a:spcPct val="0"/>
                </a:spcBef>
              </a:pPr>
              <a:r>
                <a:rPr lang="en-US" altLang="zh-CN" sz="2000">
                  <a:solidFill>
                    <a:srgbClr val="000099"/>
                  </a:solidFill>
                </a:rPr>
                <a:t>s</a:t>
              </a:r>
              <a:endParaRPr lang="en-US" altLang="zh-CN">
                <a:solidFill>
                  <a:srgbClr val="000099"/>
                </a:solidFill>
              </a:endParaRPr>
            </a:p>
          </p:txBody>
        </p:sp>
        <p:sp>
          <p:nvSpPr>
            <p:cNvPr id="70660" name="Text Box 4"/>
            <p:cNvSpPr txBox="1">
              <a:spLocks noChangeArrowheads="1"/>
            </p:cNvSpPr>
            <p:nvPr/>
          </p:nvSpPr>
          <p:spPr bwMode="auto">
            <a:xfrm>
              <a:off x="144" y="657"/>
              <a:ext cx="452" cy="351"/>
            </a:xfrm>
            <a:prstGeom prst="rect">
              <a:avLst/>
            </a:prstGeom>
            <a:noFill/>
            <a:ln w="9525">
              <a:noFill/>
              <a:miter lim="800000"/>
              <a:headEnd/>
              <a:tailEnd/>
            </a:ln>
          </p:spPr>
          <p:txBody>
            <a:bodyPr/>
            <a:lstStyle/>
            <a:p>
              <a:pPr>
                <a:lnSpc>
                  <a:spcPct val="100000"/>
                </a:lnSpc>
                <a:spcBef>
                  <a:spcPct val="0"/>
                </a:spcBef>
              </a:pPr>
              <a:r>
                <a:rPr lang="en-US" altLang="zh-CN">
                  <a:solidFill>
                    <a:srgbClr val="000099"/>
                  </a:solidFill>
                </a:rPr>
                <a:t>s1</a:t>
              </a:r>
            </a:p>
          </p:txBody>
        </p:sp>
        <p:sp>
          <p:nvSpPr>
            <p:cNvPr id="70661" name="Text Box 5"/>
            <p:cNvSpPr txBox="1">
              <a:spLocks noChangeArrowheads="1"/>
            </p:cNvSpPr>
            <p:nvPr/>
          </p:nvSpPr>
          <p:spPr bwMode="auto">
            <a:xfrm>
              <a:off x="1640" y="624"/>
              <a:ext cx="505" cy="826"/>
            </a:xfrm>
            <a:prstGeom prst="rect">
              <a:avLst/>
            </a:prstGeom>
            <a:solidFill>
              <a:srgbClr val="E7FFF6"/>
            </a:solidFill>
            <a:ln w="9525">
              <a:solidFill>
                <a:srgbClr val="000000"/>
              </a:solidFill>
              <a:miter lim="800000"/>
              <a:headEnd/>
              <a:tailEnd/>
            </a:ln>
          </p:spPr>
          <p:txBody>
            <a:bodyPr/>
            <a:lstStyle/>
            <a:p>
              <a:pPr algn="ctr">
                <a:lnSpc>
                  <a:spcPct val="100000"/>
                </a:lnSpc>
                <a:spcBef>
                  <a:spcPct val="0"/>
                </a:spcBef>
              </a:pPr>
              <a:r>
                <a:rPr lang="zh-CN" altLang="en-US">
                  <a:solidFill>
                    <a:srgbClr val="000099"/>
                  </a:solidFill>
                </a:rPr>
                <a:t>堆</a:t>
              </a:r>
            </a:p>
          </p:txBody>
        </p:sp>
        <p:sp>
          <p:nvSpPr>
            <p:cNvPr id="70662" name="Line 6"/>
            <p:cNvSpPr>
              <a:spLocks noChangeShapeType="1"/>
            </p:cNvSpPr>
            <p:nvPr/>
          </p:nvSpPr>
          <p:spPr bwMode="auto">
            <a:xfrm>
              <a:off x="1175" y="680"/>
              <a:ext cx="439" cy="0"/>
            </a:xfrm>
            <a:prstGeom prst="line">
              <a:avLst/>
            </a:prstGeom>
            <a:noFill/>
            <a:ln w="9525">
              <a:solidFill>
                <a:srgbClr val="000000"/>
              </a:solidFill>
              <a:round/>
              <a:headEnd/>
              <a:tailEnd type="triangle" w="med" len="med"/>
            </a:ln>
          </p:spPr>
          <p:txBody>
            <a:bodyPr/>
            <a:lstStyle/>
            <a:p>
              <a:endParaRPr lang="zh-CN" altLang="en-US"/>
            </a:p>
          </p:txBody>
        </p:sp>
        <p:sp>
          <p:nvSpPr>
            <p:cNvPr id="70674" name="Text Box 18"/>
            <p:cNvSpPr txBox="1">
              <a:spLocks noChangeArrowheads="1"/>
            </p:cNvSpPr>
            <p:nvPr/>
          </p:nvSpPr>
          <p:spPr bwMode="auto">
            <a:xfrm>
              <a:off x="830" y="1314"/>
              <a:ext cx="890" cy="419"/>
            </a:xfrm>
            <a:prstGeom prst="rect">
              <a:avLst/>
            </a:prstGeom>
            <a:noFill/>
            <a:ln w="9525">
              <a:noFill/>
              <a:miter lim="800000"/>
              <a:headEnd/>
              <a:tailEnd/>
            </a:ln>
          </p:spPr>
          <p:txBody>
            <a:bodyPr/>
            <a:lstStyle/>
            <a:p>
              <a:pPr>
                <a:lnSpc>
                  <a:spcPct val="100000"/>
                </a:lnSpc>
                <a:spcBef>
                  <a:spcPct val="0"/>
                </a:spcBef>
              </a:pPr>
              <a:r>
                <a:rPr lang="zh-CN" altLang="en-US">
                  <a:solidFill>
                    <a:srgbClr val="000099"/>
                  </a:solidFill>
                </a:rPr>
                <a:t>拷贝前</a:t>
              </a:r>
            </a:p>
          </p:txBody>
        </p:sp>
        <p:sp>
          <p:nvSpPr>
            <p:cNvPr id="70675" name="Line 19"/>
            <p:cNvSpPr>
              <a:spLocks noChangeShapeType="1"/>
            </p:cNvSpPr>
            <p:nvPr/>
          </p:nvSpPr>
          <p:spPr bwMode="auto">
            <a:xfrm>
              <a:off x="528" y="528"/>
              <a:ext cx="0" cy="240"/>
            </a:xfrm>
            <a:prstGeom prst="line">
              <a:avLst/>
            </a:prstGeom>
            <a:noFill/>
            <a:ln w="12700" cap="sq">
              <a:noFill/>
              <a:round/>
              <a:headEnd type="none" w="sm" len="sm"/>
              <a:tailEnd type="none" w="sm" len="sm"/>
            </a:ln>
            <a:effectLst/>
          </p:spPr>
          <p:txBody>
            <a:bodyPr/>
            <a:lstStyle/>
            <a:p>
              <a:endParaRPr lang="zh-CN" altLang="en-US"/>
            </a:p>
          </p:txBody>
        </p:sp>
      </p:grpSp>
      <p:grpSp>
        <p:nvGrpSpPr>
          <p:cNvPr id="3" name="Group 20"/>
          <p:cNvGrpSpPr>
            <a:grpSpLocks/>
          </p:cNvGrpSpPr>
          <p:nvPr/>
        </p:nvGrpSpPr>
        <p:grpSpPr bwMode="auto">
          <a:xfrm>
            <a:off x="4614863" y="1066800"/>
            <a:ext cx="4071937" cy="5099050"/>
            <a:chOff x="96" y="1008"/>
            <a:chExt cx="2565" cy="2531"/>
          </a:xfrm>
        </p:grpSpPr>
        <p:grpSp>
          <p:nvGrpSpPr>
            <p:cNvPr id="4" name="Group 21"/>
            <p:cNvGrpSpPr>
              <a:grpSpLocks/>
            </p:cNvGrpSpPr>
            <p:nvPr/>
          </p:nvGrpSpPr>
          <p:grpSpPr bwMode="auto">
            <a:xfrm>
              <a:off x="96" y="1008"/>
              <a:ext cx="2565" cy="2321"/>
              <a:chOff x="96" y="2160"/>
              <a:chExt cx="2565" cy="2321"/>
            </a:xfrm>
          </p:grpSpPr>
          <p:sp>
            <p:nvSpPr>
              <p:cNvPr id="70678" name="Rectangle 22"/>
              <p:cNvSpPr>
                <a:spLocks noChangeArrowheads="1"/>
              </p:cNvSpPr>
              <p:nvPr/>
            </p:nvSpPr>
            <p:spPr bwMode="auto">
              <a:xfrm>
                <a:off x="96" y="2160"/>
                <a:ext cx="2565" cy="2321"/>
              </a:xfrm>
              <a:prstGeom prst="rect">
                <a:avLst/>
              </a:prstGeom>
              <a:solidFill>
                <a:srgbClr val="E7FFF6"/>
              </a:solidFill>
              <a:ln w="9525">
                <a:solidFill>
                  <a:srgbClr val="000000"/>
                </a:solidFill>
                <a:miter lim="800000"/>
                <a:headEnd/>
                <a:tailEnd/>
              </a:ln>
            </p:spPr>
            <p:txBody>
              <a:bodyPr/>
              <a:lstStyle/>
              <a:p>
                <a:endParaRPr lang="zh-CN" altLang="en-US"/>
              </a:p>
            </p:txBody>
          </p:sp>
          <p:sp>
            <p:nvSpPr>
              <p:cNvPr id="70679" name="Text Box 23"/>
              <p:cNvSpPr txBox="1">
                <a:spLocks noChangeArrowheads="1"/>
              </p:cNvSpPr>
              <p:nvPr/>
            </p:nvSpPr>
            <p:spPr bwMode="auto">
              <a:xfrm>
                <a:off x="710" y="2363"/>
                <a:ext cx="625" cy="706"/>
              </a:xfrm>
              <a:prstGeom prst="rect">
                <a:avLst/>
              </a:prstGeom>
              <a:solidFill>
                <a:srgbClr val="E7FFF6"/>
              </a:solidFill>
              <a:ln w="9525">
                <a:solidFill>
                  <a:srgbClr val="000000"/>
                </a:solidFill>
                <a:miter lim="800000"/>
                <a:headEnd/>
                <a:tailEnd/>
              </a:ln>
            </p:spPr>
            <p:txBody>
              <a:bodyPr/>
              <a:lstStyle/>
              <a:p>
                <a:pPr>
                  <a:lnSpc>
                    <a:spcPct val="100000"/>
                  </a:lnSpc>
                  <a:spcBef>
                    <a:spcPct val="0"/>
                  </a:spcBef>
                </a:pPr>
                <a:r>
                  <a:rPr lang="en-US" altLang="zh-CN" sz="2000">
                    <a:solidFill>
                      <a:srgbClr val="000099"/>
                    </a:solidFill>
                  </a:rPr>
                  <a:t>s</a:t>
                </a:r>
              </a:p>
            </p:txBody>
          </p:sp>
          <p:sp>
            <p:nvSpPr>
              <p:cNvPr id="70680" name="Text Box 24"/>
              <p:cNvSpPr txBox="1">
                <a:spLocks noChangeArrowheads="1"/>
              </p:cNvSpPr>
              <p:nvPr/>
            </p:nvSpPr>
            <p:spPr bwMode="auto">
              <a:xfrm>
                <a:off x="1800" y="2272"/>
                <a:ext cx="505" cy="634"/>
              </a:xfrm>
              <a:prstGeom prst="rect">
                <a:avLst/>
              </a:prstGeom>
              <a:solidFill>
                <a:srgbClr val="E7FFF6"/>
              </a:solidFill>
              <a:ln w="9525">
                <a:solidFill>
                  <a:srgbClr val="000000"/>
                </a:solidFill>
                <a:miter lim="800000"/>
                <a:headEnd/>
                <a:tailEnd/>
              </a:ln>
            </p:spPr>
            <p:txBody>
              <a:bodyPr/>
              <a:lstStyle/>
              <a:p>
                <a:pPr algn="ctr">
                  <a:lnSpc>
                    <a:spcPct val="100000"/>
                  </a:lnSpc>
                  <a:spcBef>
                    <a:spcPct val="0"/>
                  </a:spcBef>
                </a:pPr>
                <a:r>
                  <a:rPr lang="zh-CN" altLang="en-US">
                    <a:solidFill>
                      <a:srgbClr val="000099"/>
                    </a:solidFill>
                  </a:rPr>
                  <a:t>堆</a:t>
                </a:r>
              </a:p>
            </p:txBody>
          </p:sp>
          <p:sp>
            <p:nvSpPr>
              <p:cNvPr id="70681" name="Line 25"/>
              <p:cNvSpPr>
                <a:spLocks noChangeShapeType="1"/>
              </p:cNvSpPr>
              <p:nvPr/>
            </p:nvSpPr>
            <p:spPr bwMode="auto">
              <a:xfrm flipV="1">
                <a:off x="1348" y="2521"/>
                <a:ext cx="439" cy="0"/>
              </a:xfrm>
              <a:prstGeom prst="line">
                <a:avLst/>
              </a:prstGeom>
              <a:noFill/>
              <a:ln w="9525">
                <a:solidFill>
                  <a:srgbClr val="000000"/>
                </a:solidFill>
                <a:round/>
                <a:headEnd/>
                <a:tailEnd type="triangle" w="med" len="med"/>
              </a:ln>
            </p:spPr>
            <p:txBody>
              <a:bodyPr/>
              <a:lstStyle/>
              <a:p>
                <a:endParaRPr lang="zh-CN" altLang="en-US"/>
              </a:p>
            </p:txBody>
          </p:sp>
          <p:sp>
            <p:nvSpPr>
              <p:cNvPr id="70682" name="Text Box 26"/>
              <p:cNvSpPr txBox="1">
                <a:spLocks noChangeArrowheads="1"/>
              </p:cNvSpPr>
              <p:nvPr/>
            </p:nvSpPr>
            <p:spPr bwMode="auto">
              <a:xfrm>
                <a:off x="697" y="3438"/>
                <a:ext cx="625" cy="706"/>
              </a:xfrm>
              <a:prstGeom prst="rect">
                <a:avLst/>
              </a:prstGeom>
              <a:solidFill>
                <a:srgbClr val="E7FFF6"/>
              </a:solidFill>
              <a:ln w="9525">
                <a:solidFill>
                  <a:srgbClr val="000000"/>
                </a:solidFill>
                <a:miter lim="800000"/>
                <a:headEnd/>
                <a:tailEnd/>
              </a:ln>
            </p:spPr>
            <p:txBody>
              <a:bodyPr/>
              <a:lstStyle/>
              <a:p>
                <a:pPr>
                  <a:lnSpc>
                    <a:spcPct val="100000"/>
                  </a:lnSpc>
                  <a:spcBef>
                    <a:spcPct val="0"/>
                  </a:spcBef>
                </a:pPr>
                <a:r>
                  <a:rPr lang="en-US" altLang="zh-CN" sz="2000">
                    <a:solidFill>
                      <a:srgbClr val="000099"/>
                    </a:solidFill>
                  </a:rPr>
                  <a:t>s</a:t>
                </a:r>
                <a:endParaRPr lang="en-US" altLang="zh-CN">
                  <a:solidFill>
                    <a:srgbClr val="000099"/>
                  </a:solidFill>
                </a:endParaRPr>
              </a:p>
            </p:txBody>
          </p:sp>
          <p:sp>
            <p:nvSpPr>
              <p:cNvPr id="70683" name="Text Box 27"/>
              <p:cNvSpPr txBox="1">
                <a:spLocks noChangeArrowheads="1"/>
              </p:cNvSpPr>
              <p:nvPr/>
            </p:nvSpPr>
            <p:spPr bwMode="auto">
              <a:xfrm>
                <a:off x="192" y="3489"/>
                <a:ext cx="451" cy="351"/>
              </a:xfrm>
              <a:prstGeom prst="rect">
                <a:avLst/>
              </a:prstGeom>
              <a:noFill/>
              <a:ln w="9525">
                <a:noFill/>
                <a:miter lim="800000"/>
                <a:headEnd/>
                <a:tailEnd/>
              </a:ln>
            </p:spPr>
            <p:txBody>
              <a:bodyPr/>
              <a:lstStyle/>
              <a:p>
                <a:pPr>
                  <a:lnSpc>
                    <a:spcPct val="100000"/>
                  </a:lnSpc>
                  <a:spcBef>
                    <a:spcPct val="0"/>
                  </a:spcBef>
                </a:pPr>
                <a:r>
                  <a:rPr lang="en-US" altLang="zh-CN">
                    <a:solidFill>
                      <a:srgbClr val="000099"/>
                    </a:solidFill>
                  </a:rPr>
                  <a:t>s2</a:t>
                </a:r>
              </a:p>
            </p:txBody>
          </p:sp>
          <p:sp>
            <p:nvSpPr>
              <p:cNvPr id="70684" name="AutoShape 28"/>
              <p:cNvSpPr>
                <a:spLocks noChangeArrowheads="1"/>
              </p:cNvSpPr>
              <p:nvPr/>
            </p:nvSpPr>
            <p:spPr bwMode="auto">
              <a:xfrm>
                <a:off x="950" y="3065"/>
                <a:ext cx="133" cy="373"/>
              </a:xfrm>
              <a:prstGeom prst="downArrow">
                <a:avLst>
                  <a:gd name="adj1" fmla="val 50000"/>
                  <a:gd name="adj2" fmla="val 70113"/>
                </a:avLst>
              </a:prstGeom>
              <a:solidFill>
                <a:srgbClr val="E7FFF6"/>
              </a:solidFill>
              <a:ln w="9525">
                <a:solidFill>
                  <a:srgbClr val="000000"/>
                </a:solidFill>
                <a:miter lim="800000"/>
                <a:headEnd/>
                <a:tailEnd/>
              </a:ln>
            </p:spPr>
            <p:txBody>
              <a:bodyPr vert="eaVert"/>
              <a:lstStyle/>
              <a:p>
                <a:endParaRPr lang="zh-CN" altLang="en-US"/>
              </a:p>
            </p:txBody>
          </p:sp>
          <p:sp>
            <p:nvSpPr>
              <p:cNvPr id="70685" name="Text Box 29"/>
              <p:cNvSpPr txBox="1">
                <a:spLocks noChangeArrowheads="1"/>
              </p:cNvSpPr>
              <p:nvPr/>
            </p:nvSpPr>
            <p:spPr bwMode="auto">
              <a:xfrm>
                <a:off x="1787" y="3268"/>
                <a:ext cx="505" cy="634"/>
              </a:xfrm>
              <a:prstGeom prst="rect">
                <a:avLst/>
              </a:prstGeom>
              <a:solidFill>
                <a:srgbClr val="E7FFF6"/>
              </a:solidFill>
              <a:ln w="9525">
                <a:solidFill>
                  <a:srgbClr val="000000"/>
                </a:solidFill>
                <a:miter lim="800000"/>
                <a:headEnd/>
                <a:tailEnd/>
              </a:ln>
            </p:spPr>
            <p:txBody>
              <a:bodyPr/>
              <a:lstStyle/>
              <a:p>
                <a:pPr algn="ctr">
                  <a:lnSpc>
                    <a:spcPct val="100000"/>
                  </a:lnSpc>
                  <a:spcBef>
                    <a:spcPct val="0"/>
                  </a:spcBef>
                </a:pPr>
                <a:r>
                  <a:rPr lang="zh-CN" altLang="en-US">
                    <a:solidFill>
                      <a:srgbClr val="000099"/>
                    </a:solidFill>
                  </a:rPr>
                  <a:t>堆</a:t>
                </a:r>
              </a:p>
            </p:txBody>
          </p:sp>
          <p:sp>
            <p:nvSpPr>
              <p:cNvPr id="70686" name="Line 30"/>
              <p:cNvSpPr>
                <a:spLocks noChangeShapeType="1"/>
              </p:cNvSpPr>
              <p:nvPr/>
            </p:nvSpPr>
            <p:spPr bwMode="auto">
              <a:xfrm>
                <a:off x="1335" y="3551"/>
                <a:ext cx="452" cy="0"/>
              </a:xfrm>
              <a:prstGeom prst="line">
                <a:avLst/>
              </a:prstGeom>
              <a:noFill/>
              <a:ln w="9525">
                <a:solidFill>
                  <a:srgbClr val="000000"/>
                </a:solidFill>
                <a:round/>
                <a:headEnd/>
                <a:tailEnd type="triangle" w="med" len="med"/>
              </a:ln>
            </p:spPr>
            <p:txBody>
              <a:bodyPr/>
              <a:lstStyle/>
              <a:p>
                <a:endParaRPr lang="zh-CN" altLang="en-US"/>
              </a:p>
            </p:txBody>
          </p:sp>
          <p:sp>
            <p:nvSpPr>
              <p:cNvPr id="70687" name="AutoShape 31"/>
              <p:cNvSpPr>
                <a:spLocks noChangeArrowheads="1"/>
              </p:cNvSpPr>
              <p:nvPr/>
            </p:nvSpPr>
            <p:spPr bwMode="auto">
              <a:xfrm>
                <a:off x="2424" y="2861"/>
                <a:ext cx="173" cy="645"/>
              </a:xfrm>
              <a:prstGeom prst="curvedLeftArrow">
                <a:avLst>
                  <a:gd name="adj1" fmla="val 74566"/>
                  <a:gd name="adj2" fmla="val 149133"/>
                  <a:gd name="adj3" fmla="val 33333"/>
                </a:avLst>
              </a:prstGeom>
              <a:solidFill>
                <a:srgbClr val="E7FFF6"/>
              </a:solidFill>
              <a:ln w="9525">
                <a:solidFill>
                  <a:srgbClr val="000000"/>
                </a:solidFill>
                <a:miter lim="800000"/>
                <a:headEnd/>
                <a:tailEnd/>
              </a:ln>
            </p:spPr>
            <p:txBody>
              <a:bodyPr/>
              <a:lstStyle/>
              <a:p>
                <a:endParaRPr lang="zh-CN" altLang="en-US"/>
              </a:p>
            </p:txBody>
          </p:sp>
          <p:sp>
            <p:nvSpPr>
              <p:cNvPr id="70688" name="Text Box 32"/>
              <p:cNvSpPr txBox="1">
                <a:spLocks noChangeArrowheads="1"/>
              </p:cNvSpPr>
              <p:nvPr/>
            </p:nvSpPr>
            <p:spPr bwMode="auto">
              <a:xfrm>
                <a:off x="192" y="2496"/>
                <a:ext cx="452" cy="351"/>
              </a:xfrm>
              <a:prstGeom prst="rect">
                <a:avLst/>
              </a:prstGeom>
              <a:noFill/>
              <a:ln w="9525">
                <a:noFill/>
                <a:miter lim="800000"/>
                <a:headEnd/>
                <a:tailEnd/>
              </a:ln>
            </p:spPr>
            <p:txBody>
              <a:bodyPr/>
              <a:lstStyle/>
              <a:p>
                <a:pPr>
                  <a:lnSpc>
                    <a:spcPct val="100000"/>
                  </a:lnSpc>
                  <a:spcBef>
                    <a:spcPct val="0"/>
                  </a:spcBef>
                </a:pPr>
                <a:r>
                  <a:rPr lang="en-US" altLang="zh-CN">
                    <a:solidFill>
                      <a:srgbClr val="000099"/>
                    </a:solidFill>
                  </a:rPr>
                  <a:t>s1</a:t>
                </a:r>
              </a:p>
            </p:txBody>
          </p:sp>
        </p:grpSp>
        <p:sp>
          <p:nvSpPr>
            <p:cNvPr id="70689" name="Text Box 33"/>
            <p:cNvSpPr txBox="1">
              <a:spLocks noChangeArrowheads="1"/>
            </p:cNvSpPr>
            <p:nvPr/>
          </p:nvSpPr>
          <p:spPr bwMode="auto">
            <a:xfrm>
              <a:off x="144" y="3120"/>
              <a:ext cx="2365" cy="419"/>
            </a:xfrm>
            <a:prstGeom prst="rect">
              <a:avLst/>
            </a:prstGeom>
            <a:noFill/>
            <a:ln w="9525">
              <a:noFill/>
              <a:miter lim="800000"/>
              <a:headEnd/>
              <a:tailEnd/>
            </a:ln>
          </p:spPr>
          <p:txBody>
            <a:bodyPr/>
            <a:lstStyle/>
            <a:p>
              <a:pPr algn="ctr">
                <a:lnSpc>
                  <a:spcPct val="100000"/>
                </a:lnSpc>
                <a:spcBef>
                  <a:spcPct val="0"/>
                </a:spcBef>
              </a:pPr>
              <a:r>
                <a:rPr lang="zh-CN" altLang="en-US">
                  <a:solidFill>
                    <a:srgbClr val="000099"/>
                  </a:solidFill>
                </a:rPr>
                <a:t>深拷贝  拷贝后</a:t>
              </a:r>
            </a:p>
          </p:txBody>
        </p:sp>
      </p:gr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19138" name="Text Box 2"/>
          <p:cNvSpPr txBox="1">
            <a:spLocks noChangeArrowheads="1"/>
          </p:cNvSpPr>
          <p:nvPr/>
        </p:nvSpPr>
        <p:spPr bwMode="auto">
          <a:xfrm>
            <a:off x="1187450" y="2420938"/>
            <a:ext cx="7489825" cy="2779712"/>
          </a:xfrm>
          <a:prstGeom prst="rect">
            <a:avLst/>
          </a:prstGeom>
          <a:noFill/>
          <a:ln w="9525">
            <a:solidFill>
              <a:schemeClr val="tx1"/>
            </a:solidFill>
            <a:miter lim="800000"/>
            <a:headEnd/>
            <a:tailEnd/>
          </a:ln>
          <a:effectLst/>
        </p:spPr>
        <p:txBody>
          <a:bodyPr>
            <a:spAutoFit/>
          </a:bodyPr>
          <a:lstStyle/>
          <a:p>
            <a:pPr>
              <a:lnSpc>
                <a:spcPct val="100000"/>
              </a:lnSpc>
              <a:spcBef>
                <a:spcPct val="0"/>
              </a:spcBef>
            </a:pPr>
            <a:r>
              <a:rPr lang="zh-CN" altLang="en-US" sz="3200">
                <a:solidFill>
                  <a:srgbClr val="800000"/>
                </a:solidFill>
              </a:rPr>
              <a:t>什么时候必须为类定义拷贝构造函数</a:t>
            </a:r>
            <a:r>
              <a:rPr lang="zh-CN" altLang="en-US">
                <a:solidFill>
                  <a:srgbClr val="080808"/>
                </a:solidFill>
              </a:rPr>
              <a:t>？</a:t>
            </a:r>
          </a:p>
          <a:p>
            <a:pPr>
              <a:lnSpc>
                <a:spcPct val="100000"/>
              </a:lnSpc>
              <a:spcBef>
                <a:spcPct val="0"/>
              </a:spcBef>
            </a:pPr>
            <a:endParaRPr lang="zh-CN" altLang="en-US">
              <a:solidFill>
                <a:srgbClr val="080808"/>
              </a:solidFill>
            </a:endParaRPr>
          </a:p>
          <a:p>
            <a:pPr>
              <a:lnSpc>
                <a:spcPct val="100000"/>
              </a:lnSpc>
              <a:spcBef>
                <a:spcPct val="0"/>
              </a:spcBef>
            </a:pPr>
            <a:r>
              <a:rPr lang="zh-CN" altLang="en-US">
                <a:solidFill>
                  <a:srgbClr val="080808"/>
                </a:solidFill>
              </a:rPr>
              <a:t>回答：</a:t>
            </a:r>
          </a:p>
          <a:p>
            <a:pPr>
              <a:lnSpc>
                <a:spcPct val="100000"/>
              </a:lnSpc>
              <a:spcBef>
                <a:spcPct val="0"/>
              </a:spcBef>
            </a:pPr>
            <a:r>
              <a:rPr lang="zh-CN" altLang="en-US">
                <a:solidFill>
                  <a:srgbClr val="080808"/>
                </a:solidFill>
              </a:rPr>
              <a:t>如果一个类包含指向动态存储空间的指针类型数据成员，并且必须通过该指针在构造函数中动态申请内存空间，则必须为该类定义个拷贝构造函数，否则在析构是容易产生意外错误</a:t>
            </a:r>
            <a:endParaRPr lang="zh-CN" altLang="en-US" sz="1800" b="0"/>
          </a:p>
        </p:txBody>
      </p:sp>
      <p:sp>
        <p:nvSpPr>
          <p:cNvPr id="21913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3143248"/>
            <a:ext cx="8229600" cy="1143000"/>
          </a:xfrm>
        </p:spPr>
        <p:txBody>
          <a:bodyPr>
            <a:normAutofit/>
          </a:bodyPr>
          <a:lstStyle/>
          <a:p>
            <a:r>
              <a:rPr lang="en-US" altLang="zh-CN" dirty="0" smtClean="0">
                <a:solidFill>
                  <a:schemeClr val="tx2"/>
                </a:solidFill>
                <a:ea typeface="隶书" pitchFamily="49" charset="-122"/>
              </a:rPr>
              <a:t>Const</a:t>
            </a:r>
            <a:r>
              <a:rPr lang="zh-CN" altLang="en-US" dirty="0" smtClean="0">
                <a:solidFill>
                  <a:schemeClr val="tx2"/>
                </a:solidFill>
                <a:ea typeface="隶书" pitchFamily="49" charset="-122"/>
              </a:rPr>
              <a:t>数据成员</a:t>
            </a:r>
            <a:endParaRPr lang="zh-CN" altLang="en-US" dirty="0">
              <a:solidFill>
                <a:schemeClr val="tx2"/>
              </a:solidFill>
              <a:ea typeface="隶书"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468313" y="1628775"/>
            <a:ext cx="8305800" cy="1562100"/>
          </a:xfrm>
          <a:prstGeom prst="rect">
            <a:avLst/>
          </a:prstGeom>
          <a:solidFill>
            <a:schemeClr val="bg1"/>
          </a:solidFill>
          <a:ln w="9525">
            <a:solidFill>
              <a:schemeClr val="tx1"/>
            </a:solidFill>
            <a:miter lim="800000"/>
            <a:headEnd/>
            <a:tailEnd/>
          </a:ln>
          <a:effectLst/>
        </p:spPr>
        <p:txBody>
          <a:bodyPr>
            <a:spAutoFit/>
          </a:bodyPr>
          <a:lstStyle/>
          <a:p>
            <a:pPr algn="just">
              <a:lnSpc>
                <a:spcPct val="100000"/>
              </a:lnSpc>
              <a:buClrTx/>
              <a:buSzTx/>
              <a:buFontTx/>
              <a:buNone/>
            </a:pPr>
            <a:r>
              <a:rPr kumimoji="0" lang="zh-CN" altLang="en-US" sz="2400"/>
              <a:t>用</a:t>
            </a:r>
            <a:r>
              <a:rPr kumimoji="0" lang="en-US" altLang="zh-CN" sz="2400"/>
              <a:t>const</a:t>
            </a:r>
            <a:r>
              <a:rPr kumimoji="0" lang="zh-CN" altLang="en-US" sz="2400"/>
              <a:t>修饰的对象叫对象常量，其格式如下：</a:t>
            </a:r>
          </a:p>
          <a:p>
            <a:pPr algn="just">
              <a:lnSpc>
                <a:spcPct val="100000"/>
              </a:lnSpc>
              <a:buClrTx/>
              <a:buSzTx/>
              <a:buFontTx/>
              <a:buNone/>
            </a:pPr>
            <a:r>
              <a:rPr kumimoji="0" lang="zh-CN" altLang="en-US" sz="2400">
                <a:solidFill>
                  <a:srgbClr val="FF3300"/>
                </a:solidFill>
              </a:rPr>
              <a:t>类名  </a:t>
            </a:r>
            <a:r>
              <a:rPr kumimoji="0" lang="en-US" altLang="zh-CN" sz="2400">
                <a:solidFill>
                  <a:srgbClr val="FF3300"/>
                </a:solidFill>
              </a:rPr>
              <a:t>const </a:t>
            </a:r>
            <a:r>
              <a:rPr kumimoji="0" lang="zh-CN" altLang="en-US" sz="2400">
                <a:solidFill>
                  <a:srgbClr val="FF3300"/>
                </a:solidFill>
              </a:rPr>
              <a:t>对象名     或者    </a:t>
            </a:r>
            <a:r>
              <a:rPr kumimoji="0" lang="en-US" altLang="zh-CN" sz="2400">
                <a:solidFill>
                  <a:srgbClr val="FF3300"/>
                </a:solidFill>
              </a:rPr>
              <a:t>const  </a:t>
            </a:r>
            <a:r>
              <a:rPr kumimoji="0" lang="zh-CN" altLang="en-US" sz="2400">
                <a:solidFill>
                  <a:srgbClr val="FF3300"/>
                </a:solidFill>
              </a:rPr>
              <a:t>类名  对象名</a:t>
            </a:r>
            <a:endParaRPr kumimoji="0" lang="zh-CN" altLang="en-US" sz="2400">
              <a:solidFill>
                <a:schemeClr val="bg2"/>
              </a:solidFill>
            </a:endParaRPr>
          </a:p>
          <a:p>
            <a:pPr algn="just">
              <a:lnSpc>
                <a:spcPct val="100000"/>
              </a:lnSpc>
              <a:buClrTx/>
              <a:buSzTx/>
              <a:buFontTx/>
              <a:buNone/>
            </a:pPr>
            <a:r>
              <a:rPr kumimoji="0" lang="zh-CN" altLang="en-US" sz="2400"/>
              <a:t>声明为</a:t>
            </a:r>
            <a:r>
              <a:rPr kumimoji="0" lang="zh-CN" altLang="en-US" sz="2400" u="sng">
                <a:solidFill>
                  <a:srgbClr val="800000"/>
                </a:solidFill>
              </a:rPr>
              <a:t>常对象</a:t>
            </a:r>
            <a:r>
              <a:rPr kumimoji="0" lang="zh-CN" altLang="en-US" sz="2400"/>
              <a:t>的同时</a:t>
            </a:r>
            <a:r>
              <a:rPr kumimoji="0" lang="zh-CN" altLang="en-US" sz="2400" u="sng">
                <a:solidFill>
                  <a:srgbClr val="800000"/>
                </a:solidFill>
              </a:rPr>
              <a:t>必须被初始化</a:t>
            </a:r>
            <a:r>
              <a:rPr kumimoji="0" lang="zh-CN" altLang="en-US" sz="2400"/>
              <a:t>，</a:t>
            </a:r>
            <a:r>
              <a:rPr kumimoji="0" lang="zh-CN" altLang="en-US" sz="2400" u="sng">
                <a:solidFill>
                  <a:srgbClr val="800000"/>
                </a:solidFill>
              </a:rPr>
              <a:t>并从此不能改写对象的数据成员。</a:t>
            </a:r>
          </a:p>
        </p:txBody>
      </p:sp>
      <p:sp>
        <p:nvSpPr>
          <p:cNvPr id="196611" name="Rectangle 3"/>
          <p:cNvSpPr>
            <a:spLocks noChangeArrowheads="1"/>
          </p:cNvSpPr>
          <p:nvPr/>
        </p:nvSpPr>
        <p:spPr bwMode="auto">
          <a:xfrm>
            <a:off x="1187450" y="3141663"/>
            <a:ext cx="7140575" cy="3448050"/>
          </a:xfrm>
          <a:prstGeom prst="rect">
            <a:avLst/>
          </a:prstGeom>
          <a:noFill/>
          <a:ln w="9525">
            <a:noFill/>
            <a:miter lim="800000"/>
            <a:headEnd/>
            <a:tailEnd/>
          </a:ln>
          <a:effectLst/>
        </p:spPr>
        <p:txBody>
          <a:bodyPr lIns="92075" tIns="46038" rIns="92075" bIns="46038"/>
          <a:lstStyle/>
          <a:p>
            <a:pPr marL="342900" indent="-342900" algn="l">
              <a:lnSpc>
                <a:spcPct val="100000"/>
              </a:lnSpc>
              <a:buClr>
                <a:schemeClr val="accent1"/>
              </a:buClr>
            </a:pPr>
            <a:r>
              <a:rPr kumimoji="0" lang="en-US" altLang="zh-CN" sz="2400"/>
              <a:t>class A</a:t>
            </a:r>
          </a:p>
          <a:p>
            <a:pPr marL="342900" indent="-342900" algn="l">
              <a:lnSpc>
                <a:spcPct val="100000"/>
              </a:lnSpc>
              <a:buClr>
                <a:schemeClr val="accent1"/>
              </a:buClr>
            </a:pPr>
            <a:r>
              <a:rPr kumimoji="0" lang="en-US" altLang="zh-CN" sz="2400"/>
              <a:t>{</a:t>
            </a:r>
          </a:p>
          <a:p>
            <a:pPr marL="342900" indent="-342900" algn="l">
              <a:lnSpc>
                <a:spcPct val="100000"/>
              </a:lnSpc>
              <a:buClr>
                <a:schemeClr val="accent1"/>
              </a:buClr>
            </a:pPr>
            <a:r>
              <a:rPr kumimoji="0" lang="en-US" altLang="zh-CN" sz="2400"/>
              <a:t>     public:</a:t>
            </a:r>
          </a:p>
          <a:p>
            <a:pPr marL="342900" indent="-342900" algn="l">
              <a:lnSpc>
                <a:spcPct val="100000"/>
              </a:lnSpc>
              <a:buClr>
                <a:schemeClr val="accent1"/>
              </a:buClr>
            </a:pPr>
            <a:r>
              <a:rPr kumimoji="0" lang="en-US" altLang="zh-CN" sz="2400"/>
              <a:t>         A(int i,int j) {x=i; y=j;}</a:t>
            </a:r>
          </a:p>
          <a:p>
            <a:pPr marL="342900" indent="-342900" algn="l">
              <a:lnSpc>
                <a:spcPct val="100000"/>
              </a:lnSpc>
              <a:buClr>
                <a:schemeClr val="accent1"/>
              </a:buClr>
            </a:pPr>
            <a:r>
              <a:rPr kumimoji="0" lang="en-US" altLang="zh-CN" sz="2400"/>
              <a:t>                     ...</a:t>
            </a:r>
          </a:p>
          <a:p>
            <a:pPr marL="342900" indent="-342900" algn="l">
              <a:lnSpc>
                <a:spcPct val="100000"/>
              </a:lnSpc>
              <a:buClr>
                <a:schemeClr val="accent1"/>
              </a:buClr>
            </a:pPr>
            <a:r>
              <a:rPr kumimoji="0" lang="en-US" altLang="zh-CN" sz="2400"/>
              <a:t>     private:</a:t>
            </a:r>
          </a:p>
          <a:p>
            <a:pPr marL="342900" indent="-342900" algn="l">
              <a:lnSpc>
                <a:spcPct val="100000"/>
              </a:lnSpc>
              <a:buClr>
                <a:schemeClr val="accent1"/>
              </a:buClr>
            </a:pPr>
            <a:r>
              <a:rPr kumimoji="0" lang="en-US" altLang="zh-CN" sz="2400"/>
              <a:t>         int x,y;</a:t>
            </a:r>
          </a:p>
          <a:p>
            <a:pPr marL="342900" indent="-342900" algn="l">
              <a:lnSpc>
                <a:spcPct val="100000"/>
              </a:lnSpc>
              <a:buClr>
                <a:schemeClr val="accent1"/>
              </a:buClr>
            </a:pPr>
            <a:r>
              <a:rPr kumimoji="0" lang="en-US" altLang="zh-CN" sz="2400"/>
              <a:t>};</a:t>
            </a:r>
          </a:p>
          <a:p>
            <a:pPr marL="342900" indent="-342900" algn="l">
              <a:lnSpc>
                <a:spcPct val="100000"/>
              </a:lnSpc>
              <a:buClr>
                <a:schemeClr val="accent1"/>
              </a:buClr>
            </a:pPr>
            <a:r>
              <a:rPr kumimoji="0" lang="en-US" altLang="zh-CN" sz="2400">
                <a:solidFill>
                  <a:srgbClr val="FF3300"/>
                </a:solidFill>
              </a:rPr>
              <a:t>A const a(3,4);       </a:t>
            </a:r>
            <a:r>
              <a:rPr kumimoji="0" lang="en-US" altLang="zh-CN" sz="2400">
                <a:solidFill>
                  <a:srgbClr val="800000"/>
                </a:solidFill>
              </a:rPr>
              <a:t>//a</a:t>
            </a:r>
            <a:r>
              <a:rPr kumimoji="0" lang="zh-CN" altLang="en-US" sz="2400">
                <a:solidFill>
                  <a:srgbClr val="800000"/>
                </a:solidFill>
              </a:rPr>
              <a:t>是常对象，不能被更新</a:t>
            </a:r>
          </a:p>
        </p:txBody>
      </p:sp>
      <p:sp>
        <p:nvSpPr>
          <p:cNvPr id="196612" name="Rectangle 4"/>
          <p:cNvSpPr>
            <a:spLocks noChangeArrowheads="1"/>
          </p:cNvSpPr>
          <p:nvPr/>
        </p:nvSpPr>
        <p:spPr bwMode="auto">
          <a:xfrm>
            <a:off x="457200" y="620713"/>
            <a:ext cx="8686800" cy="873125"/>
          </a:xfrm>
          <a:prstGeom prst="rect">
            <a:avLst/>
          </a:prstGeom>
          <a:noFill/>
          <a:ln w="9525">
            <a:noFill/>
            <a:miter lim="800000"/>
            <a:headEnd/>
            <a:tailEnd/>
          </a:ln>
          <a:effectLst/>
        </p:spPr>
        <p:txBody>
          <a:bodyPr/>
          <a:lstStyle/>
          <a:p>
            <a:pPr>
              <a:lnSpc>
                <a:spcPct val="100000"/>
              </a:lnSpc>
              <a:buClrTx/>
              <a:buSzTx/>
              <a:buFontTx/>
              <a:buNone/>
            </a:pPr>
            <a:r>
              <a:rPr kumimoji="0" lang="en-US" altLang="zh-CN" sz="3200">
                <a:solidFill>
                  <a:schemeClr val="hlink"/>
                </a:solidFill>
              </a:rPr>
              <a:t>2.3    </a:t>
            </a:r>
            <a:r>
              <a:rPr kumimoji="0" lang="zh-CN" altLang="en-US" sz="3200">
                <a:solidFill>
                  <a:schemeClr val="hlink"/>
                </a:solidFill>
              </a:rPr>
              <a:t>常类型</a:t>
            </a:r>
            <a:r>
              <a:rPr kumimoji="0" lang="zh-CN" altLang="en-US" sz="3200">
                <a:solidFill>
                  <a:srgbClr val="000099"/>
                </a:solidFill>
              </a:rPr>
              <a:t>（常对象）</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827088" y="1773238"/>
            <a:ext cx="7620000" cy="4800600"/>
          </a:xfrm>
        </p:spPr>
        <p:txBody>
          <a:bodyPr/>
          <a:lstStyle/>
          <a:p>
            <a:pPr marL="552450" indent="-552450"/>
            <a:r>
              <a:rPr lang="zh-CN" altLang="en-US" sz="2700" b="1" dirty="0">
                <a:latin typeface="Times New Roman" pitchFamily="18" charset="0"/>
                <a:ea typeface="华文楷体" pitchFamily="2" charset="-122"/>
              </a:rPr>
              <a:t>常成员函数</a:t>
            </a:r>
          </a:p>
          <a:p>
            <a:pPr marL="933450" lvl="1" indent="-476250">
              <a:buClr>
                <a:schemeClr val="hlink"/>
              </a:buClr>
              <a:buFont typeface="Wingdings" pitchFamily="2" charset="2"/>
              <a:buAutoNum type="arabicPeriod"/>
            </a:pPr>
            <a:r>
              <a:rPr lang="zh-CN" altLang="en-US" sz="2700" b="1" dirty="0">
                <a:latin typeface="Times New Roman" pitchFamily="18" charset="0"/>
                <a:ea typeface="华文楷体" pitchFamily="2" charset="-122"/>
              </a:rPr>
              <a:t>使用</a:t>
            </a:r>
            <a:r>
              <a:rPr lang="en-US" altLang="zh-CN" sz="2700" b="1" dirty="0">
                <a:latin typeface="Times New Roman" pitchFamily="18" charset="0"/>
                <a:ea typeface="华文楷体" pitchFamily="2" charset="-122"/>
              </a:rPr>
              <a:t>const</a:t>
            </a:r>
            <a:r>
              <a:rPr lang="zh-CN" altLang="en-US" sz="2700" b="1" dirty="0">
                <a:latin typeface="Times New Roman" pitchFamily="18" charset="0"/>
                <a:ea typeface="华文楷体" pitchFamily="2" charset="-122"/>
              </a:rPr>
              <a:t>关键字说明的函数。</a:t>
            </a:r>
          </a:p>
          <a:p>
            <a:pPr marL="933450" lvl="1" indent="-476250">
              <a:buClr>
                <a:schemeClr val="hlink"/>
              </a:buClr>
              <a:buFont typeface="Wingdings" pitchFamily="2" charset="2"/>
              <a:buAutoNum type="arabicPeriod"/>
            </a:pPr>
            <a:r>
              <a:rPr lang="zh-CN" altLang="en-US" sz="2700" b="1" u="sng" dirty="0">
                <a:solidFill>
                  <a:srgbClr val="800000"/>
                </a:solidFill>
                <a:latin typeface="Times New Roman" pitchFamily="18" charset="0"/>
                <a:ea typeface="华文楷体" pitchFamily="2" charset="-122"/>
              </a:rPr>
              <a:t>常成员函数不更新对象的数据成员。</a:t>
            </a:r>
          </a:p>
          <a:p>
            <a:pPr marL="933450" lvl="1" indent="-476250">
              <a:buClr>
                <a:schemeClr val="hlink"/>
              </a:buClr>
              <a:buFont typeface="Wingdings" pitchFamily="2" charset="2"/>
              <a:buAutoNum type="arabicPeriod"/>
            </a:pPr>
            <a:r>
              <a:rPr lang="zh-CN" altLang="en-US" sz="2700" b="1" dirty="0">
                <a:latin typeface="Times New Roman" pitchFamily="18" charset="0"/>
                <a:ea typeface="华文楷体" pitchFamily="2" charset="-122"/>
              </a:rPr>
              <a:t>常成员函数说明格式：</a:t>
            </a:r>
            <a:br>
              <a:rPr lang="zh-CN" altLang="en-US" sz="2700" b="1" dirty="0">
                <a:latin typeface="Times New Roman" pitchFamily="18" charset="0"/>
                <a:ea typeface="华文楷体" pitchFamily="2" charset="-122"/>
              </a:rPr>
            </a:br>
            <a:r>
              <a:rPr lang="zh-CN" altLang="en-US" sz="2700" b="1" dirty="0">
                <a:solidFill>
                  <a:srgbClr val="800000"/>
                </a:solidFill>
                <a:latin typeface="Times New Roman" pitchFamily="18" charset="0"/>
                <a:ea typeface="华文楷体" pitchFamily="2" charset="-122"/>
              </a:rPr>
              <a:t>类型说明符  函数名（参数表）</a:t>
            </a:r>
            <a:r>
              <a:rPr lang="en-US" altLang="zh-CN" sz="2700" b="1" dirty="0">
                <a:solidFill>
                  <a:srgbClr val="800000"/>
                </a:solidFill>
                <a:latin typeface="Times New Roman" pitchFamily="18" charset="0"/>
                <a:ea typeface="华文楷体" pitchFamily="2" charset="-122"/>
              </a:rPr>
              <a:t>const;</a:t>
            </a:r>
            <a:br>
              <a:rPr lang="en-US" altLang="zh-CN" sz="2700" b="1" dirty="0">
                <a:solidFill>
                  <a:srgbClr val="800000"/>
                </a:solidFill>
                <a:latin typeface="Times New Roman" pitchFamily="18" charset="0"/>
                <a:ea typeface="华文楷体" pitchFamily="2" charset="-122"/>
              </a:rPr>
            </a:br>
            <a:r>
              <a:rPr lang="zh-CN" altLang="en-US" sz="2700" b="1" dirty="0">
                <a:latin typeface="Times New Roman" pitchFamily="18" charset="0"/>
                <a:ea typeface="华文楷体" pitchFamily="2" charset="-122"/>
              </a:rPr>
              <a:t>这里，</a:t>
            </a:r>
            <a:r>
              <a:rPr lang="en-US" altLang="zh-CN" sz="2700" b="1" dirty="0">
                <a:latin typeface="Times New Roman" pitchFamily="18" charset="0"/>
                <a:ea typeface="华文楷体" pitchFamily="2" charset="-122"/>
              </a:rPr>
              <a:t>const</a:t>
            </a:r>
            <a:r>
              <a:rPr lang="zh-CN" altLang="en-US" sz="2700" b="1" dirty="0">
                <a:latin typeface="Times New Roman" pitchFamily="18" charset="0"/>
                <a:ea typeface="华文楷体" pitchFamily="2" charset="-122"/>
              </a:rPr>
              <a:t>是函数类型的一个组成部分，因此在实现部分也要带</a:t>
            </a:r>
            <a:r>
              <a:rPr lang="en-US" altLang="zh-CN" sz="2700" b="1" dirty="0">
                <a:latin typeface="Times New Roman" pitchFamily="18" charset="0"/>
                <a:ea typeface="华文楷体" pitchFamily="2" charset="-122"/>
              </a:rPr>
              <a:t>const</a:t>
            </a:r>
            <a:r>
              <a:rPr lang="zh-CN" altLang="en-US" sz="2700" b="1" dirty="0">
                <a:latin typeface="Times New Roman" pitchFamily="18" charset="0"/>
                <a:ea typeface="华文楷体" pitchFamily="2" charset="-122"/>
              </a:rPr>
              <a:t>关键字。</a:t>
            </a:r>
          </a:p>
          <a:p>
            <a:pPr marL="933450" lvl="1" indent="-476250">
              <a:buClr>
                <a:schemeClr val="hlink"/>
              </a:buClr>
              <a:buFont typeface="Wingdings" pitchFamily="2" charset="2"/>
              <a:buAutoNum type="arabicPeriod"/>
            </a:pPr>
            <a:r>
              <a:rPr lang="en-US" altLang="zh-CN" sz="2700" b="1" dirty="0">
                <a:latin typeface="Times New Roman" pitchFamily="18" charset="0"/>
                <a:ea typeface="华文楷体" pitchFamily="2" charset="-122"/>
              </a:rPr>
              <a:t>const</a:t>
            </a:r>
            <a:r>
              <a:rPr lang="zh-CN" altLang="en-US" sz="2700" b="1" dirty="0">
                <a:latin typeface="Times New Roman" pitchFamily="18" charset="0"/>
                <a:ea typeface="华文楷体" pitchFamily="2" charset="-122"/>
              </a:rPr>
              <a:t>关键字可以被用于参与对重载函数的区分</a:t>
            </a:r>
            <a:endParaRPr lang="zh-CN" altLang="en-US" sz="2900" b="1" dirty="0">
              <a:latin typeface="Times New Roman" pitchFamily="18" charset="0"/>
              <a:ea typeface="华文楷体" pitchFamily="2" charset="-122"/>
            </a:endParaRPr>
          </a:p>
          <a:p>
            <a:pPr marL="552450" indent="-552450"/>
            <a:r>
              <a:rPr lang="zh-CN" altLang="en-US" sz="2700" b="1" u="sng" dirty="0">
                <a:solidFill>
                  <a:srgbClr val="800000"/>
                </a:solidFill>
                <a:latin typeface="Times New Roman" pitchFamily="18" charset="0"/>
                <a:ea typeface="华文楷体" pitchFamily="2" charset="-122"/>
              </a:rPr>
              <a:t>通过常对象只能调用它的常成员函数</a:t>
            </a:r>
            <a:r>
              <a:rPr lang="zh-CN" altLang="en-US" sz="2700" b="1" u="sng" dirty="0" smtClean="0">
                <a:solidFill>
                  <a:srgbClr val="800000"/>
                </a:solidFill>
                <a:latin typeface="Times New Roman" pitchFamily="18" charset="0"/>
                <a:ea typeface="华文楷体" pitchFamily="2" charset="-122"/>
              </a:rPr>
              <a:t>。</a:t>
            </a:r>
            <a:endParaRPr lang="en-US" altLang="zh-CN" sz="2700" b="1" u="sng" dirty="0" smtClean="0">
              <a:solidFill>
                <a:srgbClr val="800000"/>
              </a:solidFill>
              <a:latin typeface="Times New Roman" pitchFamily="18" charset="0"/>
              <a:ea typeface="华文楷体" pitchFamily="2" charset="-122"/>
            </a:endParaRPr>
          </a:p>
          <a:p>
            <a:pPr marL="552450" indent="-552450">
              <a:buNone/>
            </a:pPr>
            <a:endParaRPr lang="zh-CN" altLang="en-US" sz="2700" b="1" u="sng" dirty="0">
              <a:solidFill>
                <a:srgbClr val="800000"/>
              </a:solidFill>
              <a:latin typeface="Times New Roman" pitchFamily="18" charset="0"/>
              <a:ea typeface="华文楷体" pitchFamily="2" charset="-122"/>
            </a:endParaRPr>
          </a:p>
        </p:txBody>
      </p:sp>
      <p:sp>
        <p:nvSpPr>
          <p:cNvPr id="197635" name="Rectangle 3"/>
          <p:cNvSpPr>
            <a:spLocks noChangeArrowheads="1"/>
          </p:cNvSpPr>
          <p:nvPr/>
        </p:nvSpPr>
        <p:spPr bwMode="auto">
          <a:xfrm>
            <a:off x="457200" y="620713"/>
            <a:ext cx="8686800" cy="873125"/>
          </a:xfrm>
          <a:prstGeom prst="rect">
            <a:avLst/>
          </a:prstGeom>
          <a:noFill/>
          <a:ln w="9525">
            <a:noFill/>
            <a:miter lim="800000"/>
            <a:headEnd/>
            <a:tailEnd/>
          </a:ln>
          <a:effectLst/>
        </p:spPr>
        <p:txBody>
          <a:bodyPr/>
          <a:lstStyle/>
          <a:p>
            <a:pPr>
              <a:lnSpc>
                <a:spcPct val="100000"/>
              </a:lnSpc>
              <a:buClrTx/>
              <a:buSzTx/>
              <a:buFontTx/>
              <a:buNone/>
            </a:pPr>
            <a:r>
              <a:rPr kumimoji="0" lang="en-US" altLang="zh-CN" sz="3200">
                <a:solidFill>
                  <a:schemeClr val="hlink"/>
                </a:solidFill>
              </a:rPr>
              <a:t>2.3    </a:t>
            </a:r>
            <a:r>
              <a:rPr kumimoji="0" lang="zh-CN" altLang="en-US" sz="3200">
                <a:solidFill>
                  <a:schemeClr val="hlink"/>
                </a:solidFill>
              </a:rPr>
              <a:t>常类型</a:t>
            </a:r>
            <a:r>
              <a:rPr kumimoji="0" lang="zh-CN" altLang="en-US" sz="3200">
                <a:solidFill>
                  <a:srgbClr val="000099"/>
                </a:solidFill>
              </a:rPr>
              <a:t>（常成员函数）</a:t>
            </a:r>
          </a:p>
        </p:txBody>
      </p:sp>
    </p:spTree>
  </p:cSld>
  <p:clrMapOvr>
    <a:masterClrMapping/>
  </p:clrMapOvr>
  <p:transition>
    <p:random/>
    <p:sndAc>
      <p:stSnd>
        <p:snd r:embed="rId3" name="projctor.wav" builtIn="1"/>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609600" y="1724025"/>
            <a:ext cx="8305800" cy="4800600"/>
          </a:xfrm>
          <a:prstGeom prst="rect">
            <a:avLst/>
          </a:prstGeom>
          <a:solidFill>
            <a:schemeClr val="bg1"/>
          </a:solidFill>
          <a:ln w="9525">
            <a:solidFill>
              <a:schemeClr val="tx1"/>
            </a:solidFill>
            <a:miter lim="800000"/>
            <a:headEnd/>
            <a:tailEnd/>
          </a:ln>
          <a:effectLst/>
        </p:spPr>
        <p:txBody>
          <a:bodyPr lIns="92075" tIns="46038" rIns="92075" bIns="46038"/>
          <a:lstStyle/>
          <a:p>
            <a:pPr marL="342900" indent="-342900" algn="l">
              <a:lnSpc>
                <a:spcPct val="115000"/>
              </a:lnSpc>
              <a:spcBef>
                <a:spcPct val="20000"/>
              </a:spcBef>
              <a:buClr>
                <a:schemeClr val="accent1"/>
              </a:buClr>
            </a:pPr>
            <a:r>
              <a:rPr kumimoji="0" lang="en-US" altLang="zh-CN">
                <a:solidFill>
                  <a:schemeClr val="hlink"/>
                </a:solidFill>
              </a:rPr>
              <a:t>//   </a:t>
            </a:r>
            <a:r>
              <a:rPr kumimoji="0" lang="zh-CN" altLang="en-US">
                <a:solidFill>
                  <a:schemeClr val="hlink"/>
                </a:solidFill>
              </a:rPr>
              <a:t>示例常对象和常成员函数</a:t>
            </a:r>
            <a:endParaRPr kumimoji="0" lang="en-US" altLang="en-US">
              <a:solidFill>
                <a:schemeClr val="hlink"/>
              </a:solidFill>
            </a:endParaRPr>
          </a:p>
          <a:p>
            <a:pPr marL="342900" indent="-342900" algn="l">
              <a:lnSpc>
                <a:spcPct val="115000"/>
              </a:lnSpc>
              <a:spcBef>
                <a:spcPct val="20000"/>
              </a:spcBef>
              <a:buClr>
                <a:schemeClr val="accent1"/>
              </a:buClr>
            </a:pPr>
            <a:r>
              <a:rPr kumimoji="0" lang="en-US" altLang="en-US"/>
              <a:t>#</a:t>
            </a:r>
            <a:r>
              <a:rPr kumimoji="0" lang="en-US" altLang="zh-CN"/>
              <a:t>include&lt;iostream&gt;</a:t>
            </a:r>
          </a:p>
          <a:p>
            <a:pPr marL="342900" indent="-342900" algn="l">
              <a:lnSpc>
                <a:spcPct val="115000"/>
              </a:lnSpc>
              <a:spcBef>
                <a:spcPct val="20000"/>
              </a:spcBef>
              <a:buClr>
                <a:schemeClr val="accent1"/>
              </a:buClr>
            </a:pPr>
            <a:r>
              <a:rPr kumimoji="0" lang="en-US" altLang="zh-CN"/>
              <a:t>using namespace std;</a:t>
            </a:r>
          </a:p>
          <a:p>
            <a:pPr marL="342900" indent="-342900" algn="l">
              <a:lnSpc>
                <a:spcPct val="115000"/>
              </a:lnSpc>
              <a:spcBef>
                <a:spcPct val="20000"/>
              </a:spcBef>
              <a:buClr>
                <a:schemeClr val="accent1"/>
              </a:buClr>
            </a:pPr>
            <a:r>
              <a:rPr kumimoji="0" lang="en-US" altLang="zh-CN"/>
              <a:t>class R</a:t>
            </a:r>
          </a:p>
          <a:p>
            <a:pPr marL="342900" indent="-342900" algn="l">
              <a:lnSpc>
                <a:spcPct val="115000"/>
              </a:lnSpc>
              <a:spcBef>
                <a:spcPct val="20000"/>
              </a:spcBef>
              <a:buClr>
                <a:schemeClr val="accent1"/>
              </a:buClr>
            </a:pPr>
            <a:r>
              <a:rPr kumimoji="0" lang="en-US" altLang="zh-CN"/>
              <a:t>{    public:</a:t>
            </a:r>
          </a:p>
          <a:p>
            <a:pPr marL="342900" indent="-342900" algn="l">
              <a:lnSpc>
                <a:spcPct val="115000"/>
              </a:lnSpc>
              <a:spcBef>
                <a:spcPct val="20000"/>
              </a:spcBef>
              <a:buClr>
                <a:schemeClr val="accent1"/>
              </a:buClr>
            </a:pPr>
            <a:r>
              <a:rPr kumimoji="0" lang="en-US" altLang="zh-CN"/>
              <a:t>         R(int r1, int r2){R1=r1;R2=r2;}</a:t>
            </a:r>
          </a:p>
          <a:p>
            <a:pPr marL="342900" indent="-342900" algn="l">
              <a:lnSpc>
                <a:spcPct val="115000"/>
              </a:lnSpc>
              <a:spcBef>
                <a:spcPct val="20000"/>
              </a:spcBef>
              <a:buClr>
                <a:schemeClr val="accent1"/>
              </a:buClr>
            </a:pPr>
            <a:r>
              <a:rPr kumimoji="0" lang="en-US" altLang="zh-CN"/>
              <a:t>         void print( );</a:t>
            </a:r>
          </a:p>
          <a:p>
            <a:pPr marL="342900" indent="-342900" algn="l">
              <a:lnSpc>
                <a:spcPct val="115000"/>
              </a:lnSpc>
              <a:spcBef>
                <a:spcPct val="20000"/>
              </a:spcBef>
              <a:buClr>
                <a:schemeClr val="accent1"/>
              </a:buClr>
            </a:pPr>
            <a:r>
              <a:rPr kumimoji="0" lang="en-US" altLang="zh-CN"/>
              <a:t>         void print( ) </a:t>
            </a:r>
            <a:r>
              <a:rPr kumimoji="0" lang="en-US" altLang="zh-CN">
                <a:solidFill>
                  <a:srgbClr val="FF3300"/>
                </a:solidFill>
              </a:rPr>
              <a:t>const</a:t>
            </a:r>
            <a:r>
              <a:rPr kumimoji="0" lang="en-US" altLang="zh-CN"/>
              <a:t>;  </a:t>
            </a:r>
            <a:r>
              <a:rPr kumimoji="0" lang="en-US" altLang="zh-CN">
                <a:solidFill>
                  <a:schemeClr val="hlink"/>
                </a:solidFill>
              </a:rPr>
              <a:t>//</a:t>
            </a:r>
            <a:r>
              <a:rPr kumimoji="0" lang="zh-CN" altLang="en-US">
                <a:solidFill>
                  <a:schemeClr val="hlink"/>
                </a:solidFill>
              </a:rPr>
              <a:t>常成员函数，</a:t>
            </a:r>
            <a:r>
              <a:rPr kumimoji="0" lang="en-US" altLang="zh-CN">
                <a:solidFill>
                  <a:schemeClr val="hlink"/>
                </a:solidFill>
              </a:rPr>
              <a:t>const</a:t>
            </a:r>
            <a:r>
              <a:rPr kumimoji="0" lang="zh-CN" altLang="en-US">
                <a:solidFill>
                  <a:schemeClr val="hlink"/>
                </a:solidFill>
              </a:rPr>
              <a:t>可实现函数重载</a:t>
            </a:r>
          </a:p>
          <a:p>
            <a:pPr marL="342900" indent="-342900" algn="l">
              <a:lnSpc>
                <a:spcPct val="115000"/>
              </a:lnSpc>
              <a:spcBef>
                <a:spcPct val="20000"/>
              </a:spcBef>
              <a:buClr>
                <a:schemeClr val="accent1"/>
              </a:buClr>
            </a:pPr>
            <a:r>
              <a:rPr kumimoji="0" lang="zh-CN" altLang="en-US"/>
              <a:t>      </a:t>
            </a:r>
            <a:r>
              <a:rPr kumimoji="0" lang="en-US" altLang="zh-CN"/>
              <a:t>private:</a:t>
            </a:r>
          </a:p>
          <a:p>
            <a:pPr marL="342900" indent="-342900" algn="l">
              <a:lnSpc>
                <a:spcPct val="115000"/>
              </a:lnSpc>
              <a:spcBef>
                <a:spcPct val="20000"/>
              </a:spcBef>
              <a:buClr>
                <a:schemeClr val="accent1"/>
              </a:buClr>
            </a:pPr>
            <a:r>
              <a:rPr kumimoji="0" lang="en-US" altLang="zh-CN"/>
              <a:t>         int R1,R2;</a:t>
            </a:r>
          </a:p>
          <a:p>
            <a:pPr marL="342900" indent="-342900" algn="l">
              <a:lnSpc>
                <a:spcPct val="115000"/>
              </a:lnSpc>
              <a:spcBef>
                <a:spcPct val="20000"/>
              </a:spcBef>
              <a:buClr>
                <a:schemeClr val="accent1"/>
              </a:buClr>
            </a:pPr>
            <a:r>
              <a:rPr kumimoji="0" lang="en-US" altLang="zh-CN"/>
              <a:t>};</a:t>
            </a:r>
          </a:p>
        </p:txBody>
      </p:sp>
      <p:sp>
        <p:nvSpPr>
          <p:cNvPr id="199683" name="Rectangle 3"/>
          <p:cNvSpPr>
            <a:spLocks noChangeArrowheads="1"/>
          </p:cNvSpPr>
          <p:nvPr/>
        </p:nvSpPr>
        <p:spPr bwMode="auto">
          <a:xfrm>
            <a:off x="457200" y="620713"/>
            <a:ext cx="8686800" cy="873125"/>
          </a:xfrm>
          <a:prstGeom prst="rect">
            <a:avLst/>
          </a:prstGeom>
          <a:noFill/>
          <a:ln w="9525">
            <a:noFill/>
            <a:miter lim="800000"/>
            <a:headEnd/>
            <a:tailEnd/>
          </a:ln>
          <a:effectLst/>
        </p:spPr>
        <p:txBody>
          <a:bodyPr/>
          <a:lstStyle/>
          <a:p>
            <a:pPr>
              <a:lnSpc>
                <a:spcPct val="100000"/>
              </a:lnSpc>
              <a:buClrTx/>
              <a:buSzTx/>
              <a:buFontTx/>
              <a:buNone/>
            </a:pPr>
            <a:r>
              <a:rPr kumimoji="0" lang="en-US" altLang="zh-CN" sz="3200">
                <a:solidFill>
                  <a:schemeClr val="hlink"/>
                </a:solidFill>
              </a:rPr>
              <a:t>2.3    </a:t>
            </a:r>
            <a:r>
              <a:rPr kumimoji="0" lang="zh-CN" altLang="en-US" sz="3200">
                <a:solidFill>
                  <a:schemeClr val="hlink"/>
                </a:solidFill>
              </a:rPr>
              <a:t>常类型</a:t>
            </a:r>
            <a:r>
              <a:rPr kumimoji="0" lang="zh-CN" altLang="en-US" sz="3200">
                <a:solidFill>
                  <a:srgbClr val="000099"/>
                </a:solidFill>
              </a:rPr>
              <a:t>（常成员函数）</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838200" y="1255713"/>
            <a:ext cx="7467600" cy="5197475"/>
          </a:xfrm>
          <a:prstGeom prst="rect">
            <a:avLst/>
          </a:prstGeom>
          <a:solidFill>
            <a:schemeClr val="bg1"/>
          </a:solidFill>
          <a:ln w="9525">
            <a:solidFill>
              <a:schemeClr val="tx1"/>
            </a:solidFill>
            <a:miter lim="800000"/>
            <a:headEnd/>
            <a:tailEnd/>
          </a:ln>
          <a:effectLst/>
        </p:spPr>
        <p:txBody>
          <a:bodyPr lIns="92075" tIns="46038" rIns="92075" bIns="46038"/>
          <a:lstStyle/>
          <a:p>
            <a:pPr marL="342900" indent="-342900" algn="l">
              <a:lnSpc>
                <a:spcPct val="100000"/>
              </a:lnSpc>
              <a:spcBef>
                <a:spcPct val="20000"/>
              </a:spcBef>
              <a:buClr>
                <a:schemeClr val="accent1"/>
              </a:buClr>
            </a:pPr>
            <a:r>
              <a:rPr kumimoji="0" lang="en-US" altLang="zh-CN" dirty="0"/>
              <a:t>void R::print( )</a:t>
            </a:r>
          </a:p>
          <a:p>
            <a:pPr marL="342900" indent="-342900" algn="l">
              <a:lnSpc>
                <a:spcPct val="100000"/>
              </a:lnSpc>
              <a:spcBef>
                <a:spcPct val="20000"/>
              </a:spcBef>
              <a:buClr>
                <a:schemeClr val="accent1"/>
              </a:buClr>
            </a:pPr>
            <a:r>
              <a:rPr kumimoji="0" lang="en-US" altLang="zh-CN" dirty="0"/>
              <a:t>{     </a:t>
            </a:r>
            <a:r>
              <a:rPr kumimoji="0" lang="en-US" altLang="zh-CN" dirty="0" err="1"/>
              <a:t>cout</a:t>
            </a:r>
            <a:r>
              <a:rPr kumimoji="0" lang="en-US" altLang="zh-CN" dirty="0"/>
              <a:t>&lt;&lt;R1&lt;&lt;“-"&lt;&lt;R2&lt;&lt;</a:t>
            </a:r>
            <a:r>
              <a:rPr kumimoji="0" lang="en-US" altLang="zh-CN" dirty="0" err="1"/>
              <a:t>endl</a:t>
            </a:r>
            <a:r>
              <a:rPr kumimoji="0" lang="en-US" altLang="zh-CN" dirty="0"/>
              <a:t>;</a:t>
            </a:r>
          </a:p>
          <a:p>
            <a:pPr marL="342900" indent="-342900" algn="l">
              <a:lnSpc>
                <a:spcPct val="100000"/>
              </a:lnSpc>
              <a:spcBef>
                <a:spcPct val="20000"/>
              </a:spcBef>
              <a:buClr>
                <a:schemeClr val="accent1"/>
              </a:buClr>
            </a:pPr>
            <a:r>
              <a:rPr kumimoji="0" lang="en-US" altLang="zh-CN" dirty="0"/>
              <a:t>}</a:t>
            </a:r>
          </a:p>
          <a:p>
            <a:pPr marL="342900" indent="-342900" algn="l">
              <a:lnSpc>
                <a:spcPct val="100000"/>
              </a:lnSpc>
              <a:spcBef>
                <a:spcPct val="20000"/>
              </a:spcBef>
              <a:buClr>
                <a:schemeClr val="accent1"/>
              </a:buClr>
            </a:pPr>
            <a:r>
              <a:rPr kumimoji="0" lang="en-US" altLang="zh-CN" dirty="0"/>
              <a:t>void R::print( ) const</a:t>
            </a:r>
          </a:p>
          <a:p>
            <a:pPr marL="342900" indent="-342900" algn="l">
              <a:lnSpc>
                <a:spcPct val="100000"/>
              </a:lnSpc>
              <a:spcBef>
                <a:spcPct val="20000"/>
              </a:spcBef>
              <a:buClr>
                <a:schemeClr val="accent1"/>
              </a:buClr>
            </a:pPr>
            <a:r>
              <a:rPr kumimoji="0" lang="en-US" altLang="zh-CN" dirty="0"/>
              <a:t>{     </a:t>
            </a:r>
            <a:r>
              <a:rPr kumimoji="0" lang="en-US" altLang="zh-CN" dirty="0" err="1"/>
              <a:t>cout</a:t>
            </a:r>
            <a:r>
              <a:rPr kumimoji="0" lang="en-US" altLang="zh-CN" dirty="0"/>
              <a:t>&lt;&lt;R1&lt;&lt;“+"&lt;&lt;R2&lt;&lt;</a:t>
            </a:r>
            <a:r>
              <a:rPr kumimoji="0" lang="en-US" altLang="zh-CN" dirty="0" err="1"/>
              <a:t>endl</a:t>
            </a:r>
            <a:r>
              <a:rPr kumimoji="0" lang="en-US" altLang="zh-CN" dirty="0"/>
              <a:t>;</a:t>
            </a:r>
          </a:p>
          <a:p>
            <a:pPr marL="342900" indent="-342900" algn="l">
              <a:lnSpc>
                <a:spcPct val="100000"/>
              </a:lnSpc>
              <a:spcBef>
                <a:spcPct val="20000"/>
              </a:spcBef>
              <a:buClr>
                <a:schemeClr val="accent1"/>
              </a:buClr>
            </a:pPr>
            <a:r>
              <a:rPr kumimoji="0" lang="en-US" altLang="zh-CN" dirty="0"/>
              <a:t>}</a:t>
            </a:r>
          </a:p>
          <a:p>
            <a:pPr marL="342900" indent="-342900" algn="l">
              <a:lnSpc>
                <a:spcPct val="100000"/>
              </a:lnSpc>
              <a:spcBef>
                <a:spcPct val="20000"/>
              </a:spcBef>
              <a:buClr>
                <a:schemeClr val="accent1"/>
              </a:buClr>
            </a:pPr>
            <a:r>
              <a:rPr kumimoji="0" lang="en-US" altLang="zh-CN" dirty="0" err="1"/>
              <a:t>int</a:t>
            </a:r>
            <a:r>
              <a:rPr kumimoji="0" lang="en-US" altLang="zh-CN" dirty="0"/>
              <a:t> main( )</a:t>
            </a:r>
          </a:p>
          <a:p>
            <a:pPr marL="342900" indent="-342900" algn="l">
              <a:lnSpc>
                <a:spcPct val="100000"/>
              </a:lnSpc>
              <a:spcBef>
                <a:spcPct val="20000"/>
              </a:spcBef>
              <a:buClr>
                <a:schemeClr val="accent1"/>
              </a:buClr>
            </a:pPr>
            <a:r>
              <a:rPr kumimoji="0" lang="en-US" altLang="zh-CN" dirty="0"/>
              <a:t>{   </a:t>
            </a:r>
          </a:p>
          <a:p>
            <a:pPr marL="342900" indent="-342900" algn="l">
              <a:lnSpc>
                <a:spcPct val="100000"/>
              </a:lnSpc>
              <a:spcBef>
                <a:spcPct val="20000"/>
              </a:spcBef>
              <a:buClr>
                <a:schemeClr val="accent1"/>
              </a:buClr>
            </a:pPr>
            <a:r>
              <a:rPr kumimoji="0" lang="en-US" altLang="zh-CN" dirty="0"/>
              <a:t>     R a(5,4);</a:t>
            </a:r>
          </a:p>
          <a:p>
            <a:pPr marL="342900" indent="-342900" algn="l">
              <a:lnSpc>
                <a:spcPct val="100000"/>
              </a:lnSpc>
              <a:spcBef>
                <a:spcPct val="20000"/>
              </a:spcBef>
              <a:buClr>
                <a:schemeClr val="accent1"/>
              </a:buClr>
            </a:pPr>
            <a:r>
              <a:rPr kumimoji="0" lang="en-US" altLang="zh-CN" dirty="0"/>
              <a:t>     </a:t>
            </a:r>
            <a:r>
              <a:rPr kumimoji="0" lang="en-US" altLang="zh-CN" dirty="0" err="1"/>
              <a:t>a.print</a:t>
            </a:r>
            <a:r>
              <a:rPr kumimoji="0" lang="en-US" altLang="zh-CN" dirty="0"/>
              <a:t>( );       </a:t>
            </a:r>
            <a:r>
              <a:rPr kumimoji="0" lang="en-US" altLang="zh-CN" dirty="0">
                <a:solidFill>
                  <a:schemeClr val="hlink"/>
                </a:solidFill>
              </a:rPr>
              <a:t>//</a:t>
            </a:r>
            <a:r>
              <a:rPr kumimoji="0" lang="zh-CN" altLang="zh-CN" dirty="0">
                <a:solidFill>
                  <a:schemeClr val="hlink"/>
                </a:solidFill>
              </a:rPr>
              <a:t>调用</a:t>
            </a:r>
            <a:r>
              <a:rPr kumimoji="0" lang="en-US" altLang="zh-CN" dirty="0">
                <a:solidFill>
                  <a:schemeClr val="hlink"/>
                </a:solidFill>
              </a:rPr>
              <a:t>void print( )</a:t>
            </a:r>
          </a:p>
          <a:p>
            <a:pPr marL="342900" indent="-342900" algn="l">
              <a:lnSpc>
                <a:spcPct val="100000"/>
              </a:lnSpc>
              <a:spcBef>
                <a:spcPct val="20000"/>
              </a:spcBef>
              <a:buClr>
                <a:schemeClr val="accent1"/>
              </a:buClr>
            </a:pPr>
            <a:r>
              <a:rPr kumimoji="0" lang="en-US" altLang="zh-CN" dirty="0"/>
              <a:t>     </a:t>
            </a:r>
            <a:r>
              <a:rPr kumimoji="0" lang="en-US" altLang="zh-CN" dirty="0">
                <a:solidFill>
                  <a:srgbClr val="FF3300"/>
                </a:solidFill>
              </a:rPr>
              <a:t>const</a:t>
            </a:r>
            <a:r>
              <a:rPr kumimoji="0" lang="en-US" altLang="zh-CN" dirty="0">
                <a:solidFill>
                  <a:srgbClr val="3333CC"/>
                </a:solidFill>
              </a:rPr>
              <a:t> </a:t>
            </a:r>
            <a:r>
              <a:rPr kumimoji="0" lang="en-US" altLang="zh-CN" dirty="0"/>
              <a:t>R b(20,52);</a:t>
            </a:r>
            <a:r>
              <a:rPr kumimoji="0" lang="en-US" altLang="zh-CN" dirty="0">
                <a:solidFill>
                  <a:srgbClr val="3333CC"/>
                </a:solidFill>
              </a:rPr>
              <a:t>  </a:t>
            </a:r>
          </a:p>
          <a:p>
            <a:pPr marL="342900" indent="-342900" algn="l">
              <a:lnSpc>
                <a:spcPct val="100000"/>
              </a:lnSpc>
              <a:spcBef>
                <a:spcPct val="20000"/>
              </a:spcBef>
              <a:buClr>
                <a:schemeClr val="accent1"/>
              </a:buClr>
            </a:pPr>
            <a:r>
              <a:rPr kumimoji="0" lang="en-US" altLang="zh-CN" dirty="0">
                <a:solidFill>
                  <a:srgbClr val="3333CC"/>
                </a:solidFill>
              </a:rPr>
              <a:t>     </a:t>
            </a:r>
            <a:r>
              <a:rPr kumimoji="0" lang="en-US" altLang="zh-CN" dirty="0" err="1"/>
              <a:t>b.print</a:t>
            </a:r>
            <a:r>
              <a:rPr kumimoji="0" lang="en-US" altLang="zh-CN" dirty="0"/>
              <a:t>( );      </a:t>
            </a:r>
            <a:r>
              <a:rPr kumimoji="0" lang="en-US" altLang="zh-CN" dirty="0">
                <a:solidFill>
                  <a:schemeClr val="hlink"/>
                </a:solidFill>
              </a:rPr>
              <a:t>//</a:t>
            </a:r>
            <a:r>
              <a:rPr kumimoji="0" lang="zh-CN" altLang="zh-CN" dirty="0">
                <a:solidFill>
                  <a:schemeClr val="hlink"/>
                </a:solidFill>
              </a:rPr>
              <a:t>调用</a:t>
            </a:r>
            <a:r>
              <a:rPr kumimoji="0" lang="en-US" altLang="zh-CN" dirty="0">
                <a:solidFill>
                  <a:schemeClr val="hlink"/>
                </a:solidFill>
              </a:rPr>
              <a:t>void print ( ) const</a:t>
            </a:r>
          </a:p>
          <a:p>
            <a:pPr marL="342900" indent="-342900" algn="l">
              <a:lnSpc>
                <a:spcPct val="100000"/>
              </a:lnSpc>
              <a:spcBef>
                <a:spcPct val="20000"/>
              </a:spcBef>
              <a:buClr>
                <a:schemeClr val="accent1"/>
              </a:buClr>
            </a:pPr>
            <a:r>
              <a:rPr kumimoji="0" lang="en-US" altLang="zh-CN" dirty="0">
                <a:solidFill>
                  <a:schemeClr val="hlink"/>
                </a:solidFill>
              </a:rPr>
              <a:t>     </a:t>
            </a:r>
            <a:r>
              <a:rPr kumimoji="0" lang="en-US" altLang="zh-CN" dirty="0"/>
              <a:t>return 0;</a:t>
            </a:r>
          </a:p>
          <a:p>
            <a:pPr marL="342900" indent="-342900" algn="l">
              <a:lnSpc>
                <a:spcPct val="100000"/>
              </a:lnSpc>
              <a:spcBef>
                <a:spcPct val="20000"/>
              </a:spcBef>
              <a:buClr>
                <a:schemeClr val="accent1"/>
              </a:buClr>
            </a:pPr>
            <a:r>
              <a:rPr kumimoji="0" lang="en-US" altLang="zh-CN" dirty="0"/>
              <a:t>}</a:t>
            </a:r>
          </a:p>
        </p:txBody>
      </p:sp>
      <p:sp>
        <p:nvSpPr>
          <p:cNvPr id="200707" name="Rectangle 3"/>
          <p:cNvSpPr>
            <a:spLocks noChangeArrowheads="1"/>
          </p:cNvSpPr>
          <p:nvPr/>
        </p:nvSpPr>
        <p:spPr bwMode="auto">
          <a:xfrm>
            <a:off x="457200" y="620713"/>
            <a:ext cx="8686800" cy="873125"/>
          </a:xfrm>
          <a:prstGeom prst="rect">
            <a:avLst/>
          </a:prstGeom>
          <a:noFill/>
          <a:ln w="9525">
            <a:noFill/>
            <a:miter lim="800000"/>
            <a:headEnd/>
            <a:tailEnd/>
          </a:ln>
          <a:effectLst/>
        </p:spPr>
        <p:txBody>
          <a:bodyPr/>
          <a:lstStyle/>
          <a:p>
            <a:pPr>
              <a:lnSpc>
                <a:spcPct val="100000"/>
              </a:lnSpc>
              <a:buClrTx/>
              <a:buSzTx/>
              <a:buFontTx/>
              <a:buNone/>
            </a:pPr>
            <a:r>
              <a:rPr kumimoji="0" lang="en-US" altLang="zh-CN" sz="3200" dirty="0">
                <a:solidFill>
                  <a:schemeClr val="hlink"/>
                </a:solidFill>
              </a:rPr>
              <a:t>2.3    </a:t>
            </a:r>
            <a:r>
              <a:rPr kumimoji="0" lang="zh-CN" altLang="en-US" sz="3200" dirty="0">
                <a:solidFill>
                  <a:schemeClr val="hlink"/>
                </a:solidFill>
              </a:rPr>
              <a:t>常类型</a:t>
            </a:r>
            <a:r>
              <a:rPr kumimoji="0" lang="zh-CN" altLang="en-US" sz="3200" dirty="0">
                <a:solidFill>
                  <a:srgbClr val="000099"/>
                </a:solidFill>
              </a:rPr>
              <a:t>（常成员函数）</a:t>
            </a:r>
          </a:p>
        </p:txBody>
      </p:sp>
      <p:sp>
        <p:nvSpPr>
          <p:cNvPr id="4" name="TextBox 3"/>
          <p:cNvSpPr txBox="1"/>
          <p:nvPr/>
        </p:nvSpPr>
        <p:spPr>
          <a:xfrm>
            <a:off x="4572000" y="2428868"/>
            <a:ext cx="3661580" cy="175432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dirty="0" smtClean="0"/>
              <a:t>         公有常成员函数可以被</a:t>
            </a:r>
            <a:endParaRPr lang="en-US" altLang="zh-CN" dirty="0" smtClean="0"/>
          </a:p>
          <a:p>
            <a:r>
              <a:rPr lang="zh-CN" altLang="en-US" dirty="0" smtClean="0"/>
              <a:t>该类所有对象调用</a:t>
            </a:r>
            <a:endParaRPr lang="en-US" altLang="zh-CN" dirty="0" smtClean="0"/>
          </a:p>
          <a:p>
            <a:r>
              <a:rPr lang="en-US" altLang="zh-CN" dirty="0" smtClean="0"/>
              <a:t>         </a:t>
            </a:r>
            <a:r>
              <a:rPr lang="zh-CN" altLang="en-US" dirty="0" smtClean="0"/>
              <a:t>即注释</a:t>
            </a:r>
            <a:r>
              <a:rPr lang="en-US" altLang="zh-CN" dirty="0" smtClean="0">
                <a:solidFill>
                  <a:schemeClr val="hlink"/>
                </a:solidFill>
              </a:rPr>
              <a:t>void print( )</a:t>
            </a:r>
          </a:p>
          <a:p>
            <a:r>
              <a:rPr lang="en-US" altLang="zh-CN" dirty="0" smtClean="0">
                <a:solidFill>
                  <a:schemeClr val="hlink"/>
                </a:solidFill>
              </a:rPr>
              <a:t>         </a:t>
            </a:r>
            <a:r>
              <a:rPr lang="en-US" altLang="zh-CN" dirty="0" err="1" smtClean="0">
                <a:solidFill>
                  <a:schemeClr val="hlink"/>
                </a:solidFill>
              </a:rPr>
              <a:t>a.print</a:t>
            </a:r>
            <a:r>
              <a:rPr lang="zh-CN" altLang="en-US" dirty="0" smtClean="0">
                <a:solidFill>
                  <a:schemeClr val="hlink"/>
                </a:solidFill>
              </a:rPr>
              <a:t>会调用</a:t>
            </a:r>
            <a:r>
              <a:rPr lang="en-US" altLang="zh-CN" dirty="0" smtClean="0">
                <a:solidFill>
                  <a:schemeClr val="hlink"/>
                </a:solidFill>
              </a:rPr>
              <a:t>void print( )const</a:t>
            </a:r>
          </a:p>
          <a:p>
            <a:r>
              <a:rPr lang="zh-CN" altLang="en-US" dirty="0" smtClean="0">
                <a:solidFill>
                  <a:schemeClr val="hlink"/>
                </a:solidFill>
              </a:rPr>
              <a:t>         优先调用普通的成员函数，否</a:t>
            </a:r>
            <a:endParaRPr lang="en-US" altLang="zh-CN" dirty="0" smtClean="0">
              <a:solidFill>
                <a:schemeClr val="hlink"/>
              </a:solidFill>
            </a:endParaRPr>
          </a:p>
          <a:p>
            <a:r>
              <a:rPr lang="zh-CN" altLang="en-US" dirty="0" smtClean="0">
                <a:solidFill>
                  <a:schemeClr val="hlink"/>
                </a:solidFill>
              </a:rPr>
              <a:t>则，调用常成员函数</a:t>
            </a:r>
            <a:endParaRPr lang="zh-CN" altLang="en-US" dirty="0"/>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609600" y="1219200"/>
            <a:ext cx="7467600" cy="457200"/>
          </a:xfrm>
          <a:prstGeom prst="rect">
            <a:avLst/>
          </a:prstGeom>
          <a:noFill/>
          <a:ln w="9525">
            <a:noFill/>
            <a:miter lim="800000"/>
            <a:headEnd/>
            <a:tailEnd/>
          </a:ln>
          <a:effectLst/>
        </p:spPr>
        <p:txBody>
          <a:bodyPr>
            <a:spAutoFit/>
          </a:bodyPr>
          <a:lstStyle/>
          <a:p>
            <a:pPr algn="just">
              <a:lnSpc>
                <a:spcPct val="100000"/>
              </a:lnSpc>
              <a:spcBef>
                <a:spcPct val="50000"/>
              </a:spcBef>
              <a:buClrTx/>
              <a:buSzTx/>
              <a:buFontTx/>
              <a:buNone/>
            </a:pPr>
            <a:endParaRPr lang="zh-CN" altLang="zh-CN" sz="2400">
              <a:solidFill>
                <a:schemeClr val="bg2"/>
              </a:solidFill>
              <a:ea typeface="宋体" pitchFamily="2" charset="-122"/>
            </a:endParaRPr>
          </a:p>
        </p:txBody>
      </p:sp>
      <p:sp>
        <p:nvSpPr>
          <p:cNvPr id="201731" name="Text Box 3"/>
          <p:cNvSpPr txBox="1">
            <a:spLocks noChangeArrowheads="1"/>
          </p:cNvSpPr>
          <p:nvPr/>
        </p:nvSpPr>
        <p:spPr bwMode="auto">
          <a:xfrm>
            <a:off x="611188" y="1700213"/>
            <a:ext cx="8153400" cy="1196975"/>
          </a:xfrm>
          <a:prstGeom prst="rect">
            <a:avLst/>
          </a:prstGeom>
          <a:noFill/>
          <a:ln w="9525">
            <a:solidFill>
              <a:schemeClr val="tx1"/>
            </a:solidFill>
            <a:miter lim="800000"/>
            <a:headEnd/>
            <a:tailEnd/>
          </a:ln>
          <a:effectLst/>
        </p:spPr>
        <p:txBody>
          <a:bodyPr>
            <a:spAutoFit/>
          </a:bodyPr>
          <a:lstStyle/>
          <a:p>
            <a:pPr algn="just">
              <a:lnSpc>
                <a:spcPct val="100000"/>
              </a:lnSpc>
              <a:spcBef>
                <a:spcPct val="50000"/>
              </a:spcBef>
              <a:buClrTx/>
              <a:buSzTx/>
              <a:buFontTx/>
              <a:buNone/>
            </a:pPr>
            <a:r>
              <a:rPr lang="zh-CN" altLang="en-US" sz="2400" dirty="0"/>
              <a:t>如果在一个类中说明了常数据成员，那么任何函数中都不能对该成员赋值。</a:t>
            </a:r>
            <a:r>
              <a:rPr lang="zh-CN" altLang="en-US" sz="2400" dirty="0">
                <a:solidFill>
                  <a:srgbClr val="FF3300"/>
                </a:solidFill>
              </a:rPr>
              <a:t>构造函数对该成员进行初始化，就只能通过初始化列表。</a:t>
            </a:r>
          </a:p>
        </p:txBody>
      </p:sp>
      <p:sp>
        <p:nvSpPr>
          <p:cNvPr id="201732" name="Rectangle 4"/>
          <p:cNvSpPr>
            <a:spLocks noChangeArrowheads="1"/>
          </p:cNvSpPr>
          <p:nvPr/>
        </p:nvSpPr>
        <p:spPr bwMode="auto">
          <a:xfrm>
            <a:off x="1187450" y="2852738"/>
            <a:ext cx="4630738" cy="3595687"/>
          </a:xfrm>
          <a:prstGeom prst="rect">
            <a:avLst/>
          </a:prstGeom>
          <a:noFill/>
          <a:ln w="9525">
            <a:noFill/>
            <a:miter lim="800000"/>
            <a:headEnd/>
            <a:tailEnd/>
          </a:ln>
          <a:effectLst/>
        </p:spPr>
        <p:txBody>
          <a:bodyPr lIns="92075" tIns="46038" rIns="92075" bIns="46038"/>
          <a:lstStyle/>
          <a:p>
            <a:pPr marL="342900" indent="-342900" algn="l">
              <a:lnSpc>
                <a:spcPct val="100000"/>
              </a:lnSpc>
              <a:buClr>
                <a:schemeClr val="accent1"/>
              </a:buClr>
            </a:pPr>
            <a:r>
              <a:rPr kumimoji="0" lang="en-US" altLang="zh-CN" dirty="0">
                <a:solidFill>
                  <a:schemeClr val="hlink"/>
                </a:solidFill>
              </a:rPr>
              <a:t>//   </a:t>
            </a:r>
            <a:r>
              <a:rPr kumimoji="0" lang="zh-CN" altLang="en-US" dirty="0">
                <a:solidFill>
                  <a:schemeClr val="hlink"/>
                </a:solidFill>
              </a:rPr>
              <a:t>常数据成员举例</a:t>
            </a:r>
          </a:p>
          <a:p>
            <a:pPr marL="342900" indent="-342900" algn="l">
              <a:lnSpc>
                <a:spcPct val="100000"/>
              </a:lnSpc>
              <a:buClr>
                <a:schemeClr val="accent1"/>
              </a:buClr>
            </a:pPr>
            <a:r>
              <a:rPr kumimoji="0" lang="en-US" altLang="zh-CN" dirty="0"/>
              <a:t>#include&lt;</a:t>
            </a:r>
            <a:r>
              <a:rPr kumimoji="0" lang="en-US" altLang="zh-CN" dirty="0" err="1"/>
              <a:t>iostream</a:t>
            </a:r>
            <a:r>
              <a:rPr kumimoji="0" lang="en-US" altLang="zh-CN" dirty="0"/>
              <a:t>&gt;</a:t>
            </a:r>
          </a:p>
          <a:p>
            <a:pPr marL="342900" indent="-342900" algn="l">
              <a:lnSpc>
                <a:spcPct val="100000"/>
              </a:lnSpc>
              <a:buClr>
                <a:schemeClr val="accent1"/>
              </a:buClr>
            </a:pPr>
            <a:r>
              <a:rPr kumimoji="0" lang="en-US" altLang="zh-CN" dirty="0"/>
              <a:t>using namespace std;</a:t>
            </a:r>
          </a:p>
          <a:p>
            <a:pPr marL="342900" indent="-342900" algn="l">
              <a:lnSpc>
                <a:spcPct val="100000"/>
              </a:lnSpc>
              <a:buClr>
                <a:schemeClr val="accent1"/>
              </a:buClr>
            </a:pPr>
            <a:r>
              <a:rPr kumimoji="0" lang="en-US" altLang="zh-CN" dirty="0"/>
              <a:t>class A</a:t>
            </a:r>
          </a:p>
          <a:p>
            <a:pPr marL="342900" indent="-342900" algn="l">
              <a:lnSpc>
                <a:spcPct val="100000"/>
              </a:lnSpc>
              <a:buClr>
                <a:schemeClr val="accent1"/>
              </a:buClr>
            </a:pPr>
            <a:r>
              <a:rPr kumimoji="0" lang="en-US" altLang="zh-CN" dirty="0"/>
              <a:t>{  public:</a:t>
            </a:r>
          </a:p>
          <a:p>
            <a:pPr marL="342900" indent="-342900" algn="l">
              <a:lnSpc>
                <a:spcPct val="100000"/>
              </a:lnSpc>
              <a:buClr>
                <a:schemeClr val="accent1"/>
              </a:buClr>
            </a:pPr>
            <a:r>
              <a:rPr kumimoji="0" lang="en-US" altLang="zh-CN" dirty="0"/>
              <a:t>	  A(</a:t>
            </a:r>
            <a:r>
              <a:rPr kumimoji="0" lang="en-US" altLang="zh-CN" dirty="0" err="1"/>
              <a:t>int</a:t>
            </a:r>
            <a:r>
              <a:rPr kumimoji="0" lang="en-US" altLang="zh-CN" dirty="0"/>
              <a:t> </a:t>
            </a:r>
            <a:r>
              <a:rPr kumimoji="0" lang="en-US" altLang="zh-CN" dirty="0" err="1"/>
              <a:t>i</a:t>
            </a:r>
            <a:r>
              <a:rPr kumimoji="0" lang="en-US" altLang="zh-CN" dirty="0"/>
              <a:t>);</a:t>
            </a:r>
          </a:p>
          <a:p>
            <a:pPr marL="342900" indent="-342900" algn="l">
              <a:lnSpc>
                <a:spcPct val="100000"/>
              </a:lnSpc>
              <a:buClr>
                <a:schemeClr val="accent1"/>
              </a:buClr>
            </a:pPr>
            <a:r>
              <a:rPr kumimoji="0" lang="en-US" altLang="zh-CN" dirty="0"/>
              <a:t>	  void print( );</a:t>
            </a:r>
          </a:p>
          <a:p>
            <a:pPr marL="342900" indent="-342900" algn="l">
              <a:lnSpc>
                <a:spcPct val="100000"/>
              </a:lnSpc>
              <a:buClr>
                <a:schemeClr val="accent1"/>
              </a:buClr>
            </a:pPr>
            <a:r>
              <a:rPr kumimoji="0" lang="en-US" altLang="zh-CN" dirty="0"/>
              <a:t>	  </a:t>
            </a:r>
            <a:r>
              <a:rPr kumimoji="0" lang="en-US" altLang="zh-CN" dirty="0">
                <a:solidFill>
                  <a:srgbClr val="FF3300"/>
                </a:solidFill>
              </a:rPr>
              <a:t>const </a:t>
            </a:r>
            <a:r>
              <a:rPr kumimoji="0" lang="en-US" altLang="zh-CN" dirty="0" err="1">
                <a:solidFill>
                  <a:srgbClr val="FF3300"/>
                </a:solidFill>
              </a:rPr>
              <a:t>int</a:t>
            </a:r>
            <a:r>
              <a:rPr kumimoji="0" lang="en-US" altLang="zh-CN" dirty="0">
                <a:solidFill>
                  <a:srgbClr val="FF3300"/>
                </a:solidFill>
              </a:rPr>
              <a:t>&amp; r;</a:t>
            </a:r>
          </a:p>
          <a:p>
            <a:pPr marL="342900" indent="-342900" algn="l">
              <a:lnSpc>
                <a:spcPct val="100000"/>
              </a:lnSpc>
              <a:buClr>
                <a:schemeClr val="accent1"/>
              </a:buClr>
            </a:pPr>
            <a:r>
              <a:rPr kumimoji="0" lang="en-US" altLang="zh-CN" dirty="0"/>
              <a:t>   private:</a:t>
            </a:r>
          </a:p>
          <a:p>
            <a:pPr marL="342900" indent="-342900" algn="l">
              <a:lnSpc>
                <a:spcPct val="100000"/>
              </a:lnSpc>
              <a:buClr>
                <a:schemeClr val="accent1"/>
              </a:buClr>
            </a:pPr>
            <a:r>
              <a:rPr kumimoji="0" lang="en-US" altLang="zh-CN" dirty="0"/>
              <a:t>	  </a:t>
            </a:r>
            <a:r>
              <a:rPr kumimoji="0" lang="en-US" altLang="zh-CN" dirty="0">
                <a:solidFill>
                  <a:srgbClr val="FF3300"/>
                </a:solidFill>
              </a:rPr>
              <a:t>const </a:t>
            </a:r>
            <a:r>
              <a:rPr kumimoji="0" lang="en-US" altLang="zh-CN" dirty="0" err="1">
                <a:solidFill>
                  <a:srgbClr val="FF3300"/>
                </a:solidFill>
              </a:rPr>
              <a:t>int</a:t>
            </a:r>
            <a:r>
              <a:rPr kumimoji="0" lang="en-US" altLang="zh-CN" dirty="0">
                <a:solidFill>
                  <a:srgbClr val="FF3300"/>
                </a:solidFill>
              </a:rPr>
              <a:t> a;</a:t>
            </a:r>
          </a:p>
          <a:p>
            <a:pPr marL="342900" indent="-342900" algn="l">
              <a:lnSpc>
                <a:spcPct val="100000"/>
              </a:lnSpc>
              <a:buClr>
                <a:schemeClr val="accent1"/>
              </a:buClr>
            </a:pPr>
            <a:r>
              <a:rPr kumimoji="0" lang="en-US" altLang="zh-CN" dirty="0"/>
              <a:t>	  </a:t>
            </a:r>
            <a:r>
              <a:rPr kumimoji="0" lang="en-US" altLang="zh-CN" dirty="0">
                <a:solidFill>
                  <a:srgbClr val="FF3300"/>
                </a:solidFill>
              </a:rPr>
              <a:t>static const </a:t>
            </a:r>
            <a:r>
              <a:rPr kumimoji="0" lang="en-US" altLang="zh-CN" dirty="0" err="1">
                <a:solidFill>
                  <a:srgbClr val="FF3300"/>
                </a:solidFill>
              </a:rPr>
              <a:t>int</a:t>
            </a:r>
            <a:r>
              <a:rPr kumimoji="0" lang="en-US" altLang="zh-CN" dirty="0">
                <a:solidFill>
                  <a:srgbClr val="FF3300"/>
                </a:solidFill>
              </a:rPr>
              <a:t> b</a:t>
            </a:r>
            <a:r>
              <a:rPr kumimoji="0" lang="en-US" altLang="zh-CN" dirty="0"/>
              <a:t>;   </a:t>
            </a:r>
            <a:r>
              <a:rPr kumimoji="0" lang="en-US" altLang="zh-CN" dirty="0">
                <a:solidFill>
                  <a:schemeClr val="hlink"/>
                </a:solidFill>
              </a:rPr>
              <a:t>//</a:t>
            </a:r>
            <a:r>
              <a:rPr kumimoji="0" lang="zh-CN" altLang="en-US" dirty="0">
                <a:solidFill>
                  <a:schemeClr val="hlink"/>
                </a:solidFill>
              </a:rPr>
              <a:t>静态常数据成员</a:t>
            </a:r>
          </a:p>
          <a:p>
            <a:pPr marL="342900" indent="-342900" algn="l">
              <a:lnSpc>
                <a:spcPct val="100000"/>
              </a:lnSpc>
              <a:buClr>
                <a:schemeClr val="accent1"/>
              </a:buClr>
            </a:pPr>
            <a:r>
              <a:rPr kumimoji="0" lang="en-US" altLang="zh-CN" b="0" dirty="0"/>
              <a:t>};</a:t>
            </a:r>
          </a:p>
        </p:txBody>
      </p:sp>
      <p:sp>
        <p:nvSpPr>
          <p:cNvPr id="201734" name="Rectangle 6"/>
          <p:cNvSpPr>
            <a:spLocks noChangeArrowheads="1"/>
          </p:cNvSpPr>
          <p:nvPr/>
        </p:nvSpPr>
        <p:spPr bwMode="auto">
          <a:xfrm>
            <a:off x="684213" y="620713"/>
            <a:ext cx="8686800" cy="873125"/>
          </a:xfrm>
          <a:prstGeom prst="rect">
            <a:avLst/>
          </a:prstGeom>
          <a:noFill/>
          <a:ln w="9525">
            <a:noFill/>
            <a:miter lim="800000"/>
            <a:headEnd/>
            <a:tailEnd/>
          </a:ln>
          <a:effectLst/>
        </p:spPr>
        <p:txBody>
          <a:bodyPr/>
          <a:lstStyle/>
          <a:p>
            <a:pPr>
              <a:lnSpc>
                <a:spcPct val="100000"/>
              </a:lnSpc>
              <a:buClrTx/>
              <a:buSzTx/>
              <a:buFontTx/>
              <a:buNone/>
            </a:pPr>
            <a:r>
              <a:rPr kumimoji="0" lang="en-US" altLang="zh-CN" sz="3200">
                <a:solidFill>
                  <a:schemeClr val="hlink"/>
                </a:solidFill>
              </a:rPr>
              <a:t>2.3    </a:t>
            </a:r>
            <a:r>
              <a:rPr kumimoji="0" lang="zh-CN" altLang="en-US" sz="3200">
                <a:solidFill>
                  <a:schemeClr val="hlink"/>
                </a:solidFill>
              </a:rPr>
              <a:t>常类型</a:t>
            </a:r>
            <a:r>
              <a:rPr kumimoji="0" lang="zh-CN" altLang="en-US" sz="3200">
                <a:solidFill>
                  <a:srgbClr val="000099"/>
                </a:solidFill>
              </a:rPr>
              <a:t>（常数据成员）</a:t>
            </a:r>
          </a:p>
        </p:txBody>
      </p:sp>
      <p:sp>
        <p:nvSpPr>
          <p:cNvPr id="6" name="TextBox 5"/>
          <p:cNvSpPr txBox="1"/>
          <p:nvPr/>
        </p:nvSpPr>
        <p:spPr>
          <a:xfrm>
            <a:off x="3970789" y="3000372"/>
            <a:ext cx="5173211" cy="2585323"/>
          </a:xfrm>
          <a:prstGeom prst="rect">
            <a:avLst/>
          </a:prstGeom>
          <a:noFill/>
        </p:spPr>
        <p:txBody>
          <a:bodyPr wrap="none" rtlCol="0">
            <a:spAutoFit/>
          </a:bodyPr>
          <a:lstStyle/>
          <a:p>
            <a:r>
              <a:rPr lang="zh-CN" altLang="en-US" dirty="0" smtClean="0"/>
              <a:t>初始化列表使用：</a:t>
            </a:r>
            <a:endParaRPr lang="en-US" altLang="zh-CN" dirty="0" smtClean="0"/>
          </a:p>
          <a:p>
            <a:r>
              <a:rPr lang="en-US" altLang="zh-CN" dirty="0" smtClean="0"/>
              <a:t>1</a:t>
            </a:r>
            <a:r>
              <a:rPr lang="zh-CN" altLang="en-US" dirty="0" smtClean="0"/>
              <a:t>）对象成员；       </a:t>
            </a:r>
            <a:endParaRPr lang="en-US" altLang="zh-CN" dirty="0" smtClean="0"/>
          </a:p>
          <a:p>
            <a:r>
              <a:rPr lang="zh-CN" altLang="en-US" dirty="0" smtClean="0"/>
              <a:t> </a:t>
            </a:r>
            <a:r>
              <a:rPr lang="en-US" altLang="zh-CN" dirty="0" smtClean="0"/>
              <a:t>2</a:t>
            </a:r>
            <a:r>
              <a:rPr lang="zh-CN" altLang="en-US" dirty="0" smtClean="0"/>
              <a:t>）</a:t>
            </a:r>
            <a:r>
              <a:rPr lang="en-US" altLang="zh-CN" dirty="0" smtClean="0"/>
              <a:t>const</a:t>
            </a:r>
            <a:r>
              <a:rPr lang="zh-CN" altLang="en-US" dirty="0" smtClean="0"/>
              <a:t>修饰的成员；         </a:t>
            </a:r>
            <a:endParaRPr lang="en-US" altLang="zh-CN" dirty="0" smtClean="0"/>
          </a:p>
          <a:p>
            <a:r>
              <a:rPr lang="en-US" altLang="zh-CN" dirty="0" smtClean="0"/>
              <a:t>3</a:t>
            </a:r>
            <a:r>
              <a:rPr lang="zh-CN" altLang="en-US" dirty="0" smtClean="0"/>
              <a:t>）引用成员数</a:t>
            </a:r>
            <a:endParaRPr lang="en-US" altLang="zh-CN" dirty="0" smtClean="0"/>
          </a:p>
          <a:p>
            <a:endParaRPr lang="en-US" altLang="zh-CN" dirty="0" smtClean="0"/>
          </a:p>
          <a:p>
            <a:r>
              <a:rPr lang="zh-CN" altLang="en-US" dirty="0" smtClean="0">
                <a:solidFill>
                  <a:srgbClr val="FF0000"/>
                </a:solidFill>
              </a:rPr>
              <a:t>类名：：构造函数名（</a:t>
            </a:r>
            <a:r>
              <a:rPr lang="en-US" altLang="zh-CN" dirty="0" smtClean="0">
                <a:solidFill>
                  <a:srgbClr val="FF0000"/>
                </a:solidFill>
              </a:rPr>
              <a:t>[</a:t>
            </a:r>
            <a:r>
              <a:rPr lang="zh-CN" altLang="en-US" dirty="0" smtClean="0">
                <a:solidFill>
                  <a:srgbClr val="FF0000"/>
                </a:solidFill>
              </a:rPr>
              <a:t>参数表</a:t>
            </a:r>
            <a:r>
              <a:rPr lang="en-US" altLang="zh-CN" dirty="0" smtClean="0">
                <a:solidFill>
                  <a:srgbClr val="FF0000"/>
                </a:solidFill>
              </a:rPr>
              <a:t>]</a:t>
            </a:r>
            <a:r>
              <a:rPr lang="zh-CN" altLang="en-US" dirty="0" smtClean="0">
                <a:solidFill>
                  <a:srgbClr val="FF0000"/>
                </a:solidFill>
              </a:rPr>
              <a:t>）：成员初始化表</a:t>
            </a:r>
            <a:endParaRPr lang="en-US" altLang="zh-CN" dirty="0" smtClean="0">
              <a:solidFill>
                <a:srgbClr val="FF0000"/>
              </a:solidFill>
            </a:endParaRPr>
          </a:p>
          <a:p>
            <a:r>
              <a:rPr lang="en-US" altLang="zh-CN" dirty="0" smtClean="0">
                <a:solidFill>
                  <a:srgbClr val="FF0000"/>
                </a:solidFill>
              </a:rPr>
              <a:t>{}</a:t>
            </a:r>
          </a:p>
          <a:p>
            <a:r>
              <a:rPr lang="zh-CN" altLang="en-US" dirty="0" smtClean="0">
                <a:solidFill>
                  <a:srgbClr val="FF0000"/>
                </a:solidFill>
              </a:rPr>
              <a:t>成员初始化表形式：</a:t>
            </a:r>
            <a:endParaRPr lang="en-US" altLang="zh-CN" dirty="0" smtClean="0">
              <a:solidFill>
                <a:srgbClr val="FF0000"/>
              </a:solidFill>
            </a:endParaRPr>
          </a:p>
          <a:p>
            <a:r>
              <a:rPr lang="zh-CN" altLang="en-US" dirty="0" smtClean="0">
                <a:solidFill>
                  <a:srgbClr val="FF0000"/>
                </a:solidFill>
              </a:rPr>
              <a:t>数据成员名</a:t>
            </a:r>
            <a:r>
              <a:rPr lang="en-US" altLang="zh-CN" dirty="0" smtClean="0">
                <a:solidFill>
                  <a:srgbClr val="FF0000"/>
                </a:solidFill>
              </a:rPr>
              <a:t>1</a:t>
            </a:r>
            <a:r>
              <a:rPr lang="zh-CN" altLang="en-US" dirty="0" smtClean="0">
                <a:solidFill>
                  <a:srgbClr val="FF0000"/>
                </a:solidFill>
              </a:rPr>
              <a:t>（初始值</a:t>
            </a:r>
            <a:r>
              <a:rPr lang="en-US" altLang="zh-CN" dirty="0" smtClean="0">
                <a:solidFill>
                  <a:srgbClr val="FF0000"/>
                </a:solidFill>
              </a:rPr>
              <a:t>1</a:t>
            </a: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a:t>
            </a:r>
            <a:endParaRPr lang="en-US" altLang="zh-CN" dirty="0" smtClean="0">
              <a:solidFill>
                <a:srgbClr val="FF0000"/>
              </a:solidFill>
            </a:endParaRPr>
          </a:p>
        </p:txBody>
      </p:sp>
      <p:cxnSp>
        <p:nvCxnSpPr>
          <p:cNvPr id="8" name="直接箭头连接符 7"/>
          <p:cNvCxnSpPr/>
          <p:nvPr/>
        </p:nvCxnSpPr>
        <p:spPr>
          <a:xfrm>
            <a:off x="2428860" y="2643182"/>
            <a:ext cx="1571636" cy="500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533400" y="457200"/>
            <a:ext cx="8382000" cy="5562600"/>
          </a:xfrm>
          <a:prstGeom prst="rect">
            <a:avLst/>
          </a:prstGeom>
          <a:solidFill>
            <a:schemeClr val="bg1"/>
          </a:solidFill>
          <a:ln w="9525">
            <a:solidFill>
              <a:schemeClr val="tx1"/>
            </a:solidFill>
            <a:miter lim="800000"/>
            <a:headEnd/>
            <a:tailEnd/>
          </a:ln>
          <a:effectLst/>
        </p:spPr>
        <p:txBody>
          <a:bodyPr lIns="92075" tIns="46038" rIns="92075" bIns="46038"/>
          <a:lstStyle/>
          <a:p>
            <a:pPr marL="342900" indent="-342900" algn="l">
              <a:lnSpc>
                <a:spcPct val="100000"/>
              </a:lnSpc>
              <a:spcBef>
                <a:spcPct val="20000"/>
              </a:spcBef>
              <a:buClr>
                <a:schemeClr val="accent1"/>
              </a:buClr>
            </a:pPr>
            <a:r>
              <a:rPr kumimoji="0" lang="en-US" altLang="zh-CN">
                <a:solidFill>
                  <a:srgbClr val="FF3300"/>
                </a:solidFill>
              </a:rPr>
              <a:t>const int A::b=10;  </a:t>
            </a:r>
            <a:r>
              <a:rPr kumimoji="0" lang="en-US" altLang="zh-CN">
                <a:solidFill>
                  <a:schemeClr val="hlink"/>
                </a:solidFill>
              </a:rPr>
              <a:t>//</a:t>
            </a:r>
            <a:r>
              <a:rPr kumimoji="0" lang="zh-CN" altLang="en-US">
                <a:solidFill>
                  <a:schemeClr val="hlink"/>
                </a:solidFill>
              </a:rPr>
              <a:t>静态常数据成员在类外说明和初始化</a:t>
            </a:r>
          </a:p>
          <a:p>
            <a:pPr marL="342900" indent="-342900" algn="l">
              <a:lnSpc>
                <a:spcPct val="100000"/>
              </a:lnSpc>
              <a:spcBef>
                <a:spcPct val="20000"/>
              </a:spcBef>
              <a:buClr>
                <a:schemeClr val="accent1"/>
              </a:buClr>
            </a:pPr>
            <a:r>
              <a:rPr kumimoji="0" lang="en-US" altLang="zh-CN"/>
              <a:t>A::A(int i):a(i),r(a) </a:t>
            </a:r>
            <a:r>
              <a:rPr kumimoji="0" lang="en-US" altLang="zh-CN">
                <a:solidFill>
                  <a:schemeClr val="hlink"/>
                </a:solidFill>
              </a:rPr>
              <a:t>//</a:t>
            </a:r>
            <a:r>
              <a:rPr kumimoji="0" lang="zh-CN" altLang="en-US">
                <a:solidFill>
                  <a:schemeClr val="hlink"/>
                </a:solidFill>
              </a:rPr>
              <a:t>常数据成员只能通过初始化列表来获得初值</a:t>
            </a:r>
          </a:p>
          <a:p>
            <a:pPr marL="342900" indent="-342900" algn="l">
              <a:lnSpc>
                <a:spcPct val="100000"/>
              </a:lnSpc>
              <a:spcBef>
                <a:spcPct val="20000"/>
              </a:spcBef>
              <a:buClr>
                <a:schemeClr val="accent1"/>
              </a:buClr>
            </a:pPr>
            <a:r>
              <a:rPr kumimoji="0" lang="en-US" altLang="zh-CN"/>
              <a:t>{</a:t>
            </a:r>
          </a:p>
          <a:p>
            <a:pPr marL="342900" indent="-342900" algn="l">
              <a:lnSpc>
                <a:spcPct val="100000"/>
              </a:lnSpc>
              <a:spcBef>
                <a:spcPct val="20000"/>
              </a:spcBef>
              <a:buClr>
                <a:schemeClr val="accent1"/>
              </a:buClr>
            </a:pPr>
            <a:r>
              <a:rPr kumimoji="0" lang="en-US" altLang="zh-CN"/>
              <a:t>}</a:t>
            </a:r>
          </a:p>
          <a:p>
            <a:pPr marL="342900" indent="-342900" algn="l">
              <a:lnSpc>
                <a:spcPct val="100000"/>
              </a:lnSpc>
              <a:spcBef>
                <a:spcPct val="20000"/>
              </a:spcBef>
              <a:buClr>
                <a:schemeClr val="accent1"/>
              </a:buClr>
            </a:pPr>
            <a:r>
              <a:rPr kumimoji="0" lang="en-US" altLang="zh-CN"/>
              <a:t>void A::print</a:t>
            </a:r>
            <a:r>
              <a:rPr kumimoji="0" lang="zh-CN" altLang="en-US"/>
              <a:t>（ ）</a:t>
            </a:r>
          </a:p>
          <a:p>
            <a:pPr marL="342900" indent="-342900" algn="l">
              <a:lnSpc>
                <a:spcPct val="100000"/>
              </a:lnSpc>
              <a:spcBef>
                <a:spcPct val="20000"/>
              </a:spcBef>
              <a:buClr>
                <a:schemeClr val="accent1"/>
              </a:buClr>
            </a:pPr>
            <a:r>
              <a:rPr kumimoji="0" lang="en-US" altLang="zh-CN"/>
              <a:t>{    cout&lt;&lt;a&lt;&lt;":"&lt;&lt;b&lt;&lt;":"&lt;&lt;r&lt;&lt;endl; }</a:t>
            </a:r>
          </a:p>
          <a:p>
            <a:pPr marL="342900" indent="-342900" algn="l">
              <a:lnSpc>
                <a:spcPct val="100000"/>
              </a:lnSpc>
              <a:spcBef>
                <a:spcPct val="20000"/>
              </a:spcBef>
              <a:buClr>
                <a:schemeClr val="accent1"/>
              </a:buClr>
            </a:pPr>
            <a:endParaRPr kumimoji="0" lang="en-US" altLang="zh-CN"/>
          </a:p>
          <a:p>
            <a:pPr marL="342900" indent="-342900" algn="l">
              <a:lnSpc>
                <a:spcPct val="100000"/>
              </a:lnSpc>
              <a:spcBef>
                <a:spcPct val="20000"/>
              </a:spcBef>
              <a:buClr>
                <a:schemeClr val="accent1"/>
              </a:buClr>
            </a:pPr>
            <a:r>
              <a:rPr kumimoji="0" lang="en-US" altLang="zh-CN"/>
              <a:t>int main</a:t>
            </a:r>
            <a:r>
              <a:rPr kumimoji="0" lang="zh-CN" altLang="en-US"/>
              <a:t>（ ）</a:t>
            </a:r>
          </a:p>
          <a:p>
            <a:pPr marL="342900" indent="-342900" algn="l">
              <a:lnSpc>
                <a:spcPct val="100000"/>
              </a:lnSpc>
              <a:spcBef>
                <a:spcPct val="20000"/>
              </a:spcBef>
              <a:buClr>
                <a:schemeClr val="accent1"/>
              </a:buClr>
            </a:pPr>
            <a:r>
              <a:rPr kumimoji="0" lang="en-US" altLang="zh-CN">
                <a:solidFill>
                  <a:schemeClr val="hlink"/>
                </a:solidFill>
              </a:rPr>
              <a:t>{/*</a:t>
            </a:r>
            <a:r>
              <a:rPr kumimoji="0" lang="zh-CN" altLang="en-US">
                <a:solidFill>
                  <a:schemeClr val="hlink"/>
                </a:solidFill>
              </a:rPr>
              <a:t>建立对象</a:t>
            </a:r>
            <a:r>
              <a:rPr kumimoji="0" lang="en-US" altLang="zh-CN">
                <a:solidFill>
                  <a:schemeClr val="hlink"/>
                </a:solidFill>
              </a:rPr>
              <a:t>a</a:t>
            </a:r>
            <a:r>
              <a:rPr kumimoji="0" lang="zh-CN" altLang="en-US">
                <a:solidFill>
                  <a:schemeClr val="hlink"/>
                </a:solidFill>
              </a:rPr>
              <a:t>和</a:t>
            </a:r>
            <a:r>
              <a:rPr kumimoji="0" lang="en-US" altLang="zh-CN">
                <a:solidFill>
                  <a:schemeClr val="hlink"/>
                </a:solidFill>
              </a:rPr>
              <a:t>b</a:t>
            </a:r>
            <a:r>
              <a:rPr kumimoji="0" lang="zh-CN" altLang="en-US">
                <a:solidFill>
                  <a:schemeClr val="hlink"/>
                </a:solidFill>
              </a:rPr>
              <a:t>，并以</a:t>
            </a:r>
            <a:r>
              <a:rPr kumimoji="0" lang="en-US" altLang="zh-CN">
                <a:solidFill>
                  <a:schemeClr val="hlink"/>
                </a:solidFill>
              </a:rPr>
              <a:t>100</a:t>
            </a:r>
            <a:r>
              <a:rPr kumimoji="0" lang="zh-CN" altLang="en-US">
                <a:solidFill>
                  <a:schemeClr val="hlink"/>
                </a:solidFill>
              </a:rPr>
              <a:t>和</a:t>
            </a:r>
            <a:r>
              <a:rPr kumimoji="0" lang="en-US" altLang="zh-CN">
                <a:solidFill>
                  <a:schemeClr val="hlink"/>
                </a:solidFill>
              </a:rPr>
              <a:t>0</a:t>
            </a:r>
            <a:r>
              <a:rPr kumimoji="0" lang="zh-CN" altLang="en-US">
                <a:solidFill>
                  <a:schemeClr val="hlink"/>
                </a:solidFill>
              </a:rPr>
              <a:t>作为初值，分别调用构造函数，通过构造函数的初始化列表给对象的常数据成员赋初值*</a:t>
            </a:r>
            <a:r>
              <a:rPr kumimoji="0" lang="en-US" altLang="zh-CN">
                <a:solidFill>
                  <a:schemeClr val="hlink"/>
                </a:solidFill>
              </a:rPr>
              <a:t>/</a:t>
            </a:r>
          </a:p>
          <a:p>
            <a:pPr marL="342900" indent="-342900" algn="l">
              <a:lnSpc>
                <a:spcPct val="100000"/>
              </a:lnSpc>
              <a:spcBef>
                <a:spcPct val="20000"/>
              </a:spcBef>
              <a:buClr>
                <a:schemeClr val="accent1"/>
              </a:buClr>
            </a:pPr>
            <a:r>
              <a:rPr kumimoji="0" lang="en-US" altLang="zh-CN"/>
              <a:t>    A a1(100),a2(0);  </a:t>
            </a:r>
          </a:p>
          <a:p>
            <a:pPr marL="342900" indent="-342900" algn="l">
              <a:lnSpc>
                <a:spcPct val="100000"/>
              </a:lnSpc>
              <a:spcBef>
                <a:spcPct val="20000"/>
              </a:spcBef>
              <a:buClr>
                <a:schemeClr val="accent1"/>
              </a:buClr>
            </a:pPr>
            <a:r>
              <a:rPr kumimoji="0" lang="en-US" altLang="zh-CN"/>
              <a:t>    a1.print</a:t>
            </a:r>
            <a:r>
              <a:rPr kumimoji="0" lang="zh-CN" altLang="en-US"/>
              <a:t>（ ）</a:t>
            </a:r>
            <a:r>
              <a:rPr kumimoji="0" lang="en-US" altLang="zh-CN"/>
              <a:t>;</a:t>
            </a:r>
          </a:p>
          <a:p>
            <a:pPr marL="342900" indent="-342900" algn="l">
              <a:lnSpc>
                <a:spcPct val="100000"/>
              </a:lnSpc>
              <a:spcBef>
                <a:spcPct val="20000"/>
              </a:spcBef>
              <a:buClr>
                <a:schemeClr val="accent1"/>
              </a:buClr>
            </a:pPr>
            <a:r>
              <a:rPr kumimoji="0" lang="en-US" altLang="zh-CN"/>
              <a:t>    a2.print</a:t>
            </a:r>
            <a:r>
              <a:rPr kumimoji="0" lang="zh-CN" altLang="en-US"/>
              <a:t>（ ）</a:t>
            </a:r>
            <a:r>
              <a:rPr kumimoji="0" lang="en-US" altLang="zh-CN"/>
              <a:t>;</a:t>
            </a:r>
          </a:p>
          <a:p>
            <a:pPr marL="342900" indent="-342900" algn="l">
              <a:lnSpc>
                <a:spcPct val="100000"/>
              </a:lnSpc>
              <a:spcBef>
                <a:spcPct val="20000"/>
              </a:spcBef>
              <a:buClr>
                <a:schemeClr val="accent1"/>
              </a:buClr>
            </a:pPr>
            <a:r>
              <a:rPr kumimoji="0" lang="en-US" altLang="zh-CN"/>
              <a:t>    return 0;</a:t>
            </a:r>
          </a:p>
          <a:p>
            <a:pPr marL="342900" indent="-342900" algn="l">
              <a:lnSpc>
                <a:spcPct val="100000"/>
              </a:lnSpc>
              <a:spcBef>
                <a:spcPct val="20000"/>
              </a:spcBef>
              <a:buClr>
                <a:schemeClr val="accent1"/>
              </a:buClr>
            </a:pPr>
            <a:r>
              <a:rPr kumimoji="0" lang="en-US" altLang="zh-CN"/>
              <a:t>}</a:t>
            </a:r>
          </a:p>
        </p:txBody>
      </p:sp>
      <p:sp>
        <p:nvSpPr>
          <p:cNvPr id="202755" name="Text Box 3"/>
          <p:cNvSpPr txBox="1">
            <a:spLocks noChangeArrowheads="1"/>
          </p:cNvSpPr>
          <p:nvPr/>
        </p:nvSpPr>
        <p:spPr bwMode="auto">
          <a:xfrm>
            <a:off x="4038600" y="4900613"/>
            <a:ext cx="4038600" cy="1552575"/>
          </a:xfrm>
          <a:prstGeom prst="rect">
            <a:avLst/>
          </a:prstGeom>
          <a:solidFill>
            <a:schemeClr val="tx1"/>
          </a:solidFill>
          <a:ln w="9525">
            <a:noFill/>
            <a:miter lim="800000"/>
            <a:headEnd/>
            <a:tailEnd/>
          </a:ln>
          <a:effectLst/>
        </p:spPr>
        <p:txBody>
          <a:bodyPr>
            <a:spAutoFit/>
          </a:bodyPr>
          <a:lstStyle/>
          <a:p>
            <a:pPr algn="just">
              <a:lnSpc>
                <a:spcPct val="100000"/>
              </a:lnSpc>
              <a:spcBef>
                <a:spcPct val="50000"/>
              </a:spcBef>
              <a:buClrTx/>
              <a:buSzTx/>
              <a:buFontTx/>
              <a:buNone/>
            </a:pPr>
            <a:r>
              <a:rPr lang="zh-CN" altLang="en-US" sz="2400">
                <a:solidFill>
                  <a:schemeClr val="bg1"/>
                </a:solidFill>
              </a:rPr>
              <a:t>运行结果：</a:t>
            </a:r>
          </a:p>
          <a:p>
            <a:pPr algn="just">
              <a:lnSpc>
                <a:spcPct val="100000"/>
              </a:lnSpc>
              <a:spcBef>
                <a:spcPct val="50000"/>
              </a:spcBef>
              <a:buClrTx/>
              <a:buSzTx/>
              <a:buFontTx/>
              <a:buNone/>
            </a:pPr>
            <a:r>
              <a:rPr lang="en-US" altLang="zh-CN" sz="2400">
                <a:solidFill>
                  <a:schemeClr val="bg1"/>
                </a:solidFill>
              </a:rPr>
              <a:t>100</a:t>
            </a:r>
            <a:r>
              <a:rPr lang="zh-CN" altLang="en-US" sz="2400">
                <a:solidFill>
                  <a:schemeClr val="bg1"/>
                </a:solidFill>
              </a:rPr>
              <a:t>：</a:t>
            </a:r>
            <a:r>
              <a:rPr lang="en-US" altLang="zh-CN" sz="2400">
                <a:solidFill>
                  <a:schemeClr val="bg1"/>
                </a:solidFill>
              </a:rPr>
              <a:t>10</a:t>
            </a:r>
            <a:r>
              <a:rPr lang="zh-CN" altLang="en-US" sz="2400">
                <a:solidFill>
                  <a:schemeClr val="bg1"/>
                </a:solidFill>
              </a:rPr>
              <a:t>：</a:t>
            </a:r>
            <a:r>
              <a:rPr lang="en-US" altLang="zh-CN" sz="2400">
                <a:solidFill>
                  <a:schemeClr val="bg1"/>
                </a:solidFill>
              </a:rPr>
              <a:t>100</a:t>
            </a:r>
          </a:p>
          <a:p>
            <a:pPr algn="just">
              <a:lnSpc>
                <a:spcPct val="100000"/>
              </a:lnSpc>
              <a:spcBef>
                <a:spcPct val="50000"/>
              </a:spcBef>
              <a:buClrTx/>
              <a:buSzTx/>
              <a:buFontTx/>
              <a:buNone/>
            </a:pPr>
            <a:r>
              <a:rPr lang="en-US" altLang="zh-CN" sz="2400">
                <a:solidFill>
                  <a:schemeClr val="bg1"/>
                </a:solidFill>
              </a:rPr>
              <a:t>0</a:t>
            </a:r>
            <a:r>
              <a:rPr lang="zh-CN" altLang="en-US" sz="2400">
                <a:solidFill>
                  <a:schemeClr val="bg1"/>
                </a:solidFill>
              </a:rPr>
              <a:t>：</a:t>
            </a:r>
            <a:r>
              <a:rPr lang="en-US" altLang="zh-CN" sz="2400">
                <a:solidFill>
                  <a:schemeClr val="bg1"/>
                </a:solidFill>
              </a:rPr>
              <a:t>10</a:t>
            </a:r>
            <a:r>
              <a:rPr lang="zh-CN" altLang="en-US" sz="2400">
                <a:solidFill>
                  <a:schemeClr val="bg1"/>
                </a:solidFill>
              </a:rPr>
              <a:t>：</a:t>
            </a:r>
            <a:r>
              <a:rPr lang="en-US" altLang="zh-CN" sz="2400">
                <a:solidFill>
                  <a:schemeClr val="bg1"/>
                </a:solidFill>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 calcmode="lin" valueType="num">
                                      <p:cBhvr additive="base">
                                        <p:cTn id="7" dur="500" fill="hold"/>
                                        <p:tgtEl>
                                          <p:spTgt spid="202755"/>
                                        </p:tgtEl>
                                        <p:attrNameLst>
                                          <p:attrName>ppt_x</p:attrName>
                                        </p:attrNameLst>
                                      </p:cBhvr>
                                      <p:tavLst>
                                        <p:tav tm="0">
                                          <p:val>
                                            <p:strVal val="1+#ppt_w/2"/>
                                          </p:val>
                                        </p:tav>
                                        <p:tav tm="100000">
                                          <p:val>
                                            <p:strVal val="#ppt_x"/>
                                          </p:val>
                                        </p:tav>
                                      </p:tavLst>
                                    </p:anim>
                                    <p:anim calcmode="lin" valueType="num">
                                      <p:cBhvr additive="base">
                                        <p:cTn id="8" dur="500" fill="hold"/>
                                        <p:tgtEl>
                                          <p:spTgt spid="202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r>
              <a:rPr lang="zh-CN" altLang="zh-CN"/>
              <a:t> </a:t>
            </a:r>
          </a:p>
        </p:txBody>
      </p:sp>
      <p:sp>
        <p:nvSpPr>
          <p:cNvPr id="45058" name="Rectangle 2"/>
          <p:cNvSpPr>
            <a:spLocks noChangeArrowheads="1"/>
          </p:cNvSpPr>
          <p:nvPr/>
        </p:nvSpPr>
        <p:spPr bwMode="auto">
          <a:xfrm>
            <a:off x="1331913" y="2852738"/>
            <a:ext cx="7313612" cy="1584325"/>
          </a:xfrm>
          <a:prstGeom prst="rect">
            <a:avLst/>
          </a:prstGeom>
          <a:noFill/>
          <a:ln w="9525">
            <a:noFill/>
            <a:miter lim="800000"/>
            <a:headEnd/>
            <a:tailEnd/>
          </a:ln>
          <a:effectLst/>
        </p:spPr>
        <p:txBody>
          <a:bodyPr anchor="b"/>
          <a:lstStyle/>
          <a:p>
            <a:pPr algn="ctr"/>
            <a:r>
              <a:rPr lang="zh-CN" altLang="zh-CN" sz="6600" dirty="0">
                <a:solidFill>
                  <a:schemeClr val="tx2"/>
                </a:solidFill>
                <a:ea typeface="隶书" pitchFamily="49" charset="-122"/>
              </a:rPr>
              <a:t>4</a:t>
            </a:r>
            <a:r>
              <a:rPr lang="zh-CN" sz="6600" dirty="0">
                <a:solidFill>
                  <a:schemeClr val="tx2"/>
                </a:solidFill>
                <a:ea typeface="隶书" pitchFamily="49" charset="-122"/>
              </a:rPr>
              <a:t>、静态成员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38914"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1.5     </a:t>
            </a:r>
            <a:r>
              <a:rPr lang="zh-CN" altLang="en-US" b="1">
                <a:latin typeface="Times New Roman" pitchFamily="18" charset="0"/>
                <a:ea typeface="华文楷体" pitchFamily="2" charset="-122"/>
              </a:rPr>
              <a:t>保护类型成员</a:t>
            </a:r>
          </a:p>
        </p:txBody>
      </p:sp>
      <p:sp>
        <p:nvSpPr>
          <p:cNvPr id="38915" name="Rectangle 3"/>
          <p:cNvSpPr>
            <a:spLocks noGrp="1" noChangeArrowheads="1"/>
          </p:cNvSpPr>
          <p:nvPr>
            <p:ph type="body" idx="1"/>
          </p:nvPr>
        </p:nvSpPr>
        <p:spPr>
          <a:xfrm>
            <a:off x="1258888" y="1719263"/>
            <a:ext cx="7427912" cy="2286000"/>
          </a:xfrm>
        </p:spPr>
        <p:txBody>
          <a:bodyPr/>
          <a:lstStyle/>
          <a:p>
            <a:pPr marL="0" indent="0">
              <a:lnSpc>
                <a:spcPct val="150000"/>
              </a:lnSpc>
              <a:buFont typeface="Wingdings" pitchFamily="2" charset="2"/>
              <a:buNone/>
            </a:pPr>
            <a:r>
              <a:rPr lang="zh-CN" altLang="en-US" b="1">
                <a:latin typeface="Times New Roman" pitchFamily="18" charset="0"/>
                <a:ea typeface="华文楷体" pitchFamily="2" charset="-122"/>
              </a:rPr>
              <a:t>在</a:t>
            </a:r>
            <a:r>
              <a:rPr lang="zh-CN" altLang="en-US" b="1">
                <a:solidFill>
                  <a:srgbClr val="800000"/>
                </a:solidFill>
                <a:latin typeface="Times New Roman" pitchFamily="18" charset="0"/>
                <a:ea typeface="华文楷体" pitchFamily="2" charset="-122"/>
              </a:rPr>
              <a:t>关键字</a:t>
            </a:r>
            <a:r>
              <a:rPr lang="en-US" altLang="zh-CN" b="1">
                <a:solidFill>
                  <a:srgbClr val="800000"/>
                </a:solidFill>
                <a:latin typeface="Times New Roman" pitchFamily="18" charset="0"/>
                <a:ea typeface="华文楷体" pitchFamily="2" charset="-122"/>
              </a:rPr>
              <a:t>pretected</a:t>
            </a:r>
            <a:r>
              <a:rPr lang="zh-CN" altLang="zh-CN" b="1">
                <a:latin typeface="Times New Roman" pitchFamily="18" charset="0"/>
                <a:ea typeface="华文楷体" pitchFamily="2" charset="-122"/>
              </a:rPr>
              <a:t>后面声明，</a:t>
            </a:r>
            <a:r>
              <a:rPr lang="zh-CN" altLang="zh-CN" b="1">
                <a:solidFill>
                  <a:srgbClr val="000099"/>
                </a:solidFill>
                <a:latin typeface="Times New Roman" pitchFamily="18" charset="0"/>
                <a:ea typeface="华文楷体" pitchFamily="2" charset="-122"/>
              </a:rPr>
              <a:t>能被本类成员函数</a:t>
            </a:r>
            <a:r>
              <a:rPr lang="zh-CN" altLang="en-US" b="1">
                <a:solidFill>
                  <a:srgbClr val="000099"/>
                </a:solidFill>
                <a:latin typeface="Times New Roman" pitchFamily="18" charset="0"/>
                <a:ea typeface="华文楷体" pitchFamily="2" charset="-122"/>
              </a:rPr>
              <a:t>、</a:t>
            </a:r>
            <a:r>
              <a:rPr lang="zh-CN" altLang="zh-CN" b="1">
                <a:solidFill>
                  <a:srgbClr val="000099"/>
                </a:solidFill>
                <a:latin typeface="Times New Roman" pitchFamily="18" charset="0"/>
                <a:ea typeface="华文楷体" pitchFamily="2" charset="-122"/>
              </a:rPr>
              <a:t>派生类成员函数和友元访问，其他函数无法访问。</a:t>
            </a:r>
            <a:endParaRPr lang="zh-CN" altLang="en-US" b="1">
              <a:solidFill>
                <a:srgbClr val="000099"/>
              </a:solidFill>
              <a:latin typeface="Times New Roman" pitchFamily="18" charset="0"/>
              <a:ea typeface="华文楷体" pitchFamily="2" charset="-122"/>
            </a:endParaRPr>
          </a:p>
        </p:txBody>
      </p:sp>
      <p:sp>
        <p:nvSpPr>
          <p:cNvPr id="38916" name="Text Box 4"/>
          <p:cNvSpPr txBox="1">
            <a:spLocks noChangeArrowheads="1"/>
          </p:cNvSpPr>
          <p:nvPr/>
        </p:nvSpPr>
        <p:spPr bwMode="auto">
          <a:xfrm>
            <a:off x="1331913" y="4114800"/>
            <a:ext cx="7200900" cy="822325"/>
          </a:xfrm>
          <a:prstGeom prst="rect">
            <a:avLst/>
          </a:prstGeom>
          <a:noFill/>
          <a:ln w="9525" algn="ctr">
            <a:noFill/>
            <a:miter lim="800000"/>
            <a:headEnd/>
            <a:tailEnd/>
          </a:ln>
          <a:effectLst/>
        </p:spPr>
        <p:txBody>
          <a:bodyPr/>
          <a:lstStyle/>
          <a:p>
            <a:pPr algn="l">
              <a:lnSpc>
                <a:spcPct val="150000"/>
              </a:lnSpc>
              <a:spcBef>
                <a:spcPct val="20000"/>
              </a:spcBef>
              <a:buClr>
                <a:schemeClr val="tx2"/>
              </a:buClr>
              <a:buSzPct val="70000"/>
              <a:buFont typeface="Wingdings" pitchFamily="2" charset="2"/>
              <a:buNone/>
            </a:pPr>
            <a:r>
              <a:rPr kumimoji="0" lang="zh-CN" altLang="en-US" sz="2500"/>
              <a:t>保护类型的性质和私有类型的性质相似，其差别在于</a:t>
            </a:r>
            <a:r>
              <a:rPr kumimoji="0" lang="zh-CN" altLang="en-US" sz="2500">
                <a:solidFill>
                  <a:srgbClr val="000099"/>
                </a:solidFill>
              </a:rPr>
              <a:t>继承过程中对产生的新类影响不同</a:t>
            </a:r>
            <a:r>
              <a:rPr kumimoji="0" lang="zh-CN" altLang="en-US" sz="2500"/>
              <a:t>。</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zh-CN"/>
              <a:t> </a:t>
            </a:r>
          </a:p>
        </p:txBody>
      </p:sp>
      <p:sp>
        <p:nvSpPr>
          <p:cNvPr id="46082" name="Rectangle 2"/>
          <p:cNvSpPr>
            <a:spLocks noGrp="1" noChangeArrowheads="1"/>
          </p:cNvSpPr>
          <p:nvPr>
            <p:ph type="title"/>
          </p:nvPr>
        </p:nvSpPr>
        <p:spPr/>
        <p:txBody>
          <a:bodyPr/>
          <a:lstStyle/>
          <a:p>
            <a:pPr algn="ctr"/>
            <a:r>
              <a:rPr lang="zh-CN" b="1">
                <a:latin typeface="Times New Roman" pitchFamily="18" charset="0"/>
                <a:ea typeface="华文楷体" pitchFamily="2" charset="-122"/>
              </a:rPr>
              <a:t>在介绍静态成员 之前</a:t>
            </a:r>
          </a:p>
        </p:txBody>
      </p:sp>
      <p:sp>
        <p:nvSpPr>
          <p:cNvPr id="46083" name="Rectangle 3"/>
          <p:cNvSpPr>
            <a:spLocks noGrp="1" noChangeArrowheads="1"/>
          </p:cNvSpPr>
          <p:nvPr>
            <p:ph type="body" idx="1"/>
          </p:nvPr>
        </p:nvSpPr>
        <p:spPr>
          <a:xfrm>
            <a:off x="1187450" y="2276475"/>
            <a:ext cx="7199313" cy="3224213"/>
          </a:xfrm>
        </p:spPr>
        <p:txBody>
          <a:bodyPr/>
          <a:lstStyle/>
          <a:p>
            <a:pPr>
              <a:lnSpc>
                <a:spcPct val="125000"/>
              </a:lnSpc>
              <a:spcBef>
                <a:spcPct val="50000"/>
              </a:spcBef>
              <a:buFont typeface="Wingdings" pitchFamily="2" charset="2"/>
              <a:buNone/>
            </a:pPr>
            <a:r>
              <a:rPr lang="zh-CN" altLang="zh-CN" sz="2500" b="1">
                <a:latin typeface="Times New Roman" pitchFamily="18" charset="0"/>
                <a:ea typeface="华文楷体" pitchFamily="2" charset="-122"/>
              </a:rPr>
              <a:t>C++</a:t>
            </a:r>
            <a:r>
              <a:rPr lang="zh-CN" sz="2500" b="1">
                <a:latin typeface="Times New Roman" pitchFamily="18" charset="0"/>
                <a:ea typeface="华文楷体" pitchFamily="2" charset="-122"/>
              </a:rPr>
              <a:t>中，用同一个类定义多个对象时：</a:t>
            </a:r>
          </a:p>
          <a:p>
            <a:pPr>
              <a:lnSpc>
                <a:spcPct val="125000"/>
              </a:lnSpc>
              <a:spcBef>
                <a:spcPct val="50000"/>
              </a:spcBef>
              <a:buClr>
                <a:srgbClr val="000099"/>
              </a:buClr>
              <a:buSzPct val="65000"/>
              <a:buFont typeface="Wingdings" pitchFamily="2" charset="2"/>
              <a:buChar char="u"/>
            </a:pPr>
            <a:r>
              <a:rPr lang="zh-CN" sz="2500" b="1">
                <a:latin typeface="Times New Roman" pitchFamily="18" charset="0"/>
                <a:ea typeface="华文楷体" pitchFamily="2" charset="-122"/>
              </a:rPr>
              <a:t>每个对象都拥有各自的数据成员；</a:t>
            </a:r>
          </a:p>
          <a:p>
            <a:pPr>
              <a:lnSpc>
                <a:spcPct val="125000"/>
              </a:lnSpc>
              <a:spcBef>
                <a:spcPct val="50000"/>
              </a:spcBef>
              <a:buClr>
                <a:srgbClr val="000099"/>
              </a:buClr>
              <a:buSzPct val="65000"/>
              <a:buFont typeface="Wingdings" pitchFamily="2" charset="2"/>
              <a:buChar char="u"/>
            </a:pPr>
            <a:r>
              <a:rPr lang="zh-CN" sz="2500" b="1">
                <a:latin typeface="Times New Roman" pitchFamily="18" charset="0"/>
                <a:ea typeface="华文楷体" pitchFamily="2" charset="-122"/>
              </a:rPr>
              <a:t>所有对象共享同一份成员函数；</a:t>
            </a:r>
          </a:p>
          <a:p>
            <a:pPr>
              <a:lnSpc>
                <a:spcPct val="125000"/>
              </a:lnSpc>
              <a:spcBef>
                <a:spcPct val="50000"/>
              </a:spcBef>
              <a:buClr>
                <a:srgbClr val="000099"/>
              </a:buClr>
              <a:buSzPct val="65000"/>
              <a:buFont typeface="Wingdings" pitchFamily="2" charset="2"/>
              <a:buChar char="u"/>
            </a:pPr>
            <a:r>
              <a:rPr lang="zh-CN" sz="2500" b="1">
                <a:latin typeface="Times New Roman" pitchFamily="18" charset="0"/>
                <a:ea typeface="华文楷体" pitchFamily="2" charset="-122"/>
              </a:rPr>
              <a:t>调用成员函数时，根据不同的对象决定使用相应的数据成员。</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zh-CN"/>
              <a:t> </a:t>
            </a:r>
          </a:p>
        </p:txBody>
      </p:sp>
      <p:sp>
        <p:nvSpPr>
          <p:cNvPr id="47106"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4.1     </a:t>
            </a:r>
            <a:r>
              <a:rPr lang="zh-CN" b="1">
                <a:latin typeface="Times New Roman" pitchFamily="18" charset="0"/>
                <a:ea typeface="华文楷体" pitchFamily="2" charset="-122"/>
              </a:rPr>
              <a:t>静态数据成员 </a:t>
            </a:r>
          </a:p>
        </p:txBody>
      </p:sp>
      <p:sp>
        <p:nvSpPr>
          <p:cNvPr id="47107" name="Rectangle 3"/>
          <p:cNvSpPr>
            <a:spLocks noGrp="1" noChangeArrowheads="1"/>
          </p:cNvSpPr>
          <p:nvPr>
            <p:ph type="body" idx="1"/>
          </p:nvPr>
        </p:nvSpPr>
        <p:spPr>
          <a:xfrm>
            <a:off x="611188" y="1628775"/>
            <a:ext cx="8305800" cy="4953000"/>
          </a:xfrm>
          <a:solidFill>
            <a:schemeClr val="bg1"/>
          </a:solidFill>
          <a:ln>
            <a:solidFill>
              <a:schemeClr val="tx1"/>
            </a:solidFill>
          </a:ln>
        </p:spPr>
        <p:txBody>
          <a:bodyPr>
            <a:normAutofit fontScale="92500"/>
          </a:bodyPr>
          <a:lstStyle/>
          <a:p>
            <a:pPr>
              <a:spcBef>
                <a:spcPct val="40000"/>
              </a:spcBef>
              <a:buClr>
                <a:srgbClr val="000099"/>
              </a:buClr>
              <a:buSzPct val="65000"/>
              <a:buFont typeface="Wingdings" pitchFamily="2" charset="2"/>
              <a:buChar char="u"/>
            </a:pPr>
            <a:r>
              <a:rPr lang="zh-CN" sz="2500" b="1" dirty="0">
                <a:latin typeface="Times New Roman" pitchFamily="18" charset="0"/>
                <a:ea typeface="华文楷体" pitchFamily="2" charset="-122"/>
              </a:rPr>
              <a:t>静态成员：解决同一个类的不同对象之间的数据和函数共享问题。</a:t>
            </a:r>
          </a:p>
          <a:p>
            <a:pPr>
              <a:spcBef>
                <a:spcPct val="40000"/>
              </a:spcBef>
              <a:buClr>
                <a:srgbClr val="000099"/>
              </a:buClr>
              <a:buSzPct val="65000"/>
              <a:buFont typeface="Wingdings" pitchFamily="2" charset="2"/>
              <a:buChar char="u"/>
            </a:pPr>
            <a:r>
              <a:rPr lang="zh-CN" sz="2500" b="1" dirty="0">
                <a:latin typeface="Times New Roman" pitchFamily="18" charset="0"/>
                <a:ea typeface="华文楷体" pitchFamily="2" charset="-122"/>
              </a:rPr>
              <a:t>静态成员包括静态数据成员和静态成员函数</a:t>
            </a:r>
            <a:endParaRPr lang="zh-CN" b="1" dirty="0">
              <a:latin typeface="Times New Roman" pitchFamily="18" charset="0"/>
              <a:ea typeface="华文楷体" pitchFamily="2" charset="-122"/>
            </a:endParaRPr>
          </a:p>
          <a:p>
            <a:pPr>
              <a:lnSpc>
                <a:spcPct val="85000"/>
              </a:lnSpc>
              <a:spcBef>
                <a:spcPct val="40000"/>
              </a:spcBef>
              <a:buClr>
                <a:srgbClr val="000099"/>
              </a:buClr>
              <a:buSzPct val="65000"/>
              <a:buFont typeface="Wingdings" pitchFamily="2" charset="2"/>
              <a:buChar char="u"/>
            </a:pPr>
            <a:r>
              <a:rPr lang="zh-CN" sz="2500" b="1" dirty="0">
                <a:solidFill>
                  <a:srgbClr val="000099"/>
                </a:solidFill>
                <a:latin typeface="Times New Roman" pitchFamily="18" charset="0"/>
                <a:ea typeface="华文楷体" pitchFamily="2" charset="-122"/>
              </a:rPr>
              <a:t>静态数据成员</a:t>
            </a:r>
          </a:p>
          <a:p>
            <a:pPr lvl="1">
              <a:lnSpc>
                <a:spcPct val="85000"/>
              </a:lnSpc>
              <a:spcBef>
                <a:spcPct val="40000"/>
              </a:spcBef>
              <a:buClr>
                <a:srgbClr val="000099"/>
              </a:buClr>
              <a:buSzPct val="65000"/>
              <a:buFont typeface="Wingdings" pitchFamily="2" charset="2"/>
              <a:buChar char="u"/>
            </a:pPr>
            <a:r>
              <a:rPr lang="zh-CN" b="1" dirty="0">
                <a:latin typeface="Times New Roman" pitchFamily="18" charset="0"/>
                <a:ea typeface="华文楷体" pitchFamily="2" charset="-122"/>
              </a:rPr>
              <a:t>用关键字</a:t>
            </a:r>
            <a:r>
              <a:rPr lang="zh-CN" altLang="zh-CN" b="1" dirty="0">
                <a:solidFill>
                  <a:srgbClr val="000099"/>
                </a:solidFill>
                <a:latin typeface="Times New Roman" pitchFamily="18" charset="0"/>
                <a:ea typeface="华文楷体" pitchFamily="2" charset="-122"/>
              </a:rPr>
              <a:t>static</a:t>
            </a:r>
            <a:r>
              <a:rPr lang="zh-CN" b="1" dirty="0">
                <a:latin typeface="Times New Roman" pitchFamily="18" charset="0"/>
                <a:ea typeface="华文楷体" pitchFamily="2" charset="-122"/>
              </a:rPr>
              <a:t>声明</a:t>
            </a:r>
          </a:p>
          <a:p>
            <a:pPr lvl="1">
              <a:lnSpc>
                <a:spcPct val="85000"/>
              </a:lnSpc>
              <a:spcBef>
                <a:spcPct val="40000"/>
              </a:spcBef>
              <a:buClr>
                <a:srgbClr val="000099"/>
              </a:buClr>
              <a:buSzPct val="65000"/>
              <a:buFont typeface="Wingdings" pitchFamily="2" charset="2"/>
              <a:buChar char="u"/>
            </a:pPr>
            <a:r>
              <a:rPr lang="zh-CN" b="1" dirty="0">
                <a:latin typeface="Times New Roman" pitchFamily="18" charset="0"/>
                <a:ea typeface="华文楷体" pitchFamily="2" charset="-122"/>
              </a:rPr>
              <a:t>不管产生多少个对象，类的静态成员拥有单一的存储空间。该类的所有对象</a:t>
            </a:r>
            <a:r>
              <a:rPr lang="zh-CN" b="1" dirty="0">
                <a:solidFill>
                  <a:srgbClr val="FF0000"/>
                </a:solidFill>
                <a:latin typeface="Times New Roman" pitchFamily="18" charset="0"/>
                <a:ea typeface="华文楷体" pitchFamily="2" charset="-122"/>
              </a:rPr>
              <a:t>共享</a:t>
            </a:r>
            <a:r>
              <a:rPr lang="zh-CN" b="1" dirty="0">
                <a:latin typeface="Times New Roman" pitchFamily="18" charset="0"/>
                <a:ea typeface="华文楷体" pitchFamily="2" charset="-122"/>
              </a:rPr>
              <a:t>静态数据成员</a:t>
            </a:r>
          </a:p>
          <a:p>
            <a:pPr lvl="1">
              <a:lnSpc>
                <a:spcPct val="85000"/>
              </a:lnSpc>
              <a:spcBef>
                <a:spcPct val="40000"/>
              </a:spcBef>
              <a:buClr>
                <a:srgbClr val="000099"/>
              </a:buClr>
              <a:buSzPct val="65000"/>
              <a:buFont typeface="Wingdings" pitchFamily="2" charset="2"/>
              <a:buChar char="u"/>
            </a:pPr>
            <a:r>
              <a:rPr lang="zh-CN" b="1" dirty="0">
                <a:latin typeface="Times New Roman" pitchFamily="18" charset="0"/>
                <a:ea typeface="华文楷体" pitchFamily="2" charset="-122"/>
              </a:rPr>
              <a:t>必须进行初始化，用</a:t>
            </a:r>
            <a:r>
              <a:rPr lang="zh-CN" altLang="zh-CN" b="1" dirty="0">
                <a:latin typeface="Times New Roman" pitchFamily="18" charset="0"/>
                <a:ea typeface="华文楷体" pitchFamily="2" charset="-122"/>
              </a:rPr>
              <a:t>(</a:t>
            </a:r>
            <a:r>
              <a:rPr lang="zh-CN" altLang="zh-CN" b="1" dirty="0">
                <a:solidFill>
                  <a:srgbClr val="FF3300"/>
                </a:solidFill>
                <a:latin typeface="Times New Roman" pitchFamily="18" charset="0"/>
                <a:ea typeface="华文楷体" pitchFamily="2" charset="-122"/>
              </a:rPr>
              <a:t>::</a:t>
            </a:r>
            <a:r>
              <a:rPr lang="zh-CN" altLang="zh-CN" b="1" dirty="0">
                <a:latin typeface="Times New Roman" pitchFamily="18" charset="0"/>
                <a:ea typeface="华文楷体" pitchFamily="2" charset="-122"/>
              </a:rPr>
              <a:t>)</a:t>
            </a:r>
            <a:r>
              <a:rPr lang="zh-CN" b="1" dirty="0">
                <a:latin typeface="Times New Roman" pitchFamily="18" charset="0"/>
                <a:ea typeface="华文楷体" pitchFamily="2" charset="-122"/>
              </a:rPr>
              <a:t>来指明所属的类。其初始化必须在类外进行，默认值为</a:t>
            </a:r>
            <a:r>
              <a:rPr lang="zh-CN" altLang="zh-CN" b="1" dirty="0">
                <a:latin typeface="Times New Roman" pitchFamily="18" charset="0"/>
                <a:ea typeface="华文楷体" pitchFamily="2" charset="-122"/>
              </a:rPr>
              <a:t>0</a:t>
            </a:r>
          </a:p>
          <a:p>
            <a:pPr lvl="1">
              <a:lnSpc>
                <a:spcPct val="85000"/>
              </a:lnSpc>
              <a:spcBef>
                <a:spcPct val="40000"/>
              </a:spcBef>
              <a:buClr>
                <a:srgbClr val="000099"/>
              </a:buClr>
              <a:buSzPct val="65000"/>
              <a:buFont typeface="Wingdings" pitchFamily="2" charset="2"/>
              <a:buChar char="u"/>
            </a:pPr>
            <a:r>
              <a:rPr lang="zh-CN" b="1" dirty="0">
                <a:latin typeface="Times New Roman" pitchFamily="18" charset="0"/>
                <a:ea typeface="华文楷体" pitchFamily="2" charset="-122"/>
              </a:rPr>
              <a:t>静态数据成员可以是</a:t>
            </a:r>
            <a:r>
              <a:rPr lang="zh-CN" altLang="zh-CN" b="1" dirty="0">
                <a:latin typeface="Times New Roman" pitchFamily="18" charset="0"/>
                <a:ea typeface="华文楷体" pitchFamily="2" charset="-122"/>
              </a:rPr>
              <a:t>public</a:t>
            </a:r>
            <a:r>
              <a:rPr lang="zh-CN" b="1" dirty="0">
                <a:latin typeface="Times New Roman" pitchFamily="18" charset="0"/>
                <a:ea typeface="华文楷体" pitchFamily="2" charset="-122"/>
              </a:rPr>
              <a:t>、</a:t>
            </a:r>
            <a:r>
              <a:rPr lang="zh-CN" altLang="zh-CN" b="1" dirty="0">
                <a:latin typeface="Times New Roman" pitchFamily="18" charset="0"/>
                <a:ea typeface="华文楷体" pitchFamily="2" charset="-122"/>
              </a:rPr>
              <a:t>private</a:t>
            </a:r>
            <a:r>
              <a:rPr lang="zh-CN" b="1" dirty="0">
                <a:latin typeface="Times New Roman" pitchFamily="18" charset="0"/>
                <a:ea typeface="华文楷体" pitchFamily="2" charset="-122"/>
              </a:rPr>
              <a:t>、</a:t>
            </a:r>
            <a:r>
              <a:rPr lang="zh-CN" altLang="zh-CN" b="1" dirty="0">
                <a:latin typeface="Times New Roman" pitchFamily="18" charset="0"/>
                <a:ea typeface="华文楷体" pitchFamily="2" charset="-122"/>
              </a:rPr>
              <a:t>protected</a:t>
            </a:r>
            <a:r>
              <a:rPr lang="zh-CN" b="1" dirty="0">
                <a:latin typeface="Times New Roman" pitchFamily="18" charset="0"/>
                <a:ea typeface="华文楷体" pitchFamily="2" charset="-122"/>
              </a:rPr>
              <a:t>权限之一。</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r>
              <a:rPr lang="zh-CN" altLang="zh-CN"/>
              <a:t> </a:t>
            </a:r>
          </a:p>
        </p:txBody>
      </p:sp>
      <p:sp>
        <p:nvSpPr>
          <p:cNvPr id="48130" name="Rectangle 2"/>
          <p:cNvSpPr>
            <a:spLocks noGrp="1" noChangeArrowheads="1"/>
          </p:cNvSpPr>
          <p:nvPr>
            <p:ph type="title"/>
          </p:nvPr>
        </p:nvSpPr>
        <p:spPr>
          <a:xfrm>
            <a:off x="1370013" y="1570038"/>
            <a:ext cx="7450137" cy="561975"/>
          </a:xfrm>
          <a:solidFill>
            <a:schemeClr val="bg1"/>
          </a:solidFill>
          <a:ln>
            <a:solidFill>
              <a:schemeClr val="tx1"/>
            </a:solidFill>
          </a:ln>
        </p:spPr>
        <p:txBody>
          <a:bodyPr/>
          <a:lstStyle/>
          <a:p>
            <a:r>
              <a:rPr lang="zh-CN" sz="2400" b="1">
                <a:solidFill>
                  <a:schemeClr val="tx1"/>
                </a:solidFill>
                <a:latin typeface="Times New Roman" pitchFamily="18" charset="0"/>
                <a:ea typeface="华文楷体" pitchFamily="2" charset="-122"/>
              </a:rPr>
              <a:t>静态成员定义格式：</a:t>
            </a:r>
          </a:p>
        </p:txBody>
      </p:sp>
      <p:sp>
        <p:nvSpPr>
          <p:cNvPr id="48131" name="Text Box 3"/>
          <p:cNvSpPr txBox="1">
            <a:spLocks noChangeArrowheads="1"/>
          </p:cNvSpPr>
          <p:nvPr/>
        </p:nvSpPr>
        <p:spPr bwMode="auto">
          <a:xfrm>
            <a:off x="1374775" y="2132013"/>
            <a:ext cx="7445375" cy="576262"/>
          </a:xfrm>
          <a:prstGeom prst="rect">
            <a:avLst/>
          </a:prstGeom>
          <a:solidFill>
            <a:srgbClr val="DDDDDD"/>
          </a:solidFill>
          <a:ln w="9525" cmpd="sng">
            <a:solidFill>
              <a:srgbClr val="000000"/>
            </a:solidFill>
            <a:miter lim="800000"/>
            <a:headEnd/>
            <a:tailEnd/>
          </a:ln>
        </p:spPr>
        <p:txBody>
          <a:bodyPr anchor="ctr"/>
          <a:lstStyle/>
          <a:p>
            <a:pPr algn="just"/>
            <a:r>
              <a:rPr lang="zh-CN" altLang="zh-CN" sz="2400">
                <a:solidFill>
                  <a:srgbClr val="800000"/>
                </a:solidFill>
              </a:rPr>
              <a:t>static</a:t>
            </a:r>
            <a:r>
              <a:rPr lang="zh-CN" sz="2400">
                <a:solidFill>
                  <a:srgbClr val="800000"/>
                </a:solidFill>
              </a:rPr>
              <a:t>　静态成员的定义</a:t>
            </a:r>
            <a:r>
              <a:rPr lang="zh-CN" altLang="zh-CN" sz="2400">
                <a:solidFill>
                  <a:srgbClr val="800000"/>
                </a:solidFill>
              </a:rPr>
              <a:t>;</a:t>
            </a:r>
          </a:p>
        </p:txBody>
      </p:sp>
      <p:grpSp>
        <p:nvGrpSpPr>
          <p:cNvPr id="2" name="Group 4"/>
          <p:cNvGrpSpPr>
            <a:grpSpLocks/>
          </p:cNvGrpSpPr>
          <p:nvPr/>
        </p:nvGrpSpPr>
        <p:grpSpPr bwMode="auto">
          <a:xfrm>
            <a:off x="1331913" y="3141663"/>
            <a:ext cx="7416800" cy="1000125"/>
            <a:chOff x="0" y="0"/>
            <a:chExt cx="4672" cy="630"/>
          </a:xfrm>
        </p:grpSpPr>
        <p:sp>
          <p:nvSpPr>
            <p:cNvPr id="48133" name="Text Box 5"/>
            <p:cNvSpPr txBox="1">
              <a:spLocks noChangeArrowheads="1"/>
            </p:cNvSpPr>
            <p:nvPr/>
          </p:nvSpPr>
          <p:spPr bwMode="auto">
            <a:xfrm>
              <a:off x="0" y="294"/>
              <a:ext cx="4672" cy="336"/>
            </a:xfrm>
            <a:prstGeom prst="rect">
              <a:avLst/>
            </a:prstGeom>
            <a:solidFill>
              <a:srgbClr val="DDDDDD"/>
            </a:solidFill>
            <a:ln w="9525" cmpd="sng">
              <a:solidFill>
                <a:srgbClr val="000000"/>
              </a:solidFill>
              <a:miter lim="800000"/>
              <a:headEnd/>
              <a:tailEnd/>
            </a:ln>
          </p:spPr>
          <p:txBody>
            <a:bodyPr/>
            <a:lstStyle/>
            <a:p>
              <a:pPr algn="just"/>
              <a:r>
                <a:rPr lang="zh-CN" sz="2400">
                  <a:solidFill>
                    <a:srgbClr val="800000"/>
                  </a:solidFill>
                </a:rPr>
                <a:t>数据类型  类名</a:t>
              </a:r>
              <a:r>
                <a:rPr lang="zh-CN" altLang="zh-CN" sz="2400">
                  <a:solidFill>
                    <a:srgbClr val="800000"/>
                  </a:solidFill>
                </a:rPr>
                <a:t>::</a:t>
              </a:r>
              <a:r>
                <a:rPr lang="zh-CN" sz="2400">
                  <a:solidFill>
                    <a:srgbClr val="800000"/>
                  </a:solidFill>
                </a:rPr>
                <a:t>静态数据成员名</a:t>
              </a:r>
              <a:r>
                <a:rPr lang="zh-CN" altLang="zh-CN" sz="2400">
                  <a:solidFill>
                    <a:srgbClr val="800000"/>
                  </a:solidFill>
                </a:rPr>
                <a:t>=</a:t>
              </a:r>
              <a:r>
                <a:rPr lang="zh-CN" sz="2400">
                  <a:solidFill>
                    <a:srgbClr val="800000"/>
                  </a:solidFill>
                </a:rPr>
                <a:t>值</a:t>
              </a:r>
              <a:r>
                <a:rPr lang="zh-CN" altLang="zh-CN" sz="2400">
                  <a:solidFill>
                    <a:srgbClr val="800000"/>
                  </a:solidFill>
                </a:rPr>
                <a:t>;</a:t>
              </a:r>
            </a:p>
          </p:txBody>
        </p:sp>
        <p:sp>
          <p:nvSpPr>
            <p:cNvPr id="48134" name="Text Box 6"/>
            <p:cNvSpPr txBox="1">
              <a:spLocks noChangeArrowheads="1"/>
            </p:cNvSpPr>
            <p:nvPr/>
          </p:nvSpPr>
          <p:spPr bwMode="auto">
            <a:xfrm>
              <a:off x="0" y="0"/>
              <a:ext cx="4672" cy="294"/>
            </a:xfrm>
            <a:prstGeom prst="rect">
              <a:avLst/>
            </a:prstGeom>
            <a:noFill/>
            <a:ln w="9525" cmpd="sng">
              <a:solidFill>
                <a:schemeClr val="tx1"/>
              </a:solidFill>
              <a:miter lim="800000"/>
              <a:headEnd/>
              <a:tailEnd/>
            </a:ln>
            <a:effectLst/>
          </p:spPr>
          <p:txBody>
            <a:bodyPr>
              <a:spAutoFit/>
            </a:bodyPr>
            <a:lstStyle/>
            <a:p>
              <a:pPr algn="just">
                <a:spcBef>
                  <a:spcPct val="50000"/>
                </a:spcBef>
              </a:pPr>
              <a:r>
                <a:rPr lang="zh-CN" sz="2400">
                  <a:solidFill>
                    <a:schemeClr val="tx1"/>
                  </a:solidFill>
                </a:rPr>
                <a:t>静态数据成员初始化格式：不能在类中，在类外进行</a:t>
              </a:r>
            </a:p>
          </p:txBody>
        </p:sp>
      </p:grpSp>
      <p:grpSp>
        <p:nvGrpSpPr>
          <p:cNvPr id="3" name="Group 7"/>
          <p:cNvGrpSpPr>
            <a:grpSpLocks/>
          </p:cNvGrpSpPr>
          <p:nvPr/>
        </p:nvGrpSpPr>
        <p:grpSpPr bwMode="auto">
          <a:xfrm>
            <a:off x="1331913" y="4754563"/>
            <a:ext cx="7416800" cy="979487"/>
            <a:chOff x="0" y="0"/>
            <a:chExt cx="4672" cy="617"/>
          </a:xfrm>
        </p:grpSpPr>
        <p:sp>
          <p:nvSpPr>
            <p:cNvPr id="48136" name="Text Box 8"/>
            <p:cNvSpPr txBox="1">
              <a:spLocks noChangeArrowheads="1"/>
            </p:cNvSpPr>
            <p:nvPr/>
          </p:nvSpPr>
          <p:spPr bwMode="auto">
            <a:xfrm>
              <a:off x="0" y="0"/>
              <a:ext cx="4672" cy="294"/>
            </a:xfrm>
            <a:prstGeom prst="rect">
              <a:avLst/>
            </a:prstGeom>
            <a:noFill/>
            <a:ln w="9525" cmpd="sng">
              <a:solidFill>
                <a:schemeClr val="tx1"/>
              </a:solidFill>
              <a:miter lim="800000"/>
              <a:headEnd/>
              <a:tailEnd/>
            </a:ln>
            <a:effectLst/>
          </p:spPr>
          <p:txBody>
            <a:bodyPr>
              <a:spAutoFit/>
            </a:bodyPr>
            <a:lstStyle/>
            <a:p>
              <a:pPr algn="just">
                <a:spcBef>
                  <a:spcPct val="50000"/>
                </a:spcBef>
              </a:pPr>
              <a:r>
                <a:rPr lang="zh-CN" sz="2400">
                  <a:solidFill>
                    <a:schemeClr val="tx1"/>
                  </a:solidFill>
                </a:rPr>
                <a:t>调用静态成员格式：</a:t>
              </a:r>
            </a:p>
          </p:txBody>
        </p:sp>
        <p:sp>
          <p:nvSpPr>
            <p:cNvPr id="48137" name="Text Box 9"/>
            <p:cNvSpPr txBox="1">
              <a:spLocks noChangeArrowheads="1"/>
            </p:cNvSpPr>
            <p:nvPr/>
          </p:nvSpPr>
          <p:spPr bwMode="auto">
            <a:xfrm>
              <a:off x="0" y="290"/>
              <a:ext cx="4672" cy="327"/>
            </a:xfrm>
            <a:prstGeom prst="rect">
              <a:avLst/>
            </a:prstGeom>
            <a:solidFill>
              <a:srgbClr val="DDDDDD"/>
            </a:solidFill>
            <a:ln w="9525" cmpd="sng">
              <a:solidFill>
                <a:srgbClr val="000000"/>
              </a:solidFill>
              <a:miter lim="800000"/>
              <a:headEnd/>
              <a:tailEnd/>
            </a:ln>
          </p:spPr>
          <p:txBody>
            <a:bodyPr/>
            <a:lstStyle/>
            <a:p>
              <a:pPr algn="just"/>
              <a:r>
                <a:rPr lang="zh-CN" sz="2400">
                  <a:solidFill>
                    <a:srgbClr val="800000"/>
                  </a:solidFill>
                </a:rPr>
                <a:t>类名</a:t>
              </a:r>
              <a:r>
                <a:rPr lang="zh-CN" altLang="zh-CN" sz="2400">
                  <a:solidFill>
                    <a:srgbClr val="800000"/>
                  </a:solidFill>
                </a:rPr>
                <a:t>::</a:t>
              </a:r>
              <a:r>
                <a:rPr lang="zh-CN" sz="2400">
                  <a:solidFill>
                    <a:srgbClr val="800000"/>
                  </a:solidFill>
                </a:rPr>
                <a:t>静态成员</a:t>
              </a:r>
            </a:p>
          </p:txBody>
        </p:sp>
      </p:gr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zh-CN"/>
              <a:t> </a:t>
            </a:r>
          </a:p>
        </p:txBody>
      </p:sp>
      <p:sp>
        <p:nvSpPr>
          <p:cNvPr id="49154"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4.1      </a:t>
            </a:r>
            <a:r>
              <a:rPr lang="zh-CN" b="1">
                <a:latin typeface="Times New Roman" pitchFamily="18" charset="0"/>
                <a:ea typeface="华文楷体" pitchFamily="2" charset="-122"/>
              </a:rPr>
              <a:t>静态数据成员</a:t>
            </a:r>
          </a:p>
        </p:txBody>
      </p:sp>
      <p:sp>
        <p:nvSpPr>
          <p:cNvPr id="49155" name="Rectangle 3"/>
          <p:cNvSpPr>
            <a:spLocks noGrp="1" noChangeArrowheads="1"/>
          </p:cNvSpPr>
          <p:nvPr>
            <p:ph type="body" idx="1"/>
          </p:nvPr>
        </p:nvSpPr>
        <p:spPr>
          <a:xfrm>
            <a:off x="900113" y="2349500"/>
            <a:ext cx="7856537" cy="4248150"/>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#include  &lt;iostream&gt;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using namespace std;</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class Ctype</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private:</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int a;</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static int s;         </a:t>
            </a:r>
            <a:r>
              <a:rPr lang="zh-CN" altLang="zh-CN" sz="2000" b="1">
                <a:solidFill>
                  <a:srgbClr val="FF3300"/>
                </a:solidFill>
                <a:latin typeface="Times New Roman" pitchFamily="18" charset="0"/>
                <a:ea typeface="华文楷体" pitchFamily="2" charset="-122"/>
              </a:rPr>
              <a:t>//</a:t>
            </a:r>
            <a:r>
              <a:rPr lang="zh-CN" sz="2000" b="1">
                <a:solidFill>
                  <a:srgbClr val="FF3300"/>
                </a:solidFill>
                <a:latin typeface="Times New Roman" pitchFamily="18" charset="0"/>
                <a:ea typeface="华文楷体" pitchFamily="2" charset="-122"/>
              </a:rPr>
              <a:t>定义私有的静态数据成员</a:t>
            </a:r>
            <a:r>
              <a:rPr lang="zh-CN" altLang="zh-CN" sz="2000" b="1">
                <a:solidFill>
                  <a:srgbClr val="FF3300"/>
                </a:solidFill>
                <a:latin typeface="Times New Roman" pitchFamily="18" charset="0"/>
                <a:ea typeface="华文楷体" pitchFamily="2" charset="-122"/>
              </a:rPr>
              <a:t>s</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public:</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void Print(  )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Ctype( int x=0 );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p:txBody>
      </p:sp>
      <p:sp>
        <p:nvSpPr>
          <p:cNvPr id="49156" name="Rectangle 4"/>
          <p:cNvSpPr>
            <a:spLocks noChangeArrowheads="1"/>
          </p:cNvSpPr>
          <p:nvPr/>
        </p:nvSpPr>
        <p:spPr bwMode="auto">
          <a:xfrm>
            <a:off x="900113" y="1700213"/>
            <a:ext cx="7856537" cy="6492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20000"/>
              </a:lnSpc>
              <a:spcBef>
                <a:spcPct val="50000"/>
              </a:spcBef>
              <a:buClr>
                <a:srgbClr val="000099"/>
              </a:buClr>
              <a:buSzPct val="65000"/>
              <a:buFont typeface="Wingdings" pitchFamily="2" charset="2"/>
              <a:buNone/>
            </a:pPr>
            <a:r>
              <a:rPr lang="zh-CN" altLang="zh-CN" sz="2400" dirty="0" smtClean="0">
                <a:solidFill>
                  <a:srgbClr val="800000"/>
                </a:solidFill>
              </a:rPr>
              <a:t> </a:t>
            </a:r>
            <a:r>
              <a:rPr lang="zh-CN" sz="2400" dirty="0">
                <a:solidFill>
                  <a:srgbClr val="800000"/>
                </a:solidFill>
              </a:rPr>
              <a:t>静态数据成员的定义和使用</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zh-CN"/>
              <a:t> </a:t>
            </a:r>
          </a:p>
        </p:txBody>
      </p:sp>
      <p:sp>
        <p:nvSpPr>
          <p:cNvPr id="50178"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4.1      </a:t>
            </a:r>
            <a:r>
              <a:rPr lang="zh-CN" b="1">
                <a:latin typeface="Times New Roman" pitchFamily="18" charset="0"/>
                <a:ea typeface="华文楷体" pitchFamily="2" charset="-122"/>
              </a:rPr>
              <a:t>静态数据成员</a:t>
            </a:r>
          </a:p>
        </p:txBody>
      </p:sp>
      <p:sp>
        <p:nvSpPr>
          <p:cNvPr id="50179" name="Rectangle 3"/>
          <p:cNvSpPr>
            <a:spLocks noGrp="1" noChangeArrowheads="1"/>
          </p:cNvSpPr>
          <p:nvPr>
            <p:ph type="body" idx="1"/>
          </p:nvPr>
        </p:nvSpPr>
        <p:spPr>
          <a:xfrm>
            <a:off x="900113" y="1628775"/>
            <a:ext cx="7856537" cy="4968875"/>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void Ctype::Print(  )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cout&lt;&lt;"a="&lt;&lt;++a&lt;&lt;endl;</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cout&lt;&lt;"s="&lt;&lt;++s&lt;&lt;endl;</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endParaRPr lang="zh-CN" altLang="zh-CN" sz="2000" b="1">
              <a:latin typeface="Times New Roman" pitchFamily="18" charset="0"/>
              <a:ea typeface="华文楷体" pitchFamily="2" charset="-122"/>
            </a:endParaRP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Ctype::Ctype( int x=0 )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a=x;</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endParaRPr lang="zh-CN" altLang="zh-CN" sz="2000" b="1">
              <a:latin typeface="Times New Roman" pitchFamily="18" charset="0"/>
              <a:ea typeface="华文楷体" pitchFamily="2" charset="-122"/>
            </a:endParaRP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int Ctype::s=0;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t>
            </a:r>
            <a:r>
              <a:rPr lang="zh-CN" altLang="zh-CN" sz="2000" b="1">
                <a:solidFill>
                  <a:srgbClr val="FF3300"/>
                </a:solidFill>
                <a:latin typeface="Times New Roman" pitchFamily="18" charset="0"/>
                <a:ea typeface="华文楷体" pitchFamily="2" charset="-122"/>
              </a:rPr>
              <a:t>//</a:t>
            </a:r>
            <a:r>
              <a:rPr lang="zh-CN" sz="2000" b="1">
                <a:solidFill>
                  <a:srgbClr val="FF3300"/>
                </a:solidFill>
                <a:latin typeface="Times New Roman" pitchFamily="18" charset="0"/>
                <a:ea typeface="华文楷体" pitchFamily="2" charset="-122"/>
              </a:rPr>
              <a:t>静态数据成员必须在类外初始化，前面不能加</a:t>
            </a:r>
            <a:r>
              <a:rPr lang="zh-CN" altLang="zh-CN" sz="2000" b="1">
                <a:solidFill>
                  <a:srgbClr val="FF3300"/>
                </a:solidFill>
                <a:latin typeface="Times New Roman" pitchFamily="18" charset="0"/>
                <a:ea typeface="华文楷体" pitchFamily="2" charset="-122"/>
              </a:rPr>
              <a:t>static</a:t>
            </a:r>
            <a:endParaRPr lang="zh-CN" altLang="zh-CN" sz="2000" b="1">
              <a:latin typeface="Times New Roman" pitchFamily="18" charset="0"/>
              <a:ea typeface="华文楷体" pitchFamily="2" charset="-122"/>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zh-CN" altLang="zh-CN"/>
              <a:t> </a:t>
            </a:r>
          </a:p>
        </p:txBody>
      </p:sp>
      <p:sp>
        <p:nvSpPr>
          <p:cNvPr id="51202"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4.1      </a:t>
            </a:r>
            <a:r>
              <a:rPr lang="zh-CN" b="1">
                <a:latin typeface="Times New Roman" pitchFamily="18" charset="0"/>
                <a:ea typeface="华文楷体" pitchFamily="2" charset="-122"/>
              </a:rPr>
              <a:t>静态数据成员</a:t>
            </a:r>
          </a:p>
        </p:txBody>
      </p:sp>
      <p:sp>
        <p:nvSpPr>
          <p:cNvPr id="51203" name="Rectangle 3"/>
          <p:cNvSpPr>
            <a:spLocks noGrp="1" noChangeArrowheads="1"/>
          </p:cNvSpPr>
          <p:nvPr>
            <p:ph type="body" idx="1"/>
          </p:nvPr>
        </p:nvSpPr>
        <p:spPr>
          <a:xfrm>
            <a:off x="900113" y="1773238"/>
            <a:ext cx="7856537" cy="3384550"/>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int main(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Ctype  c1,c2,c3;</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c1.Print();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c2.Print();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c3.Print();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return 0;</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p:txBody>
      </p:sp>
      <p:sp>
        <p:nvSpPr>
          <p:cNvPr id="51204" name="Rectangle 4"/>
          <p:cNvSpPr>
            <a:spLocks noChangeArrowheads="1"/>
          </p:cNvSpPr>
          <p:nvPr/>
        </p:nvSpPr>
        <p:spPr bwMode="auto">
          <a:xfrm>
            <a:off x="6011863" y="2420938"/>
            <a:ext cx="1079500" cy="2376487"/>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nSpc>
                <a:spcPct val="120000"/>
              </a:lnSpc>
              <a:buClr>
                <a:srgbClr val="000099"/>
              </a:buClr>
              <a:buSzPct val="65000"/>
              <a:buFont typeface="Wingdings" pitchFamily="2" charset="2"/>
              <a:buNone/>
            </a:pPr>
            <a:r>
              <a:rPr lang="zh-CN" altLang="zh-CN"/>
              <a:t>a=1</a:t>
            </a:r>
          </a:p>
          <a:p>
            <a:pPr>
              <a:lnSpc>
                <a:spcPct val="120000"/>
              </a:lnSpc>
              <a:buClr>
                <a:srgbClr val="000099"/>
              </a:buClr>
              <a:buSzPct val="65000"/>
              <a:buFont typeface="Wingdings" pitchFamily="2" charset="2"/>
              <a:buNone/>
            </a:pPr>
            <a:r>
              <a:rPr lang="zh-CN" altLang="zh-CN"/>
              <a:t>s=1</a:t>
            </a:r>
          </a:p>
          <a:p>
            <a:pPr>
              <a:lnSpc>
                <a:spcPct val="120000"/>
              </a:lnSpc>
              <a:buClr>
                <a:srgbClr val="000099"/>
              </a:buClr>
              <a:buSzPct val="65000"/>
              <a:buFont typeface="Wingdings" pitchFamily="2" charset="2"/>
              <a:buNone/>
            </a:pPr>
            <a:r>
              <a:rPr lang="zh-CN" altLang="zh-CN"/>
              <a:t>a=1</a:t>
            </a:r>
          </a:p>
          <a:p>
            <a:pPr>
              <a:lnSpc>
                <a:spcPct val="120000"/>
              </a:lnSpc>
              <a:buClr>
                <a:srgbClr val="000099"/>
              </a:buClr>
              <a:buSzPct val="65000"/>
              <a:buFont typeface="Wingdings" pitchFamily="2" charset="2"/>
              <a:buNone/>
            </a:pPr>
            <a:r>
              <a:rPr lang="zh-CN" altLang="zh-CN"/>
              <a:t>s=2</a:t>
            </a:r>
          </a:p>
          <a:p>
            <a:pPr>
              <a:lnSpc>
                <a:spcPct val="120000"/>
              </a:lnSpc>
              <a:buClr>
                <a:srgbClr val="000099"/>
              </a:buClr>
              <a:buSzPct val="65000"/>
              <a:buFont typeface="Wingdings" pitchFamily="2" charset="2"/>
              <a:buNone/>
            </a:pPr>
            <a:r>
              <a:rPr lang="zh-CN" altLang="zh-CN"/>
              <a:t>a=1</a:t>
            </a:r>
          </a:p>
          <a:p>
            <a:pPr>
              <a:lnSpc>
                <a:spcPct val="120000"/>
              </a:lnSpc>
              <a:buClr>
                <a:srgbClr val="000099"/>
              </a:buClr>
              <a:buSzPct val="65000"/>
              <a:buFont typeface="Wingdings" pitchFamily="2" charset="2"/>
              <a:buNone/>
            </a:pPr>
            <a:r>
              <a:rPr lang="zh-CN" altLang="zh-CN"/>
              <a:t>s=3</a:t>
            </a:r>
          </a:p>
        </p:txBody>
      </p:sp>
      <p:sp>
        <p:nvSpPr>
          <p:cNvPr id="51205" name="Text Box 5"/>
          <p:cNvSpPr txBox="1">
            <a:spLocks noChangeArrowheads="1"/>
          </p:cNvSpPr>
          <p:nvPr/>
        </p:nvSpPr>
        <p:spPr bwMode="auto">
          <a:xfrm>
            <a:off x="1116013" y="5373688"/>
            <a:ext cx="7559675" cy="1150937"/>
          </a:xfrm>
          <a:prstGeom prst="rect">
            <a:avLst/>
          </a:prstGeom>
          <a:solidFill>
            <a:schemeClr val="bg1"/>
          </a:solidFill>
          <a:ln w="9525">
            <a:noFill/>
            <a:miter lim="800000"/>
            <a:headEnd/>
            <a:tailEnd/>
          </a:ln>
          <a:effectLst/>
        </p:spPr>
        <p:txBody>
          <a:bodyPr>
            <a:spAutoFit/>
          </a:bodyPr>
          <a:lstStyle/>
          <a:p>
            <a:pPr marL="342900" indent="-342900">
              <a:lnSpc>
                <a:spcPct val="120000"/>
              </a:lnSpc>
              <a:spcBef>
                <a:spcPct val="50000"/>
              </a:spcBef>
              <a:buClr>
                <a:srgbClr val="000099"/>
              </a:buClr>
              <a:buSzPct val="65000"/>
              <a:buFont typeface="Wingdings" pitchFamily="2" charset="2"/>
              <a:buNone/>
            </a:pPr>
            <a:r>
              <a:rPr lang="zh-CN" sz="2400">
                <a:solidFill>
                  <a:srgbClr val="800000"/>
                </a:solidFill>
              </a:rPr>
              <a:t>静态数据成员是类的公共数据成员，对象的共享数据项</a:t>
            </a:r>
          </a:p>
          <a:p>
            <a:pPr marL="342900" indent="-342900">
              <a:lnSpc>
                <a:spcPct val="120000"/>
              </a:lnSpc>
              <a:spcBef>
                <a:spcPct val="50000"/>
              </a:spcBef>
              <a:buClr>
                <a:srgbClr val="000099"/>
              </a:buClr>
              <a:buSzPct val="65000"/>
              <a:buFont typeface="Wingdings" pitchFamily="2" charset="2"/>
              <a:buNone/>
            </a:pPr>
            <a:r>
              <a:rPr lang="zh-CN" altLang="zh-CN" sz="2400">
                <a:solidFill>
                  <a:srgbClr val="800000"/>
                </a:solidFill>
              </a:rPr>
              <a:t>C++</a:t>
            </a:r>
            <a:r>
              <a:rPr lang="zh-CN" sz="2400">
                <a:solidFill>
                  <a:srgbClr val="800000"/>
                </a:solidFill>
              </a:rPr>
              <a:t>支持静态数据成员是为了不必使用全局变量</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zh-CN"/>
              <a:t> </a:t>
            </a:r>
          </a:p>
        </p:txBody>
      </p:sp>
      <p:sp>
        <p:nvSpPr>
          <p:cNvPr id="52226" name="Rectangle 2"/>
          <p:cNvSpPr>
            <a:spLocks noGrp="1" noChangeArrowheads="1"/>
          </p:cNvSpPr>
          <p:nvPr>
            <p:ph type="title"/>
          </p:nvPr>
        </p:nvSpPr>
        <p:spPr/>
        <p:txBody>
          <a:bodyPr/>
          <a:lstStyle/>
          <a:p>
            <a:pPr algn="ctr"/>
            <a:r>
              <a:rPr lang="zh-CN" altLang="zh-CN" b="1" dirty="0">
                <a:latin typeface="Times New Roman" pitchFamily="18" charset="0"/>
                <a:ea typeface="华文楷体" pitchFamily="2" charset="-122"/>
              </a:rPr>
              <a:t>4.1      </a:t>
            </a:r>
            <a:r>
              <a:rPr lang="zh-CN" b="1" dirty="0">
                <a:latin typeface="Times New Roman" pitchFamily="18" charset="0"/>
                <a:ea typeface="华文楷体" pitchFamily="2" charset="-122"/>
              </a:rPr>
              <a:t>静态数据成员</a:t>
            </a:r>
          </a:p>
        </p:txBody>
      </p:sp>
      <p:sp>
        <p:nvSpPr>
          <p:cNvPr id="52227" name="Rectangle 3"/>
          <p:cNvSpPr>
            <a:spLocks noGrp="1" noChangeArrowheads="1"/>
          </p:cNvSpPr>
          <p:nvPr>
            <p:ph type="body" idx="1"/>
          </p:nvPr>
        </p:nvSpPr>
        <p:spPr>
          <a:xfrm>
            <a:off x="900113" y="2349500"/>
            <a:ext cx="7856537" cy="4248150"/>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#include  &lt;iostream&gt;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using namespace std;</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class Student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private:</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static int count;       </a:t>
            </a:r>
            <a:r>
              <a:rPr lang="zh-CN" altLang="zh-CN" sz="2000" b="1">
                <a:solidFill>
                  <a:srgbClr val="FF3300"/>
                </a:solidFill>
                <a:latin typeface="Times New Roman" pitchFamily="18" charset="0"/>
                <a:ea typeface="华文楷体" pitchFamily="2" charset="-122"/>
              </a:rPr>
              <a:t>//</a:t>
            </a:r>
            <a:r>
              <a:rPr lang="zh-CN" sz="2000" b="1">
                <a:solidFill>
                  <a:srgbClr val="FF3300"/>
                </a:solidFill>
                <a:latin typeface="Times New Roman" pitchFamily="18" charset="0"/>
                <a:ea typeface="华文楷体" pitchFamily="2" charset="-122"/>
              </a:rPr>
              <a:t>统计学生的总数</a:t>
            </a:r>
          </a:p>
          <a:p>
            <a:pPr marL="0" indent="0">
              <a:lnSpc>
                <a:spcPct val="120000"/>
              </a:lnSpc>
              <a:spcBef>
                <a:spcPct val="0"/>
              </a:spcBef>
              <a:buClr>
                <a:srgbClr val="000099"/>
              </a:buClr>
              <a:buSzPct val="65000"/>
              <a:buFont typeface="Wingdings" pitchFamily="2" charset="2"/>
              <a:buNone/>
            </a:pPr>
            <a:r>
              <a:rPr lang="zh-CN" sz="2000" b="1">
                <a:latin typeface="Times New Roman" pitchFamily="18" charset="0"/>
                <a:ea typeface="华文楷体" pitchFamily="2" charset="-122"/>
              </a:rPr>
              <a:t>        </a:t>
            </a:r>
            <a:r>
              <a:rPr lang="zh-CN" altLang="zh-CN" sz="2000" b="1">
                <a:latin typeface="Times New Roman" pitchFamily="18" charset="0"/>
                <a:ea typeface="华文楷体" pitchFamily="2" charset="-122"/>
              </a:rPr>
              <a:t>int StudentNo;         </a:t>
            </a:r>
            <a:r>
              <a:rPr lang="zh-CN" altLang="zh-CN" sz="2000" b="1">
                <a:solidFill>
                  <a:srgbClr val="FF3300"/>
                </a:solidFill>
                <a:latin typeface="Times New Roman" pitchFamily="18" charset="0"/>
                <a:ea typeface="华文楷体" pitchFamily="2" charset="-122"/>
              </a:rPr>
              <a:t>//</a:t>
            </a:r>
            <a:r>
              <a:rPr lang="zh-CN" sz="2000" b="1">
                <a:solidFill>
                  <a:srgbClr val="FF3300"/>
                </a:solidFill>
                <a:latin typeface="Times New Roman" pitchFamily="18" charset="0"/>
                <a:ea typeface="华文楷体" pitchFamily="2" charset="-122"/>
              </a:rPr>
              <a:t>普通数据成员，学号</a:t>
            </a:r>
          </a:p>
          <a:p>
            <a:pPr marL="0" indent="0">
              <a:lnSpc>
                <a:spcPct val="120000"/>
              </a:lnSpc>
              <a:spcBef>
                <a:spcPct val="0"/>
              </a:spcBef>
              <a:buClr>
                <a:srgbClr val="000099"/>
              </a:buClr>
              <a:buSzPct val="65000"/>
              <a:buFont typeface="Wingdings" pitchFamily="2" charset="2"/>
              <a:buNone/>
            </a:pPr>
            <a:r>
              <a:rPr lang="zh-CN" sz="2000" b="1">
                <a:latin typeface="Times New Roman" pitchFamily="18" charset="0"/>
                <a:ea typeface="华文楷体" pitchFamily="2" charset="-122"/>
              </a:rPr>
              <a:t>    </a:t>
            </a:r>
            <a:r>
              <a:rPr lang="zh-CN" altLang="zh-CN" sz="2000" b="1">
                <a:latin typeface="Times New Roman" pitchFamily="18" charset="0"/>
                <a:ea typeface="华文楷体" pitchFamily="2" charset="-122"/>
              </a:rPr>
              <a:t>public:</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  ++count;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StudentNo=count;  }</a:t>
            </a:r>
          </a:p>
        </p:txBody>
      </p:sp>
      <p:sp>
        <p:nvSpPr>
          <p:cNvPr id="52228" name="Rectangle 4"/>
          <p:cNvSpPr>
            <a:spLocks noChangeArrowheads="1"/>
          </p:cNvSpPr>
          <p:nvPr/>
        </p:nvSpPr>
        <p:spPr bwMode="auto">
          <a:xfrm>
            <a:off x="900113" y="1700213"/>
            <a:ext cx="7856537" cy="6492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nSpc>
                <a:spcPct val="120000"/>
              </a:lnSpc>
              <a:spcBef>
                <a:spcPct val="50000"/>
              </a:spcBef>
              <a:buClr>
                <a:srgbClr val="000099"/>
              </a:buClr>
              <a:buSzPct val="65000"/>
              <a:buFont typeface="Wingdings" pitchFamily="2" charset="2"/>
              <a:buNone/>
            </a:pPr>
            <a:r>
              <a:rPr lang="zh-CN" sz="2400" dirty="0" smtClean="0">
                <a:solidFill>
                  <a:srgbClr val="800000"/>
                </a:solidFill>
              </a:rPr>
              <a:t>静态</a:t>
            </a:r>
            <a:r>
              <a:rPr lang="zh-CN" sz="2400" dirty="0">
                <a:solidFill>
                  <a:srgbClr val="800000"/>
                </a:solidFill>
              </a:rPr>
              <a:t>数据成员和一般数据成员的区别</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zh-CN"/>
              <a:t> </a:t>
            </a:r>
          </a:p>
        </p:txBody>
      </p:sp>
      <p:sp>
        <p:nvSpPr>
          <p:cNvPr id="53250"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4.1      </a:t>
            </a:r>
            <a:r>
              <a:rPr lang="zh-CN" b="1">
                <a:latin typeface="Times New Roman" pitchFamily="18" charset="0"/>
                <a:ea typeface="华文楷体" pitchFamily="2" charset="-122"/>
              </a:rPr>
              <a:t>静态数据成员</a:t>
            </a:r>
          </a:p>
        </p:txBody>
      </p:sp>
      <p:sp>
        <p:nvSpPr>
          <p:cNvPr id="53251" name="Rectangle 3"/>
          <p:cNvSpPr>
            <a:spLocks noGrp="1" noChangeArrowheads="1"/>
          </p:cNvSpPr>
          <p:nvPr>
            <p:ph type="body" idx="1"/>
          </p:nvPr>
        </p:nvSpPr>
        <p:spPr>
          <a:xfrm>
            <a:off x="900113" y="1628775"/>
            <a:ext cx="7856537" cy="4968875"/>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void Print(  )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cout&lt;&lt;"Student"&lt;&lt;StudentNo&lt;&lt;"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cout&lt;&lt;"count="&lt;&lt;count&lt;&lt;endl;</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int Student::count=0;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t>
            </a:r>
            <a:r>
              <a:rPr lang="zh-CN" altLang="zh-CN" sz="2000" b="1">
                <a:solidFill>
                  <a:srgbClr val="FF3300"/>
                </a:solidFill>
                <a:latin typeface="Times New Roman" pitchFamily="18" charset="0"/>
                <a:ea typeface="华文楷体" pitchFamily="2" charset="-122"/>
              </a:rPr>
              <a:t>//</a:t>
            </a:r>
            <a:r>
              <a:rPr lang="zh-CN" sz="2000" b="1">
                <a:solidFill>
                  <a:srgbClr val="FF3300"/>
                </a:solidFill>
                <a:latin typeface="Times New Roman" pitchFamily="18" charset="0"/>
                <a:ea typeface="华文楷体" pitchFamily="2" charset="-122"/>
              </a:rPr>
              <a:t>静态数据成员必须在类外初始化，前面不能加</a:t>
            </a:r>
            <a:r>
              <a:rPr lang="zh-CN" altLang="zh-CN" sz="2000" b="1">
                <a:solidFill>
                  <a:srgbClr val="FF3300"/>
                </a:solidFill>
                <a:latin typeface="Times New Roman" pitchFamily="18" charset="0"/>
                <a:ea typeface="华文楷体" pitchFamily="2" charset="-122"/>
              </a:rPr>
              <a:t>static</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int main(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 Student1;</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Student1.Print();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count&lt;&lt;"----------"&lt;&lt;endl;</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zh-CN"/>
              <a:t> </a:t>
            </a:r>
          </a:p>
        </p:txBody>
      </p:sp>
      <p:sp>
        <p:nvSpPr>
          <p:cNvPr id="54274"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4.1      </a:t>
            </a:r>
            <a:r>
              <a:rPr lang="zh-CN" b="1">
                <a:latin typeface="Times New Roman" pitchFamily="18" charset="0"/>
                <a:ea typeface="华文楷体" pitchFamily="2" charset="-122"/>
              </a:rPr>
              <a:t>静态数据成员</a:t>
            </a:r>
          </a:p>
        </p:txBody>
      </p:sp>
      <p:sp>
        <p:nvSpPr>
          <p:cNvPr id="54275" name="Rectangle 3"/>
          <p:cNvSpPr>
            <a:spLocks noGrp="1" noChangeArrowheads="1"/>
          </p:cNvSpPr>
          <p:nvPr>
            <p:ph type="body" idx="1"/>
          </p:nvPr>
        </p:nvSpPr>
        <p:spPr>
          <a:xfrm>
            <a:off x="900113" y="1557338"/>
            <a:ext cx="7856537" cy="5300662"/>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 Student2;</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Student1.Print();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Student2.Print();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count&lt;&lt;"----------"&lt;&lt;endl;</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 Student3;</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Student1.print();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Student2.Print();    Student3.Print();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count&lt;&lt;"----------"&lt;&lt;endl;</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 Student3;</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Student1.print();    Student2.Print();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Student3.Print();    Student4.Print();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return 0;</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p:txBody>
      </p:sp>
      <p:sp>
        <p:nvSpPr>
          <p:cNvPr id="54276" name="Rectangle 4"/>
          <p:cNvSpPr>
            <a:spLocks noChangeArrowheads="1"/>
          </p:cNvSpPr>
          <p:nvPr/>
        </p:nvSpPr>
        <p:spPr bwMode="auto">
          <a:xfrm>
            <a:off x="5651500" y="1557338"/>
            <a:ext cx="3492500" cy="504031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lstStyle/>
          <a:p>
            <a:pPr>
              <a:lnSpc>
                <a:spcPct val="120000"/>
              </a:lnSpc>
              <a:buClr>
                <a:srgbClr val="000099"/>
              </a:buClr>
              <a:buSzPct val="65000"/>
              <a:buFont typeface="Wingdings" pitchFamily="2" charset="2"/>
              <a:buNone/>
            </a:pPr>
            <a:r>
              <a:rPr lang="zh-CN" altLang="zh-CN" dirty="0"/>
              <a:t>Student1 count=1</a:t>
            </a:r>
          </a:p>
          <a:p>
            <a:pPr>
              <a:lnSpc>
                <a:spcPct val="120000"/>
              </a:lnSpc>
              <a:buClr>
                <a:srgbClr val="000099"/>
              </a:buClr>
              <a:buSzPct val="65000"/>
              <a:buFont typeface="Wingdings" pitchFamily="2" charset="2"/>
              <a:buNone/>
            </a:pPr>
            <a:r>
              <a:rPr lang="zh-CN" altLang="zh-CN" dirty="0"/>
              <a:t>----------------------</a:t>
            </a:r>
          </a:p>
          <a:p>
            <a:pPr>
              <a:lnSpc>
                <a:spcPct val="120000"/>
              </a:lnSpc>
              <a:buClr>
                <a:srgbClr val="000099"/>
              </a:buClr>
              <a:buSzPct val="65000"/>
              <a:buFont typeface="Wingdings" pitchFamily="2" charset="2"/>
              <a:buNone/>
            </a:pPr>
            <a:r>
              <a:rPr lang="zh-CN" altLang="zh-CN" dirty="0"/>
              <a:t>Student1 count=2</a:t>
            </a:r>
          </a:p>
          <a:p>
            <a:pPr>
              <a:lnSpc>
                <a:spcPct val="120000"/>
              </a:lnSpc>
              <a:buClr>
                <a:srgbClr val="000099"/>
              </a:buClr>
              <a:buSzPct val="65000"/>
              <a:buFont typeface="Wingdings" pitchFamily="2" charset="2"/>
              <a:buNone/>
            </a:pPr>
            <a:r>
              <a:rPr lang="zh-CN" altLang="zh-CN" dirty="0"/>
              <a:t>Student2 count=2</a:t>
            </a:r>
          </a:p>
          <a:p>
            <a:pPr>
              <a:lnSpc>
                <a:spcPct val="120000"/>
              </a:lnSpc>
              <a:buClr>
                <a:srgbClr val="000099"/>
              </a:buClr>
              <a:buSzPct val="65000"/>
              <a:buFont typeface="Wingdings" pitchFamily="2" charset="2"/>
              <a:buNone/>
            </a:pPr>
            <a:r>
              <a:rPr lang="zh-CN" altLang="zh-CN" dirty="0"/>
              <a:t>----------------------</a:t>
            </a:r>
          </a:p>
          <a:p>
            <a:pPr>
              <a:lnSpc>
                <a:spcPct val="120000"/>
              </a:lnSpc>
              <a:buClr>
                <a:srgbClr val="000099"/>
              </a:buClr>
              <a:buSzPct val="65000"/>
              <a:buFont typeface="Wingdings" pitchFamily="2" charset="2"/>
              <a:buNone/>
            </a:pPr>
            <a:r>
              <a:rPr lang="zh-CN" altLang="zh-CN" dirty="0"/>
              <a:t>Student1 count=3</a:t>
            </a:r>
          </a:p>
          <a:p>
            <a:pPr>
              <a:lnSpc>
                <a:spcPct val="120000"/>
              </a:lnSpc>
              <a:buClr>
                <a:srgbClr val="000099"/>
              </a:buClr>
              <a:buSzPct val="65000"/>
              <a:buFont typeface="Wingdings" pitchFamily="2" charset="2"/>
              <a:buNone/>
            </a:pPr>
            <a:r>
              <a:rPr lang="zh-CN" altLang="zh-CN" dirty="0"/>
              <a:t>Student2 count=3</a:t>
            </a:r>
          </a:p>
          <a:p>
            <a:pPr>
              <a:lnSpc>
                <a:spcPct val="120000"/>
              </a:lnSpc>
              <a:buClr>
                <a:srgbClr val="000099"/>
              </a:buClr>
              <a:buSzPct val="65000"/>
              <a:buFont typeface="Wingdings" pitchFamily="2" charset="2"/>
              <a:buNone/>
            </a:pPr>
            <a:r>
              <a:rPr lang="zh-CN" altLang="zh-CN" dirty="0"/>
              <a:t>Student3 count=3</a:t>
            </a:r>
          </a:p>
          <a:p>
            <a:pPr>
              <a:lnSpc>
                <a:spcPct val="120000"/>
              </a:lnSpc>
              <a:buClr>
                <a:srgbClr val="000099"/>
              </a:buClr>
              <a:buSzPct val="65000"/>
              <a:buFont typeface="Wingdings" pitchFamily="2" charset="2"/>
              <a:buNone/>
            </a:pPr>
            <a:r>
              <a:rPr lang="zh-CN" altLang="zh-CN" dirty="0"/>
              <a:t>----------------------</a:t>
            </a:r>
          </a:p>
          <a:p>
            <a:pPr>
              <a:lnSpc>
                <a:spcPct val="120000"/>
              </a:lnSpc>
              <a:buClr>
                <a:srgbClr val="000099"/>
              </a:buClr>
              <a:buSzPct val="65000"/>
              <a:buFont typeface="Wingdings" pitchFamily="2" charset="2"/>
              <a:buNone/>
            </a:pPr>
            <a:r>
              <a:rPr lang="zh-CN" altLang="zh-CN" dirty="0"/>
              <a:t>Student1 count=4</a:t>
            </a:r>
          </a:p>
          <a:p>
            <a:pPr>
              <a:lnSpc>
                <a:spcPct val="120000"/>
              </a:lnSpc>
              <a:buClr>
                <a:srgbClr val="000099"/>
              </a:buClr>
              <a:buSzPct val="65000"/>
              <a:buFont typeface="Wingdings" pitchFamily="2" charset="2"/>
              <a:buNone/>
            </a:pPr>
            <a:r>
              <a:rPr lang="zh-CN" altLang="zh-CN" dirty="0"/>
              <a:t>Student2 count=4</a:t>
            </a:r>
          </a:p>
          <a:p>
            <a:pPr>
              <a:lnSpc>
                <a:spcPct val="120000"/>
              </a:lnSpc>
              <a:buClr>
                <a:srgbClr val="000099"/>
              </a:buClr>
              <a:buSzPct val="65000"/>
              <a:buFont typeface="Wingdings" pitchFamily="2" charset="2"/>
              <a:buNone/>
            </a:pPr>
            <a:r>
              <a:rPr lang="zh-CN" altLang="zh-CN" dirty="0"/>
              <a:t>Student3 count=4</a:t>
            </a:r>
          </a:p>
          <a:p>
            <a:pPr>
              <a:lnSpc>
                <a:spcPct val="120000"/>
              </a:lnSpc>
              <a:buClr>
                <a:srgbClr val="000099"/>
              </a:buClr>
              <a:buSzPct val="65000"/>
              <a:buFont typeface="Wingdings" pitchFamily="2" charset="2"/>
              <a:buNone/>
            </a:pPr>
            <a:r>
              <a:rPr lang="zh-CN" altLang="zh-CN" dirty="0"/>
              <a:t>Student4 count=4</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zh-CN"/>
              <a:t> </a:t>
            </a:r>
          </a:p>
        </p:txBody>
      </p:sp>
      <p:sp>
        <p:nvSpPr>
          <p:cNvPr id="55298"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4.2     </a:t>
            </a:r>
            <a:r>
              <a:rPr lang="zh-CN" b="1">
                <a:latin typeface="Times New Roman" pitchFamily="18" charset="0"/>
                <a:ea typeface="华文楷体" pitchFamily="2" charset="-122"/>
              </a:rPr>
              <a:t>静态成员函数</a:t>
            </a:r>
          </a:p>
        </p:txBody>
      </p:sp>
      <p:sp>
        <p:nvSpPr>
          <p:cNvPr id="55299" name="Rectangle 3"/>
          <p:cNvSpPr>
            <a:spLocks noGrp="1" noChangeArrowheads="1"/>
          </p:cNvSpPr>
          <p:nvPr>
            <p:ph type="body" idx="1"/>
          </p:nvPr>
        </p:nvSpPr>
        <p:spPr>
          <a:xfrm>
            <a:off x="611188" y="1628775"/>
            <a:ext cx="8305800" cy="4953000"/>
          </a:xfrm>
          <a:solidFill>
            <a:schemeClr val="bg1"/>
          </a:solidFill>
          <a:ln>
            <a:solidFill>
              <a:schemeClr val="tx1"/>
            </a:solidFill>
          </a:ln>
        </p:spPr>
        <p:txBody>
          <a:bodyPr/>
          <a:lstStyle/>
          <a:p>
            <a:pPr>
              <a:spcBef>
                <a:spcPct val="40000"/>
              </a:spcBef>
              <a:buClr>
                <a:srgbClr val="000099"/>
              </a:buClr>
              <a:buSzPct val="65000"/>
              <a:buFont typeface="Wingdings" pitchFamily="2" charset="2"/>
              <a:buChar char="u"/>
            </a:pPr>
            <a:r>
              <a:rPr lang="zh-CN" sz="2500" b="1">
                <a:latin typeface="Times New Roman" pitchFamily="18" charset="0"/>
                <a:ea typeface="华文楷体" pitchFamily="2" charset="-122"/>
              </a:rPr>
              <a:t>静态成员：解决同一个类的不同对象之间的数据和函数共享问题。</a:t>
            </a:r>
          </a:p>
          <a:p>
            <a:pPr>
              <a:lnSpc>
                <a:spcPct val="85000"/>
              </a:lnSpc>
              <a:spcBef>
                <a:spcPct val="40000"/>
              </a:spcBef>
              <a:buClr>
                <a:srgbClr val="000099"/>
              </a:buClr>
              <a:buSzPct val="65000"/>
              <a:buFont typeface="Wingdings" pitchFamily="2" charset="2"/>
              <a:buNone/>
            </a:pPr>
            <a:endParaRPr lang="zh-CN" b="1">
              <a:latin typeface="Times New Roman" pitchFamily="18" charset="0"/>
              <a:ea typeface="华文楷体" pitchFamily="2" charset="-122"/>
            </a:endParaRPr>
          </a:p>
          <a:p>
            <a:pPr>
              <a:lnSpc>
                <a:spcPct val="85000"/>
              </a:lnSpc>
              <a:spcBef>
                <a:spcPct val="40000"/>
              </a:spcBef>
              <a:buClr>
                <a:srgbClr val="000099"/>
              </a:buClr>
              <a:buSzPct val="65000"/>
              <a:buFont typeface="Wingdings" pitchFamily="2" charset="2"/>
              <a:buChar char="u"/>
            </a:pPr>
            <a:r>
              <a:rPr lang="zh-CN" sz="2500" b="1">
                <a:solidFill>
                  <a:srgbClr val="000099"/>
                </a:solidFill>
                <a:latin typeface="Times New Roman" pitchFamily="18" charset="0"/>
                <a:ea typeface="华文楷体" pitchFamily="2" charset="-122"/>
              </a:rPr>
              <a:t>静态成员函数</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类外代码可以使用类名和作用域操作符来调用静态成员函数。</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静态成员函数属于整个类，不属于类中的某个对象，能在类的范围内共享</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静态成员函数</a:t>
            </a:r>
            <a:r>
              <a:rPr lang="zh-CN" b="1">
                <a:solidFill>
                  <a:srgbClr val="000099"/>
                </a:solidFill>
                <a:latin typeface="Times New Roman" pitchFamily="18" charset="0"/>
                <a:ea typeface="华文楷体" pitchFamily="2" charset="-122"/>
              </a:rPr>
              <a:t>只能直接访问属于该类的静态数据，</a:t>
            </a:r>
            <a:r>
              <a:rPr lang="zh-CN" b="1">
                <a:latin typeface="Times New Roman" pitchFamily="18" charset="0"/>
                <a:ea typeface="华文楷体" pitchFamily="2" charset="-122"/>
              </a:rPr>
              <a:t>但不能直接调用类中的</a:t>
            </a:r>
            <a:r>
              <a:rPr lang="zh-CN" b="1">
                <a:solidFill>
                  <a:srgbClr val="000099"/>
                </a:solidFill>
                <a:latin typeface="Times New Roman" pitchFamily="18" charset="0"/>
                <a:ea typeface="华文楷体" pitchFamily="2" charset="-122"/>
              </a:rPr>
              <a:t>非静态成员。</a:t>
            </a:r>
            <a:endParaRPr lang="zh-CN" sz="2100" b="1">
              <a:solidFill>
                <a:srgbClr val="FF3300"/>
              </a:solidFill>
              <a:latin typeface="Times New Roman" pitchFamily="18" charset="0"/>
              <a:ea typeface="华文楷体"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en-US" altLang="zh-CN"/>
              <a:t> </a:t>
            </a:r>
          </a:p>
        </p:txBody>
      </p:sp>
      <p:sp>
        <p:nvSpPr>
          <p:cNvPr id="45058" name="Text Box 2"/>
          <p:cNvSpPr txBox="1">
            <a:spLocks noChangeArrowheads="1"/>
          </p:cNvSpPr>
          <p:nvPr/>
        </p:nvSpPr>
        <p:spPr bwMode="auto">
          <a:xfrm>
            <a:off x="785786" y="1714488"/>
            <a:ext cx="7415213" cy="40830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40000"/>
              </a:lnSpc>
              <a:spcBef>
                <a:spcPct val="55000"/>
              </a:spcBef>
            </a:pPr>
            <a:r>
              <a:rPr kumimoji="0" lang="zh-CN" altLang="en-US">
                <a:solidFill>
                  <a:srgbClr val="800000"/>
                </a:solidFill>
              </a:rPr>
              <a:t>说明：</a:t>
            </a:r>
          </a:p>
          <a:p>
            <a:pPr algn="l">
              <a:lnSpc>
                <a:spcPct val="140000"/>
              </a:lnSpc>
              <a:spcBef>
                <a:spcPct val="55000"/>
              </a:spcBef>
            </a:pPr>
            <a:r>
              <a:rPr kumimoji="0" lang="en-US" altLang="zh-CN"/>
              <a:t>(1).</a:t>
            </a:r>
            <a:r>
              <a:rPr kumimoji="0" lang="zh-CN" altLang="en-US"/>
              <a:t>类的数据成员一般都声明为私有成员或保护成员。</a:t>
            </a:r>
          </a:p>
          <a:p>
            <a:pPr algn="l">
              <a:lnSpc>
                <a:spcPct val="140000"/>
              </a:lnSpc>
              <a:spcBef>
                <a:spcPct val="55000"/>
              </a:spcBef>
            </a:pPr>
            <a:r>
              <a:rPr kumimoji="0" lang="en-US" altLang="zh-CN"/>
              <a:t>(2).</a:t>
            </a:r>
            <a:r>
              <a:rPr kumimoji="0" lang="en-US" altLang="zh-CN">
                <a:solidFill>
                  <a:srgbClr val="800000"/>
                </a:solidFill>
              </a:rPr>
              <a:t>ifndef STUDENT_H</a:t>
            </a:r>
            <a:r>
              <a:rPr kumimoji="0" lang="en-US" altLang="zh-CN"/>
              <a:t> </a:t>
            </a:r>
            <a:r>
              <a:rPr kumimoji="0" lang="zh-CN" altLang="en-US"/>
              <a:t>条件编译语句，其作用是判断。如果程序中已经定义了</a:t>
            </a:r>
            <a:r>
              <a:rPr kumimoji="0" lang="en-US" altLang="zh-CN"/>
              <a:t>STUDENT_H</a:t>
            </a:r>
            <a:r>
              <a:rPr kumimoji="0" lang="zh-CN" altLang="en-US"/>
              <a:t>，则不在执行从该语句到</a:t>
            </a:r>
            <a:r>
              <a:rPr kumimoji="0" lang="en-US" altLang="zh-CN">
                <a:solidFill>
                  <a:srgbClr val="800000"/>
                </a:solidFill>
              </a:rPr>
              <a:t>endif</a:t>
            </a:r>
            <a:r>
              <a:rPr kumimoji="0" lang="zh-CN" altLang="en-US"/>
              <a:t>语句之间的所有语句。这样可以防止在大型软件开发或团队开发的程序中的多次包含而带来的编译错误</a:t>
            </a:r>
            <a:r>
              <a:rPr kumimoji="0" lang="zh-CN" altLang="en-US" b="0"/>
              <a:t>。</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r>
              <a:rPr lang="zh-CN" altLang="zh-CN"/>
              <a:t> </a:t>
            </a:r>
          </a:p>
        </p:txBody>
      </p:sp>
      <p:sp>
        <p:nvSpPr>
          <p:cNvPr id="56322" name="Rectangle 2"/>
          <p:cNvSpPr>
            <a:spLocks noGrp="1" noChangeArrowheads="1"/>
          </p:cNvSpPr>
          <p:nvPr>
            <p:ph type="title"/>
          </p:nvPr>
        </p:nvSpPr>
        <p:spPr>
          <a:xfrm>
            <a:off x="1370013" y="1570038"/>
            <a:ext cx="7450137" cy="561975"/>
          </a:xfrm>
          <a:solidFill>
            <a:schemeClr val="bg1"/>
          </a:solidFill>
          <a:ln>
            <a:solidFill>
              <a:schemeClr val="tx1"/>
            </a:solidFill>
          </a:ln>
        </p:spPr>
        <p:txBody>
          <a:bodyPr/>
          <a:lstStyle/>
          <a:p>
            <a:r>
              <a:rPr lang="zh-CN" sz="2400" b="1">
                <a:solidFill>
                  <a:schemeClr val="tx1"/>
                </a:solidFill>
                <a:latin typeface="Times New Roman" pitchFamily="18" charset="0"/>
                <a:ea typeface="华文楷体" pitchFamily="2" charset="-122"/>
              </a:rPr>
              <a:t>静态成员定义格式：</a:t>
            </a:r>
          </a:p>
        </p:txBody>
      </p:sp>
      <p:sp>
        <p:nvSpPr>
          <p:cNvPr id="56323" name="Text Box 3"/>
          <p:cNvSpPr txBox="1">
            <a:spLocks noChangeArrowheads="1"/>
          </p:cNvSpPr>
          <p:nvPr/>
        </p:nvSpPr>
        <p:spPr bwMode="auto">
          <a:xfrm>
            <a:off x="1374775" y="2132013"/>
            <a:ext cx="7445375" cy="576262"/>
          </a:xfrm>
          <a:prstGeom prst="rect">
            <a:avLst/>
          </a:prstGeom>
          <a:solidFill>
            <a:srgbClr val="DDDDDD"/>
          </a:solidFill>
          <a:ln w="9525" cmpd="sng">
            <a:solidFill>
              <a:srgbClr val="000000"/>
            </a:solidFill>
            <a:miter lim="800000"/>
            <a:headEnd/>
            <a:tailEnd/>
          </a:ln>
        </p:spPr>
        <p:txBody>
          <a:bodyPr anchor="ctr"/>
          <a:lstStyle/>
          <a:p>
            <a:pPr algn="just"/>
            <a:r>
              <a:rPr lang="zh-CN" altLang="zh-CN" sz="2400">
                <a:solidFill>
                  <a:srgbClr val="800000"/>
                </a:solidFill>
              </a:rPr>
              <a:t>static</a:t>
            </a:r>
            <a:r>
              <a:rPr lang="zh-CN" sz="2400">
                <a:solidFill>
                  <a:srgbClr val="800000"/>
                </a:solidFill>
              </a:rPr>
              <a:t>　静态成员的定义</a:t>
            </a:r>
            <a:r>
              <a:rPr lang="zh-CN" altLang="zh-CN" sz="2400">
                <a:solidFill>
                  <a:srgbClr val="800000"/>
                </a:solidFill>
              </a:rPr>
              <a:t>;</a:t>
            </a:r>
          </a:p>
        </p:txBody>
      </p:sp>
      <p:grpSp>
        <p:nvGrpSpPr>
          <p:cNvPr id="2" name="Group 4"/>
          <p:cNvGrpSpPr>
            <a:grpSpLocks/>
          </p:cNvGrpSpPr>
          <p:nvPr/>
        </p:nvGrpSpPr>
        <p:grpSpPr bwMode="auto">
          <a:xfrm>
            <a:off x="1331913" y="3141663"/>
            <a:ext cx="7416800" cy="1000125"/>
            <a:chOff x="0" y="0"/>
            <a:chExt cx="4672" cy="630"/>
          </a:xfrm>
        </p:grpSpPr>
        <p:sp>
          <p:nvSpPr>
            <p:cNvPr id="56325" name="Text Box 5"/>
            <p:cNvSpPr txBox="1">
              <a:spLocks noChangeArrowheads="1"/>
            </p:cNvSpPr>
            <p:nvPr/>
          </p:nvSpPr>
          <p:spPr bwMode="auto">
            <a:xfrm>
              <a:off x="0" y="294"/>
              <a:ext cx="4672" cy="336"/>
            </a:xfrm>
            <a:prstGeom prst="rect">
              <a:avLst/>
            </a:prstGeom>
            <a:solidFill>
              <a:srgbClr val="DDDDDD"/>
            </a:solidFill>
            <a:ln w="9525" cmpd="sng">
              <a:solidFill>
                <a:srgbClr val="000000"/>
              </a:solidFill>
              <a:miter lim="800000"/>
              <a:headEnd/>
              <a:tailEnd/>
            </a:ln>
          </p:spPr>
          <p:txBody>
            <a:bodyPr/>
            <a:lstStyle/>
            <a:p>
              <a:pPr algn="just"/>
              <a:r>
                <a:rPr lang="zh-CN" altLang="zh-CN" sz="2400">
                  <a:solidFill>
                    <a:srgbClr val="800000"/>
                  </a:solidFill>
                </a:rPr>
                <a:t>static </a:t>
              </a:r>
              <a:r>
                <a:rPr lang="zh-CN" sz="2400">
                  <a:solidFill>
                    <a:srgbClr val="800000"/>
                  </a:solidFill>
                </a:rPr>
                <a:t>返回类型  静态成员函数名（参数表）</a:t>
              </a:r>
              <a:r>
                <a:rPr lang="zh-CN" altLang="zh-CN" sz="2400">
                  <a:solidFill>
                    <a:srgbClr val="800000"/>
                  </a:solidFill>
                </a:rPr>
                <a:t>;</a:t>
              </a:r>
            </a:p>
          </p:txBody>
        </p:sp>
        <p:sp>
          <p:nvSpPr>
            <p:cNvPr id="56326" name="Text Box 6"/>
            <p:cNvSpPr txBox="1">
              <a:spLocks noChangeArrowheads="1"/>
            </p:cNvSpPr>
            <p:nvPr/>
          </p:nvSpPr>
          <p:spPr bwMode="auto">
            <a:xfrm>
              <a:off x="0" y="0"/>
              <a:ext cx="4672" cy="294"/>
            </a:xfrm>
            <a:prstGeom prst="rect">
              <a:avLst/>
            </a:prstGeom>
            <a:noFill/>
            <a:ln w="9525" cmpd="sng">
              <a:solidFill>
                <a:schemeClr val="tx1"/>
              </a:solidFill>
              <a:miter lim="800000"/>
              <a:headEnd/>
              <a:tailEnd/>
            </a:ln>
            <a:effectLst/>
          </p:spPr>
          <p:txBody>
            <a:bodyPr>
              <a:spAutoFit/>
            </a:bodyPr>
            <a:lstStyle/>
            <a:p>
              <a:pPr algn="just">
                <a:spcBef>
                  <a:spcPct val="50000"/>
                </a:spcBef>
              </a:pPr>
              <a:r>
                <a:rPr lang="zh-CN" sz="2400">
                  <a:solidFill>
                    <a:schemeClr val="tx1"/>
                  </a:solidFill>
                </a:rPr>
                <a:t>静态成员函数的格式</a:t>
              </a:r>
            </a:p>
          </p:txBody>
        </p:sp>
      </p:grpSp>
      <p:grpSp>
        <p:nvGrpSpPr>
          <p:cNvPr id="3" name="Group 7"/>
          <p:cNvGrpSpPr>
            <a:grpSpLocks/>
          </p:cNvGrpSpPr>
          <p:nvPr/>
        </p:nvGrpSpPr>
        <p:grpSpPr bwMode="auto">
          <a:xfrm>
            <a:off x="1331913" y="4581525"/>
            <a:ext cx="7416800" cy="1368425"/>
            <a:chOff x="0" y="0"/>
            <a:chExt cx="4672" cy="862"/>
          </a:xfrm>
        </p:grpSpPr>
        <p:sp>
          <p:nvSpPr>
            <p:cNvPr id="56328" name="Text Box 8"/>
            <p:cNvSpPr txBox="1">
              <a:spLocks noChangeArrowheads="1"/>
            </p:cNvSpPr>
            <p:nvPr/>
          </p:nvSpPr>
          <p:spPr bwMode="auto">
            <a:xfrm>
              <a:off x="0" y="0"/>
              <a:ext cx="4672" cy="294"/>
            </a:xfrm>
            <a:prstGeom prst="rect">
              <a:avLst/>
            </a:prstGeom>
            <a:noFill/>
            <a:ln w="9525" cmpd="sng">
              <a:solidFill>
                <a:schemeClr val="tx1"/>
              </a:solidFill>
              <a:miter lim="800000"/>
              <a:headEnd/>
              <a:tailEnd/>
            </a:ln>
            <a:effectLst/>
          </p:spPr>
          <p:txBody>
            <a:bodyPr>
              <a:spAutoFit/>
            </a:bodyPr>
            <a:lstStyle/>
            <a:p>
              <a:pPr algn="just">
                <a:spcBef>
                  <a:spcPct val="50000"/>
                </a:spcBef>
              </a:pPr>
              <a:r>
                <a:rPr lang="zh-CN" sz="2400">
                  <a:solidFill>
                    <a:schemeClr val="tx1"/>
                  </a:solidFill>
                </a:rPr>
                <a:t>调用公有静态成员函数的格式：</a:t>
              </a:r>
            </a:p>
          </p:txBody>
        </p:sp>
        <p:sp>
          <p:nvSpPr>
            <p:cNvPr id="56329" name="Text Box 9"/>
            <p:cNvSpPr txBox="1">
              <a:spLocks noChangeArrowheads="1"/>
            </p:cNvSpPr>
            <p:nvPr/>
          </p:nvSpPr>
          <p:spPr bwMode="auto">
            <a:xfrm>
              <a:off x="0" y="291"/>
              <a:ext cx="4672" cy="571"/>
            </a:xfrm>
            <a:prstGeom prst="rect">
              <a:avLst/>
            </a:prstGeom>
            <a:solidFill>
              <a:srgbClr val="DDDDDD"/>
            </a:solidFill>
            <a:ln w="9525" cmpd="sng">
              <a:solidFill>
                <a:srgbClr val="000000"/>
              </a:solidFill>
              <a:miter lim="800000"/>
              <a:headEnd/>
              <a:tailEnd/>
            </a:ln>
          </p:spPr>
          <p:txBody>
            <a:bodyPr/>
            <a:lstStyle/>
            <a:p>
              <a:pPr algn="just"/>
              <a:r>
                <a:rPr lang="zh-CN" sz="2400">
                  <a:solidFill>
                    <a:srgbClr val="800000"/>
                  </a:solidFill>
                </a:rPr>
                <a:t>类名</a:t>
              </a:r>
              <a:r>
                <a:rPr lang="zh-CN" altLang="zh-CN" sz="2400">
                  <a:solidFill>
                    <a:srgbClr val="800000"/>
                  </a:solidFill>
                </a:rPr>
                <a:t>::</a:t>
              </a:r>
              <a:r>
                <a:rPr lang="zh-CN" sz="2400">
                  <a:solidFill>
                    <a:srgbClr val="800000"/>
                  </a:solidFill>
                </a:rPr>
                <a:t>静态成员函数名（实参表）</a:t>
              </a:r>
              <a:r>
                <a:rPr lang="zh-CN" altLang="zh-CN" sz="2400">
                  <a:solidFill>
                    <a:srgbClr val="800000"/>
                  </a:solidFill>
                </a:rPr>
                <a:t>;</a:t>
              </a:r>
            </a:p>
            <a:p>
              <a:pPr algn="just"/>
              <a:r>
                <a:rPr lang="zh-CN" sz="2400">
                  <a:solidFill>
                    <a:srgbClr val="800000"/>
                  </a:solidFill>
                </a:rPr>
                <a:t>对象</a:t>
              </a:r>
              <a:r>
                <a:rPr lang="zh-CN" altLang="zh-CN" sz="2400">
                  <a:solidFill>
                    <a:srgbClr val="800000"/>
                  </a:solidFill>
                </a:rPr>
                <a:t>.</a:t>
              </a:r>
              <a:r>
                <a:rPr lang="zh-CN" sz="2400">
                  <a:solidFill>
                    <a:srgbClr val="800000"/>
                  </a:solidFill>
                </a:rPr>
                <a:t>静态成员函数名（实参表）</a:t>
              </a:r>
              <a:r>
                <a:rPr lang="zh-CN" altLang="zh-CN" sz="2400">
                  <a:solidFill>
                    <a:srgbClr val="800000"/>
                  </a:solidFill>
                </a:rPr>
                <a:t>;</a:t>
              </a:r>
            </a:p>
          </p:txBody>
        </p:sp>
      </p:gr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zh-CN"/>
              <a:t> </a:t>
            </a:r>
          </a:p>
        </p:txBody>
      </p:sp>
      <p:sp>
        <p:nvSpPr>
          <p:cNvPr id="57346"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4.2      </a:t>
            </a:r>
            <a:r>
              <a:rPr lang="zh-CN" b="1">
                <a:latin typeface="Times New Roman" pitchFamily="18" charset="0"/>
                <a:ea typeface="华文楷体" pitchFamily="2" charset="-122"/>
              </a:rPr>
              <a:t>静态成员函数</a:t>
            </a:r>
          </a:p>
        </p:txBody>
      </p:sp>
      <p:sp>
        <p:nvSpPr>
          <p:cNvPr id="57347" name="Rectangle 3"/>
          <p:cNvSpPr>
            <a:spLocks noGrp="1" noChangeArrowheads="1"/>
          </p:cNvSpPr>
          <p:nvPr>
            <p:ph type="body" idx="1"/>
          </p:nvPr>
        </p:nvSpPr>
        <p:spPr>
          <a:xfrm>
            <a:off x="900113" y="2349500"/>
            <a:ext cx="7856537" cy="4248150"/>
          </a:xfrm>
          <a:solidFill>
            <a:schemeClr val="bg1"/>
          </a:solidFill>
          <a:ln>
            <a:solidFill>
              <a:schemeClr val="tx1"/>
            </a:solidFill>
          </a:ln>
        </p:spPr>
        <p:txBody>
          <a:bodyPr>
            <a:normAutofit lnSpcReduction="10000"/>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#include  &lt;iostream&gt;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using namespace std;</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class Ctype</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private:</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int a;</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static int s;         </a:t>
            </a:r>
            <a:r>
              <a:rPr lang="zh-CN" altLang="zh-CN" sz="2000" b="1">
                <a:solidFill>
                  <a:srgbClr val="FF3300"/>
                </a:solidFill>
                <a:latin typeface="Times New Roman" pitchFamily="18" charset="0"/>
                <a:ea typeface="华文楷体" pitchFamily="2" charset="-122"/>
              </a:rPr>
              <a:t>//</a:t>
            </a:r>
            <a:r>
              <a:rPr lang="zh-CN" sz="2000" b="1">
                <a:solidFill>
                  <a:srgbClr val="FF3300"/>
                </a:solidFill>
                <a:latin typeface="Times New Roman" pitchFamily="18" charset="0"/>
                <a:ea typeface="华文楷体" pitchFamily="2" charset="-122"/>
              </a:rPr>
              <a:t>定义私有的静态数据成员</a:t>
            </a:r>
            <a:r>
              <a:rPr lang="zh-CN" altLang="zh-CN" sz="2000" b="1">
                <a:solidFill>
                  <a:srgbClr val="FF3300"/>
                </a:solidFill>
                <a:latin typeface="Times New Roman" pitchFamily="18" charset="0"/>
                <a:ea typeface="华文楷体" pitchFamily="2" charset="-122"/>
              </a:rPr>
              <a:t>s</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public:</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t>
            </a:r>
            <a:r>
              <a:rPr lang="zh-CN" altLang="zh-CN" sz="2800" b="1">
                <a:solidFill>
                  <a:srgbClr val="000099"/>
                </a:solidFill>
                <a:latin typeface="Times New Roman" pitchFamily="18" charset="0"/>
                <a:ea typeface="华文楷体" pitchFamily="2" charset="-122"/>
              </a:rPr>
              <a:t>static void Print(  ) ;</a:t>
            </a:r>
          </a:p>
          <a:p>
            <a:pPr marL="0" indent="0">
              <a:lnSpc>
                <a:spcPct val="120000"/>
              </a:lnSpc>
              <a:spcBef>
                <a:spcPct val="0"/>
              </a:spcBef>
              <a:buClr>
                <a:srgbClr val="000099"/>
              </a:buClr>
              <a:buSzPct val="65000"/>
              <a:buFont typeface="Wingdings" pitchFamily="2" charset="2"/>
              <a:buNone/>
            </a:pPr>
            <a:r>
              <a:rPr lang="zh-CN" altLang="zh-CN" sz="2400" b="1">
                <a:solidFill>
                  <a:srgbClr val="000099"/>
                </a:solidFill>
                <a:latin typeface="Times New Roman" pitchFamily="18" charset="0"/>
                <a:ea typeface="华文楷体" pitchFamily="2" charset="-122"/>
              </a:rPr>
              <a:t>       Ctype(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p:txBody>
      </p:sp>
      <p:sp>
        <p:nvSpPr>
          <p:cNvPr id="57348" name="Rectangle 4"/>
          <p:cNvSpPr>
            <a:spLocks noChangeArrowheads="1"/>
          </p:cNvSpPr>
          <p:nvPr/>
        </p:nvSpPr>
        <p:spPr bwMode="auto">
          <a:xfrm>
            <a:off x="900113" y="1700213"/>
            <a:ext cx="7856537" cy="649287"/>
          </a:xfrm>
          <a:prstGeom prst="rect">
            <a:avLst/>
          </a:prstGeom>
          <a:solidFill>
            <a:schemeClr val="folHlink"/>
          </a:solidFill>
          <a:ln w="9525" cmpd="sng">
            <a:solidFill>
              <a:schemeClr val="tx1"/>
            </a:solidFill>
            <a:miter lim="800000"/>
            <a:headEnd/>
            <a:tailEnd/>
          </a:ln>
          <a:effectLst/>
        </p:spPr>
        <p:txBody>
          <a:bodyPr/>
          <a:lstStyle/>
          <a:p>
            <a:pPr>
              <a:lnSpc>
                <a:spcPct val="120000"/>
              </a:lnSpc>
              <a:spcBef>
                <a:spcPct val="50000"/>
              </a:spcBef>
              <a:buClr>
                <a:srgbClr val="000099"/>
              </a:buClr>
              <a:buSzPct val="65000"/>
              <a:buFont typeface="Wingdings" pitchFamily="2" charset="2"/>
              <a:buNone/>
            </a:pPr>
            <a:r>
              <a:rPr lang="zh-CN" sz="2400">
                <a:solidFill>
                  <a:srgbClr val="800000"/>
                </a:solidFill>
              </a:rPr>
              <a:t>教材上例题</a:t>
            </a:r>
            <a:r>
              <a:rPr lang="zh-CN" altLang="zh-CN" sz="2400">
                <a:solidFill>
                  <a:srgbClr val="800000"/>
                </a:solidFill>
              </a:rPr>
              <a:t>4.10   </a:t>
            </a:r>
            <a:r>
              <a:rPr lang="zh-CN" sz="2400">
                <a:solidFill>
                  <a:srgbClr val="800000"/>
                </a:solidFill>
              </a:rPr>
              <a:t>修改例题</a:t>
            </a:r>
            <a:r>
              <a:rPr lang="zh-CN" altLang="zh-CN" sz="2400">
                <a:solidFill>
                  <a:srgbClr val="800000"/>
                </a:solidFill>
              </a:rPr>
              <a:t>4.8</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zh-CN"/>
              <a:t> </a:t>
            </a:r>
          </a:p>
        </p:txBody>
      </p:sp>
      <p:sp>
        <p:nvSpPr>
          <p:cNvPr id="58370"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4.2      </a:t>
            </a:r>
            <a:r>
              <a:rPr lang="zh-CN" b="1">
                <a:latin typeface="Times New Roman" pitchFamily="18" charset="0"/>
                <a:ea typeface="华文楷体" pitchFamily="2" charset="-122"/>
              </a:rPr>
              <a:t>静态成员函数</a:t>
            </a:r>
          </a:p>
        </p:txBody>
      </p:sp>
      <p:sp>
        <p:nvSpPr>
          <p:cNvPr id="58371" name="Rectangle 3"/>
          <p:cNvSpPr>
            <a:spLocks noGrp="1" noChangeArrowheads="1"/>
          </p:cNvSpPr>
          <p:nvPr>
            <p:ph type="body" idx="1"/>
          </p:nvPr>
        </p:nvSpPr>
        <p:spPr>
          <a:xfrm>
            <a:off x="900113" y="1628775"/>
            <a:ext cx="7856537" cy="4968875"/>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void Ctype::Print(  )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cout&lt;&lt;“a=”&lt;&lt;++a&lt;&lt;endl;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t>
            </a:r>
            <a:r>
              <a:rPr lang="zh-CN" altLang="zh-CN" sz="2000" b="1">
                <a:solidFill>
                  <a:srgbClr val="000099"/>
                </a:solidFill>
                <a:latin typeface="Times New Roman" pitchFamily="18" charset="0"/>
                <a:ea typeface="华文楷体" pitchFamily="2" charset="-122"/>
              </a:rPr>
              <a:t>//</a:t>
            </a:r>
            <a:r>
              <a:rPr lang="zh-CN" sz="2000" b="1">
                <a:solidFill>
                  <a:srgbClr val="000099"/>
                </a:solidFill>
                <a:latin typeface="Times New Roman" pitchFamily="18" charset="0"/>
                <a:ea typeface="华文楷体" pitchFamily="2" charset="-122"/>
              </a:rPr>
              <a:t>错误，静态成员函数不能访问非静态数据成员</a:t>
            </a:r>
            <a:endParaRPr lang="zh-CN" sz="2000" b="1">
              <a:latin typeface="Times New Roman" pitchFamily="18" charset="0"/>
              <a:ea typeface="华文楷体" pitchFamily="2" charset="-122"/>
            </a:endParaRPr>
          </a:p>
          <a:p>
            <a:pPr marL="0" indent="0">
              <a:lnSpc>
                <a:spcPct val="120000"/>
              </a:lnSpc>
              <a:spcBef>
                <a:spcPct val="0"/>
              </a:spcBef>
              <a:buClr>
                <a:srgbClr val="000099"/>
              </a:buClr>
              <a:buSzPct val="65000"/>
              <a:buFont typeface="Wingdings" pitchFamily="2" charset="2"/>
              <a:buNone/>
            </a:pPr>
            <a:r>
              <a:rPr lang="zh-CN" sz="2000" b="1">
                <a:latin typeface="Times New Roman" pitchFamily="18" charset="0"/>
                <a:ea typeface="华文楷体" pitchFamily="2" charset="-122"/>
              </a:rPr>
              <a:t>    </a:t>
            </a:r>
            <a:r>
              <a:rPr lang="zh-CN" altLang="zh-CN" sz="2000" b="1">
                <a:latin typeface="Times New Roman" pitchFamily="18" charset="0"/>
                <a:ea typeface="华文楷体" pitchFamily="2" charset="-122"/>
              </a:rPr>
              <a:t>cout&lt;&lt;“s=”&lt;&lt;++s&lt;&lt;endl;   </a:t>
            </a:r>
            <a:r>
              <a:rPr lang="zh-CN" altLang="zh-CN" sz="2000" b="1">
                <a:solidFill>
                  <a:srgbClr val="000099"/>
                </a:solidFill>
                <a:latin typeface="Times New Roman" pitchFamily="18" charset="0"/>
                <a:ea typeface="华文楷体" pitchFamily="2" charset="-122"/>
              </a:rPr>
              <a:t>//</a:t>
            </a:r>
            <a:r>
              <a:rPr lang="zh-CN" sz="2000" b="1">
                <a:solidFill>
                  <a:srgbClr val="000099"/>
                </a:solidFill>
                <a:latin typeface="Times New Roman" pitchFamily="18" charset="0"/>
                <a:ea typeface="华文楷体" pitchFamily="2" charset="-122"/>
              </a:rPr>
              <a:t>正确</a:t>
            </a:r>
            <a:endParaRPr lang="zh-CN" sz="2000" b="1">
              <a:latin typeface="Times New Roman" pitchFamily="18" charset="0"/>
              <a:ea typeface="华文楷体" pitchFamily="2" charset="-122"/>
            </a:endParaRP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Ctype::Ctype(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a=0;</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s++;</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cout&lt;&lt;"a=“&lt;&lt;++a&lt;&lt;endl;</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int Ctype::s=0;         </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zh-CN"/>
              <a:t> </a:t>
            </a:r>
          </a:p>
        </p:txBody>
      </p:sp>
      <p:sp>
        <p:nvSpPr>
          <p:cNvPr id="59394"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4.2      </a:t>
            </a:r>
            <a:r>
              <a:rPr lang="zh-CN" b="1">
                <a:latin typeface="Times New Roman" pitchFamily="18" charset="0"/>
                <a:ea typeface="华文楷体" pitchFamily="2" charset="-122"/>
              </a:rPr>
              <a:t>静态成员函数</a:t>
            </a:r>
          </a:p>
        </p:txBody>
      </p:sp>
      <p:sp>
        <p:nvSpPr>
          <p:cNvPr id="59395" name="Rectangle 3"/>
          <p:cNvSpPr>
            <a:spLocks noGrp="1" noChangeArrowheads="1"/>
          </p:cNvSpPr>
          <p:nvPr>
            <p:ph type="body" idx="1"/>
          </p:nvPr>
        </p:nvSpPr>
        <p:spPr>
          <a:xfrm>
            <a:off x="900113" y="1773238"/>
            <a:ext cx="7856537" cy="4535487"/>
          </a:xfrm>
          <a:solidFill>
            <a:schemeClr val="bg1"/>
          </a:solidFill>
          <a:ln>
            <a:solidFill>
              <a:schemeClr val="tx1"/>
            </a:solidFill>
          </a:ln>
        </p:spPr>
        <p:txBody>
          <a:bodyPr/>
          <a:lstStyle/>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int main( )</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Ctype ::Print();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a:t>
            </a:r>
            <a:r>
              <a:rPr lang="zh-CN" altLang="zh-CN" sz="2000" b="1">
                <a:solidFill>
                  <a:srgbClr val="000099"/>
                </a:solidFill>
                <a:latin typeface="Times New Roman" pitchFamily="18" charset="0"/>
                <a:ea typeface="华文楷体" pitchFamily="2" charset="-122"/>
              </a:rPr>
              <a:t>//</a:t>
            </a:r>
            <a:r>
              <a:rPr lang="zh-CN" sz="2000" b="1">
                <a:solidFill>
                  <a:srgbClr val="000099"/>
                </a:solidFill>
                <a:latin typeface="Times New Roman" pitchFamily="18" charset="0"/>
                <a:ea typeface="华文楷体" pitchFamily="2" charset="-122"/>
              </a:rPr>
              <a:t>未定义对象时，直接通过类名调用静态成员函数</a:t>
            </a:r>
            <a:endParaRPr lang="zh-CN" sz="2000" b="1">
              <a:latin typeface="Times New Roman" pitchFamily="18" charset="0"/>
              <a:ea typeface="华文楷体" pitchFamily="2" charset="-122"/>
            </a:endParaRPr>
          </a:p>
          <a:p>
            <a:pPr marL="0" indent="0">
              <a:lnSpc>
                <a:spcPct val="120000"/>
              </a:lnSpc>
              <a:spcBef>
                <a:spcPct val="0"/>
              </a:spcBef>
              <a:buClr>
                <a:srgbClr val="000099"/>
              </a:buClr>
              <a:buSzPct val="65000"/>
              <a:buFont typeface="Wingdings" pitchFamily="2" charset="2"/>
              <a:buNone/>
            </a:pPr>
            <a:r>
              <a:rPr lang="zh-CN" sz="2000" b="1">
                <a:latin typeface="Times New Roman" pitchFamily="18" charset="0"/>
                <a:ea typeface="华文楷体" pitchFamily="2" charset="-122"/>
              </a:rPr>
              <a:t>      </a:t>
            </a:r>
            <a:r>
              <a:rPr lang="zh-CN" altLang="zh-CN" sz="2000" b="1">
                <a:latin typeface="Times New Roman" pitchFamily="18" charset="0"/>
                <a:ea typeface="华文楷体" pitchFamily="2" charset="-122"/>
              </a:rPr>
              <a:t>Ctype  c1,c2;</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c1.Print();        </a:t>
            </a:r>
            <a:r>
              <a:rPr lang="zh-CN" altLang="zh-CN" sz="2000" b="1">
                <a:solidFill>
                  <a:srgbClr val="000099"/>
                </a:solidFill>
                <a:latin typeface="Times New Roman" pitchFamily="18" charset="0"/>
                <a:ea typeface="华文楷体" pitchFamily="2" charset="-122"/>
              </a:rPr>
              <a:t>//</a:t>
            </a:r>
            <a:r>
              <a:rPr lang="zh-CN" sz="2000" b="1">
                <a:solidFill>
                  <a:srgbClr val="000099"/>
                </a:solidFill>
                <a:latin typeface="Times New Roman" pitchFamily="18" charset="0"/>
                <a:ea typeface="华文楷体" pitchFamily="2" charset="-122"/>
              </a:rPr>
              <a:t>可以用对象调用静态成员函数</a:t>
            </a:r>
            <a:endParaRPr lang="zh-CN" sz="2000" b="1">
              <a:latin typeface="Times New Roman" pitchFamily="18" charset="0"/>
              <a:ea typeface="华文楷体" pitchFamily="2" charset="-122"/>
            </a:endParaRPr>
          </a:p>
          <a:p>
            <a:pPr marL="0" indent="0">
              <a:lnSpc>
                <a:spcPct val="120000"/>
              </a:lnSpc>
              <a:spcBef>
                <a:spcPct val="0"/>
              </a:spcBef>
              <a:buClr>
                <a:srgbClr val="000099"/>
              </a:buClr>
              <a:buSzPct val="65000"/>
              <a:buFont typeface="Wingdings" pitchFamily="2" charset="2"/>
              <a:buNone/>
            </a:pPr>
            <a:r>
              <a:rPr lang="zh-CN" sz="2000" b="1">
                <a:latin typeface="Times New Roman" pitchFamily="18" charset="0"/>
                <a:ea typeface="华文楷体" pitchFamily="2" charset="-122"/>
              </a:rPr>
              <a:t>      </a:t>
            </a:r>
            <a:r>
              <a:rPr lang="zh-CN" altLang="zh-CN" sz="2000" b="1">
                <a:latin typeface="Times New Roman" pitchFamily="18" charset="0"/>
                <a:ea typeface="华文楷体" pitchFamily="2" charset="-122"/>
              </a:rPr>
              <a:t>c2.Print();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Ctype c3;</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c3.Print();</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      return 0;</a:t>
            </a:r>
          </a:p>
          <a:p>
            <a:pPr marL="0" indent="0">
              <a:lnSpc>
                <a:spcPct val="120000"/>
              </a:lnSpc>
              <a:spcBef>
                <a:spcPct val="0"/>
              </a:spcBef>
              <a:buClr>
                <a:srgbClr val="000099"/>
              </a:buClr>
              <a:buSzPct val="65000"/>
              <a:buFont typeface="Wingdings" pitchFamily="2" charset="2"/>
              <a:buNone/>
            </a:pPr>
            <a:r>
              <a:rPr lang="zh-CN" altLang="zh-CN" sz="2000" b="1">
                <a:latin typeface="Times New Roman" pitchFamily="18" charset="0"/>
                <a:ea typeface="华文楷体" pitchFamily="2" charset="-122"/>
              </a:rPr>
              <a:t>}</a:t>
            </a:r>
          </a:p>
        </p:txBody>
      </p:sp>
      <p:sp>
        <p:nvSpPr>
          <p:cNvPr id="59396" name="Rectangle 4"/>
          <p:cNvSpPr>
            <a:spLocks noChangeArrowheads="1"/>
          </p:cNvSpPr>
          <p:nvPr/>
        </p:nvSpPr>
        <p:spPr bwMode="auto">
          <a:xfrm>
            <a:off x="5076825" y="4797425"/>
            <a:ext cx="3527425" cy="822325"/>
          </a:xfrm>
          <a:prstGeom prst="rect">
            <a:avLst/>
          </a:prstGeom>
          <a:noFill/>
          <a:ln w="9525">
            <a:noFill/>
            <a:miter lim="800000"/>
            <a:headEnd/>
            <a:tailEnd/>
          </a:ln>
          <a:effectLst/>
        </p:spPr>
        <p:txBody>
          <a:bodyPr>
            <a:spAutoFit/>
          </a:bodyPr>
          <a:lstStyle/>
          <a:p>
            <a:pPr>
              <a:lnSpc>
                <a:spcPct val="120000"/>
              </a:lnSpc>
              <a:buClr>
                <a:srgbClr val="000099"/>
              </a:buClr>
              <a:buSzPct val="65000"/>
              <a:buFont typeface="Wingdings" pitchFamily="2" charset="2"/>
              <a:buNone/>
            </a:pPr>
            <a:r>
              <a:rPr lang="zh-CN">
                <a:solidFill>
                  <a:srgbClr val="800000"/>
                </a:solidFill>
              </a:rPr>
              <a:t>静态错误原因：静态成员函数中访问非静态数据成员</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zh-CN"/>
              <a:t> </a:t>
            </a:r>
          </a:p>
        </p:txBody>
      </p:sp>
      <p:sp>
        <p:nvSpPr>
          <p:cNvPr id="60418" name="Rectangle 2"/>
          <p:cNvSpPr>
            <a:spLocks noGrp="1" noChangeArrowheads="1"/>
          </p:cNvSpPr>
          <p:nvPr>
            <p:ph type="title"/>
          </p:nvPr>
        </p:nvSpPr>
        <p:spPr/>
        <p:txBody>
          <a:bodyPr/>
          <a:lstStyle/>
          <a:p>
            <a:pPr algn="ctr"/>
            <a:r>
              <a:rPr lang="zh-CN" altLang="zh-CN" b="1">
                <a:latin typeface="Times New Roman" pitchFamily="18" charset="0"/>
                <a:ea typeface="华文楷体" pitchFamily="2" charset="-122"/>
              </a:rPr>
              <a:t>4.2     </a:t>
            </a:r>
            <a:r>
              <a:rPr lang="zh-CN" b="1">
                <a:latin typeface="Times New Roman" pitchFamily="18" charset="0"/>
                <a:ea typeface="华文楷体" pitchFamily="2" charset="-122"/>
              </a:rPr>
              <a:t>静态成员函数</a:t>
            </a:r>
          </a:p>
        </p:txBody>
      </p:sp>
      <p:sp>
        <p:nvSpPr>
          <p:cNvPr id="60419" name="Rectangle 3"/>
          <p:cNvSpPr>
            <a:spLocks noGrp="1" noChangeArrowheads="1"/>
          </p:cNvSpPr>
          <p:nvPr>
            <p:ph type="body" idx="1"/>
          </p:nvPr>
        </p:nvSpPr>
        <p:spPr>
          <a:xfrm>
            <a:off x="611188" y="1628775"/>
            <a:ext cx="8305800" cy="4953000"/>
          </a:xfrm>
          <a:solidFill>
            <a:schemeClr val="bg1"/>
          </a:solidFill>
          <a:ln>
            <a:solidFill>
              <a:schemeClr val="tx1"/>
            </a:solidFill>
          </a:ln>
        </p:spPr>
        <p:txBody>
          <a:bodyPr>
            <a:normAutofit fontScale="92500"/>
          </a:bodyPr>
          <a:lstStyle/>
          <a:p>
            <a:pPr>
              <a:spcBef>
                <a:spcPct val="40000"/>
              </a:spcBef>
              <a:buClr>
                <a:srgbClr val="000099"/>
              </a:buClr>
              <a:buSzPct val="65000"/>
              <a:buFont typeface="Wingdings" pitchFamily="2" charset="2"/>
              <a:buChar char="u"/>
            </a:pPr>
            <a:r>
              <a:rPr lang="zh-CN" sz="2500" b="1">
                <a:solidFill>
                  <a:srgbClr val="000099"/>
                </a:solidFill>
                <a:latin typeface="Times New Roman" pitchFamily="18" charset="0"/>
                <a:ea typeface="华文楷体" pitchFamily="2" charset="-122"/>
              </a:rPr>
              <a:t>静态成员函数的使用注意事项</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静态成员函数可以定义为内嵌的，也可以在类外定义，在类外定义时，不用</a:t>
            </a:r>
            <a:r>
              <a:rPr lang="zh-CN" altLang="zh-CN" b="1">
                <a:latin typeface="Times New Roman" pitchFamily="18" charset="0"/>
                <a:ea typeface="华文楷体" pitchFamily="2" charset="-122"/>
              </a:rPr>
              <a:t>static</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静态成员函数没有</a:t>
            </a:r>
            <a:r>
              <a:rPr lang="zh-CN" altLang="zh-CN" b="1">
                <a:latin typeface="Times New Roman" pitchFamily="18" charset="0"/>
                <a:ea typeface="华文楷体" pitchFamily="2" charset="-122"/>
              </a:rPr>
              <a:t>this </a:t>
            </a:r>
            <a:r>
              <a:rPr lang="zh-CN" b="1">
                <a:latin typeface="Times New Roman" pitchFamily="18" charset="0"/>
                <a:ea typeface="华文楷体" pitchFamily="2" charset="-122"/>
              </a:rPr>
              <a:t>指针因此在静态成员函数中隐式或显式地引用这个指针都将导致编译时刻错误</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静态成员函数的目的通常是为了访问全局变量或静态数据成员</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一般情况下，静态成员函数不能访问类的非静态成员。但如果确实需要，静态成员函数可通过对象名（或指向对象的指针）来访问该对象的非静态成员</a:t>
            </a:r>
          </a:p>
          <a:p>
            <a:pPr lvl="1">
              <a:lnSpc>
                <a:spcPct val="85000"/>
              </a:lnSpc>
              <a:spcBef>
                <a:spcPct val="40000"/>
              </a:spcBef>
              <a:buClr>
                <a:srgbClr val="000099"/>
              </a:buClr>
              <a:buSzPct val="65000"/>
              <a:buFont typeface="Wingdings" pitchFamily="2" charset="2"/>
              <a:buChar char="u"/>
            </a:pPr>
            <a:r>
              <a:rPr lang="zh-CN" b="1">
                <a:latin typeface="Times New Roman" pitchFamily="18" charset="0"/>
                <a:ea typeface="华文楷体" pitchFamily="2" charset="-122"/>
              </a:rPr>
              <a:t>编译程序把静态成员函数限定为内部连接</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5"/>
          <p:cNvSpPr>
            <a:spLocks noGrp="1"/>
          </p:cNvSpPr>
          <p:nvPr>
            <p:ph type="sldNum" sz="quarter" idx="11"/>
          </p:nvPr>
        </p:nvSpPr>
        <p:spPr/>
        <p:txBody>
          <a:bodyPr/>
          <a:lstStyle/>
          <a:p>
            <a:r>
              <a:rPr lang="zh-CN" altLang="zh-CN"/>
              <a:t> </a:t>
            </a:r>
          </a:p>
        </p:txBody>
      </p:sp>
      <p:sp>
        <p:nvSpPr>
          <p:cNvPr id="61442" name="Rectangle 2"/>
          <p:cNvSpPr>
            <a:spLocks noChangeArrowheads="1"/>
          </p:cNvSpPr>
          <p:nvPr/>
        </p:nvSpPr>
        <p:spPr bwMode="auto">
          <a:xfrm>
            <a:off x="1116013" y="1700213"/>
            <a:ext cx="7704137" cy="4608512"/>
          </a:xfrm>
          <a:prstGeom prst="rect">
            <a:avLst/>
          </a:prstGeom>
          <a:noFill/>
          <a:ln w="9525" cmpd="sng">
            <a:solidFill>
              <a:schemeClr val="tx2"/>
            </a:solidFill>
            <a:miter lim="800000"/>
            <a:headEnd/>
            <a:tailEnd/>
          </a:ln>
          <a:effectLst/>
        </p:spPr>
        <p:txBody>
          <a:bodyPr/>
          <a:lstStyle/>
          <a:p>
            <a:pPr>
              <a:spcBef>
                <a:spcPct val="50000"/>
              </a:spcBef>
              <a:buClr>
                <a:schemeClr val="tx2"/>
              </a:buClr>
              <a:buSzPct val="70000"/>
              <a:buFont typeface="Wingdings" pitchFamily="2" charset="2"/>
              <a:buNone/>
            </a:pPr>
            <a:r>
              <a:rPr lang="zh-CN" sz="2800">
                <a:solidFill>
                  <a:srgbClr val="CC0000"/>
                </a:solidFill>
                <a:latin typeface="Verdana" pitchFamily="34" charset="0"/>
              </a:rPr>
              <a:t>什么是内部连接？</a:t>
            </a:r>
          </a:p>
          <a:p>
            <a:pPr>
              <a:spcBef>
                <a:spcPct val="50000"/>
              </a:spcBef>
              <a:buClr>
                <a:schemeClr val="tx2"/>
              </a:buClr>
              <a:buSzPct val="70000"/>
              <a:buFont typeface="Wingdings" pitchFamily="2" charset="2"/>
              <a:buNone/>
            </a:pPr>
            <a:r>
              <a:rPr lang="zh-CN" sz="2800">
                <a:solidFill>
                  <a:srgbClr val="CC0000"/>
                </a:solidFill>
                <a:latin typeface="Verdana" pitchFamily="34" charset="0"/>
              </a:rPr>
              <a:t>连接：</a:t>
            </a:r>
          </a:p>
          <a:p>
            <a:pPr marL="179388" lvl="1">
              <a:spcBef>
                <a:spcPct val="40000"/>
              </a:spcBef>
              <a:buClr>
                <a:schemeClr val="accent2"/>
              </a:buClr>
              <a:buSzPct val="70000"/>
              <a:buFont typeface="Wingdings" pitchFamily="2" charset="2"/>
              <a:buChar char="¡"/>
            </a:pPr>
            <a:r>
              <a:rPr lang="zh-CN" sz="2400">
                <a:solidFill>
                  <a:schemeClr val="tx1"/>
                </a:solidFill>
                <a:latin typeface="Verdana" pitchFamily="34" charset="0"/>
              </a:rPr>
              <a:t>一个标识符的连接针对具有多个源文件的程序而言，标识符的连接用于说明该标识符是仅仅被定义它的源文件所识别，还是能够被其他源文件所识别。</a:t>
            </a:r>
          </a:p>
          <a:p>
            <a:pPr marL="179388" lvl="1">
              <a:spcBef>
                <a:spcPct val="40000"/>
              </a:spcBef>
              <a:buClr>
                <a:schemeClr val="accent2"/>
              </a:buClr>
              <a:buSzPct val="70000"/>
              <a:buFont typeface="Wingdings" pitchFamily="2" charset="2"/>
              <a:buChar char="¡"/>
            </a:pPr>
            <a:r>
              <a:rPr lang="zh-CN" sz="2400">
                <a:solidFill>
                  <a:schemeClr val="tx1"/>
                </a:solidFill>
                <a:latin typeface="Verdana" pitchFamily="34" charset="0"/>
              </a:rPr>
              <a:t>一个标识符的连接</a:t>
            </a:r>
          </a:p>
          <a:p>
            <a:pPr marL="1143000" lvl="2" indent="-228600">
              <a:spcBef>
                <a:spcPct val="40000"/>
              </a:spcBef>
              <a:buClr>
                <a:schemeClr val="tx2"/>
              </a:buClr>
              <a:buSzPct val="65000"/>
              <a:buFont typeface="Wingdings" pitchFamily="2" charset="2"/>
              <a:buChar char="¡"/>
            </a:pPr>
            <a:r>
              <a:rPr lang="zh-CN" sz="2400">
                <a:solidFill>
                  <a:schemeClr val="tx1"/>
                </a:solidFill>
                <a:latin typeface="Verdana" pitchFamily="34" charset="0"/>
              </a:rPr>
              <a:t> </a:t>
            </a:r>
            <a:r>
              <a:rPr lang="zh-CN" sz="2400">
                <a:solidFill>
                  <a:srgbClr val="0000CC"/>
                </a:solidFill>
                <a:latin typeface="Verdana" pitchFamily="34" charset="0"/>
              </a:rPr>
              <a:t>外部连接</a:t>
            </a:r>
            <a:r>
              <a:rPr lang="zh-CN" sz="2400">
                <a:solidFill>
                  <a:schemeClr val="tx1"/>
                </a:solidFill>
                <a:latin typeface="Verdana" pitchFamily="34" charset="0"/>
              </a:rPr>
              <a:t>：构成程序的所有文件均可识别；</a:t>
            </a:r>
          </a:p>
          <a:p>
            <a:pPr marL="1143000" lvl="2" indent="-228600">
              <a:spcBef>
                <a:spcPct val="40000"/>
              </a:spcBef>
              <a:buClr>
                <a:schemeClr val="tx2"/>
              </a:buClr>
              <a:buSzPct val="65000"/>
              <a:buFont typeface="Wingdings" pitchFamily="2" charset="2"/>
              <a:buChar char="¡"/>
            </a:pPr>
            <a:r>
              <a:rPr lang="zh-CN" sz="2400">
                <a:solidFill>
                  <a:schemeClr val="tx1"/>
                </a:solidFill>
                <a:latin typeface="Verdana" pitchFamily="34" charset="0"/>
              </a:rPr>
              <a:t> </a:t>
            </a:r>
            <a:r>
              <a:rPr lang="zh-CN" sz="2400">
                <a:solidFill>
                  <a:srgbClr val="0000CC"/>
                </a:solidFill>
                <a:latin typeface="Verdana" pitchFamily="34" charset="0"/>
              </a:rPr>
              <a:t>内部连接</a:t>
            </a:r>
            <a:r>
              <a:rPr lang="zh-CN" sz="2400">
                <a:solidFill>
                  <a:schemeClr val="tx1"/>
                </a:solidFill>
                <a:latin typeface="Verdana" pitchFamily="34" charset="0"/>
              </a:rPr>
              <a:t>：仅在定义标识符的文件中可识别；</a:t>
            </a:r>
          </a:p>
          <a:p>
            <a:pPr marL="1143000" lvl="2" indent="-228600">
              <a:spcBef>
                <a:spcPct val="40000"/>
              </a:spcBef>
              <a:buClr>
                <a:schemeClr val="tx2"/>
              </a:buClr>
              <a:buSzPct val="65000"/>
              <a:buFont typeface="Wingdings" pitchFamily="2" charset="2"/>
              <a:buChar char="¡"/>
            </a:pPr>
            <a:r>
              <a:rPr lang="zh-CN" sz="2400">
                <a:solidFill>
                  <a:schemeClr val="tx1"/>
                </a:solidFill>
                <a:latin typeface="Verdana" pitchFamily="34" charset="0"/>
              </a:rPr>
              <a:t> </a:t>
            </a:r>
            <a:r>
              <a:rPr lang="zh-CN" sz="2400">
                <a:solidFill>
                  <a:srgbClr val="0000CC"/>
                </a:solidFill>
                <a:latin typeface="Verdana" pitchFamily="34" charset="0"/>
              </a:rPr>
              <a:t>无连接</a:t>
            </a:r>
            <a:r>
              <a:rPr lang="zh-CN" sz="2400">
                <a:solidFill>
                  <a:schemeClr val="tx1"/>
                </a:solidFill>
                <a:latin typeface="Verdana" pitchFamily="34" charset="0"/>
              </a:rPr>
              <a:t>：仅在定义它的块中可识别。</a:t>
            </a:r>
          </a:p>
        </p:txBody>
      </p:sp>
    </p:spTree>
  </p:cSld>
  <p:clrMapOvr>
    <a:masterClrMapping/>
  </p:clrMapOvr>
  <p:transition>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zh-CN" altLang="zh-CN"/>
              <a:t> </a:t>
            </a:r>
          </a:p>
        </p:txBody>
      </p:sp>
      <p:sp>
        <p:nvSpPr>
          <p:cNvPr id="62466" name="Rectangle 2"/>
          <p:cNvSpPr>
            <a:spLocks noChangeArrowheads="1"/>
          </p:cNvSpPr>
          <p:nvPr/>
        </p:nvSpPr>
        <p:spPr bwMode="auto">
          <a:xfrm>
            <a:off x="446088" y="728663"/>
            <a:ext cx="8447087" cy="6130925"/>
          </a:xfrm>
          <a:prstGeom prst="rect">
            <a:avLst/>
          </a:prstGeom>
          <a:solidFill>
            <a:schemeClr val="bg1"/>
          </a:solidFill>
          <a:ln w="9525" cmpd="sng">
            <a:solidFill>
              <a:schemeClr val="tx1"/>
            </a:solidFill>
            <a:miter lim="800000"/>
            <a:headEnd/>
            <a:tailEnd/>
          </a:ln>
          <a:effectLst/>
        </p:spPr>
        <p:txBody>
          <a:bodyPr>
            <a:spAutoFit/>
          </a:bodyPr>
          <a:lstStyle/>
          <a:p>
            <a:pPr indent="266700" algn="just"/>
            <a:r>
              <a:rPr lang="zh-CN" altLang="zh-CN" sz="2200">
                <a:solidFill>
                  <a:schemeClr val="hlink"/>
                </a:solidFill>
              </a:rPr>
              <a:t>//   </a:t>
            </a:r>
            <a:r>
              <a:rPr lang="zh-CN" sz="2200">
                <a:solidFill>
                  <a:schemeClr val="hlink"/>
                </a:solidFill>
              </a:rPr>
              <a:t>示例程序，静态成员的定义。</a:t>
            </a:r>
          </a:p>
          <a:p>
            <a:pPr indent="266700" algn="just" eaLnBrk="0" hangingPunct="0"/>
            <a:r>
              <a:rPr lang="zh-CN" altLang="zh-CN" sz="2200">
                <a:solidFill>
                  <a:schemeClr val="hlink"/>
                </a:solidFill>
              </a:rPr>
              <a:t>//    student1.h</a:t>
            </a:r>
          </a:p>
          <a:p>
            <a:pPr indent="266700" algn="just" eaLnBrk="0" hangingPunct="0"/>
            <a:r>
              <a:rPr lang="zh-CN" altLang="zh-CN" sz="2200">
                <a:solidFill>
                  <a:schemeClr val="tx1"/>
                </a:solidFill>
              </a:rPr>
              <a:t>#include &lt;iostream&gt;</a:t>
            </a:r>
          </a:p>
          <a:p>
            <a:pPr indent="266700" algn="just" eaLnBrk="0" hangingPunct="0"/>
            <a:r>
              <a:rPr lang="zh-CN" altLang="zh-CN" sz="2200">
                <a:solidFill>
                  <a:schemeClr val="tx1"/>
                </a:solidFill>
              </a:rPr>
              <a:t>using namespace std;</a:t>
            </a:r>
          </a:p>
          <a:p>
            <a:pPr indent="266700" algn="just" eaLnBrk="0" hangingPunct="0"/>
            <a:r>
              <a:rPr lang="zh-CN" altLang="zh-CN" sz="2200">
                <a:solidFill>
                  <a:schemeClr val="tx1"/>
                </a:solidFill>
              </a:rPr>
              <a:t>#include &lt;string.h&gt;</a:t>
            </a:r>
          </a:p>
          <a:p>
            <a:pPr indent="266700" algn="just" eaLnBrk="0" hangingPunct="0"/>
            <a:r>
              <a:rPr lang="zh-CN" altLang="zh-CN" sz="2200">
                <a:solidFill>
                  <a:srgbClr val="800000"/>
                </a:solidFill>
              </a:rPr>
              <a:t>class</a:t>
            </a:r>
            <a:r>
              <a:rPr lang="zh-CN" altLang="zh-CN" sz="2200">
                <a:solidFill>
                  <a:schemeClr val="tx1"/>
                </a:solidFill>
              </a:rPr>
              <a:t> Student</a:t>
            </a:r>
          </a:p>
          <a:p>
            <a:pPr indent="266700" algn="just" eaLnBrk="0" hangingPunct="0"/>
            <a:r>
              <a:rPr lang="zh-CN" altLang="zh-CN" sz="2200">
                <a:solidFill>
                  <a:schemeClr val="tx1"/>
                </a:solidFill>
              </a:rPr>
              <a:t>{</a:t>
            </a:r>
          </a:p>
          <a:p>
            <a:pPr indent="266700" algn="just" eaLnBrk="0" hangingPunct="0"/>
            <a:r>
              <a:rPr lang="zh-CN" altLang="zh-CN" sz="2200">
                <a:solidFill>
                  <a:srgbClr val="800000"/>
                </a:solidFill>
              </a:rPr>
              <a:t>public:</a:t>
            </a:r>
          </a:p>
          <a:p>
            <a:pPr indent="266700" algn="just" eaLnBrk="0" hangingPunct="0"/>
            <a:r>
              <a:rPr lang="zh-CN" altLang="zh-CN" sz="2200">
                <a:solidFill>
                  <a:schemeClr val="tx1"/>
                </a:solidFill>
              </a:rPr>
              <a:t>    Student(char* pname="no name"); </a:t>
            </a:r>
          </a:p>
          <a:p>
            <a:pPr indent="266700" algn="just" eaLnBrk="0" hangingPunct="0"/>
            <a:r>
              <a:rPr lang="zh-CN" altLang="zh-CN" sz="2200">
                <a:solidFill>
                  <a:schemeClr val="tx1"/>
                </a:solidFill>
              </a:rPr>
              <a:t>    ~Student();</a:t>
            </a:r>
          </a:p>
          <a:p>
            <a:pPr indent="266700" algn="just" eaLnBrk="0" hangingPunct="0"/>
            <a:r>
              <a:rPr lang="zh-CN" altLang="zh-CN" sz="2200">
                <a:solidFill>
                  <a:schemeClr val="tx1"/>
                </a:solidFill>
              </a:rPr>
              <a:t>    </a:t>
            </a:r>
            <a:r>
              <a:rPr lang="zh-CN" altLang="zh-CN" sz="2200">
                <a:solidFill>
                  <a:srgbClr val="FF3300"/>
                </a:solidFill>
              </a:rPr>
              <a:t>static int number()</a:t>
            </a:r>
            <a:r>
              <a:rPr lang="zh-CN" altLang="zh-CN" sz="2200">
                <a:solidFill>
                  <a:schemeClr val="tx1"/>
                </a:solidFill>
              </a:rPr>
              <a:t> 	  </a:t>
            </a:r>
            <a:r>
              <a:rPr lang="zh-CN" altLang="zh-CN" sz="2200">
                <a:solidFill>
                  <a:schemeClr val="hlink"/>
                </a:solidFill>
              </a:rPr>
              <a:t>//</a:t>
            </a:r>
            <a:r>
              <a:rPr lang="zh-CN" sz="2200">
                <a:solidFill>
                  <a:schemeClr val="hlink"/>
                </a:solidFill>
              </a:rPr>
              <a:t>静态成员函数</a:t>
            </a:r>
          </a:p>
          <a:p>
            <a:pPr indent="266700" algn="just" eaLnBrk="0" hangingPunct="0"/>
            <a:r>
              <a:rPr lang="zh-CN" sz="2200">
                <a:solidFill>
                  <a:schemeClr val="tx1"/>
                </a:solidFill>
              </a:rPr>
              <a:t>    </a:t>
            </a:r>
            <a:r>
              <a:rPr lang="zh-CN" altLang="zh-CN" sz="2200">
                <a:solidFill>
                  <a:schemeClr val="tx1"/>
                </a:solidFill>
              </a:rPr>
              <a:t>{</a:t>
            </a:r>
          </a:p>
          <a:p>
            <a:pPr indent="266700" algn="just" eaLnBrk="0" hangingPunct="0"/>
            <a:r>
              <a:rPr lang="zh-CN" altLang="zh-CN" sz="2200">
                <a:solidFill>
                  <a:schemeClr val="tx1"/>
                </a:solidFill>
              </a:rPr>
              <a:t>       return total;            	</a:t>
            </a:r>
            <a:r>
              <a:rPr lang="zh-CN" altLang="zh-CN" sz="2200">
                <a:solidFill>
                  <a:schemeClr val="hlink"/>
                </a:solidFill>
              </a:rPr>
              <a:t>//</a:t>
            </a:r>
            <a:r>
              <a:rPr lang="zh-CN" sz="2200">
                <a:solidFill>
                  <a:schemeClr val="hlink"/>
                </a:solidFill>
              </a:rPr>
              <a:t>返回静态数据成员的值</a:t>
            </a:r>
          </a:p>
          <a:p>
            <a:pPr indent="266700" algn="just" eaLnBrk="0" hangingPunct="0"/>
            <a:r>
              <a:rPr lang="zh-CN" sz="2200">
                <a:solidFill>
                  <a:schemeClr val="tx1"/>
                </a:solidFill>
              </a:rPr>
              <a:t>     </a:t>
            </a:r>
            <a:r>
              <a:rPr lang="zh-CN" altLang="zh-CN" sz="2200">
                <a:solidFill>
                  <a:schemeClr val="tx1"/>
                </a:solidFill>
              </a:rPr>
              <a:t>} </a:t>
            </a:r>
          </a:p>
          <a:p>
            <a:pPr indent="266700" algn="just" eaLnBrk="0" hangingPunct="0"/>
            <a:r>
              <a:rPr lang="zh-CN" altLang="zh-CN" sz="2200">
                <a:solidFill>
                  <a:srgbClr val="800000"/>
                </a:solidFill>
              </a:rPr>
              <a:t>protected: 	</a:t>
            </a:r>
            <a:r>
              <a:rPr lang="zh-CN" altLang="zh-CN" sz="2200">
                <a:solidFill>
                  <a:schemeClr val="tx1"/>
                </a:solidFill>
              </a:rPr>
              <a:t>	</a:t>
            </a:r>
            <a:r>
              <a:rPr lang="zh-CN" altLang="zh-CN" sz="2200">
                <a:solidFill>
                  <a:schemeClr val="hlink"/>
                </a:solidFill>
              </a:rPr>
              <a:t>//</a:t>
            </a:r>
            <a:r>
              <a:rPr lang="zh-CN" sz="2200">
                <a:solidFill>
                  <a:schemeClr val="hlink"/>
                </a:solidFill>
              </a:rPr>
              <a:t>保护数据成员</a:t>
            </a:r>
          </a:p>
          <a:p>
            <a:pPr indent="266700" algn="just" eaLnBrk="0" hangingPunct="0"/>
            <a:r>
              <a:rPr lang="zh-CN" sz="2200">
                <a:solidFill>
                  <a:schemeClr val="tx1"/>
                </a:solidFill>
              </a:rPr>
              <a:t>     </a:t>
            </a:r>
            <a:r>
              <a:rPr lang="zh-CN" altLang="zh-CN" sz="2200">
                <a:solidFill>
                  <a:srgbClr val="FF3300"/>
                </a:solidFill>
              </a:rPr>
              <a:t>static int total; 	</a:t>
            </a:r>
            <a:r>
              <a:rPr lang="zh-CN" altLang="zh-CN" sz="2200">
                <a:solidFill>
                  <a:schemeClr val="tx1"/>
                </a:solidFill>
              </a:rPr>
              <a:t>	</a:t>
            </a:r>
            <a:r>
              <a:rPr lang="zh-CN" altLang="zh-CN" sz="2200">
                <a:solidFill>
                  <a:schemeClr val="hlink"/>
                </a:solidFill>
              </a:rPr>
              <a:t>//</a:t>
            </a:r>
            <a:r>
              <a:rPr lang="zh-CN" sz="2200">
                <a:solidFill>
                  <a:schemeClr val="hlink"/>
                </a:solidFill>
              </a:rPr>
              <a:t>静态数据成员，代表学生人数</a:t>
            </a:r>
          </a:p>
          <a:p>
            <a:pPr indent="266700" algn="just" eaLnBrk="0" hangingPunct="0"/>
            <a:r>
              <a:rPr lang="zh-CN" sz="2200">
                <a:solidFill>
                  <a:schemeClr val="tx1"/>
                </a:solidFill>
              </a:rPr>
              <a:t>     </a:t>
            </a:r>
            <a:r>
              <a:rPr lang="zh-CN" altLang="zh-CN" sz="2200">
                <a:solidFill>
                  <a:schemeClr val="tx1"/>
                </a:solidFill>
              </a:rPr>
              <a:t>char name[11];</a:t>
            </a:r>
          </a:p>
          <a:p>
            <a:pPr indent="266700" algn="just" eaLnBrk="0" hangingPunct="0"/>
            <a:r>
              <a:rPr lang="zh-CN" altLang="zh-CN" sz="2200">
                <a:solidFill>
                  <a:schemeClr val="tx1"/>
                </a:solidFill>
              </a:rPr>
              <a:t>};</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zh-CN" altLang="zh-CN"/>
              <a:t> </a:t>
            </a:r>
          </a:p>
        </p:txBody>
      </p:sp>
      <p:sp>
        <p:nvSpPr>
          <p:cNvPr id="63490" name="Rectangle 2"/>
          <p:cNvSpPr>
            <a:spLocks noChangeArrowheads="1"/>
          </p:cNvSpPr>
          <p:nvPr/>
        </p:nvSpPr>
        <p:spPr bwMode="auto">
          <a:xfrm>
            <a:off x="300038" y="728663"/>
            <a:ext cx="8664575" cy="5795962"/>
          </a:xfrm>
          <a:prstGeom prst="rect">
            <a:avLst/>
          </a:prstGeom>
          <a:solidFill>
            <a:schemeClr val="bg1"/>
          </a:solidFill>
          <a:ln w="9525" cmpd="sng">
            <a:solidFill>
              <a:schemeClr val="tx1"/>
            </a:solidFill>
            <a:miter lim="800000"/>
            <a:headEnd/>
            <a:tailEnd/>
          </a:ln>
          <a:effectLst/>
        </p:spPr>
        <p:txBody>
          <a:bodyPr>
            <a:spAutoFit/>
          </a:bodyPr>
          <a:lstStyle/>
          <a:p>
            <a:pPr indent="266700" algn="just"/>
            <a:r>
              <a:rPr lang="zh-CN" altLang="zh-CN" sz="2200" b="0">
                <a:solidFill>
                  <a:schemeClr val="hlink"/>
                </a:solidFill>
              </a:rPr>
              <a:t>/</a:t>
            </a:r>
            <a:r>
              <a:rPr lang="zh-CN" altLang="zh-CN" sz="2200">
                <a:solidFill>
                  <a:schemeClr val="hlink"/>
                </a:solidFill>
              </a:rPr>
              <a:t>/   student1.cpp</a:t>
            </a:r>
          </a:p>
          <a:p>
            <a:pPr indent="266700" algn="just" eaLnBrk="0" hangingPunct="0"/>
            <a:r>
              <a:rPr lang="zh-CN" altLang="zh-CN" sz="2200">
                <a:solidFill>
                  <a:schemeClr val="tx1"/>
                </a:solidFill>
              </a:rPr>
              <a:t>#include "student1.h"</a:t>
            </a:r>
          </a:p>
          <a:p>
            <a:pPr indent="266700" algn="just" eaLnBrk="0" hangingPunct="0"/>
            <a:r>
              <a:rPr lang="zh-CN" altLang="zh-CN" sz="2200">
                <a:solidFill>
                  <a:schemeClr val="hlink"/>
                </a:solidFill>
              </a:rPr>
              <a:t>//</a:t>
            </a:r>
            <a:r>
              <a:rPr lang="zh-CN" sz="2200">
                <a:solidFill>
                  <a:schemeClr val="hlink"/>
                </a:solidFill>
              </a:rPr>
              <a:t>在类的实现部分中给静态数据成员分配空间和初始化</a:t>
            </a:r>
          </a:p>
          <a:p>
            <a:pPr indent="266700" algn="just" eaLnBrk="0" hangingPunct="0"/>
            <a:r>
              <a:rPr lang="zh-CN" altLang="zh-CN" sz="2200">
                <a:solidFill>
                  <a:srgbClr val="FF3300"/>
                </a:solidFill>
              </a:rPr>
              <a:t>int Student::total=0; </a:t>
            </a:r>
          </a:p>
          <a:p>
            <a:pPr indent="266700" algn="just" eaLnBrk="0" hangingPunct="0"/>
            <a:r>
              <a:rPr lang="zh-CN" altLang="zh-CN" sz="2200">
                <a:solidFill>
                  <a:schemeClr val="tx1"/>
                </a:solidFill>
              </a:rPr>
              <a:t>Student::Student(char* pname) </a:t>
            </a:r>
          </a:p>
          <a:p>
            <a:pPr indent="266700" algn="just" eaLnBrk="0" hangingPunct="0"/>
            <a:r>
              <a:rPr lang="zh-CN" altLang="zh-CN" sz="2200">
                <a:solidFill>
                  <a:schemeClr val="tx1"/>
                </a:solidFill>
              </a:rPr>
              <a:t>{</a:t>
            </a:r>
          </a:p>
          <a:p>
            <a:pPr indent="266700" algn="just" eaLnBrk="0" hangingPunct="0"/>
            <a:r>
              <a:rPr lang="zh-CN" altLang="zh-CN" sz="2200">
                <a:solidFill>
                  <a:schemeClr val="tx1"/>
                </a:solidFill>
              </a:rPr>
              <a:t>        cout&lt;&lt;"create one student "&lt;&lt;endl;</a:t>
            </a:r>
          </a:p>
          <a:p>
            <a:pPr indent="266700" algn="just" eaLnBrk="0" hangingPunct="0"/>
            <a:r>
              <a:rPr lang="zh-CN" altLang="zh-CN" sz="2200">
                <a:solidFill>
                  <a:schemeClr val="tx1"/>
                </a:solidFill>
              </a:rPr>
              <a:t>        strcpy(name,pname);</a:t>
            </a:r>
          </a:p>
          <a:p>
            <a:pPr indent="266700" algn="just" eaLnBrk="0" hangingPunct="0"/>
            <a:r>
              <a:rPr lang="zh-CN" altLang="zh-CN" sz="2200">
                <a:solidFill>
                  <a:schemeClr val="tx1"/>
                </a:solidFill>
              </a:rPr>
              <a:t>        total++; 	</a:t>
            </a:r>
            <a:r>
              <a:rPr lang="zh-CN" altLang="zh-CN" sz="2200">
                <a:solidFill>
                  <a:schemeClr val="hlink"/>
                </a:solidFill>
              </a:rPr>
              <a:t>//</a:t>
            </a:r>
            <a:r>
              <a:rPr lang="zh-CN" sz="2200">
                <a:solidFill>
                  <a:schemeClr val="hlink"/>
                </a:solidFill>
              </a:rPr>
              <a:t>静态成员：每创建一个对象，学生人数增</a:t>
            </a:r>
            <a:r>
              <a:rPr lang="zh-CN" altLang="zh-CN" sz="2200">
                <a:solidFill>
                  <a:schemeClr val="hlink"/>
                </a:solidFill>
              </a:rPr>
              <a:t>1</a:t>
            </a:r>
          </a:p>
          <a:p>
            <a:pPr indent="266700" algn="just" eaLnBrk="0" hangingPunct="0"/>
            <a:r>
              <a:rPr lang="zh-CN" altLang="zh-CN" sz="2200">
                <a:solidFill>
                  <a:schemeClr val="tx1"/>
                </a:solidFill>
              </a:rPr>
              <a:t>        cout&lt;&lt;total&lt;&lt;endl;</a:t>
            </a:r>
          </a:p>
          <a:p>
            <a:pPr indent="266700" algn="just" eaLnBrk="0" hangingPunct="0"/>
            <a:r>
              <a:rPr lang="zh-CN" altLang="zh-CN" sz="2200">
                <a:solidFill>
                  <a:schemeClr val="tx1"/>
                </a:solidFill>
              </a:rPr>
              <a:t>}</a:t>
            </a:r>
          </a:p>
          <a:p>
            <a:pPr indent="266700" algn="just" eaLnBrk="0" hangingPunct="0"/>
            <a:r>
              <a:rPr lang="zh-CN" altLang="zh-CN" sz="2200">
                <a:solidFill>
                  <a:schemeClr val="tx1"/>
                </a:solidFill>
              </a:rPr>
              <a:t>Student::~Student()</a:t>
            </a:r>
          </a:p>
          <a:p>
            <a:pPr indent="266700" algn="just" eaLnBrk="0" hangingPunct="0"/>
            <a:r>
              <a:rPr lang="zh-CN" altLang="zh-CN" sz="2200">
                <a:solidFill>
                  <a:schemeClr val="tx1"/>
                </a:solidFill>
              </a:rPr>
              <a:t>{</a:t>
            </a:r>
          </a:p>
          <a:p>
            <a:pPr indent="266700" algn="just" eaLnBrk="0" hangingPunct="0"/>
            <a:r>
              <a:rPr lang="zh-CN" altLang="zh-CN" sz="2200">
                <a:solidFill>
                  <a:schemeClr val="tx1"/>
                </a:solidFill>
              </a:rPr>
              <a:t>        cout&lt;&lt;"destruct one student"&lt;&lt;endl;</a:t>
            </a:r>
          </a:p>
          <a:p>
            <a:pPr indent="266700" algn="just" eaLnBrk="0" hangingPunct="0"/>
            <a:r>
              <a:rPr lang="zh-CN" altLang="zh-CN" sz="2200">
                <a:solidFill>
                  <a:schemeClr val="tx1"/>
                </a:solidFill>
              </a:rPr>
              <a:t>        total--; 	           </a:t>
            </a:r>
            <a:r>
              <a:rPr lang="zh-CN" altLang="zh-CN" sz="2200">
                <a:solidFill>
                  <a:schemeClr val="hlink"/>
                </a:solidFill>
              </a:rPr>
              <a:t>//</a:t>
            </a:r>
            <a:r>
              <a:rPr lang="zh-CN" sz="2200">
                <a:solidFill>
                  <a:schemeClr val="hlink"/>
                </a:solidFill>
              </a:rPr>
              <a:t>静态成员：每析构一个对象，学生人数减</a:t>
            </a:r>
            <a:r>
              <a:rPr lang="zh-CN" altLang="zh-CN" sz="2200">
                <a:solidFill>
                  <a:schemeClr val="hlink"/>
                </a:solidFill>
              </a:rPr>
              <a:t>1</a:t>
            </a:r>
          </a:p>
          <a:p>
            <a:pPr indent="266700" algn="just" eaLnBrk="0" hangingPunct="0"/>
            <a:r>
              <a:rPr lang="zh-CN" altLang="zh-CN" sz="2200">
                <a:solidFill>
                  <a:schemeClr val="tx1"/>
                </a:solidFill>
              </a:rPr>
              <a:t>        cout&lt;&lt;total&lt;&lt;endl;</a:t>
            </a:r>
          </a:p>
          <a:p>
            <a:pPr indent="266700" algn="just" eaLnBrk="0" hangingPunct="0"/>
            <a:r>
              <a:rPr lang="zh-CN" altLang="zh-CN" sz="2200">
                <a:solidFill>
                  <a:schemeClr val="tx1"/>
                </a:solidFill>
              </a:rPr>
              <a:t>}</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zh-CN"/>
              <a:t> </a:t>
            </a:r>
          </a:p>
        </p:txBody>
      </p:sp>
      <p:sp>
        <p:nvSpPr>
          <p:cNvPr id="64514" name="Rectangle 2"/>
          <p:cNvSpPr>
            <a:spLocks noChangeArrowheads="1"/>
          </p:cNvSpPr>
          <p:nvPr/>
        </p:nvSpPr>
        <p:spPr bwMode="auto">
          <a:xfrm>
            <a:off x="292100" y="1182688"/>
            <a:ext cx="5287963" cy="5461000"/>
          </a:xfrm>
          <a:prstGeom prst="rect">
            <a:avLst/>
          </a:prstGeom>
          <a:solidFill>
            <a:schemeClr val="bg1"/>
          </a:solidFill>
          <a:ln w="9525" cmpd="sng">
            <a:solidFill>
              <a:schemeClr val="tx1"/>
            </a:solidFill>
            <a:miter lim="800000"/>
            <a:headEnd/>
            <a:tailEnd/>
          </a:ln>
          <a:effectLst/>
        </p:spPr>
        <p:txBody>
          <a:bodyPr>
            <a:spAutoFit/>
          </a:bodyPr>
          <a:lstStyle/>
          <a:p>
            <a:pPr indent="266700" algn="just"/>
            <a:r>
              <a:rPr lang="zh-CN" altLang="zh-CN" sz="2200">
                <a:solidFill>
                  <a:schemeClr val="hlink"/>
                </a:solidFill>
              </a:rPr>
              <a:t>//   example314.cpp</a:t>
            </a:r>
          </a:p>
          <a:p>
            <a:pPr indent="266700" algn="just" eaLnBrk="0" hangingPunct="0"/>
            <a:r>
              <a:rPr lang="zh-CN" altLang="zh-CN" sz="2200">
                <a:solidFill>
                  <a:schemeClr val="tx1"/>
                </a:solidFill>
              </a:rPr>
              <a:t>#include "student1.h"</a:t>
            </a:r>
          </a:p>
          <a:p>
            <a:pPr indent="266700" algn="just" eaLnBrk="0" hangingPunct="0"/>
            <a:r>
              <a:rPr lang="zh-CN" altLang="zh-CN" sz="2200">
                <a:solidFill>
                  <a:schemeClr val="tx1"/>
                </a:solidFill>
              </a:rPr>
              <a:t>void fn()	</a:t>
            </a:r>
            <a:r>
              <a:rPr lang="zh-CN" altLang="zh-CN" sz="2200">
                <a:solidFill>
                  <a:schemeClr val="hlink"/>
                </a:solidFill>
              </a:rPr>
              <a:t>//</a:t>
            </a:r>
            <a:r>
              <a:rPr lang="zh-CN" sz="2200">
                <a:solidFill>
                  <a:schemeClr val="hlink"/>
                </a:solidFill>
              </a:rPr>
              <a:t>普通函数</a:t>
            </a:r>
          </a:p>
          <a:p>
            <a:pPr indent="266700" algn="just" eaLnBrk="0" hangingPunct="0"/>
            <a:r>
              <a:rPr lang="zh-CN" altLang="zh-CN" sz="2200">
                <a:solidFill>
                  <a:schemeClr val="tx1"/>
                </a:solidFill>
              </a:rPr>
              <a:t>{</a:t>
            </a:r>
          </a:p>
          <a:p>
            <a:pPr indent="266700" algn="just" eaLnBrk="0" hangingPunct="0"/>
            <a:r>
              <a:rPr lang="zh-CN" altLang="zh-CN" sz="2200">
                <a:solidFill>
                  <a:schemeClr val="tx1"/>
                </a:solidFill>
              </a:rPr>
              <a:t>    Student sl;</a:t>
            </a:r>
          </a:p>
          <a:p>
            <a:pPr indent="266700" algn="just" eaLnBrk="0" hangingPunct="0"/>
            <a:r>
              <a:rPr lang="zh-CN" altLang="zh-CN" sz="2200">
                <a:solidFill>
                  <a:schemeClr val="tx1"/>
                </a:solidFill>
              </a:rPr>
              <a:t>    Student s2;</a:t>
            </a:r>
          </a:p>
          <a:p>
            <a:pPr indent="266700" algn="just" eaLnBrk="0" hangingPunct="0"/>
            <a:r>
              <a:rPr lang="zh-CN" altLang="zh-CN" sz="2200">
                <a:solidFill>
                  <a:schemeClr val="hlink"/>
                </a:solidFill>
              </a:rPr>
              <a:t>//</a:t>
            </a:r>
            <a:r>
              <a:rPr lang="zh-CN" sz="2200">
                <a:solidFill>
                  <a:schemeClr val="hlink"/>
                </a:solidFill>
              </a:rPr>
              <a:t>调用静态成员函数用类名引导</a:t>
            </a:r>
          </a:p>
          <a:p>
            <a:pPr indent="266700" algn="just" eaLnBrk="0" hangingPunct="0"/>
            <a:r>
              <a:rPr lang="zh-CN" sz="2200">
                <a:solidFill>
                  <a:schemeClr val="tx1"/>
                </a:solidFill>
              </a:rPr>
              <a:t>    </a:t>
            </a:r>
            <a:r>
              <a:rPr lang="zh-CN" altLang="zh-CN" sz="2200">
                <a:solidFill>
                  <a:schemeClr val="tx1"/>
                </a:solidFill>
              </a:rPr>
              <a:t>cout&lt;&lt;</a:t>
            </a:r>
            <a:r>
              <a:rPr lang="zh-CN" altLang="zh-CN" sz="2200">
                <a:solidFill>
                  <a:srgbClr val="FF3300"/>
                </a:solidFill>
              </a:rPr>
              <a:t>Student::number()</a:t>
            </a:r>
            <a:r>
              <a:rPr lang="zh-CN" altLang="zh-CN" sz="2200">
                <a:solidFill>
                  <a:schemeClr val="tx1"/>
                </a:solidFill>
              </a:rPr>
              <a:t>&lt;&lt;endl; </a:t>
            </a:r>
          </a:p>
          <a:p>
            <a:pPr indent="266700" algn="just" eaLnBrk="0" hangingPunct="0"/>
            <a:r>
              <a:rPr lang="zh-CN" altLang="zh-CN" sz="2200">
                <a:solidFill>
                  <a:schemeClr val="tx1"/>
                </a:solidFill>
              </a:rPr>
              <a:t>}</a:t>
            </a:r>
          </a:p>
          <a:p>
            <a:pPr indent="266700" algn="just" eaLnBrk="0" hangingPunct="0"/>
            <a:r>
              <a:rPr lang="zh-CN" altLang="zh-CN" sz="2200">
                <a:solidFill>
                  <a:schemeClr val="tx1"/>
                </a:solidFill>
              </a:rPr>
              <a:t>int main()</a:t>
            </a:r>
          </a:p>
          <a:p>
            <a:pPr indent="266700" algn="just" eaLnBrk="0" hangingPunct="0"/>
            <a:r>
              <a:rPr lang="zh-CN" altLang="zh-CN" sz="2200">
                <a:solidFill>
                  <a:schemeClr val="tx1"/>
                </a:solidFill>
              </a:rPr>
              <a:t>{</a:t>
            </a:r>
          </a:p>
          <a:p>
            <a:pPr indent="266700" algn="just" eaLnBrk="0" hangingPunct="0"/>
            <a:r>
              <a:rPr lang="zh-CN" altLang="zh-CN" sz="2200">
                <a:solidFill>
                  <a:schemeClr val="tx1"/>
                </a:solidFill>
              </a:rPr>
              <a:t>    fn();</a:t>
            </a:r>
          </a:p>
          <a:p>
            <a:pPr indent="266700" algn="just" eaLnBrk="0" hangingPunct="0"/>
            <a:r>
              <a:rPr lang="zh-CN" altLang="zh-CN" sz="2200">
                <a:solidFill>
                  <a:schemeClr val="hlink"/>
                </a:solidFill>
              </a:rPr>
              <a:t>//</a:t>
            </a:r>
            <a:r>
              <a:rPr lang="zh-CN" sz="2200">
                <a:solidFill>
                  <a:schemeClr val="hlink"/>
                </a:solidFill>
              </a:rPr>
              <a:t>此时对象已不存在但静态成员仍存在</a:t>
            </a:r>
          </a:p>
          <a:p>
            <a:pPr indent="266700" algn="just" eaLnBrk="0" hangingPunct="0"/>
            <a:r>
              <a:rPr lang="zh-CN" sz="2200">
                <a:solidFill>
                  <a:schemeClr val="tx1"/>
                </a:solidFill>
              </a:rPr>
              <a:t>    </a:t>
            </a:r>
            <a:r>
              <a:rPr lang="zh-CN" altLang="zh-CN" sz="2200">
                <a:solidFill>
                  <a:schemeClr val="tx1"/>
                </a:solidFill>
              </a:rPr>
              <a:t>cout&lt;&lt;</a:t>
            </a:r>
            <a:r>
              <a:rPr lang="zh-CN" altLang="zh-CN" sz="2200">
                <a:solidFill>
                  <a:srgbClr val="FF3300"/>
                </a:solidFill>
              </a:rPr>
              <a:t>Student::number()</a:t>
            </a:r>
            <a:r>
              <a:rPr lang="zh-CN" altLang="zh-CN" sz="2200">
                <a:solidFill>
                  <a:schemeClr val="tx1"/>
                </a:solidFill>
              </a:rPr>
              <a:t>&lt;&lt;endl;</a:t>
            </a:r>
          </a:p>
          <a:p>
            <a:pPr indent="266700" algn="just" eaLnBrk="0" hangingPunct="0"/>
            <a:r>
              <a:rPr lang="zh-CN" altLang="zh-CN" sz="2200">
                <a:solidFill>
                  <a:schemeClr val="tx1"/>
                </a:solidFill>
              </a:rPr>
              <a:t>    return 0;</a:t>
            </a:r>
          </a:p>
          <a:p>
            <a:pPr indent="266700" algn="just" eaLnBrk="0" hangingPunct="0"/>
            <a:r>
              <a:rPr lang="zh-CN" altLang="zh-CN" sz="2200">
                <a:solidFill>
                  <a:schemeClr val="tx1"/>
                </a:solidFill>
              </a:rPr>
              <a:t>}</a:t>
            </a:r>
          </a:p>
        </p:txBody>
      </p:sp>
      <p:sp>
        <p:nvSpPr>
          <p:cNvPr id="64515" name="Text Box 3"/>
          <p:cNvSpPr txBox="1">
            <a:spLocks noChangeArrowheads="1"/>
          </p:cNvSpPr>
          <p:nvPr/>
        </p:nvSpPr>
        <p:spPr bwMode="auto">
          <a:xfrm>
            <a:off x="5778500" y="1000125"/>
            <a:ext cx="3186113" cy="545941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spAutoFit/>
          </a:bodyPr>
          <a:lstStyle/>
          <a:p>
            <a:pPr algn="just">
              <a:spcBef>
                <a:spcPct val="50000"/>
              </a:spcBef>
            </a:pPr>
            <a:r>
              <a:rPr lang="zh-CN" sz="2200" dirty="0"/>
              <a:t>运行结果：</a:t>
            </a:r>
          </a:p>
          <a:p>
            <a:pPr algn="just">
              <a:spcBef>
                <a:spcPct val="50000"/>
              </a:spcBef>
            </a:pPr>
            <a:r>
              <a:rPr lang="zh-CN" altLang="zh-CN" sz="2200" dirty="0"/>
              <a:t>create one student</a:t>
            </a:r>
          </a:p>
          <a:p>
            <a:pPr algn="just">
              <a:spcBef>
                <a:spcPct val="50000"/>
              </a:spcBef>
            </a:pPr>
            <a:r>
              <a:rPr lang="zh-CN" altLang="zh-CN" sz="2200" dirty="0"/>
              <a:t>1</a:t>
            </a:r>
          </a:p>
          <a:p>
            <a:pPr algn="just">
              <a:spcBef>
                <a:spcPct val="50000"/>
              </a:spcBef>
            </a:pPr>
            <a:r>
              <a:rPr lang="zh-CN" altLang="zh-CN" sz="2200" dirty="0"/>
              <a:t>create one student</a:t>
            </a:r>
          </a:p>
          <a:p>
            <a:pPr algn="just">
              <a:spcBef>
                <a:spcPct val="50000"/>
              </a:spcBef>
            </a:pPr>
            <a:r>
              <a:rPr lang="zh-CN" altLang="zh-CN" sz="2200" dirty="0"/>
              <a:t>2</a:t>
            </a:r>
          </a:p>
          <a:p>
            <a:pPr algn="just">
              <a:spcBef>
                <a:spcPct val="50000"/>
              </a:spcBef>
            </a:pPr>
            <a:r>
              <a:rPr lang="zh-CN" altLang="zh-CN" sz="2200" dirty="0"/>
              <a:t>2</a:t>
            </a:r>
          </a:p>
          <a:p>
            <a:pPr algn="just">
              <a:spcBef>
                <a:spcPct val="50000"/>
              </a:spcBef>
            </a:pPr>
            <a:r>
              <a:rPr lang="zh-CN" altLang="zh-CN" sz="2200" dirty="0"/>
              <a:t>destrucet one student</a:t>
            </a:r>
          </a:p>
          <a:p>
            <a:pPr algn="just">
              <a:spcBef>
                <a:spcPct val="50000"/>
              </a:spcBef>
            </a:pPr>
            <a:r>
              <a:rPr lang="zh-CN" altLang="zh-CN" sz="2200" dirty="0"/>
              <a:t>1</a:t>
            </a:r>
          </a:p>
          <a:p>
            <a:pPr algn="just">
              <a:spcBef>
                <a:spcPct val="50000"/>
              </a:spcBef>
            </a:pPr>
            <a:r>
              <a:rPr lang="zh-CN" altLang="zh-CN" sz="2200" dirty="0"/>
              <a:t>destrucet one student</a:t>
            </a:r>
          </a:p>
          <a:p>
            <a:pPr algn="just">
              <a:spcBef>
                <a:spcPct val="50000"/>
              </a:spcBef>
            </a:pPr>
            <a:r>
              <a:rPr lang="zh-CN" altLang="zh-CN" sz="2200" dirty="0"/>
              <a:t>0</a:t>
            </a:r>
          </a:p>
          <a:p>
            <a:pPr algn="just">
              <a:spcBef>
                <a:spcPct val="50000"/>
              </a:spcBef>
            </a:pPr>
            <a:r>
              <a:rPr lang="zh-CN" altLang="zh-CN" sz="2200" dirty="0"/>
              <a:t>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1+#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zh-CN" altLang="zh-CN"/>
              <a:t> </a:t>
            </a:r>
          </a:p>
        </p:txBody>
      </p:sp>
      <p:sp>
        <p:nvSpPr>
          <p:cNvPr id="65538" name="Rectangle 2"/>
          <p:cNvSpPr>
            <a:spLocks noChangeArrowheads="1"/>
          </p:cNvSpPr>
          <p:nvPr/>
        </p:nvSpPr>
        <p:spPr bwMode="auto">
          <a:xfrm>
            <a:off x="304800" y="657225"/>
            <a:ext cx="8659813" cy="6130925"/>
          </a:xfrm>
          <a:prstGeom prst="rect">
            <a:avLst/>
          </a:prstGeom>
          <a:solidFill>
            <a:schemeClr val="bg1"/>
          </a:solidFill>
          <a:ln w="9525" cmpd="sng">
            <a:solidFill>
              <a:schemeClr val="tx1"/>
            </a:solidFill>
            <a:miter lim="800000"/>
            <a:headEnd/>
            <a:tailEnd/>
          </a:ln>
          <a:effectLst/>
        </p:spPr>
        <p:txBody>
          <a:bodyPr>
            <a:spAutoFit/>
          </a:bodyPr>
          <a:lstStyle/>
          <a:p>
            <a:pPr indent="266700" algn="just"/>
            <a:r>
              <a:rPr lang="zh-CN" altLang="zh-CN" sz="2200">
                <a:solidFill>
                  <a:schemeClr val="hlink"/>
                </a:solidFill>
              </a:rPr>
              <a:t>//  </a:t>
            </a:r>
            <a:r>
              <a:rPr lang="zh-CN" sz="2200">
                <a:solidFill>
                  <a:schemeClr val="hlink"/>
                </a:solidFill>
              </a:rPr>
              <a:t>示例程序，静态成员函数通过对象访问非静态成员。</a:t>
            </a:r>
          </a:p>
          <a:p>
            <a:pPr indent="266700" algn="just" eaLnBrk="0" hangingPunct="0"/>
            <a:r>
              <a:rPr lang="zh-CN" altLang="zh-CN" sz="2200">
                <a:solidFill>
                  <a:schemeClr val="tx1"/>
                </a:solidFill>
              </a:rPr>
              <a:t>#include &lt;iostream&gt;</a:t>
            </a:r>
          </a:p>
          <a:p>
            <a:pPr indent="266700" algn="just" eaLnBrk="0" hangingPunct="0"/>
            <a:r>
              <a:rPr lang="zh-CN" altLang="zh-CN" sz="2200">
                <a:solidFill>
                  <a:schemeClr val="tx1"/>
                </a:solidFill>
              </a:rPr>
              <a:t>using namespace std;</a:t>
            </a:r>
          </a:p>
          <a:p>
            <a:pPr indent="266700" algn="just" eaLnBrk="0" hangingPunct="0"/>
            <a:r>
              <a:rPr lang="zh-CN" altLang="zh-CN" sz="2200">
                <a:solidFill>
                  <a:schemeClr val="tx1"/>
                </a:solidFill>
              </a:rPr>
              <a:t>class Tc</a:t>
            </a:r>
          </a:p>
          <a:p>
            <a:pPr indent="266700" algn="just" eaLnBrk="0" hangingPunct="0"/>
            <a:r>
              <a:rPr lang="zh-CN" altLang="zh-CN" sz="2200">
                <a:solidFill>
                  <a:schemeClr val="tx1"/>
                </a:solidFill>
              </a:rPr>
              <a:t>{</a:t>
            </a:r>
          </a:p>
          <a:p>
            <a:pPr indent="266700" algn="just" eaLnBrk="0" hangingPunct="0"/>
            <a:r>
              <a:rPr lang="zh-CN" altLang="zh-CN" sz="2200">
                <a:solidFill>
                  <a:schemeClr val="tx1"/>
                </a:solidFill>
              </a:rPr>
              <a:t>public:</a:t>
            </a:r>
          </a:p>
          <a:p>
            <a:pPr indent="266700" algn="just" eaLnBrk="0" hangingPunct="0"/>
            <a:r>
              <a:rPr lang="zh-CN" altLang="zh-CN" sz="2200">
                <a:solidFill>
                  <a:schemeClr val="tx1"/>
                </a:solidFill>
              </a:rPr>
              <a:t>   Tc(int c){a=c;b+=c;}</a:t>
            </a:r>
          </a:p>
          <a:p>
            <a:pPr indent="266700" algn="just" eaLnBrk="0" hangingPunct="0"/>
            <a:r>
              <a:rPr lang="zh-CN" altLang="zh-CN" sz="2200">
                <a:solidFill>
                  <a:schemeClr val="hlink"/>
                </a:solidFill>
              </a:rPr>
              <a:t>//</a:t>
            </a:r>
            <a:r>
              <a:rPr lang="zh-CN" sz="2200">
                <a:solidFill>
                  <a:schemeClr val="hlink"/>
                </a:solidFill>
              </a:rPr>
              <a:t>静态成员函数，通过对象</a:t>
            </a:r>
            <a:r>
              <a:rPr lang="zh-CN" altLang="zh-CN" sz="2200">
                <a:solidFill>
                  <a:schemeClr val="hlink"/>
                </a:solidFill>
              </a:rPr>
              <a:t>C</a:t>
            </a:r>
            <a:r>
              <a:rPr lang="zh-CN" sz="2200">
                <a:solidFill>
                  <a:schemeClr val="hlink"/>
                </a:solidFill>
              </a:rPr>
              <a:t>调用非静态成员</a:t>
            </a:r>
          </a:p>
          <a:p>
            <a:pPr indent="266700" algn="just" eaLnBrk="0" hangingPunct="0"/>
            <a:r>
              <a:rPr lang="zh-CN" sz="2200">
                <a:solidFill>
                  <a:schemeClr val="tx1"/>
                </a:solidFill>
              </a:rPr>
              <a:t>   </a:t>
            </a:r>
            <a:r>
              <a:rPr lang="zh-CN" altLang="zh-CN" sz="2200">
                <a:solidFill>
                  <a:srgbClr val="FF3300"/>
                </a:solidFill>
              </a:rPr>
              <a:t>static void display(Tc C) </a:t>
            </a:r>
          </a:p>
          <a:p>
            <a:pPr indent="266700" algn="just" eaLnBrk="0" hangingPunct="0"/>
            <a:r>
              <a:rPr lang="zh-CN" altLang="zh-CN" sz="2200">
                <a:solidFill>
                  <a:schemeClr val="tx1"/>
                </a:solidFill>
              </a:rPr>
              <a:t>    {</a:t>
            </a:r>
          </a:p>
          <a:p>
            <a:pPr indent="266700" algn="just" eaLnBrk="0" hangingPunct="0"/>
            <a:r>
              <a:rPr lang="zh-CN" altLang="zh-CN" sz="2200">
                <a:solidFill>
                  <a:schemeClr val="hlink"/>
                </a:solidFill>
              </a:rPr>
              <a:t>//</a:t>
            </a:r>
            <a:r>
              <a:rPr lang="zh-CN" sz="2200">
                <a:solidFill>
                  <a:schemeClr val="hlink"/>
                </a:solidFill>
              </a:rPr>
              <a:t>错误，静态成员函数不能直接访问非静态成员</a:t>
            </a:r>
          </a:p>
          <a:p>
            <a:pPr lvl="2" algn="just" eaLnBrk="0" hangingPunct="0"/>
            <a:r>
              <a:rPr lang="zh-CN" altLang="zh-CN" sz="2200">
                <a:solidFill>
                  <a:schemeClr val="tx1"/>
                </a:solidFill>
              </a:rPr>
              <a:t>cout&lt;&lt;“a=”&lt;&lt;</a:t>
            </a:r>
            <a:r>
              <a:rPr lang="zh-CN" altLang="zh-CN" sz="2200">
                <a:solidFill>
                  <a:srgbClr val="FF3300"/>
                </a:solidFill>
              </a:rPr>
              <a:t>a</a:t>
            </a:r>
            <a:r>
              <a:rPr lang="zh-CN" altLang="zh-CN" sz="2200">
                <a:solidFill>
                  <a:schemeClr val="tx1"/>
                </a:solidFill>
              </a:rPr>
              <a:t>&lt;&lt;“,b=”&lt;&lt;</a:t>
            </a:r>
            <a:r>
              <a:rPr lang="zh-CN" altLang="zh-CN" sz="2200">
                <a:solidFill>
                  <a:srgbClr val="FF3300"/>
                </a:solidFill>
              </a:rPr>
              <a:t>b</a:t>
            </a:r>
            <a:r>
              <a:rPr lang="zh-CN" altLang="zh-CN" sz="2200">
                <a:solidFill>
                  <a:schemeClr val="tx1"/>
                </a:solidFill>
              </a:rPr>
              <a:t>&lt;&lt;endl; cout&lt;&lt;“a=”&lt;&lt;</a:t>
            </a:r>
            <a:r>
              <a:rPr lang="zh-CN" altLang="zh-CN" sz="2200">
                <a:solidFill>
                  <a:srgbClr val="FF3300"/>
                </a:solidFill>
              </a:rPr>
              <a:t>C.a</a:t>
            </a:r>
            <a:r>
              <a:rPr lang="zh-CN" altLang="zh-CN" sz="2200">
                <a:solidFill>
                  <a:schemeClr val="tx1"/>
                </a:solidFill>
              </a:rPr>
              <a:t>&lt;&lt;“,b=”&lt;&lt;</a:t>
            </a:r>
            <a:r>
              <a:rPr lang="zh-CN" altLang="zh-CN" sz="2200">
                <a:solidFill>
                  <a:srgbClr val="FF3300"/>
                </a:solidFill>
              </a:rPr>
              <a:t>b</a:t>
            </a:r>
            <a:r>
              <a:rPr lang="zh-CN" altLang="zh-CN" sz="2200">
                <a:solidFill>
                  <a:schemeClr val="tx1"/>
                </a:solidFill>
              </a:rPr>
              <a:t>&lt;&lt;endl;  </a:t>
            </a:r>
            <a:r>
              <a:rPr lang="zh-CN" altLang="zh-CN" sz="2200">
                <a:solidFill>
                  <a:schemeClr val="hlink"/>
                </a:solidFill>
              </a:rPr>
              <a:t>//</a:t>
            </a:r>
            <a:r>
              <a:rPr lang="zh-CN" sz="2200">
                <a:solidFill>
                  <a:schemeClr val="hlink"/>
                </a:solidFill>
              </a:rPr>
              <a:t>正确，通过对象访问</a:t>
            </a:r>
          </a:p>
          <a:p>
            <a:pPr indent="266700" algn="just" eaLnBrk="0" hangingPunct="0"/>
            <a:r>
              <a:rPr lang="zh-CN" sz="2200">
                <a:solidFill>
                  <a:schemeClr val="tx1"/>
                </a:solidFill>
              </a:rPr>
              <a:t>    </a:t>
            </a:r>
            <a:r>
              <a:rPr lang="zh-CN" altLang="zh-CN" sz="2200">
                <a:solidFill>
                  <a:schemeClr val="tx1"/>
                </a:solidFill>
              </a:rPr>
              <a:t>}</a:t>
            </a:r>
          </a:p>
          <a:p>
            <a:pPr indent="266700" algn="just" eaLnBrk="0" hangingPunct="0"/>
            <a:r>
              <a:rPr lang="zh-CN" altLang="zh-CN" sz="2200">
                <a:solidFill>
                  <a:schemeClr val="tx1"/>
                </a:solidFill>
              </a:rPr>
              <a:t>private:</a:t>
            </a:r>
          </a:p>
          <a:p>
            <a:pPr indent="266700" algn="just" eaLnBrk="0" hangingPunct="0"/>
            <a:r>
              <a:rPr lang="zh-CN" altLang="zh-CN" sz="2200">
                <a:solidFill>
                  <a:schemeClr val="tx1"/>
                </a:solidFill>
              </a:rPr>
              <a:t>    int a;</a:t>
            </a:r>
          </a:p>
          <a:p>
            <a:pPr indent="266700" algn="just" eaLnBrk="0" hangingPunct="0"/>
            <a:r>
              <a:rPr lang="zh-CN" altLang="zh-CN" sz="2200">
                <a:solidFill>
                  <a:schemeClr val="tx1"/>
                </a:solidFill>
              </a:rPr>
              <a:t>    static int b; 	</a:t>
            </a:r>
            <a:r>
              <a:rPr lang="zh-CN" altLang="zh-CN" sz="2200">
                <a:solidFill>
                  <a:schemeClr val="hlink"/>
                </a:solidFill>
              </a:rPr>
              <a:t>//</a:t>
            </a:r>
            <a:r>
              <a:rPr lang="zh-CN" sz="2200">
                <a:solidFill>
                  <a:schemeClr val="hlink"/>
                </a:solidFill>
              </a:rPr>
              <a:t>静态数据成员</a:t>
            </a:r>
          </a:p>
          <a:p>
            <a:pPr indent="266700" algn="just" eaLnBrk="0" hangingPunct="0"/>
            <a:r>
              <a:rPr lang="zh-CN" altLang="zh-CN" sz="2200">
                <a:solidFill>
                  <a:schemeClr val="tx1"/>
                </a:solidFill>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13314"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1.6    </a:t>
            </a:r>
            <a:r>
              <a:rPr lang="zh-CN" altLang="en-US" b="1">
                <a:latin typeface="Times New Roman" pitchFamily="18" charset="0"/>
                <a:ea typeface="华文楷体" pitchFamily="2" charset="-122"/>
              </a:rPr>
              <a:t>类的成员函数</a:t>
            </a:r>
            <a:r>
              <a:rPr lang="zh-CN" altLang="en-US">
                <a:latin typeface="Times New Roman" pitchFamily="18" charset="0"/>
                <a:ea typeface="华文楷体" pitchFamily="2" charset="-122"/>
              </a:rPr>
              <a:t> </a:t>
            </a:r>
          </a:p>
        </p:txBody>
      </p:sp>
      <p:sp>
        <p:nvSpPr>
          <p:cNvPr id="13315" name="Rectangle 3"/>
          <p:cNvSpPr>
            <a:spLocks noGrp="1" noChangeArrowheads="1"/>
          </p:cNvSpPr>
          <p:nvPr>
            <p:ph type="body" idx="1"/>
          </p:nvPr>
        </p:nvSpPr>
        <p:spPr>
          <a:xfrm>
            <a:off x="1181100" y="1628775"/>
            <a:ext cx="7567613" cy="2393950"/>
          </a:xfrm>
          <a:ln/>
        </p:spPr>
        <p:style>
          <a:lnRef idx="1">
            <a:schemeClr val="accent1"/>
          </a:lnRef>
          <a:fillRef idx="2">
            <a:schemeClr val="accent1"/>
          </a:fillRef>
          <a:effectRef idx="1">
            <a:schemeClr val="accent1"/>
          </a:effectRef>
          <a:fontRef idx="minor">
            <a:schemeClr val="dk1"/>
          </a:fontRef>
        </p:style>
        <p:txBody>
          <a:bodyPr/>
          <a:lstStyle/>
          <a:p>
            <a:pPr>
              <a:buClr>
                <a:srgbClr val="000099"/>
              </a:buClr>
              <a:buSzPct val="65000"/>
              <a:buFont typeface="Wingdings" pitchFamily="2" charset="2"/>
              <a:buChar char="u"/>
            </a:pPr>
            <a:r>
              <a:rPr lang="zh-CN" altLang="en-US" sz="2000" b="1" dirty="0">
                <a:latin typeface="华文楷体" pitchFamily="2" charset="-122"/>
                <a:ea typeface="华文楷体" pitchFamily="2" charset="-122"/>
              </a:rPr>
              <a:t>函数成员是类中描述</a:t>
            </a:r>
            <a:r>
              <a:rPr lang="zh-CN" altLang="en-US" sz="2000" b="1" dirty="0">
                <a:solidFill>
                  <a:srgbClr val="FF0000"/>
                </a:solidFill>
                <a:latin typeface="华文楷体" pitchFamily="2" charset="-122"/>
                <a:ea typeface="华文楷体" pitchFamily="2" charset="-122"/>
              </a:rPr>
              <a:t>行为</a:t>
            </a:r>
            <a:r>
              <a:rPr lang="zh-CN" altLang="en-US" sz="2000" b="1" dirty="0">
                <a:latin typeface="华文楷体" pitchFamily="2" charset="-122"/>
                <a:ea typeface="华文楷体" pitchFamily="2" charset="-122"/>
              </a:rPr>
              <a:t>的成员，同时也是对封装的数据进行操作的</a:t>
            </a:r>
            <a:r>
              <a:rPr lang="zh-CN" altLang="en-US" sz="2000" b="1" dirty="0">
                <a:solidFill>
                  <a:srgbClr val="FF0000"/>
                </a:solidFill>
                <a:latin typeface="华文楷体" pitchFamily="2" charset="-122"/>
                <a:ea typeface="华文楷体" pitchFamily="2" charset="-122"/>
              </a:rPr>
              <a:t>惟一</a:t>
            </a:r>
            <a:r>
              <a:rPr lang="zh-CN" altLang="en-US" sz="2000" b="1" dirty="0">
                <a:latin typeface="华文楷体" pitchFamily="2" charset="-122"/>
                <a:ea typeface="华文楷体" pitchFamily="2" charset="-122"/>
              </a:rPr>
              <a:t>途径。</a:t>
            </a:r>
          </a:p>
          <a:p>
            <a:pPr>
              <a:buClr>
                <a:srgbClr val="000099"/>
              </a:buClr>
              <a:buSzPct val="65000"/>
              <a:buFont typeface="Wingdings" pitchFamily="2" charset="2"/>
              <a:buChar char="u"/>
            </a:pPr>
            <a:r>
              <a:rPr lang="zh-CN" altLang="en-US" sz="2000" b="1" dirty="0">
                <a:latin typeface="华文楷体" pitchFamily="2" charset="-122"/>
                <a:ea typeface="华文楷体" pitchFamily="2" charset="-122"/>
              </a:rPr>
              <a:t>类定义的格式中，一般在类中说明成员的函数原型，在类外进行函数成员的具体实现；</a:t>
            </a:r>
          </a:p>
          <a:p>
            <a:pPr>
              <a:buClr>
                <a:srgbClr val="000099"/>
              </a:buClr>
              <a:buSzPct val="65000"/>
              <a:buFont typeface="Wingdings" pitchFamily="2" charset="2"/>
              <a:buChar char="u"/>
            </a:pPr>
            <a:r>
              <a:rPr lang="zh-CN" altLang="en-US" sz="2000" b="1" dirty="0">
                <a:latin typeface="华文楷体" pitchFamily="2" charset="-122"/>
                <a:ea typeface="华文楷体" pitchFamily="2" charset="-122"/>
              </a:rPr>
              <a:t>各个函数成员的定义是类的实现部分。同时，如果成员函数已经在类中定义，则不需要在类外实现。需要注意的是，</a:t>
            </a:r>
            <a:r>
              <a:rPr lang="zh-CN" altLang="en-US" sz="2000" b="1" dirty="0">
                <a:solidFill>
                  <a:srgbClr val="800000"/>
                </a:solidFill>
                <a:latin typeface="华文楷体" pitchFamily="2" charset="-122"/>
                <a:ea typeface="华文楷体" pitchFamily="2" charset="-122"/>
              </a:rPr>
              <a:t>在类中定义的函数成员自动成为内联函数。</a:t>
            </a:r>
          </a:p>
        </p:txBody>
      </p:sp>
      <p:sp>
        <p:nvSpPr>
          <p:cNvPr id="13316" name="Rectangle 4"/>
          <p:cNvSpPr>
            <a:spLocks noChangeArrowheads="1"/>
          </p:cNvSpPr>
          <p:nvPr/>
        </p:nvSpPr>
        <p:spPr bwMode="auto">
          <a:xfrm>
            <a:off x="1187450" y="4221163"/>
            <a:ext cx="7567613" cy="23034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marL="342900" indent="-342900" algn="l">
              <a:spcBef>
                <a:spcPct val="20000"/>
              </a:spcBef>
              <a:buClr>
                <a:srgbClr val="000099"/>
              </a:buClr>
              <a:buSzPct val="65000"/>
              <a:buFont typeface="Wingdings" pitchFamily="2" charset="2"/>
              <a:buChar char="u"/>
            </a:pPr>
            <a:r>
              <a:rPr kumimoji="0" lang="zh-CN" altLang="en-US" sz="2000" dirty="0">
                <a:latin typeface="华文楷体" pitchFamily="2" charset="-122"/>
              </a:rPr>
              <a:t>若在类体外实现，则需要使用作用域运算符“</a:t>
            </a:r>
            <a:r>
              <a:rPr kumimoji="0" lang="en-US" altLang="zh-CN" sz="2000" dirty="0">
                <a:solidFill>
                  <a:srgbClr val="FF0000"/>
                </a:solidFill>
                <a:latin typeface="华文楷体" pitchFamily="2" charset="-122"/>
              </a:rPr>
              <a:t>::</a:t>
            </a:r>
            <a:r>
              <a:rPr kumimoji="0" lang="en-US" altLang="zh-CN" sz="2000" dirty="0">
                <a:latin typeface="华文楷体" pitchFamily="2" charset="-122"/>
              </a:rPr>
              <a:t>”</a:t>
            </a:r>
            <a:r>
              <a:rPr kumimoji="0" lang="zh-CN" altLang="en-US" sz="2000" dirty="0">
                <a:latin typeface="华文楷体" pitchFamily="2" charset="-122"/>
              </a:rPr>
              <a:t>，用它来标识某个成员函数是属于哪个类的，其定义格式如下：</a:t>
            </a:r>
            <a:br>
              <a:rPr kumimoji="0" lang="zh-CN" altLang="en-US" sz="2000" dirty="0">
                <a:latin typeface="华文楷体" pitchFamily="2" charset="-122"/>
              </a:rPr>
            </a:br>
            <a:r>
              <a:rPr kumimoji="0" lang="zh-CN" altLang="en-US" sz="2000" dirty="0">
                <a:solidFill>
                  <a:srgbClr val="000099"/>
                </a:solidFill>
                <a:latin typeface="华文楷体" pitchFamily="2" charset="-122"/>
              </a:rPr>
              <a:t>返回值类型  类名</a:t>
            </a:r>
            <a:r>
              <a:rPr kumimoji="0" lang="en-US" altLang="zh-CN" sz="2000" dirty="0">
                <a:solidFill>
                  <a:srgbClr val="000099"/>
                </a:solidFill>
                <a:latin typeface="华文楷体" pitchFamily="2" charset="-122"/>
              </a:rPr>
              <a:t>::</a:t>
            </a:r>
            <a:r>
              <a:rPr kumimoji="0" lang="zh-CN" altLang="en-US" sz="2000" dirty="0">
                <a:solidFill>
                  <a:srgbClr val="000099"/>
                </a:solidFill>
                <a:latin typeface="华文楷体" pitchFamily="2" charset="-122"/>
              </a:rPr>
              <a:t>成员函数名</a:t>
            </a:r>
            <a:r>
              <a:rPr kumimoji="0" lang="en-US" altLang="zh-CN" sz="2000" dirty="0">
                <a:solidFill>
                  <a:srgbClr val="000099"/>
                </a:solidFill>
                <a:latin typeface="华文楷体" pitchFamily="2" charset="-122"/>
              </a:rPr>
              <a:t>(</a:t>
            </a:r>
            <a:r>
              <a:rPr kumimoji="0" lang="zh-CN" altLang="en-US" sz="2000" dirty="0">
                <a:solidFill>
                  <a:srgbClr val="000099"/>
                </a:solidFill>
                <a:latin typeface="华文楷体" pitchFamily="2" charset="-122"/>
              </a:rPr>
              <a:t>参数表</a:t>
            </a:r>
            <a:r>
              <a:rPr kumimoji="0" lang="en-US" altLang="zh-CN" sz="2000" dirty="0">
                <a:solidFill>
                  <a:srgbClr val="000099"/>
                </a:solidFill>
                <a:latin typeface="华文楷体" pitchFamily="2" charset="-122"/>
              </a:rPr>
              <a:t>)</a:t>
            </a:r>
            <a:br>
              <a:rPr kumimoji="0" lang="en-US" altLang="zh-CN" sz="2000" dirty="0">
                <a:solidFill>
                  <a:srgbClr val="000099"/>
                </a:solidFill>
                <a:latin typeface="华文楷体" pitchFamily="2" charset="-122"/>
              </a:rPr>
            </a:br>
            <a:r>
              <a:rPr kumimoji="0" lang="en-US" altLang="zh-CN" sz="2000" dirty="0">
                <a:solidFill>
                  <a:srgbClr val="000099"/>
                </a:solidFill>
                <a:latin typeface="华文楷体" pitchFamily="2" charset="-122"/>
              </a:rPr>
              <a:t>{</a:t>
            </a:r>
            <a:br>
              <a:rPr kumimoji="0" lang="en-US" altLang="zh-CN" sz="2000" dirty="0">
                <a:solidFill>
                  <a:srgbClr val="000099"/>
                </a:solidFill>
                <a:latin typeface="华文楷体" pitchFamily="2" charset="-122"/>
              </a:rPr>
            </a:br>
            <a:r>
              <a:rPr kumimoji="0" lang="en-US" altLang="zh-CN" sz="2000" dirty="0">
                <a:solidFill>
                  <a:srgbClr val="000099"/>
                </a:solidFill>
                <a:latin typeface="华文楷体" pitchFamily="2" charset="-122"/>
              </a:rPr>
              <a:t>      </a:t>
            </a:r>
            <a:r>
              <a:rPr kumimoji="0" lang="zh-CN" altLang="en-US" sz="2000" dirty="0">
                <a:solidFill>
                  <a:srgbClr val="000099"/>
                </a:solidFill>
                <a:latin typeface="华文楷体" pitchFamily="2" charset="-122"/>
              </a:rPr>
              <a:t>函数体</a:t>
            </a:r>
            <a:br>
              <a:rPr kumimoji="0" lang="zh-CN" altLang="en-US" sz="2000" dirty="0">
                <a:solidFill>
                  <a:srgbClr val="000099"/>
                </a:solidFill>
                <a:latin typeface="华文楷体" pitchFamily="2" charset="-122"/>
              </a:rPr>
            </a:br>
            <a:r>
              <a:rPr kumimoji="0" lang="en-US" altLang="zh-CN" sz="2000" dirty="0">
                <a:solidFill>
                  <a:srgbClr val="000099"/>
                </a:solidFill>
                <a:latin typeface="华文楷体" pitchFamily="2" charset="-122"/>
              </a:rPr>
              <a:t>}</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zh-CN"/>
              <a:t> </a:t>
            </a:r>
          </a:p>
        </p:txBody>
      </p:sp>
      <p:sp>
        <p:nvSpPr>
          <p:cNvPr id="66562" name="Rectangle 2"/>
          <p:cNvSpPr>
            <a:spLocks noChangeArrowheads="1"/>
          </p:cNvSpPr>
          <p:nvPr/>
        </p:nvSpPr>
        <p:spPr bwMode="auto">
          <a:xfrm>
            <a:off x="838200" y="685800"/>
            <a:ext cx="7391400" cy="3959225"/>
          </a:xfrm>
          <a:prstGeom prst="rect">
            <a:avLst/>
          </a:prstGeom>
          <a:solidFill>
            <a:schemeClr val="bg1"/>
          </a:solidFill>
          <a:ln w="9525" cmpd="sng">
            <a:solidFill>
              <a:schemeClr val="tx1"/>
            </a:solidFill>
            <a:miter lim="800000"/>
            <a:headEnd/>
            <a:tailEnd/>
          </a:ln>
          <a:effectLst/>
        </p:spPr>
        <p:txBody>
          <a:bodyPr>
            <a:spAutoFit/>
          </a:bodyPr>
          <a:lstStyle/>
          <a:p>
            <a:pPr algn="just" eaLnBrk="0" hangingPunct="0">
              <a:spcBef>
                <a:spcPct val="50000"/>
              </a:spcBef>
            </a:pPr>
            <a:r>
              <a:rPr lang="zh-CN" altLang="zh-CN" sz="2200">
                <a:solidFill>
                  <a:srgbClr val="FF3300"/>
                </a:solidFill>
              </a:rPr>
              <a:t>int Tc::b=2;</a:t>
            </a:r>
            <a:r>
              <a:rPr lang="zh-CN" altLang="zh-CN" sz="2200">
                <a:solidFill>
                  <a:schemeClr val="tx1"/>
                </a:solidFill>
              </a:rPr>
              <a:t> 		</a:t>
            </a:r>
            <a:r>
              <a:rPr lang="zh-CN" altLang="zh-CN" sz="2200">
                <a:solidFill>
                  <a:schemeClr val="hlink"/>
                </a:solidFill>
              </a:rPr>
              <a:t>//</a:t>
            </a:r>
            <a:r>
              <a:rPr lang="zh-CN" sz="2200">
                <a:solidFill>
                  <a:schemeClr val="hlink"/>
                </a:solidFill>
              </a:rPr>
              <a:t>静态数据成员的初始化</a:t>
            </a:r>
          </a:p>
          <a:p>
            <a:pPr algn="just" eaLnBrk="0" hangingPunct="0">
              <a:spcBef>
                <a:spcPct val="50000"/>
              </a:spcBef>
            </a:pPr>
            <a:r>
              <a:rPr lang="zh-CN" altLang="zh-CN" sz="2200">
                <a:solidFill>
                  <a:schemeClr val="tx1"/>
                </a:solidFill>
              </a:rPr>
              <a:t>int main()</a:t>
            </a:r>
          </a:p>
          <a:p>
            <a:pPr algn="just" eaLnBrk="0" hangingPunct="0">
              <a:spcBef>
                <a:spcPct val="50000"/>
              </a:spcBef>
            </a:pPr>
            <a:r>
              <a:rPr lang="zh-CN" altLang="zh-CN" sz="2200">
                <a:solidFill>
                  <a:schemeClr val="tx1"/>
                </a:solidFill>
              </a:rPr>
              <a:t>{</a:t>
            </a:r>
          </a:p>
          <a:p>
            <a:pPr algn="just" eaLnBrk="0" hangingPunct="0">
              <a:spcBef>
                <a:spcPct val="50000"/>
              </a:spcBef>
            </a:pPr>
            <a:r>
              <a:rPr lang="zh-CN" altLang="zh-CN" sz="2200">
                <a:solidFill>
                  <a:schemeClr val="tx1"/>
                </a:solidFill>
              </a:rPr>
              <a:t>    Tc A(2),B(4);</a:t>
            </a:r>
          </a:p>
          <a:p>
            <a:pPr algn="just" eaLnBrk="0" hangingPunct="0">
              <a:spcBef>
                <a:spcPct val="50000"/>
              </a:spcBef>
            </a:pPr>
            <a:r>
              <a:rPr lang="zh-CN" altLang="zh-CN" sz="2200">
                <a:solidFill>
                  <a:schemeClr val="tx1"/>
                </a:solidFill>
              </a:rPr>
              <a:t>    Tc::display(A); 	</a:t>
            </a:r>
            <a:r>
              <a:rPr lang="zh-CN" altLang="zh-CN" sz="2200">
                <a:solidFill>
                  <a:schemeClr val="hlink"/>
                </a:solidFill>
              </a:rPr>
              <a:t>//</a:t>
            </a:r>
            <a:r>
              <a:rPr lang="zh-CN" sz="2200">
                <a:solidFill>
                  <a:schemeClr val="hlink"/>
                </a:solidFill>
              </a:rPr>
              <a:t>对象</a:t>
            </a:r>
            <a:r>
              <a:rPr lang="zh-CN" altLang="zh-CN" sz="2200">
                <a:solidFill>
                  <a:schemeClr val="hlink"/>
                </a:solidFill>
              </a:rPr>
              <a:t>A</a:t>
            </a:r>
            <a:r>
              <a:rPr lang="zh-CN" sz="2200">
                <a:solidFill>
                  <a:schemeClr val="hlink"/>
                </a:solidFill>
              </a:rPr>
              <a:t>作为调用函数的参数</a:t>
            </a:r>
          </a:p>
          <a:p>
            <a:pPr algn="just" eaLnBrk="0" hangingPunct="0">
              <a:spcBef>
                <a:spcPct val="50000"/>
              </a:spcBef>
            </a:pPr>
            <a:r>
              <a:rPr lang="zh-CN" sz="2200">
                <a:solidFill>
                  <a:schemeClr val="tx1"/>
                </a:solidFill>
              </a:rPr>
              <a:t>    </a:t>
            </a:r>
            <a:r>
              <a:rPr lang="zh-CN" altLang="zh-CN" sz="2200">
                <a:solidFill>
                  <a:schemeClr val="tx1"/>
                </a:solidFill>
              </a:rPr>
              <a:t>Tc::display(B); 	</a:t>
            </a:r>
            <a:r>
              <a:rPr lang="zh-CN" altLang="zh-CN" sz="2200">
                <a:solidFill>
                  <a:schemeClr val="hlink"/>
                </a:solidFill>
              </a:rPr>
              <a:t>//</a:t>
            </a:r>
            <a:r>
              <a:rPr lang="zh-CN" sz="2200">
                <a:solidFill>
                  <a:schemeClr val="hlink"/>
                </a:solidFill>
              </a:rPr>
              <a:t>对象</a:t>
            </a:r>
            <a:r>
              <a:rPr lang="zh-CN" altLang="zh-CN" sz="2200">
                <a:solidFill>
                  <a:schemeClr val="hlink"/>
                </a:solidFill>
              </a:rPr>
              <a:t>B</a:t>
            </a:r>
            <a:r>
              <a:rPr lang="zh-CN" sz="2200">
                <a:solidFill>
                  <a:schemeClr val="hlink"/>
                </a:solidFill>
              </a:rPr>
              <a:t>作为调用函数的参数</a:t>
            </a:r>
          </a:p>
          <a:p>
            <a:pPr algn="just" eaLnBrk="0" hangingPunct="0">
              <a:spcBef>
                <a:spcPct val="50000"/>
              </a:spcBef>
            </a:pPr>
            <a:r>
              <a:rPr lang="zh-CN" sz="2200">
                <a:solidFill>
                  <a:schemeClr val="hlink"/>
                </a:solidFill>
              </a:rPr>
              <a:t>    </a:t>
            </a:r>
            <a:r>
              <a:rPr lang="zh-CN" altLang="zh-CN" sz="2200">
                <a:solidFill>
                  <a:schemeClr val="tx1"/>
                </a:solidFill>
              </a:rPr>
              <a:t>return 0;</a:t>
            </a:r>
          </a:p>
          <a:p>
            <a:pPr algn="just" eaLnBrk="0" hangingPunct="0">
              <a:spcBef>
                <a:spcPct val="50000"/>
              </a:spcBef>
            </a:pPr>
            <a:r>
              <a:rPr lang="zh-CN" altLang="zh-CN" sz="2200">
                <a:solidFill>
                  <a:schemeClr val="tx1"/>
                </a:solidFill>
              </a:rPr>
              <a:t>}</a:t>
            </a:r>
          </a:p>
        </p:txBody>
      </p:sp>
      <p:sp>
        <p:nvSpPr>
          <p:cNvPr id="66563" name="Text Box 3"/>
          <p:cNvSpPr txBox="1">
            <a:spLocks noChangeArrowheads="1"/>
          </p:cNvSpPr>
          <p:nvPr/>
        </p:nvSpPr>
        <p:spPr bwMode="auto">
          <a:xfrm>
            <a:off x="1331913" y="4724400"/>
            <a:ext cx="4419600" cy="155257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a:spAutoFit/>
          </a:bodyPr>
          <a:lstStyle/>
          <a:p>
            <a:pPr algn="just">
              <a:spcBef>
                <a:spcPct val="50000"/>
              </a:spcBef>
            </a:pPr>
            <a:r>
              <a:rPr lang="zh-CN" sz="2400"/>
              <a:t>运行结果：</a:t>
            </a:r>
          </a:p>
          <a:p>
            <a:pPr algn="just">
              <a:spcBef>
                <a:spcPct val="50000"/>
              </a:spcBef>
            </a:pPr>
            <a:r>
              <a:rPr lang="zh-CN" altLang="zh-CN" sz="2400"/>
              <a:t>a=2,b=8</a:t>
            </a:r>
          </a:p>
          <a:p>
            <a:pPr algn="just">
              <a:spcBef>
                <a:spcPct val="50000"/>
              </a:spcBef>
            </a:pPr>
            <a:r>
              <a:rPr lang="zh-CN" altLang="zh-CN" sz="2400"/>
              <a:t>a=4,b=8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57698" name="Rectangle 2"/>
          <p:cNvSpPr>
            <a:spLocks noChangeArrowheads="1"/>
          </p:cNvSpPr>
          <p:nvPr/>
        </p:nvSpPr>
        <p:spPr bwMode="auto">
          <a:xfrm>
            <a:off x="1042988" y="1773238"/>
            <a:ext cx="7659687" cy="4821237"/>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dirty="0">
                <a:solidFill>
                  <a:schemeClr val="hlink"/>
                </a:solidFill>
              </a:rPr>
              <a:t>//  </a:t>
            </a:r>
            <a:r>
              <a:rPr kumimoji="0" lang="zh-CN" altLang="en-US" sz="2200" dirty="0">
                <a:solidFill>
                  <a:schemeClr val="hlink"/>
                </a:solidFill>
              </a:rPr>
              <a:t>示例程序，日期类的定义。函数成员定义在类体中。</a:t>
            </a:r>
          </a:p>
          <a:p>
            <a:pPr algn="l" eaLnBrk="0" hangingPunct="0">
              <a:lnSpc>
                <a:spcPct val="100000"/>
              </a:lnSpc>
              <a:spcBef>
                <a:spcPct val="0"/>
              </a:spcBef>
              <a:tabLst>
                <a:tab pos="228600" algn="l"/>
                <a:tab pos="457200" algn="l"/>
              </a:tabLst>
            </a:pPr>
            <a:r>
              <a:rPr kumimoji="0" lang="en-US" altLang="zh-CN" sz="2200" dirty="0">
                <a:solidFill>
                  <a:srgbClr val="FF0000"/>
                </a:solidFill>
              </a:rPr>
              <a:t>//  </a:t>
            </a:r>
            <a:r>
              <a:rPr kumimoji="0" lang="en-US" altLang="zh-CN" sz="2200" dirty="0" err="1">
                <a:solidFill>
                  <a:srgbClr val="FF0000"/>
                </a:solidFill>
              </a:rPr>
              <a:t>date.h</a:t>
            </a:r>
            <a:endParaRPr kumimoji="0" lang="en-US" altLang="zh-CN" sz="2200" dirty="0">
              <a:solidFill>
                <a:srgbClr val="FF0000"/>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dirty="0"/>
              <a:t>class Date 		             </a:t>
            </a:r>
            <a:r>
              <a:rPr kumimoji="0" lang="en-US" altLang="zh-CN" sz="2200" dirty="0">
                <a:solidFill>
                  <a:srgbClr val="800000"/>
                </a:solidFill>
              </a:rPr>
              <a:t>//</a:t>
            </a:r>
            <a:r>
              <a:rPr kumimoji="0" lang="zh-CN" altLang="en-US" sz="2200" dirty="0">
                <a:solidFill>
                  <a:srgbClr val="800000"/>
                </a:solidFill>
              </a:rPr>
              <a:t>定义日期类</a:t>
            </a:r>
            <a:r>
              <a:rPr kumimoji="0" lang="en-US" altLang="zh-CN" sz="2200" dirty="0">
                <a:solidFill>
                  <a:srgbClr val="800000"/>
                </a:solidFill>
              </a:rPr>
              <a:t>Date</a:t>
            </a:r>
          </a:p>
          <a:p>
            <a:pPr algn="l" eaLnBrk="0" hangingPunct="0">
              <a:lnSpc>
                <a:spcPct val="100000"/>
              </a:lnSpc>
              <a:spcBef>
                <a:spcPct val="0"/>
              </a:spcBef>
              <a:tabLst>
                <a:tab pos="228600" algn="l"/>
                <a:tab pos="457200" algn="l"/>
              </a:tabLst>
            </a:pPr>
            <a:r>
              <a:rPr kumimoji="0" lang="en-US" altLang="zh-CN" sz="2200" dirty="0"/>
              <a:t>{</a:t>
            </a:r>
          </a:p>
          <a:p>
            <a:pPr algn="l" eaLnBrk="0" hangingPunct="0">
              <a:lnSpc>
                <a:spcPct val="100000"/>
              </a:lnSpc>
              <a:spcBef>
                <a:spcPct val="0"/>
              </a:spcBef>
              <a:tabLst>
                <a:tab pos="228600" algn="l"/>
                <a:tab pos="457200" algn="l"/>
              </a:tabLst>
            </a:pPr>
            <a:r>
              <a:rPr kumimoji="0" lang="en-US" altLang="zh-CN" sz="2200" dirty="0"/>
              <a:t>	public: 			</a:t>
            </a:r>
            <a:r>
              <a:rPr kumimoji="0" lang="en-US" altLang="zh-CN" sz="2200" dirty="0">
                <a:solidFill>
                  <a:srgbClr val="800000"/>
                </a:solidFill>
              </a:rPr>
              <a:t>//</a:t>
            </a:r>
            <a:r>
              <a:rPr kumimoji="0" lang="zh-CN" altLang="en-US" sz="2200" dirty="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dirty="0"/>
              <a:t>		</a:t>
            </a:r>
            <a:r>
              <a:rPr kumimoji="0" lang="en-US" altLang="zh-CN" sz="2200" dirty="0"/>
              <a:t>void </a:t>
            </a:r>
            <a:r>
              <a:rPr kumimoji="0" lang="en-US" altLang="zh-CN" sz="2200" dirty="0" err="1"/>
              <a:t>SetDate</a:t>
            </a:r>
            <a:r>
              <a:rPr kumimoji="0" lang="en-US" altLang="zh-CN" sz="2200" dirty="0"/>
              <a:t>(</a:t>
            </a:r>
            <a:r>
              <a:rPr kumimoji="0" lang="en-US" altLang="zh-CN" sz="2200" dirty="0" err="1"/>
              <a:t>int</a:t>
            </a:r>
            <a:r>
              <a:rPr kumimoji="0" lang="en-US" altLang="zh-CN" sz="2200" dirty="0"/>
              <a:t> y, </a:t>
            </a:r>
            <a:r>
              <a:rPr kumimoji="0" lang="en-US" altLang="zh-CN" sz="2200" dirty="0" err="1"/>
              <a:t>int</a:t>
            </a:r>
            <a:r>
              <a:rPr kumimoji="0" lang="en-US" altLang="zh-CN" sz="2200" dirty="0"/>
              <a:t> m , </a:t>
            </a:r>
            <a:r>
              <a:rPr kumimoji="0" lang="en-US" altLang="zh-CN" sz="2200" dirty="0" err="1"/>
              <a:t>int</a:t>
            </a:r>
            <a:r>
              <a:rPr kumimoji="0" lang="en-US" altLang="zh-CN" sz="2200" dirty="0"/>
              <a:t> d)  </a:t>
            </a:r>
          </a:p>
          <a:p>
            <a:pPr algn="l" eaLnBrk="0" hangingPunct="0">
              <a:lnSpc>
                <a:spcPct val="100000"/>
              </a:lnSpc>
              <a:spcBef>
                <a:spcPct val="0"/>
              </a:spcBef>
              <a:tabLst>
                <a:tab pos="228600" algn="l"/>
                <a:tab pos="457200" algn="l"/>
              </a:tabLst>
            </a:pPr>
            <a:r>
              <a:rPr kumimoji="0" lang="en-US" altLang="zh-CN" sz="2200" dirty="0"/>
              <a:t>       {   year=y;  month=m;    day=d;  }</a:t>
            </a:r>
          </a:p>
          <a:p>
            <a:pPr algn="l" eaLnBrk="0" hangingPunct="0">
              <a:lnSpc>
                <a:spcPct val="100000"/>
              </a:lnSpc>
              <a:spcBef>
                <a:spcPct val="0"/>
              </a:spcBef>
              <a:tabLst>
                <a:tab pos="228600" algn="l"/>
                <a:tab pos="457200" algn="l"/>
              </a:tabLst>
            </a:pPr>
            <a:r>
              <a:rPr kumimoji="0" lang="en-US" altLang="zh-CN" sz="2200" dirty="0"/>
              <a:t>		void </a:t>
            </a:r>
            <a:r>
              <a:rPr kumimoji="0" lang="en-US" altLang="zh-CN" sz="2200" dirty="0" err="1"/>
              <a:t>ShowDate</a:t>
            </a:r>
            <a:r>
              <a:rPr kumimoji="0" lang="en-US" altLang="zh-CN" sz="2200" dirty="0"/>
              <a:t>( )</a:t>
            </a:r>
          </a:p>
          <a:p>
            <a:pPr algn="l" eaLnBrk="0" hangingPunct="0">
              <a:lnSpc>
                <a:spcPct val="100000"/>
              </a:lnSpc>
              <a:spcBef>
                <a:spcPct val="0"/>
              </a:spcBef>
              <a:tabLst>
                <a:tab pos="228600" algn="l"/>
                <a:tab pos="457200" algn="l"/>
              </a:tabLst>
            </a:pPr>
            <a:r>
              <a:rPr kumimoji="0" lang="en-US" altLang="zh-CN" sz="2200" dirty="0"/>
              <a:t>      {   </a:t>
            </a:r>
            <a:r>
              <a:rPr kumimoji="0" lang="en-US" altLang="zh-CN" sz="2200" dirty="0" err="1"/>
              <a:t>cout</a:t>
            </a:r>
            <a:r>
              <a:rPr kumimoji="0" lang="en-US" altLang="zh-CN" sz="2200" dirty="0"/>
              <a:t>&lt;&lt;"Date</a:t>
            </a:r>
            <a:r>
              <a:rPr kumimoji="0" lang="zh-CN" altLang="en-US" sz="2200" dirty="0"/>
              <a:t>：</a:t>
            </a:r>
            <a:r>
              <a:rPr kumimoji="0" lang="en-US" altLang="zh-CN" sz="2200" dirty="0"/>
              <a:t>"&lt;&lt;year&lt;&lt;"."&lt;&lt;month&lt;&lt;"."&lt;&lt;day;</a:t>
            </a:r>
          </a:p>
          <a:p>
            <a:pPr algn="l" eaLnBrk="0" hangingPunct="0">
              <a:lnSpc>
                <a:spcPct val="100000"/>
              </a:lnSpc>
              <a:spcBef>
                <a:spcPct val="0"/>
              </a:spcBef>
              <a:tabLst>
                <a:tab pos="228600" algn="l"/>
                <a:tab pos="457200" algn="l"/>
              </a:tabLst>
            </a:pPr>
            <a:r>
              <a:rPr kumimoji="0" lang="en-US" altLang="zh-CN" sz="2200" dirty="0"/>
              <a:t>          </a:t>
            </a:r>
            <a:r>
              <a:rPr kumimoji="0" lang="en-US" altLang="zh-CN" sz="2200" dirty="0" err="1"/>
              <a:t>cout</a:t>
            </a:r>
            <a:r>
              <a:rPr kumimoji="0" lang="en-US" altLang="zh-CN" sz="2200" dirty="0"/>
              <a:t>&lt;&lt;</a:t>
            </a:r>
            <a:r>
              <a:rPr kumimoji="0" lang="en-US" altLang="zh-CN" sz="2200" dirty="0" err="1"/>
              <a:t>endl</a:t>
            </a:r>
            <a:r>
              <a:rPr kumimoji="0" lang="en-US" altLang="zh-CN" sz="2200" dirty="0"/>
              <a:t>;</a:t>
            </a:r>
          </a:p>
          <a:p>
            <a:pPr algn="l" eaLnBrk="0" hangingPunct="0">
              <a:lnSpc>
                <a:spcPct val="100000"/>
              </a:lnSpc>
              <a:spcBef>
                <a:spcPct val="0"/>
              </a:spcBef>
              <a:tabLst>
                <a:tab pos="228600" algn="l"/>
                <a:tab pos="457200" algn="l"/>
              </a:tabLst>
            </a:pPr>
            <a:r>
              <a:rPr kumimoji="0" lang="en-US" altLang="zh-CN" sz="2200" dirty="0"/>
              <a:t>      }                           </a:t>
            </a:r>
            <a:r>
              <a:rPr kumimoji="0" lang="en-US" altLang="zh-CN" sz="2000" dirty="0">
                <a:solidFill>
                  <a:schemeClr val="hlink"/>
                </a:solidFill>
              </a:rPr>
              <a:t>//</a:t>
            </a:r>
            <a:r>
              <a:rPr kumimoji="0" lang="zh-CN" altLang="en-US" sz="2000" dirty="0">
                <a:solidFill>
                  <a:schemeClr val="hlink"/>
                </a:solidFill>
              </a:rPr>
              <a:t>成员函数体放在类中自动成为内联函数</a:t>
            </a:r>
            <a:endParaRPr kumimoji="0" lang="zh-CN" altLang="en-US" sz="2000" dirty="0"/>
          </a:p>
          <a:p>
            <a:pPr algn="l" eaLnBrk="0" hangingPunct="0">
              <a:lnSpc>
                <a:spcPct val="100000"/>
              </a:lnSpc>
              <a:spcBef>
                <a:spcPct val="0"/>
              </a:spcBef>
              <a:tabLst>
                <a:tab pos="228600" algn="l"/>
                <a:tab pos="457200" algn="l"/>
              </a:tabLst>
            </a:pPr>
            <a:r>
              <a:rPr kumimoji="0" lang="zh-CN" altLang="en-US" sz="2200" dirty="0"/>
              <a:t>	</a:t>
            </a:r>
            <a:r>
              <a:rPr kumimoji="0" lang="en-US" altLang="zh-CN" sz="2200" dirty="0"/>
              <a:t>private:         </a:t>
            </a:r>
            <a:r>
              <a:rPr kumimoji="0" lang="en-US" altLang="zh-CN" dirty="0"/>
              <a:t>		           </a:t>
            </a:r>
            <a:r>
              <a:rPr kumimoji="0" lang="en-US" altLang="zh-CN" sz="2200" dirty="0"/>
              <a:t>		</a:t>
            </a:r>
          </a:p>
          <a:p>
            <a:pPr algn="l" eaLnBrk="0" hangingPunct="0">
              <a:lnSpc>
                <a:spcPct val="100000"/>
              </a:lnSpc>
              <a:spcBef>
                <a:spcPct val="0"/>
              </a:spcBef>
              <a:tabLst>
                <a:tab pos="228600" algn="l"/>
                <a:tab pos="457200" algn="l"/>
              </a:tabLst>
            </a:pPr>
            <a:r>
              <a:rPr kumimoji="0" lang="en-US" altLang="zh-CN" sz="2200" dirty="0"/>
              <a:t>		</a:t>
            </a:r>
            <a:r>
              <a:rPr kumimoji="0" lang="en-US" altLang="zh-CN" sz="2200" dirty="0" err="1"/>
              <a:t>int</a:t>
            </a:r>
            <a:r>
              <a:rPr kumimoji="0" lang="en-US" altLang="zh-CN" sz="2200" dirty="0"/>
              <a:t> year;      </a:t>
            </a:r>
            <a:r>
              <a:rPr kumimoji="0" lang="en-US" altLang="zh-CN" sz="2200" dirty="0" err="1"/>
              <a:t>int</a:t>
            </a:r>
            <a:r>
              <a:rPr kumimoji="0" lang="en-US" altLang="zh-CN" sz="2200" dirty="0"/>
              <a:t> month;      </a:t>
            </a:r>
            <a:r>
              <a:rPr kumimoji="0" lang="en-US" altLang="zh-CN" sz="2200" dirty="0" err="1"/>
              <a:t>int</a:t>
            </a:r>
            <a:r>
              <a:rPr kumimoji="0" lang="en-US" altLang="zh-CN" sz="2200" dirty="0"/>
              <a:t> day;</a:t>
            </a:r>
          </a:p>
          <a:p>
            <a:pPr eaLnBrk="0" hangingPunct="0">
              <a:lnSpc>
                <a:spcPct val="100000"/>
              </a:lnSpc>
              <a:spcBef>
                <a:spcPct val="0"/>
              </a:spcBef>
              <a:tabLst>
                <a:tab pos="228600" algn="l"/>
                <a:tab pos="457200" algn="l"/>
              </a:tabLst>
            </a:pPr>
            <a:r>
              <a:rPr kumimoji="0" lang="en-US" altLang="zh-CN" sz="2200" dirty="0"/>
              <a:t>}; 			</a:t>
            </a:r>
            <a:r>
              <a:rPr kumimoji="0" lang="en-US" altLang="zh-CN" sz="2200" dirty="0">
                <a:solidFill>
                  <a:srgbClr val="800000"/>
                </a:solidFill>
              </a:rPr>
              <a:t>//</a:t>
            </a:r>
            <a:r>
              <a:rPr kumimoji="0" lang="zh-CN" altLang="en-US" sz="2200" dirty="0">
                <a:solidFill>
                  <a:srgbClr val="800000"/>
                </a:solidFill>
              </a:rPr>
              <a:t>以括号及分号结束，体现封装</a:t>
            </a:r>
          </a:p>
        </p:txBody>
      </p:sp>
      <p:sp>
        <p:nvSpPr>
          <p:cNvPr id="15769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latin typeface="华文楷体" pitchFamily="2" charset="-122"/>
              </a:rPr>
              <a:t>1.6  </a:t>
            </a:r>
            <a:r>
              <a:rPr kumimoji="0" lang="zh-CN" altLang="en-US" sz="3600">
                <a:solidFill>
                  <a:schemeClr val="tx2"/>
                </a:solidFill>
                <a:latin typeface="华文楷体" pitchFamily="2" charset="-122"/>
              </a:rPr>
              <a:t>类的成员函数</a:t>
            </a:r>
            <a:r>
              <a:rPr kumimoji="0" lang="zh-CN" altLang="en-US" sz="3600" b="0">
                <a:solidFill>
                  <a:schemeClr val="tx2"/>
                </a:solidFill>
                <a:latin typeface="华文楷体" pitchFamily="2" charset="-122"/>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55650" name="Rectangle 2"/>
          <p:cNvSpPr>
            <a:spLocks noChangeArrowheads="1"/>
          </p:cNvSpPr>
          <p:nvPr/>
        </p:nvSpPr>
        <p:spPr bwMode="auto">
          <a:xfrm>
            <a:off x="900113" y="1773238"/>
            <a:ext cx="8020050" cy="5016758"/>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000" dirty="0">
                <a:solidFill>
                  <a:schemeClr val="hlink"/>
                </a:solidFill>
              </a:rPr>
              <a:t>//  </a:t>
            </a:r>
            <a:r>
              <a:rPr kumimoji="0" lang="zh-CN" altLang="en-US" sz="2000" dirty="0">
                <a:solidFill>
                  <a:schemeClr val="hlink"/>
                </a:solidFill>
              </a:rPr>
              <a:t>示例程序，定义</a:t>
            </a:r>
            <a:r>
              <a:rPr kumimoji="0" lang="en-US" altLang="zh-CN" sz="2000" dirty="0">
                <a:solidFill>
                  <a:schemeClr val="hlink"/>
                </a:solidFill>
              </a:rPr>
              <a:t>Point</a:t>
            </a:r>
            <a:r>
              <a:rPr kumimoji="0" lang="zh-CN" altLang="en-US" sz="2000" dirty="0">
                <a:solidFill>
                  <a:schemeClr val="hlink"/>
                </a:solidFill>
              </a:rPr>
              <a:t>类。成员函数的定义直接写在类体中。</a:t>
            </a:r>
            <a:endParaRPr kumimoji="0" lang="zh-CN" altLang="en-US" sz="2000" dirty="0">
              <a:solidFill>
                <a:schemeClr val="hlink"/>
              </a:solidFill>
              <a:cs typeface="Times New Roman" pitchFamily="18" charset="0"/>
            </a:endParaRPr>
          </a:p>
          <a:p>
            <a:pPr indent="266700" eaLnBrk="0" hangingPunct="0">
              <a:lnSpc>
                <a:spcPct val="100000"/>
              </a:lnSpc>
              <a:spcBef>
                <a:spcPct val="0"/>
              </a:spcBef>
            </a:pPr>
            <a:r>
              <a:rPr kumimoji="0" lang="en-US" altLang="zh-CN" sz="2000" dirty="0">
                <a:solidFill>
                  <a:schemeClr val="hlink"/>
                </a:solidFill>
              </a:rPr>
              <a:t>//   </a:t>
            </a:r>
            <a:r>
              <a:rPr kumimoji="0" lang="en-US" altLang="zh-CN" sz="2000" dirty="0" err="1">
                <a:solidFill>
                  <a:schemeClr val="hlink"/>
                </a:solidFill>
              </a:rPr>
              <a:t>Point.h</a:t>
            </a:r>
            <a:endParaRPr kumimoji="0" lang="en-US" altLang="zh-CN" sz="2000" dirty="0">
              <a:solidFill>
                <a:schemeClr val="hlink"/>
              </a:solidFill>
            </a:endParaRPr>
          </a:p>
          <a:p>
            <a:pPr indent="266700" eaLnBrk="0" hangingPunct="0">
              <a:lnSpc>
                <a:spcPct val="100000"/>
              </a:lnSpc>
              <a:spcBef>
                <a:spcPct val="0"/>
              </a:spcBef>
            </a:pPr>
            <a:r>
              <a:rPr kumimoji="0" lang="en-US" altLang="zh-CN" sz="2000" dirty="0">
                <a:solidFill>
                  <a:srgbClr val="800000"/>
                </a:solidFill>
              </a:rPr>
              <a:t>class</a:t>
            </a:r>
            <a:r>
              <a:rPr kumimoji="0" lang="en-US" altLang="zh-CN" sz="2000" dirty="0"/>
              <a:t> Point</a:t>
            </a:r>
          </a:p>
          <a:p>
            <a:pPr indent="266700" eaLnBrk="0" hangingPunct="0">
              <a:lnSpc>
                <a:spcPct val="100000"/>
              </a:lnSpc>
              <a:spcBef>
                <a:spcPct val="0"/>
              </a:spcBef>
            </a:pPr>
            <a:r>
              <a:rPr kumimoji="0" lang="en-US" altLang="zh-CN" sz="2000" dirty="0"/>
              <a:t>{</a:t>
            </a:r>
          </a:p>
          <a:p>
            <a:pPr indent="266700" eaLnBrk="0" hangingPunct="0">
              <a:lnSpc>
                <a:spcPct val="100000"/>
              </a:lnSpc>
              <a:spcBef>
                <a:spcPct val="0"/>
              </a:spcBef>
            </a:pPr>
            <a:r>
              <a:rPr kumimoji="0" lang="en-US" altLang="zh-CN" sz="2000" dirty="0"/>
              <a:t>	</a:t>
            </a:r>
            <a:r>
              <a:rPr kumimoji="0" lang="en-US" altLang="zh-CN" sz="2000" dirty="0">
                <a:solidFill>
                  <a:srgbClr val="800000"/>
                </a:solidFill>
              </a:rPr>
              <a:t>public: </a:t>
            </a:r>
            <a:r>
              <a:rPr kumimoji="0" lang="zh-CN" altLang="en-US" sz="2000" dirty="0">
                <a:solidFill>
                  <a:srgbClr val="800000"/>
                </a:solidFill>
              </a:rPr>
              <a:t>　</a:t>
            </a:r>
            <a:r>
              <a:rPr kumimoji="0" lang="zh-CN" altLang="en-US" sz="2000" dirty="0"/>
              <a:t>　　　　　　　	</a:t>
            </a:r>
            <a:r>
              <a:rPr kumimoji="0" lang="en-US" altLang="zh-CN" sz="2000" dirty="0">
                <a:solidFill>
                  <a:schemeClr val="hlink"/>
                </a:solidFill>
              </a:rPr>
              <a:t>//</a:t>
            </a:r>
            <a:r>
              <a:rPr kumimoji="0" lang="zh-CN" altLang="en-US" sz="2000" dirty="0">
                <a:solidFill>
                  <a:schemeClr val="hlink"/>
                </a:solidFill>
              </a:rPr>
              <a:t>外部接口</a:t>
            </a:r>
          </a:p>
          <a:p>
            <a:pPr indent="266700" eaLnBrk="0" hangingPunct="0">
              <a:lnSpc>
                <a:spcPct val="100000"/>
              </a:lnSpc>
              <a:spcBef>
                <a:spcPct val="0"/>
              </a:spcBef>
            </a:pPr>
            <a:r>
              <a:rPr kumimoji="0" lang="zh-CN" altLang="en-US" sz="2000" dirty="0"/>
              <a:t>    		</a:t>
            </a:r>
            <a:r>
              <a:rPr kumimoji="0" lang="en-US" altLang="zh-CN" sz="2000" dirty="0"/>
              <a:t>void </a:t>
            </a:r>
            <a:r>
              <a:rPr kumimoji="0" lang="en-US" altLang="zh-CN" sz="2000" dirty="0" err="1"/>
              <a:t>SetPoint</a:t>
            </a:r>
            <a:r>
              <a:rPr kumimoji="0" lang="en-US" altLang="zh-CN" sz="2000" dirty="0"/>
              <a:t>(</a:t>
            </a:r>
            <a:r>
              <a:rPr kumimoji="0" lang="en-US" altLang="zh-CN" sz="2000" dirty="0" err="1"/>
              <a:t>int</a:t>
            </a:r>
            <a:r>
              <a:rPr kumimoji="0" lang="en-US" altLang="zh-CN" sz="2000" dirty="0"/>
              <a:t> a, </a:t>
            </a:r>
            <a:r>
              <a:rPr kumimoji="0" lang="en-US" altLang="zh-CN" sz="2000" dirty="0" err="1"/>
              <a:t>int</a:t>
            </a:r>
            <a:r>
              <a:rPr kumimoji="0" lang="en-US" altLang="zh-CN" sz="2000" dirty="0"/>
              <a:t> b)</a:t>
            </a:r>
          </a:p>
          <a:p>
            <a:pPr indent="266700" eaLnBrk="0" hangingPunct="0">
              <a:lnSpc>
                <a:spcPct val="100000"/>
              </a:lnSpc>
              <a:spcBef>
                <a:spcPct val="0"/>
              </a:spcBef>
            </a:pPr>
            <a:r>
              <a:rPr kumimoji="0" lang="en-US" altLang="zh-CN" sz="2000" dirty="0"/>
              <a:t>                         { </a:t>
            </a:r>
          </a:p>
          <a:p>
            <a:pPr indent="266700" eaLnBrk="0" hangingPunct="0">
              <a:lnSpc>
                <a:spcPct val="100000"/>
              </a:lnSpc>
              <a:spcBef>
                <a:spcPct val="0"/>
              </a:spcBef>
            </a:pPr>
            <a:r>
              <a:rPr kumimoji="0" lang="en-US" altLang="zh-CN" sz="2000" dirty="0"/>
              <a:t>                                x=a;  y=b; </a:t>
            </a:r>
          </a:p>
          <a:p>
            <a:pPr indent="266700" eaLnBrk="0" hangingPunct="0">
              <a:lnSpc>
                <a:spcPct val="100000"/>
              </a:lnSpc>
              <a:spcBef>
                <a:spcPct val="0"/>
              </a:spcBef>
            </a:pPr>
            <a:r>
              <a:rPr kumimoji="0" lang="en-US" altLang="zh-CN" sz="2000" dirty="0"/>
              <a:t>                          } </a:t>
            </a:r>
          </a:p>
          <a:p>
            <a:pPr indent="266700" eaLnBrk="0" hangingPunct="0">
              <a:lnSpc>
                <a:spcPct val="100000"/>
              </a:lnSpc>
              <a:spcBef>
                <a:spcPct val="0"/>
              </a:spcBef>
            </a:pPr>
            <a:r>
              <a:rPr kumimoji="0" lang="en-US" altLang="zh-CN" sz="2000" dirty="0"/>
              <a:t>    		</a:t>
            </a:r>
            <a:r>
              <a:rPr kumimoji="0" lang="en-US" altLang="zh-CN" sz="2000" dirty="0" err="1"/>
              <a:t>int</a:t>
            </a:r>
            <a:r>
              <a:rPr kumimoji="0" lang="en-US" altLang="zh-CN" sz="2000" dirty="0"/>
              <a:t> </a:t>
            </a:r>
            <a:r>
              <a:rPr kumimoji="0" lang="en-US" altLang="zh-CN" sz="2000" dirty="0" err="1"/>
              <a:t>Getx</a:t>
            </a:r>
            <a:r>
              <a:rPr kumimoji="0" lang="en-US" altLang="zh-CN" sz="2000" dirty="0"/>
              <a:t>( ) </a:t>
            </a:r>
          </a:p>
          <a:p>
            <a:pPr indent="266700" eaLnBrk="0" hangingPunct="0">
              <a:lnSpc>
                <a:spcPct val="100000"/>
              </a:lnSpc>
              <a:spcBef>
                <a:spcPct val="0"/>
              </a:spcBef>
            </a:pPr>
            <a:r>
              <a:rPr kumimoji="0" lang="en-US" altLang="zh-CN" sz="2000" dirty="0"/>
              <a:t>                         { return x; } </a:t>
            </a:r>
            <a:r>
              <a:rPr kumimoji="0" lang="en-US" altLang="zh-CN" sz="2000" dirty="0">
                <a:solidFill>
                  <a:schemeClr val="hlink"/>
                </a:solidFill>
              </a:rPr>
              <a:t>//</a:t>
            </a:r>
            <a:r>
              <a:rPr kumimoji="0" lang="zh-CN" altLang="en-US" sz="2000" dirty="0">
                <a:solidFill>
                  <a:schemeClr val="hlink"/>
                </a:solidFill>
              </a:rPr>
              <a:t>成员函数体放在类中自动成为内联函数</a:t>
            </a:r>
          </a:p>
          <a:p>
            <a:pPr indent="266700" eaLnBrk="0" hangingPunct="0">
              <a:lnSpc>
                <a:spcPct val="100000"/>
              </a:lnSpc>
              <a:spcBef>
                <a:spcPct val="0"/>
              </a:spcBef>
            </a:pPr>
            <a:r>
              <a:rPr kumimoji="0" lang="zh-CN" altLang="en-US" sz="2000" dirty="0"/>
              <a:t>   		</a:t>
            </a:r>
            <a:r>
              <a:rPr kumimoji="0" lang="en-US" altLang="zh-CN" sz="2000" dirty="0" err="1"/>
              <a:t>int</a:t>
            </a:r>
            <a:r>
              <a:rPr kumimoji="0" lang="en-US" altLang="zh-CN" sz="2000" dirty="0"/>
              <a:t> </a:t>
            </a:r>
            <a:r>
              <a:rPr kumimoji="0" lang="en-US" altLang="zh-CN" sz="2000" dirty="0" err="1"/>
              <a:t>Gety</a:t>
            </a:r>
            <a:r>
              <a:rPr kumimoji="0" lang="en-US" altLang="zh-CN" sz="2000" dirty="0"/>
              <a:t>( )</a:t>
            </a:r>
          </a:p>
          <a:p>
            <a:pPr indent="266700" eaLnBrk="0" hangingPunct="0">
              <a:lnSpc>
                <a:spcPct val="100000"/>
              </a:lnSpc>
              <a:spcBef>
                <a:spcPct val="0"/>
              </a:spcBef>
            </a:pPr>
            <a:r>
              <a:rPr kumimoji="0" lang="en-US" altLang="zh-CN" sz="2000" dirty="0"/>
              <a:t>                         { return y ; }	</a:t>
            </a:r>
          </a:p>
          <a:p>
            <a:pPr indent="266700" eaLnBrk="0" hangingPunct="0">
              <a:lnSpc>
                <a:spcPct val="100000"/>
              </a:lnSpc>
              <a:spcBef>
                <a:spcPct val="0"/>
              </a:spcBef>
            </a:pPr>
            <a:r>
              <a:rPr kumimoji="0" lang="en-US" altLang="zh-CN" sz="2000" dirty="0"/>
              <a:t>	</a:t>
            </a:r>
            <a:r>
              <a:rPr kumimoji="0" lang="en-US" altLang="zh-CN" sz="2000" dirty="0">
                <a:solidFill>
                  <a:srgbClr val="800000"/>
                </a:solidFill>
              </a:rPr>
              <a:t>private:</a:t>
            </a:r>
            <a:r>
              <a:rPr kumimoji="0" lang="en-US" altLang="zh-CN" sz="2000" dirty="0"/>
              <a:t> 		</a:t>
            </a:r>
            <a:r>
              <a:rPr kumimoji="0" lang="zh-CN" altLang="en-US" sz="2000" dirty="0"/>
              <a:t>　　　 </a:t>
            </a:r>
            <a:r>
              <a:rPr kumimoji="0" lang="en-US" altLang="zh-CN" sz="2000" dirty="0">
                <a:solidFill>
                  <a:schemeClr val="hlink"/>
                </a:solidFill>
              </a:rPr>
              <a:t>//</a:t>
            </a:r>
            <a:r>
              <a:rPr kumimoji="0" lang="zh-CN" altLang="en-US" sz="2000" dirty="0">
                <a:solidFill>
                  <a:schemeClr val="hlink"/>
                </a:solidFill>
              </a:rPr>
              <a:t>私有成员</a:t>
            </a:r>
          </a:p>
          <a:p>
            <a:pPr indent="266700" eaLnBrk="0" hangingPunct="0">
              <a:lnSpc>
                <a:spcPct val="100000"/>
              </a:lnSpc>
              <a:spcBef>
                <a:spcPct val="0"/>
              </a:spcBef>
            </a:pPr>
            <a:r>
              <a:rPr kumimoji="0" lang="zh-CN" altLang="en-US" sz="2000" dirty="0"/>
              <a:t>		</a:t>
            </a:r>
            <a:r>
              <a:rPr kumimoji="0" lang="en-US" altLang="zh-CN" sz="2000" dirty="0" err="1"/>
              <a:t>int</a:t>
            </a:r>
            <a:r>
              <a:rPr kumimoji="0" lang="en-US" altLang="zh-CN" sz="2000" dirty="0"/>
              <a:t> </a:t>
            </a:r>
            <a:r>
              <a:rPr kumimoji="0" lang="en-US" altLang="zh-CN" sz="2000" dirty="0" err="1"/>
              <a:t>x,y</a:t>
            </a:r>
            <a:r>
              <a:rPr kumimoji="0" lang="en-US" altLang="zh-CN" sz="2000" dirty="0" smtClean="0"/>
              <a:t>;</a:t>
            </a:r>
          </a:p>
          <a:p>
            <a:pPr indent="266700" eaLnBrk="0" hangingPunct="0">
              <a:lnSpc>
                <a:spcPct val="100000"/>
              </a:lnSpc>
              <a:spcBef>
                <a:spcPct val="0"/>
              </a:spcBef>
            </a:pPr>
            <a:r>
              <a:rPr lang="en-US" altLang="zh-CN" sz="2000" dirty="0" smtClean="0"/>
              <a:t>}</a:t>
            </a:r>
            <a:endParaRPr kumimoji="0" lang="en-US" altLang="zh-CN" sz="2000" dirty="0"/>
          </a:p>
        </p:txBody>
      </p:sp>
      <p:sp>
        <p:nvSpPr>
          <p:cNvPr id="155651" name="Rectangle 3"/>
          <p:cNvSpPr>
            <a:spLocks noChangeArrowheads="1"/>
          </p:cNvSpPr>
          <p:nvPr/>
        </p:nvSpPr>
        <p:spPr bwMode="auto">
          <a:xfrm>
            <a:off x="1258888" y="188913"/>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1.6    </a:t>
            </a:r>
            <a:r>
              <a:rPr kumimoji="0" lang="zh-CN" altLang="en-US" sz="3600">
                <a:solidFill>
                  <a:schemeClr val="tx2"/>
                </a:solidFill>
              </a:rPr>
              <a:t>类的成员函数</a:t>
            </a:r>
            <a:r>
              <a:rPr kumimoji="0" lang="zh-CN" altLang="en-US" sz="3600" b="0">
                <a:solidFill>
                  <a:schemeClr val="tx2"/>
                </a:solidFill>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54626" name="Rectangle 2"/>
          <p:cNvSpPr>
            <a:spLocks noChangeArrowheads="1"/>
          </p:cNvSpPr>
          <p:nvPr/>
        </p:nvSpPr>
        <p:spPr bwMode="auto">
          <a:xfrm>
            <a:off x="873125" y="1241425"/>
            <a:ext cx="8020050" cy="5588000"/>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000">
                <a:solidFill>
                  <a:schemeClr val="hlink"/>
                </a:solidFill>
              </a:rPr>
              <a:t>//  </a:t>
            </a:r>
            <a:r>
              <a:rPr kumimoji="0" lang="zh-CN" altLang="en-US" sz="2000">
                <a:solidFill>
                  <a:schemeClr val="hlink"/>
                </a:solidFill>
              </a:rPr>
              <a:t>示例程序</a:t>
            </a:r>
            <a:r>
              <a:rPr kumimoji="0" lang="en-US" altLang="zh-CN" sz="2000">
                <a:solidFill>
                  <a:schemeClr val="hlink"/>
                </a:solidFill>
              </a:rPr>
              <a:t>2</a:t>
            </a:r>
            <a:r>
              <a:rPr kumimoji="0" lang="zh-CN" altLang="en-US" sz="2000">
                <a:solidFill>
                  <a:schemeClr val="hlink"/>
                </a:solidFill>
              </a:rPr>
              <a:t>，定义</a:t>
            </a:r>
            <a:r>
              <a:rPr kumimoji="0" lang="en-US" altLang="zh-CN" sz="2000">
                <a:solidFill>
                  <a:schemeClr val="hlink"/>
                </a:solidFill>
              </a:rPr>
              <a:t>Student</a:t>
            </a:r>
            <a:r>
              <a:rPr kumimoji="0" lang="zh-CN" altLang="en-US" sz="2000">
                <a:solidFill>
                  <a:schemeClr val="hlink"/>
                </a:solidFill>
              </a:rPr>
              <a:t>类。成员函数体写在类定义之外</a:t>
            </a:r>
            <a:endParaRPr kumimoji="0" lang="zh-CN" altLang="en-US" sz="2000">
              <a:solidFill>
                <a:schemeClr val="hlink"/>
              </a:solidFill>
              <a:cs typeface="Times New Roman" pitchFamily="18" charset="0"/>
            </a:endParaRPr>
          </a:p>
          <a:p>
            <a:pPr indent="266700" eaLnBrk="0" hangingPunct="0">
              <a:lnSpc>
                <a:spcPct val="100000"/>
              </a:lnSpc>
              <a:spcBef>
                <a:spcPct val="0"/>
              </a:spcBef>
            </a:pPr>
            <a:r>
              <a:rPr kumimoji="0" lang="en-US" altLang="zh-CN" sz="2000">
                <a:solidFill>
                  <a:schemeClr val="hlink"/>
                </a:solidFill>
              </a:rPr>
              <a:t>//   student.h</a:t>
            </a:r>
          </a:p>
          <a:p>
            <a:pPr indent="266700" eaLnBrk="0" hangingPunct="0">
              <a:lnSpc>
                <a:spcPct val="100000"/>
              </a:lnSpc>
              <a:spcBef>
                <a:spcPct val="0"/>
              </a:spcBef>
            </a:pPr>
            <a:r>
              <a:rPr kumimoji="0" lang="en-US" altLang="zh-CN" sz="2000"/>
              <a:t>#include &lt;iostream&gt;</a:t>
            </a:r>
          </a:p>
          <a:p>
            <a:pPr indent="266700" eaLnBrk="0" hangingPunct="0">
              <a:lnSpc>
                <a:spcPct val="100000"/>
              </a:lnSpc>
              <a:spcBef>
                <a:spcPct val="0"/>
              </a:spcBef>
            </a:pPr>
            <a:r>
              <a:rPr kumimoji="0" lang="en-US" altLang="zh-CN" sz="2000"/>
              <a:t>using namespace std;</a:t>
            </a:r>
          </a:p>
          <a:p>
            <a:pPr indent="266700" eaLnBrk="0" hangingPunct="0">
              <a:lnSpc>
                <a:spcPct val="100000"/>
              </a:lnSpc>
              <a:spcBef>
                <a:spcPct val="0"/>
              </a:spcBef>
            </a:pPr>
            <a:r>
              <a:rPr kumimoji="0" lang="en-US" altLang="zh-CN" sz="2000"/>
              <a:t>#include &lt;string.h&gt;</a:t>
            </a:r>
          </a:p>
          <a:p>
            <a:pPr indent="266700" eaLnBrk="0" hangingPunct="0">
              <a:lnSpc>
                <a:spcPct val="100000"/>
              </a:lnSpc>
              <a:spcBef>
                <a:spcPct val="0"/>
              </a:spcBef>
            </a:pPr>
            <a:r>
              <a:rPr kumimoji="0" lang="en-US" altLang="zh-CN" sz="2000">
                <a:solidFill>
                  <a:srgbClr val="800000"/>
                </a:solidFill>
              </a:rPr>
              <a:t>class</a:t>
            </a:r>
            <a:r>
              <a:rPr kumimoji="0" lang="en-US" altLang="zh-CN" sz="2000"/>
              <a:t> Student </a:t>
            </a:r>
          </a:p>
          <a:p>
            <a:pPr indent="266700" eaLnBrk="0" hangingPunct="0">
              <a:lnSpc>
                <a:spcPct val="100000"/>
              </a:lnSpc>
              <a:spcBef>
                <a:spcPct val="0"/>
              </a:spcBef>
            </a:pPr>
            <a:r>
              <a:rPr kumimoji="0" lang="en-US" altLang="zh-CN" sz="2000"/>
              <a:t>{</a:t>
            </a:r>
          </a:p>
          <a:p>
            <a:pPr indent="266700" eaLnBrk="0" hangingPunct="0">
              <a:lnSpc>
                <a:spcPct val="100000"/>
              </a:lnSpc>
              <a:spcBef>
                <a:spcPct val="0"/>
              </a:spcBef>
            </a:pPr>
            <a:r>
              <a:rPr kumimoji="0" lang="en-US" altLang="zh-CN" sz="2000"/>
              <a:t>	</a:t>
            </a:r>
            <a:r>
              <a:rPr kumimoji="0" lang="en-US" altLang="zh-CN" sz="2000">
                <a:solidFill>
                  <a:srgbClr val="800000"/>
                </a:solidFill>
              </a:rPr>
              <a:t>public: </a:t>
            </a:r>
            <a:r>
              <a:rPr kumimoji="0" lang="zh-CN" altLang="en-US" sz="2000">
                <a:solidFill>
                  <a:srgbClr val="800000"/>
                </a:solidFill>
              </a:rPr>
              <a:t>　</a:t>
            </a:r>
            <a:r>
              <a:rPr kumimoji="0" lang="zh-CN" altLang="en-US" sz="2000"/>
              <a:t>　　　　　　　	</a:t>
            </a:r>
            <a:r>
              <a:rPr kumimoji="0" lang="en-US" altLang="zh-CN" sz="2000">
                <a:solidFill>
                  <a:schemeClr val="hlink"/>
                </a:solidFill>
              </a:rPr>
              <a:t>//</a:t>
            </a:r>
            <a:r>
              <a:rPr kumimoji="0" lang="zh-CN" altLang="en-US" sz="2000">
                <a:solidFill>
                  <a:schemeClr val="hlink"/>
                </a:solidFill>
              </a:rPr>
              <a:t>外部接口</a:t>
            </a:r>
          </a:p>
          <a:p>
            <a:pPr indent="266700" eaLnBrk="0" hangingPunct="0">
              <a:lnSpc>
                <a:spcPct val="100000"/>
              </a:lnSpc>
              <a:spcBef>
                <a:spcPct val="0"/>
              </a:spcBef>
            </a:pPr>
            <a:r>
              <a:rPr kumimoji="0" lang="zh-CN" altLang="en-US" sz="2000"/>
              <a:t>    		</a:t>
            </a:r>
            <a:r>
              <a:rPr kumimoji="0" lang="en-US" altLang="zh-CN" sz="2000"/>
              <a:t>void input(char* pid,char* pname,int a,float s)</a:t>
            </a:r>
            <a:r>
              <a:rPr kumimoji="0" lang="zh-CN" altLang="en-US" sz="2000"/>
              <a:t>； </a:t>
            </a:r>
          </a:p>
          <a:p>
            <a:pPr indent="266700" eaLnBrk="0" hangingPunct="0">
              <a:lnSpc>
                <a:spcPct val="100000"/>
              </a:lnSpc>
              <a:spcBef>
                <a:spcPct val="0"/>
              </a:spcBef>
            </a:pPr>
            <a:r>
              <a:rPr kumimoji="0" lang="zh-CN" altLang="en-US" sz="2000"/>
              <a:t>    		</a:t>
            </a:r>
            <a:r>
              <a:rPr kumimoji="0" lang="en-US" altLang="zh-CN" sz="2000"/>
              <a:t>void modify(float s) {score=s;} </a:t>
            </a:r>
            <a:r>
              <a:rPr kumimoji="0" lang="zh-CN" altLang="en-US" sz="2000"/>
              <a:t>　 </a:t>
            </a:r>
          </a:p>
          <a:p>
            <a:pPr indent="266700" eaLnBrk="0" hangingPunct="0">
              <a:lnSpc>
                <a:spcPct val="100000"/>
              </a:lnSpc>
              <a:spcBef>
                <a:spcPct val="0"/>
              </a:spcBef>
            </a:pPr>
            <a:r>
              <a:rPr kumimoji="0" lang="zh-CN" altLang="en-US" sz="2000">
                <a:solidFill>
                  <a:schemeClr val="hlink"/>
                </a:solidFill>
              </a:rPr>
              <a:t>    		</a:t>
            </a:r>
            <a:r>
              <a:rPr kumimoji="0" lang="en-US" altLang="zh-CN" sz="2000">
                <a:solidFill>
                  <a:schemeClr val="hlink"/>
                </a:solidFill>
              </a:rPr>
              <a:t>//</a:t>
            </a:r>
            <a:r>
              <a:rPr kumimoji="0" lang="zh-CN" altLang="en-US" sz="2000">
                <a:solidFill>
                  <a:schemeClr val="hlink"/>
                </a:solidFill>
              </a:rPr>
              <a:t>成员函数体放在类中自动成为内联函数</a:t>
            </a:r>
          </a:p>
          <a:p>
            <a:pPr indent="266700" eaLnBrk="0" hangingPunct="0">
              <a:lnSpc>
                <a:spcPct val="100000"/>
              </a:lnSpc>
              <a:spcBef>
                <a:spcPct val="0"/>
              </a:spcBef>
            </a:pPr>
            <a:r>
              <a:rPr kumimoji="0" lang="zh-CN" altLang="en-US" sz="2000"/>
              <a:t>   		 </a:t>
            </a:r>
            <a:r>
              <a:rPr kumimoji="0" lang="en-US" altLang="zh-CN" sz="2000"/>
              <a:t>void display() </a:t>
            </a:r>
            <a:r>
              <a:rPr kumimoji="0" lang="zh-CN" altLang="en-US" sz="2000"/>
              <a:t>；	</a:t>
            </a:r>
          </a:p>
          <a:p>
            <a:pPr indent="266700" eaLnBrk="0" hangingPunct="0">
              <a:lnSpc>
                <a:spcPct val="100000"/>
              </a:lnSpc>
              <a:spcBef>
                <a:spcPct val="0"/>
              </a:spcBef>
            </a:pPr>
            <a:r>
              <a:rPr kumimoji="0" lang="zh-CN" altLang="en-US" sz="2000"/>
              <a:t>	</a:t>
            </a:r>
            <a:r>
              <a:rPr kumimoji="0" lang="en-US" altLang="zh-CN" sz="2000">
                <a:solidFill>
                  <a:srgbClr val="800000"/>
                </a:solidFill>
              </a:rPr>
              <a:t>private:</a:t>
            </a:r>
            <a:r>
              <a:rPr kumimoji="0" lang="en-US" altLang="zh-CN" sz="2000"/>
              <a:t> 		</a:t>
            </a:r>
            <a:r>
              <a:rPr kumimoji="0" lang="zh-CN" altLang="en-US" sz="2000"/>
              <a:t>　　　 </a:t>
            </a:r>
            <a:r>
              <a:rPr kumimoji="0" lang="en-US" altLang="zh-CN" sz="2000">
                <a:solidFill>
                  <a:schemeClr val="hlink"/>
                </a:solidFill>
              </a:rPr>
              <a:t>//</a:t>
            </a:r>
            <a:r>
              <a:rPr kumimoji="0" lang="zh-CN" altLang="en-US" sz="2000">
                <a:solidFill>
                  <a:schemeClr val="hlink"/>
                </a:solidFill>
              </a:rPr>
              <a:t>私有成员</a:t>
            </a:r>
          </a:p>
          <a:p>
            <a:pPr indent="266700" eaLnBrk="0" hangingPunct="0">
              <a:lnSpc>
                <a:spcPct val="100000"/>
              </a:lnSpc>
              <a:spcBef>
                <a:spcPct val="0"/>
              </a:spcBef>
            </a:pPr>
            <a:r>
              <a:rPr kumimoji="0" lang="zh-CN" altLang="en-US" sz="2000"/>
              <a:t>		</a:t>
            </a:r>
            <a:r>
              <a:rPr kumimoji="0" lang="en-US" altLang="zh-CN" sz="2000"/>
              <a:t>char* id; </a:t>
            </a:r>
          </a:p>
          <a:p>
            <a:pPr indent="266700" eaLnBrk="0" hangingPunct="0">
              <a:lnSpc>
                <a:spcPct val="100000"/>
              </a:lnSpc>
              <a:spcBef>
                <a:spcPct val="0"/>
              </a:spcBef>
            </a:pPr>
            <a:r>
              <a:rPr kumimoji="0" lang="en-US" altLang="zh-CN" sz="2000"/>
              <a:t>		char* name; </a:t>
            </a:r>
          </a:p>
          <a:p>
            <a:pPr indent="266700" eaLnBrk="0" hangingPunct="0">
              <a:lnSpc>
                <a:spcPct val="100000"/>
              </a:lnSpc>
              <a:spcBef>
                <a:spcPct val="0"/>
              </a:spcBef>
            </a:pPr>
            <a:r>
              <a:rPr kumimoji="0" lang="en-US" altLang="zh-CN" sz="2000"/>
              <a:t>		int age; </a:t>
            </a:r>
          </a:p>
          <a:p>
            <a:pPr indent="266700" eaLnBrk="0" hangingPunct="0">
              <a:lnSpc>
                <a:spcPct val="100000"/>
              </a:lnSpc>
              <a:spcBef>
                <a:spcPct val="0"/>
              </a:spcBef>
            </a:pPr>
            <a:r>
              <a:rPr kumimoji="0" lang="en-US" altLang="zh-CN" sz="2000"/>
              <a:t>		float score; </a:t>
            </a:r>
          </a:p>
          <a:p>
            <a:pPr indent="266700" eaLnBrk="0" hangingPunct="0">
              <a:lnSpc>
                <a:spcPct val="100000"/>
              </a:lnSpc>
              <a:spcBef>
                <a:spcPct val="0"/>
              </a:spcBef>
            </a:pPr>
            <a:r>
              <a:rPr kumimoji="0" lang="en-US" altLang="zh-CN" sz="2000"/>
              <a:t>};</a:t>
            </a:r>
          </a:p>
        </p:txBody>
      </p:sp>
      <p:sp>
        <p:nvSpPr>
          <p:cNvPr id="154627" name="Rectangle 3"/>
          <p:cNvSpPr>
            <a:spLocks noChangeArrowheads="1"/>
          </p:cNvSpPr>
          <p:nvPr/>
        </p:nvSpPr>
        <p:spPr bwMode="auto">
          <a:xfrm>
            <a:off x="1258888" y="-26988"/>
            <a:ext cx="7313612" cy="1143001"/>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1.6    </a:t>
            </a:r>
            <a:r>
              <a:rPr kumimoji="0" lang="zh-CN" altLang="en-US" sz="3600">
                <a:solidFill>
                  <a:schemeClr val="tx2"/>
                </a:solidFill>
              </a:rPr>
              <a:t>类的成员函数</a:t>
            </a:r>
            <a:r>
              <a:rPr kumimoji="0" lang="zh-CN" altLang="en-US" sz="3600" b="0">
                <a:solidFill>
                  <a:schemeClr val="tx2"/>
                </a:solidFill>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en-US" altLang="zh-CN"/>
              <a:t> </a:t>
            </a:r>
          </a:p>
        </p:txBody>
      </p:sp>
      <p:sp>
        <p:nvSpPr>
          <p:cNvPr id="47106" name="Rectangle 2"/>
          <p:cNvSpPr>
            <a:spLocks noChangeArrowheads="1"/>
          </p:cNvSpPr>
          <p:nvPr/>
        </p:nvSpPr>
        <p:spPr bwMode="auto">
          <a:xfrm>
            <a:off x="655638" y="704850"/>
            <a:ext cx="8380412" cy="5892800"/>
          </a:xfrm>
          <a:prstGeom prst="rect">
            <a:avLst/>
          </a:prstGeom>
          <a:solidFill>
            <a:schemeClr val="bg1"/>
          </a:solidFill>
          <a:ln w="9525">
            <a:solidFill>
              <a:schemeClr val="tx1"/>
            </a:solidFill>
            <a:miter lim="800000"/>
            <a:headEnd/>
            <a:tailEnd/>
          </a:ln>
          <a:effectLst/>
        </p:spPr>
        <p:txBody>
          <a:bodyPr>
            <a:spAutoFit/>
          </a:bodyPr>
          <a:lstStyle/>
          <a:p>
            <a:pPr indent="533400">
              <a:lnSpc>
                <a:spcPct val="100000"/>
              </a:lnSpc>
              <a:spcBef>
                <a:spcPct val="0"/>
              </a:spcBef>
            </a:pPr>
            <a:r>
              <a:rPr kumimoji="0" lang="en-US" altLang="zh-CN" sz="2000">
                <a:solidFill>
                  <a:srgbClr val="FF3300"/>
                </a:solidFill>
              </a:rPr>
              <a:t> </a:t>
            </a:r>
            <a:r>
              <a:rPr kumimoji="0" lang="en-US" altLang="zh-CN" sz="2000">
                <a:solidFill>
                  <a:schemeClr val="hlink"/>
                </a:solidFill>
              </a:rPr>
              <a:t>//     student.cpp</a:t>
            </a:r>
          </a:p>
          <a:p>
            <a:pPr indent="533400">
              <a:lnSpc>
                <a:spcPct val="100000"/>
              </a:lnSpc>
              <a:spcBef>
                <a:spcPct val="0"/>
              </a:spcBef>
            </a:pPr>
            <a:r>
              <a:rPr kumimoji="0" lang="en-US" altLang="zh-CN" sz="2000"/>
              <a:t>#include "student.h" 	</a:t>
            </a:r>
            <a:r>
              <a:rPr kumimoji="0" lang="en-US" altLang="zh-CN" sz="2000">
                <a:solidFill>
                  <a:schemeClr val="hlink"/>
                </a:solidFill>
              </a:rPr>
              <a:t>//</a:t>
            </a:r>
            <a:r>
              <a:rPr kumimoji="0" lang="zh-CN" altLang="en-US" sz="2000">
                <a:solidFill>
                  <a:schemeClr val="hlink"/>
                </a:solidFill>
              </a:rPr>
              <a:t>包含类定义所在的头文件</a:t>
            </a:r>
            <a:endParaRPr kumimoji="0" lang="zh-CN" altLang="en-US" sz="2000">
              <a:solidFill>
                <a:schemeClr val="hlink"/>
              </a:solidFill>
              <a:cs typeface="Times New Roman" pitchFamily="18" charset="0"/>
            </a:endParaRPr>
          </a:p>
          <a:p>
            <a:pPr indent="533400">
              <a:lnSpc>
                <a:spcPct val="100000"/>
              </a:lnSpc>
              <a:spcBef>
                <a:spcPct val="0"/>
              </a:spcBef>
            </a:pPr>
            <a:r>
              <a:rPr kumimoji="0" lang="en-US" altLang="zh-CN" sz="2000"/>
              <a:t>void Student</a:t>
            </a:r>
            <a:r>
              <a:rPr kumimoji="0" lang="en-US" altLang="zh-CN" sz="2000">
                <a:solidFill>
                  <a:srgbClr val="FF3300"/>
                </a:solidFill>
              </a:rPr>
              <a:t>::</a:t>
            </a:r>
            <a:r>
              <a:rPr kumimoji="0" lang="en-US" altLang="zh-CN" sz="2000"/>
              <a:t>input(char* pid,char* pname,int a,float s) </a:t>
            </a:r>
          </a:p>
          <a:p>
            <a:pPr indent="533400" eaLnBrk="0" hangingPunct="0">
              <a:lnSpc>
                <a:spcPct val="100000"/>
              </a:lnSpc>
              <a:spcBef>
                <a:spcPct val="0"/>
              </a:spcBef>
            </a:pPr>
            <a:r>
              <a:rPr kumimoji="0" lang="en-US" altLang="zh-CN" sz="2000"/>
              <a:t>{									</a:t>
            </a:r>
            <a:r>
              <a:rPr kumimoji="0" lang="en-US" altLang="zh-CN" sz="2000">
                <a:solidFill>
                  <a:schemeClr val="hlink"/>
                </a:solidFill>
              </a:rPr>
              <a:t>//</a:t>
            </a:r>
            <a:r>
              <a:rPr kumimoji="0" lang="zh-CN" altLang="en-US" sz="2000">
                <a:solidFill>
                  <a:schemeClr val="hlink"/>
                </a:solidFill>
              </a:rPr>
              <a:t>成员函数的实现</a:t>
            </a:r>
          </a:p>
          <a:p>
            <a:pPr indent="533400" eaLnBrk="0" hangingPunct="0">
              <a:lnSpc>
                <a:spcPct val="100000"/>
              </a:lnSpc>
              <a:spcBef>
                <a:spcPct val="0"/>
              </a:spcBef>
            </a:pPr>
            <a:r>
              <a:rPr kumimoji="0" lang="zh-CN" altLang="en-US" sz="2000"/>
              <a:t>	</a:t>
            </a:r>
            <a:r>
              <a:rPr kumimoji="0" lang="en-US" altLang="zh-CN" sz="2000"/>
              <a:t>id=new char[strlen(pid)+1];</a:t>
            </a:r>
          </a:p>
          <a:p>
            <a:pPr indent="533400" eaLnBrk="0" hangingPunct="0">
              <a:lnSpc>
                <a:spcPct val="100000"/>
              </a:lnSpc>
              <a:spcBef>
                <a:spcPct val="0"/>
              </a:spcBef>
            </a:pPr>
            <a:r>
              <a:rPr kumimoji="0" lang="en-US" altLang="zh-CN" sz="2000"/>
              <a:t>	strcpy(id,pid);</a:t>
            </a:r>
          </a:p>
          <a:p>
            <a:pPr indent="533400" eaLnBrk="0" hangingPunct="0">
              <a:lnSpc>
                <a:spcPct val="100000"/>
              </a:lnSpc>
              <a:spcBef>
                <a:spcPct val="0"/>
              </a:spcBef>
            </a:pPr>
            <a:r>
              <a:rPr kumimoji="0" lang="en-US" altLang="zh-CN" sz="2000"/>
              <a:t>	name=new char[strlen(pname)+1];</a:t>
            </a:r>
          </a:p>
          <a:p>
            <a:pPr indent="533400" eaLnBrk="0" hangingPunct="0">
              <a:lnSpc>
                <a:spcPct val="100000"/>
              </a:lnSpc>
              <a:spcBef>
                <a:spcPct val="0"/>
              </a:spcBef>
            </a:pPr>
            <a:r>
              <a:rPr kumimoji="0" lang="en-US" altLang="zh-CN" sz="2000"/>
              <a:t>	strcpy(name,pname);</a:t>
            </a:r>
          </a:p>
          <a:p>
            <a:pPr indent="533400" eaLnBrk="0" hangingPunct="0">
              <a:lnSpc>
                <a:spcPct val="100000"/>
              </a:lnSpc>
              <a:spcBef>
                <a:spcPct val="0"/>
              </a:spcBef>
            </a:pPr>
            <a:r>
              <a:rPr kumimoji="0" lang="en-US" altLang="zh-CN" sz="2000"/>
              <a:t>	age=a;</a:t>
            </a:r>
          </a:p>
          <a:p>
            <a:pPr indent="533400" eaLnBrk="0" hangingPunct="0">
              <a:lnSpc>
                <a:spcPct val="100000"/>
              </a:lnSpc>
              <a:spcBef>
                <a:spcPct val="0"/>
              </a:spcBef>
            </a:pPr>
            <a:r>
              <a:rPr kumimoji="0" lang="en-US" altLang="zh-CN" sz="2000"/>
              <a:t>	score=s;</a:t>
            </a:r>
          </a:p>
          <a:p>
            <a:pPr indent="533400" eaLnBrk="0" hangingPunct="0">
              <a:lnSpc>
                <a:spcPct val="100000"/>
              </a:lnSpc>
              <a:spcBef>
                <a:spcPct val="0"/>
              </a:spcBef>
            </a:pPr>
            <a:r>
              <a:rPr kumimoji="0" lang="en-US" altLang="zh-CN" sz="2000"/>
              <a:t>}</a:t>
            </a:r>
          </a:p>
          <a:p>
            <a:pPr indent="533400" eaLnBrk="0" hangingPunct="0">
              <a:lnSpc>
                <a:spcPct val="100000"/>
              </a:lnSpc>
              <a:spcBef>
                <a:spcPct val="0"/>
              </a:spcBef>
            </a:pPr>
            <a:r>
              <a:rPr kumimoji="0" lang="en-US" altLang="zh-CN" sz="2000"/>
              <a:t>void Student</a:t>
            </a:r>
            <a:r>
              <a:rPr kumimoji="0" lang="en-US" altLang="zh-CN" sz="2000">
                <a:solidFill>
                  <a:srgbClr val="FF3300"/>
                </a:solidFill>
              </a:rPr>
              <a:t>::</a:t>
            </a:r>
            <a:r>
              <a:rPr kumimoji="0" lang="en-US" altLang="zh-CN" sz="2000"/>
              <a:t>display()  </a:t>
            </a:r>
          </a:p>
          <a:p>
            <a:pPr indent="533400" eaLnBrk="0" hangingPunct="0">
              <a:lnSpc>
                <a:spcPct val="100000"/>
              </a:lnSpc>
              <a:spcBef>
                <a:spcPct val="0"/>
              </a:spcBef>
            </a:pPr>
            <a:r>
              <a:rPr kumimoji="0" lang="en-US" altLang="zh-CN" sz="2000"/>
              <a:t>{</a:t>
            </a:r>
          </a:p>
          <a:p>
            <a:pPr indent="533400" eaLnBrk="0" hangingPunct="0">
              <a:lnSpc>
                <a:spcPct val="100000"/>
              </a:lnSpc>
              <a:spcBef>
                <a:spcPct val="0"/>
              </a:spcBef>
            </a:pPr>
            <a:r>
              <a:rPr kumimoji="0" lang="en-US" altLang="zh-CN" sz="2000"/>
              <a:t>cout&lt;&lt;" id:"&lt;&lt;id&lt;&lt;endl;   </a:t>
            </a:r>
            <a:r>
              <a:rPr kumimoji="0" lang="en-US" altLang="zh-CN" sz="2000">
                <a:solidFill>
                  <a:schemeClr val="hlink"/>
                </a:solidFill>
              </a:rPr>
              <a:t>//</a:t>
            </a:r>
            <a:r>
              <a:rPr kumimoji="0" lang="zh-CN" altLang="en-US" sz="2000">
                <a:solidFill>
                  <a:schemeClr val="hlink"/>
                </a:solidFill>
              </a:rPr>
              <a:t>虽在类外，成员函数仍可访问私有成员</a:t>
            </a:r>
          </a:p>
          <a:p>
            <a:pPr indent="533400" eaLnBrk="0" hangingPunct="0">
              <a:lnSpc>
                <a:spcPct val="100000"/>
              </a:lnSpc>
              <a:spcBef>
                <a:spcPct val="0"/>
              </a:spcBef>
            </a:pPr>
            <a:r>
              <a:rPr kumimoji="0" lang="en-US" altLang="zh-CN" sz="2000"/>
              <a:t>cout&lt;&lt;" name:"&lt;&lt;name&lt;&lt;endl;</a:t>
            </a:r>
          </a:p>
          <a:p>
            <a:pPr indent="533400" eaLnBrk="0" hangingPunct="0">
              <a:lnSpc>
                <a:spcPct val="100000"/>
              </a:lnSpc>
              <a:spcBef>
                <a:spcPct val="0"/>
              </a:spcBef>
            </a:pPr>
            <a:r>
              <a:rPr kumimoji="0" lang="en-US" altLang="zh-CN" sz="2000"/>
              <a:t>cout&lt;&lt;"  age:"&lt;&lt;age&lt;&lt;endl;</a:t>
            </a:r>
          </a:p>
          <a:p>
            <a:pPr indent="533400" eaLnBrk="0" hangingPunct="0">
              <a:lnSpc>
                <a:spcPct val="100000"/>
              </a:lnSpc>
              <a:spcBef>
                <a:spcPct val="0"/>
              </a:spcBef>
            </a:pPr>
            <a:r>
              <a:rPr kumimoji="0" lang="en-US" altLang="zh-CN" sz="2000"/>
              <a:t>cout&lt;&lt;"score:"&lt;&lt;score&lt;&lt;endl;</a:t>
            </a:r>
          </a:p>
          <a:p>
            <a:pPr indent="533400" eaLnBrk="0" hangingPunct="0">
              <a:lnSpc>
                <a:spcPct val="100000"/>
              </a:lnSpc>
              <a:spcBef>
                <a:spcPct val="0"/>
              </a:spcBef>
            </a:pPr>
            <a:r>
              <a:rPr kumimoji="0" lang="en-US" altLang="zh-CN" sz="200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58722" name="Rectangle 2"/>
          <p:cNvSpPr>
            <a:spLocks noChangeArrowheads="1"/>
          </p:cNvSpPr>
          <p:nvPr/>
        </p:nvSpPr>
        <p:spPr bwMode="auto">
          <a:xfrm>
            <a:off x="900113" y="1916113"/>
            <a:ext cx="8020050" cy="4064000"/>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000">
                <a:solidFill>
                  <a:schemeClr val="hlink"/>
                </a:solidFill>
              </a:rPr>
              <a:t>//  </a:t>
            </a:r>
            <a:r>
              <a:rPr kumimoji="0" lang="zh-CN" altLang="en-US" sz="2000">
                <a:solidFill>
                  <a:schemeClr val="hlink"/>
                </a:solidFill>
              </a:rPr>
              <a:t>示例程序，定义</a:t>
            </a:r>
            <a:r>
              <a:rPr kumimoji="0" lang="en-US" altLang="zh-CN" sz="2000">
                <a:solidFill>
                  <a:schemeClr val="hlink"/>
                </a:solidFill>
              </a:rPr>
              <a:t>Point</a:t>
            </a:r>
            <a:r>
              <a:rPr kumimoji="0" lang="zh-CN" altLang="en-US" sz="2000">
                <a:solidFill>
                  <a:schemeClr val="hlink"/>
                </a:solidFill>
              </a:rPr>
              <a:t>类。成员函数体写在类体之外。</a:t>
            </a:r>
            <a:endParaRPr kumimoji="0" lang="zh-CN" altLang="en-US" sz="2000">
              <a:solidFill>
                <a:schemeClr val="hlink"/>
              </a:solidFill>
              <a:cs typeface="Times New Roman" pitchFamily="18" charset="0"/>
            </a:endParaRPr>
          </a:p>
          <a:p>
            <a:pPr indent="266700" eaLnBrk="0" hangingPunct="0">
              <a:lnSpc>
                <a:spcPct val="100000"/>
              </a:lnSpc>
              <a:spcBef>
                <a:spcPct val="0"/>
              </a:spcBef>
            </a:pPr>
            <a:r>
              <a:rPr kumimoji="0" lang="en-US" altLang="zh-CN" sz="2000">
                <a:solidFill>
                  <a:schemeClr val="hlink"/>
                </a:solidFill>
              </a:rPr>
              <a:t>//   Point.h</a:t>
            </a:r>
          </a:p>
          <a:p>
            <a:pPr indent="266700" eaLnBrk="0" hangingPunct="0">
              <a:lnSpc>
                <a:spcPct val="100000"/>
              </a:lnSpc>
              <a:spcBef>
                <a:spcPct val="0"/>
              </a:spcBef>
            </a:pPr>
            <a:r>
              <a:rPr kumimoji="0" lang="en-US" altLang="zh-CN" sz="2000" noProof="1"/>
              <a:t>#pragma once</a:t>
            </a:r>
            <a:endParaRPr kumimoji="0" lang="en-US" altLang="zh-CN" sz="2000"/>
          </a:p>
          <a:p>
            <a:pPr indent="266700" eaLnBrk="0" hangingPunct="0">
              <a:lnSpc>
                <a:spcPct val="100000"/>
              </a:lnSpc>
              <a:spcBef>
                <a:spcPct val="0"/>
              </a:spcBef>
            </a:pPr>
            <a:endParaRPr kumimoji="0" lang="en-US" altLang="zh-CN" sz="2000"/>
          </a:p>
          <a:p>
            <a:pPr indent="266700" eaLnBrk="0" hangingPunct="0">
              <a:lnSpc>
                <a:spcPct val="100000"/>
              </a:lnSpc>
              <a:spcBef>
                <a:spcPct val="0"/>
              </a:spcBef>
            </a:pPr>
            <a:r>
              <a:rPr kumimoji="0" lang="en-US" altLang="zh-CN" sz="2000">
                <a:solidFill>
                  <a:srgbClr val="800000"/>
                </a:solidFill>
              </a:rPr>
              <a:t>class</a:t>
            </a:r>
            <a:r>
              <a:rPr kumimoji="0" lang="en-US" altLang="zh-CN" sz="2000"/>
              <a:t> Point</a:t>
            </a:r>
          </a:p>
          <a:p>
            <a:pPr indent="266700" eaLnBrk="0" hangingPunct="0">
              <a:lnSpc>
                <a:spcPct val="100000"/>
              </a:lnSpc>
              <a:spcBef>
                <a:spcPct val="0"/>
              </a:spcBef>
            </a:pPr>
            <a:r>
              <a:rPr kumimoji="0" lang="en-US" altLang="zh-CN" sz="2000"/>
              <a:t>{</a:t>
            </a:r>
          </a:p>
          <a:p>
            <a:pPr indent="266700" eaLnBrk="0" hangingPunct="0">
              <a:lnSpc>
                <a:spcPct val="100000"/>
              </a:lnSpc>
              <a:spcBef>
                <a:spcPct val="0"/>
              </a:spcBef>
            </a:pPr>
            <a:r>
              <a:rPr kumimoji="0" lang="en-US" altLang="zh-CN" sz="2000"/>
              <a:t>	</a:t>
            </a:r>
            <a:r>
              <a:rPr kumimoji="0" lang="en-US" altLang="zh-CN" sz="2000">
                <a:solidFill>
                  <a:srgbClr val="800000"/>
                </a:solidFill>
              </a:rPr>
              <a:t>public: </a:t>
            </a:r>
            <a:r>
              <a:rPr kumimoji="0" lang="zh-CN" altLang="en-US" sz="2000">
                <a:solidFill>
                  <a:srgbClr val="800000"/>
                </a:solidFill>
              </a:rPr>
              <a:t>　</a:t>
            </a:r>
            <a:r>
              <a:rPr kumimoji="0" lang="zh-CN" altLang="en-US" sz="2000"/>
              <a:t>　　　　　　　	</a:t>
            </a:r>
            <a:r>
              <a:rPr kumimoji="0" lang="en-US" altLang="zh-CN" sz="2000">
                <a:solidFill>
                  <a:schemeClr val="hlink"/>
                </a:solidFill>
              </a:rPr>
              <a:t>//</a:t>
            </a:r>
            <a:r>
              <a:rPr kumimoji="0" lang="zh-CN" altLang="en-US" sz="2000">
                <a:solidFill>
                  <a:schemeClr val="hlink"/>
                </a:solidFill>
              </a:rPr>
              <a:t>外部接口</a:t>
            </a:r>
          </a:p>
          <a:p>
            <a:pPr indent="266700" eaLnBrk="0" hangingPunct="0">
              <a:lnSpc>
                <a:spcPct val="100000"/>
              </a:lnSpc>
              <a:spcBef>
                <a:spcPct val="0"/>
              </a:spcBef>
            </a:pPr>
            <a:r>
              <a:rPr kumimoji="0" lang="zh-CN" altLang="en-US" sz="2000"/>
              <a:t>    		</a:t>
            </a:r>
            <a:r>
              <a:rPr kumimoji="0" lang="en-US" altLang="zh-CN" sz="2000"/>
              <a:t>void SetPoint(int a, int b);</a:t>
            </a:r>
          </a:p>
          <a:p>
            <a:pPr indent="266700" eaLnBrk="0" hangingPunct="0">
              <a:lnSpc>
                <a:spcPct val="100000"/>
              </a:lnSpc>
              <a:spcBef>
                <a:spcPct val="0"/>
              </a:spcBef>
            </a:pPr>
            <a:r>
              <a:rPr kumimoji="0" lang="en-US" altLang="zh-CN" sz="2000"/>
              <a:t>    		int Getx( ) ;</a:t>
            </a:r>
          </a:p>
          <a:p>
            <a:pPr indent="266700" eaLnBrk="0" hangingPunct="0">
              <a:lnSpc>
                <a:spcPct val="100000"/>
              </a:lnSpc>
              <a:spcBef>
                <a:spcPct val="0"/>
              </a:spcBef>
            </a:pPr>
            <a:r>
              <a:rPr kumimoji="0" lang="en-US" altLang="zh-CN" sz="2000"/>
              <a:t>  		int Gety( );</a:t>
            </a:r>
          </a:p>
          <a:p>
            <a:pPr indent="266700" eaLnBrk="0" hangingPunct="0">
              <a:lnSpc>
                <a:spcPct val="100000"/>
              </a:lnSpc>
              <a:spcBef>
                <a:spcPct val="0"/>
              </a:spcBef>
            </a:pPr>
            <a:r>
              <a:rPr kumimoji="0" lang="en-US" altLang="zh-CN" sz="2000"/>
              <a:t>	</a:t>
            </a:r>
            <a:r>
              <a:rPr kumimoji="0" lang="en-US" altLang="zh-CN" sz="2000">
                <a:solidFill>
                  <a:srgbClr val="800000"/>
                </a:solidFill>
              </a:rPr>
              <a:t>private:</a:t>
            </a:r>
            <a:r>
              <a:rPr kumimoji="0" lang="en-US" altLang="zh-CN" sz="2000"/>
              <a:t> 		</a:t>
            </a:r>
            <a:r>
              <a:rPr kumimoji="0" lang="zh-CN" altLang="en-US" sz="2000"/>
              <a:t>　　　 </a:t>
            </a:r>
            <a:r>
              <a:rPr kumimoji="0" lang="en-US" altLang="zh-CN" sz="2000">
                <a:solidFill>
                  <a:schemeClr val="hlink"/>
                </a:solidFill>
              </a:rPr>
              <a:t>//</a:t>
            </a:r>
            <a:r>
              <a:rPr kumimoji="0" lang="zh-CN" altLang="en-US" sz="2000">
                <a:solidFill>
                  <a:schemeClr val="hlink"/>
                </a:solidFill>
              </a:rPr>
              <a:t>私有成员</a:t>
            </a:r>
          </a:p>
          <a:p>
            <a:pPr indent="266700" eaLnBrk="0" hangingPunct="0">
              <a:lnSpc>
                <a:spcPct val="100000"/>
              </a:lnSpc>
              <a:spcBef>
                <a:spcPct val="0"/>
              </a:spcBef>
            </a:pPr>
            <a:r>
              <a:rPr kumimoji="0" lang="zh-CN" altLang="en-US" sz="2000"/>
              <a:t>		</a:t>
            </a:r>
            <a:r>
              <a:rPr kumimoji="0" lang="en-US" altLang="zh-CN" sz="2000"/>
              <a:t>int x,y;</a:t>
            </a:r>
          </a:p>
          <a:p>
            <a:pPr indent="266700" eaLnBrk="0" hangingPunct="0">
              <a:lnSpc>
                <a:spcPct val="100000"/>
              </a:lnSpc>
              <a:spcBef>
                <a:spcPct val="0"/>
              </a:spcBef>
            </a:pPr>
            <a:r>
              <a:rPr kumimoji="0" lang="en-US" altLang="zh-CN" sz="2000"/>
              <a:t>}</a:t>
            </a:r>
          </a:p>
        </p:txBody>
      </p:sp>
      <p:sp>
        <p:nvSpPr>
          <p:cNvPr id="158723" name="Rectangle 3"/>
          <p:cNvSpPr>
            <a:spLocks noChangeArrowheads="1"/>
          </p:cNvSpPr>
          <p:nvPr/>
        </p:nvSpPr>
        <p:spPr bwMode="auto">
          <a:xfrm>
            <a:off x="1258888" y="188913"/>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1.6    </a:t>
            </a:r>
            <a:r>
              <a:rPr kumimoji="0" lang="zh-CN" altLang="en-US" sz="3600">
                <a:solidFill>
                  <a:schemeClr val="tx2"/>
                </a:solidFill>
              </a:rPr>
              <a:t>类的成员函数</a:t>
            </a:r>
            <a:r>
              <a:rPr kumimoji="0" lang="zh-CN" altLang="en-US" sz="3600" b="0">
                <a:solidFill>
                  <a:schemeClr val="tx2"/>
                </a:solidFill>
              </a:rPr>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59746" name="Rectangle 2"/>
          <p:cNvSpPr>
            <a:spLocks noChangeArrowheads="1"/>
          </p:cNvSpPr>
          <p:nvPr/>
        </p:nvSpPr>
        <p:spPr bwMode="auto">
          <a:xfrm>
            <a:off x="900113" y="1773238"/>
            <a:ext cx="8020050" cy="4673600"/>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000">
                <a:solidFill>
                  <a:schemeClr val="hlink"/>
                </a:solidFill>
              </a:rPr>
              <a:t>//  </a:t>
            </a:r>
            <a:r>
              <a:rPr kumimoji="0" lang="zh-CN" altLang="en-US" sz="2000">
                <a:solidFill>
                  <a:schemeClr val="hlink"/>
                </a:solidFill>
              </a:rPr>
              <a:t>示例程序，定义</a:t>
            </a:r>
            <a:r>
              <a:rPr kumimoji="0" lang="en-US" altLang="zh-CN" sz="2000">
                <a:solidFill>
                  <a:schemeClr val="hlink"/>
                </a:solidFill>
              </a:rPr>
              <a:t>Point</a:t>
            </a:r>
            <a:r>
              <a:rPr kumimoji="0" lang="zh-CN" altLang="en-US" sz="2000">
                <a:solidFill>
                  <a:schemeClr val="hlink"/>
                </a:solidFill>
              </a:rPr>
              <a:t>类。成员函数体写在类体之外。</a:t>
            </a:r>
            <a:endParaRPr kumimoji="0" lang="zh-CN" altLang="en-US" sz="2000">
              <a:solidFill>
                <a:schemeClr val="hlink"/>
              </a:solidFill>
              <a:cs typeface="Times New Roman" pitchFamily="18" charset="0"/>
            </a:endParaRPr>
          </a:p>
          <a:p>
            <a:pPr indent="266700" eaLnBrk="0" hangingPunct="0">
              <a:lnSpc>
                <a:spcPct val="100000"/>
              </a:lnSpc>
              <a:spcBef>
                <a:spcPct val="0"/>
              </a:spcBef>
            </a:pPr>
            <a:r>
              <a:rPr kumimoji="0" lang="en-US" altLang="zh-CN" sz="2000">
                <a:solidFill>
                  <a:schemeClr val="hlink"/>
                </a:solidFill>
              </a:rPr>
              <a:t>//   Point.cpp</a:t>
            </a:r>
          </a:p>
          <a:p>
            <a:pPr indent="266700" algn="l">
              <a:lnSpc>
                <a:spcPct val="100000"/>
              </a:lnSpc>
              <a:spcBef>
                <a:spcPct val="0"/>
              </a:spcBef>
            </a:pPr>
            <a:r>
              <a:rPr kumimoji="0" lang="en-US" altLang="zh-CN" sz="2000"/>
              <a:t>#include  " Point.h"</a:t>
            </a:r>
          </a:p>
          <a:p>
            <a:pPr indent="266700" algn="l">
              <a:lnSpc>
                <a:spcPct val="100000"/>
              </a:lnSpc>
              <a:spcBef>
                <a:spcPct val="0"/>
              </a:spcBef>
            </a:pPr>
            <a:r>
              <a:rPr kumimoji="0" lang="en-US" altLang="zh-CN" sz="2000"/>
              <a:t>void Point::SetPoint(int a, int b)</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               x=a;  y=b; </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int Point::Getx( ) </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            return x; </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int Point::Gety( )</a:t>
            </a:r>
          </a:p>
          <a:p>
            <a:pPr indent="266700" algn="l">
              <a:lnSpc>
                <a:spcPct val="100000"/>
              </a:lnSpc>
              <a:spcBef>
                <a:spcPct val="0"/>
              </a:spcBef>
            </a:pPr>
            <a:r>
              <a:rPr kumimoji="0" lang="en-US" altLang="zh-CN" sz="2000"/>
              <a:t>{</a:t>
            </a:r>
          </a:p>
          <a:p>
            <a:pPr indent="266700" algn="l">
              <a:lnSpc>
                <a:spcPct val="100000"/>
              </a:lnSpc>
              <a:spcBef>
                <a:spcPct val="0"/>
              </a:spcBef>
            </a:pPr>
            <a:r>
              <a:rPr kumimoji="0" lang="en-US" altLang="zh-CN" sz="2000"/>
              <a:t>           return y ;</a:t>
            </a:r>
          </a:p>
          <a:p>
            <a:pPr indent="266700" algn="l">
              <a:lnSpc>
                <a:spcPct val="100000"/>
              </a:lnSpc>
              <a:spcBef>
                <a:spcPct val="0"/>
              </a:spcBef>
            </a:pPr>
            <a:r>
              <a:rPr kumimoji="0" lang="en-US" altLang="zh-CN" sz="2000"/>
              <a:t>}	</a:t>
            </a:r>
          </a:p>
        </p:txBody>
      </p:sp>
      <p:sp>
        <p:nvSpPr>
          <p:cNvPr id="159747" name="Rectangle 3"/>
          <p:cNvSpPr>
            <a:spLocks noChangeArrowheads="1"/>
          </p:cNvSpPr>
          <p:nvPr/>
        </p:nvSpPr>
        <p:spPr bwMode="auto">
          <a:xfrm>
            <a:off x="1258888" y="188913"/>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1.6    </a:t>
            </a:r>
            <a:r>
              <a:rPr kumimoji="0" lang="zh-CN" altLang="en-US" sz="3600">
                <a:solidFill>
                  <a:schemeClr val="tx2"/>
                </a:solidFill>
              </a:rPr>
              <a:t>类的成员函数</a:t>
            </a:r>
            <a:r>
              <a:rPr kumimoji="0" lang="zh-CN" altLang="en-US" sz="3600" b="0">
                <a:solidFill>
                  <a:schemeClr val="tx2"/>
                </a:solidFill>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en-US" altLang="zh-CN"/>
              <a:t> </a:t>
            </a:r>
          </a:p>
        </p:txBody>
      </p:sp>
      <p:sp>
        <p:nvSpPr>
          <p:cNvPr id="11267" name="Rectangle 3"/>
          <p:cNvSpPr>
            <a:spLocks noGrp="1" noChangeArrowheads="1"/>
          </p:cNvSpPr>
          <p:nvPr>
            <p:ph type="body" idx="1"/>
          </p:nvPr>
        </p:nvSpPr>
        <p:spPr>
          <a:xfrm>
            <a:off x="1331913" y="1700213"/>
            <a:ext cx="7416800" cy="1296987"/>
          </a:xfrm>
          <a:solidFill>
            <a:srgbClr val="DDDDDD"/>
          </a:solidFill>
          <a:ln>
            <a:solidFill>
              <a:schemeClr val="tx1"/>
            </a:solidFill>
          </a:ln>
        </p:spPr>
        <p:txBody>
          <a:bodyPr>
            <a:normAutofit lnSpcReduction="10000"/>
          </a:bodyPr>
          <a:lstStyle/>
          <a:p>
            <a:pPr marL="0" indent="0">
              <a:buClr>
                <a:srgbClr val="000099"/>
              </a:buClr>
              <a:buSzPct val="65000"/>
              <a:buFont typeface="Wingdings" pitchFamily="2" charset="2"/>
              <a:buNone/>
            </a:pPr>
            <a:r>
              <a:rPr lang="zh-CN" altLang="en-US" sz="2400" b="1">
                <a:latin typeface="Times New Roman" pitchFamily="18" charset="0"/>
                <a:ea typeface="华文楷体" pitchFamily="2" charset="-122"/>
              </a:rPr>
              <a:t>类定义一般分为：</a:t>
            </a:r>
            <a:r>
              <a:rPr lang="zh-CN" altLang="en-US" sz="2400" b="1">
                <a:solidFill>
                  <a:srgbClr val="800000"/>
                </a:solidFill>
                <a:latin typeface="Times New Roman" pitchFamily="18" charset="0"/>
                <a:ea typeface="华文楷体" pitchFamily="2" charset="-122"/>
              </a:rPr>
              <a:t>说明部分</a:t>
            </a:r>
            <a:r>
              <a:rPr lang="zh-CN" altLang="en-US" sz="2400" b="1">
                <a:latin typeface="Times New Roman" pitchFamily="18" charset="0"/>
                <a:ea typeface="华文楷体" pitchFamily="2" charset="-122"/>
              </a:rPr>
              <a:t>和</a:t>
            </a:r>
            <a:r>
              <a:rPr lang="zh-CN" altLang="en-US" sz="2400" b="1">
                <a:solidFill>
                  <a:srgbClr val="800000"/>
                </a:solidFill>
                <a:latin typeface="Times New Roman" pitchFamily="18" charset="0"/>
                <a:ea typeface="华文楷体" pitchFamily="2" charset="-122"/>
              </a:rPr>
              <a:t>实现部分</a:t>
            </a:r>
            <a:r>
              <a:rPr lang="zh-CN" altLang="en-US" sz="2400" b="1">
                <a:latin typeface="Times New Roman" pitchFamily="18" charset="0"/>
                <a:ea typeface="华文楷体" pitchFamily="2" charset="-122"/>
              </a:rPr>
              <a:t>。</a:t>
            </a:r>
          </a:p>
          <a:p>
            <a:pPr marL="0" indent="0">
              <a:buClr>
                <a:srgbClr val="000099"/>
              </a:buClr>
              <a:buSzPct val="65000"/>
              <a:buFont typeface="Wingdings" pitchFamily="2" charset="2"/>
              <a:buNone/>
            </a:pPr>
            <a:r>
              <a:rPr lang="zh-CN" altLang="en-US" sz="2400" b="1">
                <a:latin typeface="Times New Roman" pitchFamily="18" charset="0"/>
                <a:ea typeface="华文楷体" pitchFamily="2" charset="-122"/>
              </a:rPr>
              <a:t>说明部分是说明该类中的成员</a:t>
            </a:r>
          </a:p>
          <a:p>
            <a:pPr marL="0" indent="0">
              <a:buClr>
                <a:srgbClr val="000099"/>
              </a:buClr>
              <a:buSzPct val="65000"/>
              <a:buFont typeface="Wingdings" pitchFamily="2" charset="2"/>
              <a:buNone/>
            </a:pPr>
            <a:r>
              <a:rPr lang="zh-CN" altLang="en-US" sz="2400" b="1">
                <a:latin typeface="Times New Roman" pitchFamily="18" charset="0"/>
                <a:ea typeface="华文楷体" pitchFamily="2" charset="-122"/>
              </a:rPr>
              <a:t>实现部分是对成员函数的定义。</a:t>
            </a:r>
          </a:p>
        </p:txBody>
      </p:sp>
      <p:sp>
        <p:nvSpPr>
          <p:cNvPr id="11269" name="Text Box 5"/>
          <p:cNvSpPr txBox="1">
            <a:spLocks noChangeArrowheads="1"/>
          </p:cNvSpPr>
          <p:nvPr/>
        </p:nvSpPr>
        <p:spPr bwMode="auto">
          <a:xfrm>
            <a:off x="1331913" y="2997200"/>
            <a:ext cx="7416800" cy="3527425"/>
          </a:xfrm>
          <a:prstGeom prst="rect">
            <a:avLst/>
          </a:prstGeom>
          <a:solidFill>
            <a:srgbClr val="FFFFFF"/>
          </a:solidFill>
          <a:ln w="9525">
            <a:solidFill>
              <a:srgbClr val="000000"/>
            </a:solidFill>
            <a:miter lim="800000"/>
            <a:headEnd/>
            <a:tailEnd/>
          </a:ln>
        </p:spPr>
        <p:txBody>
          <a:bodyPr/>
          <a:lstStyle/>
          <a:p>
            <a:pPr>
              <a:lnSpc>
                <a:spcPct val="90000"/>
              </a:lnSpc>
              <a:spcBef>
                <a:spcPct val="0"/>
              </a:spcBef>
            </a:pPr>
            <a:r>
              <a:rPr kumimoji="0" lang="en-US" altLang="zh-CN" dirty="0">
                <a:solidFill>
                  <a:srgbClr val="800000"/>
                </a:solidFill>
              </a:rPr>
              <a:t>class  </a:t>
            </a:r>
            <a:r>
              <a:rPr kumimoji="0" lang="zh-CN" altLang="en-US" dirty="0"/>
              <a:t>类名 </a:t>
            </a:r>
          </a:p>
          <a:p>
            <a:pPr>
              <a:lnSpc>
                <a:spcPct val="90000"/>
              </a:lnSpc>
              <a:spcBef>
                <a:spcPct val="0"/>
              </a:spcBef>
            </a:pPr>
            <a:r>
              <a:rPr kumimoji="0" lang="en-US" altLang="zh-CN" dirty="0"/>
              <a:t>{</a:t>
            </a:r>
          </a:p>
          <a:p>
            <a:pPr>
              <a:lnSpc>
                <a:spcPct val="90000"/>
              </a:lnSpc>
              <a:spcBef>
                <a:spcPct val="0"/>
              </a:spcBef>
            </a:pPr>
            <a:r>
              <a:rPr kumimoji="0" lang="en-US" altLang="zh-CN" dirty="0"/>
              <a:t>     </a:t>
            </a:r>
            <a:r>
              <a:rPr kumimoji="0" lang="en-US" altLang="zh-CN" dirty="0">
                <a:solidFill>
                  <a:srgbClr val="800000"/>
                </a:solidFill>
              </a:rPr>
              <a:t>public:</a:t>
            </a:r>
          </a:p>
          <a:p>
            <a:pPr>
              <a:lnSpc>
                <a:spcPct val="90000"/>
              </a:lnSpc>
              <a:spcBef>
                <a:spcPct val="0"/>
              </a:spcBef>
            </a:pPr>
            <a:r>
              <a:rPr kumimoji="0" lang="en-US" altLang="zh-CN" dirty="0"/>
              <a:t>	</a:t>
            </a:r>
            <a:r>
              <a:rPr kumimoji="0" lang="zh-CN" altLang="en-US" dirty="0"/>
              <a:t>数据成员或成员函数的声明</a:t>
            </a:r>
            <a:r>
              <a:rPr kumimoji="0" lang="en-US" altLang="zh-CN" dirty="0"/>
              <a:t>;</a:t>
            </a:r>
          </a:p>
          <a:p>
            <a:pPr>
              <a:lnSpc>
                <a:spcPct val="90000"/>
              </a:lnSpc>
              <a:spcBef>
                <a:spcPct val="0"/>
              </a:spcBef>
            </a:pPr>
            <a:r>
              <a:rPr kumimoji="0" lang="en-US" altLang="zh-CN" dirty="0">
                <a:solidFill>
                  <a:srgbClr val="800000"/>
                </a:solidFill>
              </a:rPr>
              <a:t>     private:</a:t>
            </a:r>
          </a:p>
          <a:p>
            <a:pPr>
              <a:lnSpc>
                <a:spcPct val="90000"/>
              </a:lnSpc>
              <a:spcBef>
                <a:spcPct val="0"/>
              </a:spcBef>
            </a:pPr>
            <a:r>
              <a:rPr kumimoji="0" lang="en-US" altLang="zh-CN" dirty="0"/>
              <a:t>    	</a:t>
            </a:r>
            <a:r>
              <a:rPr kumimoji="0" lang="zh-CN" altLang="en-US" dirty="0"/>
              <a:t>数据成员或成员函数的声明</a:t>
            </a:r>
            <a:r>
              <a:rPr kumimoji="0" lang="en-US" altLang="zh-CN" dirty="0"/>
              <a:t>;</a:t>
            </a:r>
            <a:r>
              <a:rPr kumimoji="0" lang="zh-CN" altLang="en-US" dirty="0"/>
              <a:t>　　</a:t>
            </a:r>
            <a:r>
              <a:rPr kumimoji="0" lang="zh-CN" altLang="en-US" sz="2800" dirty="0">
                <a:solidFill>
                  <a:schemeClr val="hlink"/>
                </a:solidFill>
              </a:rPr>
              <a:t>说明部分</a:t>
            </a:r>
          </a:p>
          <a:p>
            <a:pPr>
              <a:lnSpc>
                <a:spcPct val="90000"/>
              </a:lnSpc>
              <a:spcBef>
                <a:spcPct val="0"/>
              </a:spcBef>
            </a:pPr>
            <a:r>
              <a:rPr kumimoji="0" lang="zh-CN" altLang="en-US" dirty="0"/>
              <a:t>     </a:t>
            </a:r>
            <a:r>
              <a:rPr kumimoji="0" lang="en-US" altLang="zh-CN" dirty="0">
                <a:solidFill>
                  <a:srgbClr val="800000"/>
                </a:solidFill>
              </a:rPr>
              <a:t>protected:</a:t>
            </a:r>
          </a:p>
          <a:p>
            <a:pPr>
              <a:lnSpc>
                <a:spcPct val="90000"/>
              </a:lnSpc>
              <a:spcBef>
                <a:spcPct val="0"/>
              </a:spcBef>
            </a:pPr>
            <a:r>
              <a:rPr kumimoji="0" lang="en-US" altLang="zh-CN" dirty="0"/>
              <a:t>    	</a:t>
            </a:r>
            <a:r>
              <a:rPr kumimoji="0" lang="zh-CN" altLang="en-US" dirty="0"/>
              <a:t>数据成员或成员函数的声明</a:t>
            </a:r>
            <a:r>
              <a:rPr kumimoji="0" lang="en-US" altLang="zh-CN" dirty="0"/>
              <a:t>;</a:t>
            </a:r>
          </a:p>
          <a:p>
            <a:pPr>
              <a:lnSpc>
                <a:spcPct val="90000"/>
              </a:lnSpc>
              <a:spcBef>
                <a:spcPct val="0"/>
              </a:spcBef>
            </a:pPr>
            <a:r>
              <a:rPr kumimoji="0" lang="en-US" altLang="zh-CN" dirty="0"/>
              <a:t>}</a:t>
            </a:r>
            <a:r>
              <a:rPr kumimoji="0" lang="en-US" altLang="zh-CN" sz="4800" dirty="0">
                <a:solidFill>
                  <a:srgbClr val="FF0000"/>
                </a:solidFill>
              </a:rPr>
              <a:t>;</a:t>
            </a:r>
          </a:p>
          <a:p>
            <a:pPr>
              <a:lnSpc>
                <a:spcPct val="90000"/>
              </a:lnSpc>
              <a:spcBef>
                <a:spcPct val="0"/>
              </a:spcBef>
            </a:pPr>
            <a:r>
              <a:rPr kumimoji="0" lang="zh-CN" altLang="en-US" dirty="0">
                <a:solidFill>
                  <a:srgbClr val="000099"/>
                </a:solidFill>
              </a:rPr>
              <a:t>各个成员函数的定义　</a:t>
            </a:r>
            <a:r>
              <a:rPr kumimoji="0" lang="zh-CN" altLang="en-US" dirty="0"/>
              <a:t>　　　　</a:t>
            </a:r>
            <a:r>
              <a:rPr kumimoji="0" lang="zh-CN" altLang="en-US" sz="2800" dirty="0">
                <a:solidFill>
                  <a:schemeClr val="hlink"/>
                </a:solidFill>
              </a:rPr>
              <a:t>实现部分</a:t>
            </a:r>
          </a:p>
        </p:txBody>
      </p:sp>
      <p:sp>
        <p:nvSpPr>
          <p:cNvPr id="11270" name="AutoShape 6"/>
          <p:cNvSpPr>
            <a:spLocks/>
          </p:cNvSpPr>
          <p:nvPr/>
        </p:nvSpPr>
        <p:spPr bwMode="auto">
          <a:xfrm>
            <a:off x="6300788" y="3933825"/>
            <a:ext cx="265112" cy="1670050"/>
          </a:xfrm>
          <a:prstGeom prst="rightBrace">
            <a:avLst>
              <a:gd name="adj1" fmla="val 0"/>
              <a:gd name="adj2" fmla="val 50000"/>
            </a:avLst>
          </a:prstGeom>
          <a:noFill/>
          <a:ln w="9525">
            <a:solidFill>
              <a:srgbClr val="000099"/>
            </a:solidFill>
            <a:round/>
            <a:headEnd/>
            <a:tailEnd/>
          </a:ln>
        </p:spPr>
        <p:txBody>
          <a:bodyPr/>
          <a:lstStyle/>
          <a:p>
            <a:endParaRPr lang="zh-CN" altLang="en-US"/>
          </a:p>
        </p:txBody>
      </p:sp>
      <p:sp>
        <p:nvSpPr>
          <p:cNvPr id="11272" name="Rectangle 8"/>
          <p:cNvSpPr>
            <a:spLocks noGrp="1" noChangeArrowheads="1"/>
          </p:cNvSpPr>
          <p:nvPr>
            <p:ph type="title"/>
          </p:nvPr>
        </p:nvSpPr>
        <p:spPr>
          <a:noFill/>
          <a:ln/>
        </p:spPr>
        <p:txBody>
          <a:bodyPr/>
          <a:lstStyle/>
          <a:p>
            <a:pPr algn="ctr"/>
            <a:r>
              <a:rPr lang="en-US" altLang="zh-CN" b="1">
                <a:latin typeface="华文楷体" pitchFamily="2" charset="-122"/>
                <a:ea typeface="华文楷体" pitchFamily="2" charset="-122"/>
              </a:rPr>
              <a:t>1.1       </a:t>
            </a:r>
            <a:r>
              <a:rPr lang="zh-CN" altLang="en-US" b="1">
                <a:latin typeface="华文楷体" pitchFamily="2" charset="-122"/>
                <a:ea typeface="华文楷体" pitchFamily="2" charset="-122"/>
              </a:rPr>
              <a:t>类</a:t>
            </a:r>
            <a:r>
              <a:rPr lang="zh-CN" altLang="en-US" b="1">
                <a:solidFill>
                  <a:srgbClr val="000099"/>
                </a:solidFill>
                <a:latin typeface="华文楷体" pitchFamily="2" charset="-122"/>
                <a:ea typeface="华文楷体" pitchFamily="2" charset="-122"/>
              </a:rPr>
              <a:t>（的定义）</a:t>
            </a:r>
            <a:r>
              <a:rPr lang="zh-CN" altLang="en-US">
                <a:latin typeface="华文楷体" pitchFamily="2" charset="-122"/>
                <a:ea typeface="华文楷体" pitchFamily="2" charset="-122"/>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48130" name="Text Box 2"/>
          <p:cNvSpPr txBox="1">
            <a:spLocks noChangeArrowheads="1"/>
          </p:cNvSpPr>
          <p:nvPr/>
        </p:nvSpPr>
        <p:spPr bwMode="auto">
          <a:xfrm>
            <a:off x="901700" y="1916113"/>
            <a:ext cx="8062913" cy="3943350"/>
          </a:xfrm>
          <a:prstGeom prst="rect">
            <a:avLst/>
          </a:prstGeom>
          <a:solidFill>
            <a:schemeClr val="bg1"/>
          </a:solidFill>
          <a:ln w="9525">
            <a:solidFill>
              <a:schemeClr val="tx1"/>
            </a:solidFill>
            <a:miter lim="800000"/>
            <a:headEnd/>
            <a:tailEnd/>
          </a:ln>
          <a:effectLst/>
        </p:spPr>
        <p:txBody>
          <a:bodyPr>
            <a:spAutoFit/>
          </a:bodyPr>
          <a:lstStyle/>
          <a:p>
            <a:pPr marL="342900" indent="-342900" algn="l">
              <a:lnSpc>
                <a:spcPct val="100000"/>
              </a:lnSpc>
              <a:spcBef>
                <a:spcPct val="50000"/>
              </a:spcBef>
            </a:pPr>
            <a:r>
              <a:rPr kumimoji="0" lang="zh-CN" altLang="en-US" sz="2000" dirty="0">
                <a:solidFill>
                  <a:srgbClr val="FF0000"/>
                </a:solidFill>
              </a:rPr>
              <a:t>将类定义和实现分别放在两个不同的文件中，如</a:t>
            </a:r>
            <a:r>
              <a:rPr kumimoji="0" lang="en-US" altLang="zh-CN" sz="2000" dirty="0" err="1">
                <a:solidFill>
                  <a:srgbClr val="FF0000"/>
                </a:solidFill>
              </a:rPr>
              <a:t>student.h</a:t>
            </a:r>
            <a:r>
              <a:rPr kumimoji="0" lang="zh-CN" altLang="en-US" sz="2000" dirty="0">
                <a:solidFill>
                  <a:srgbClr val="FF0000"/>
                </a:solidFill>
              </a:rPr>
              <a:t>和</a:t>
            </a:r>
            <a:r>
              <a:rPr kumimoji="0" lang="en-US" altLang="zh-CN" sz="2000" dirty="0">
                <a:solidFill>
                  <a:srgbClr val="FF0000"/>
                </a:solidFill>
              </a:rPr>
              <a:t>student.cpp</a:t>
            </a:r>
          </a:p>
          <a:p>
            <a:pPr marL="342900" indent="-342900" algn="l">
              <a:lnSpc>
                <a:spcPct val="100000"/>
              </a:lnSpc>
              <a:spcBef>
                <a:spcPct val="50000"/>
              </a:spcBef>
            </a:pPr>
            <a:r>
              <a:rPr kumimoji="0" lang="zh-CN" altLang="en-US" sz="2800" dirty="0">
                <a:solidFill>
                  <a:srgbClr val="800000"/>
                </a:solidFill>
              </a:rPr>
              <a:t>好处：</a:t>
            </a:r>
          </a:p>
          <a:p>
            <a:pPr marL="342900" indent="-342900" algn="l">
              <a:lnSpc>
                <a:spcPct val="100000"/>
              </a:lnSpc>
              <a:spcBef>
                <a:spcPct val="50000"/>
              </a:spcBef>
              <a:buClr>
                <a:schemeClr val="hlink"/>
              </a:buClr>
              <a:buFontTx/>
              <a:buAutoNum type="arabicPeriod"/>
            </a:pPr>
            <a:r>
              <a:rPr kumimoji="0" lang="zh-CN" altLang="en-US" sz="2000" dirty="0"/>
              <a:t>分开便于阅读，管理和维护</a:t>
            </a:r>
          </a:p>
          <a:p>
            <a:pPr marL="342900" indent="-342900" algn="l">
              <a:lnSpc>
                <a:spcPct val="100000"/>
              </a:lnSpc>
              <a:spcBef>
                <a:spcPct val="50000"/>
              </a:spcBef>
              <a:buClr>
                <a:schemeClr val="hlink"/>
              </a:buClr>
              <a:buFontTx/>
              <a:buAutoNum type="arabicPeriod"/>
            </a:pPr>
            <a:r>
              <a:rPr kumimoji="0" lang="zh-CN" altLang="en-US" sz="2000" dirty="0"/>
              <a:t>将成员函数的实现放在类中和类外，在编译时含义是不一样的</a:t>
            </a:r>
          </a:p>
          <a:p>
            <a:pPr marL="342900" indent="-342900" algn="l">
              <a:lnSpc>
                <a:spcPct val="100000"/>
              </a:lnSpc>
              <a:spcBef>
                <a:spcPct val="50000"/>
              </a:spcBef>
              <a:buClr>
                <a:schemeClr val="hlink"/>
              </a:buClr>
              <a:buFontTx/>
              <a:buAutoNum type="arabicPeriod"/>
            </a:pPr>
            <a:r>
              <a:rPr kumimoji="0" lang="zh-CN" altLang="en-US" sz="2000" dirty="0"/>
              <a:t>对软件开发商而言，他们可以向用户提供一些程序模块了接口，而不公开程序的源代码</a:t>
            </a:r>
          </a:p>
          <a:p>
            <a:pPr marL="342900" indent="-342900" algn="l">
              <a:lnSpc>
                <a:spcPct val="100000"/>
              </a:lnSpc>
              <a:spcBef>
                <a:spcPct val="50000"/>
              </a:spcBef>
              <a:buClr>
                <a:schemeClr val="hlink"/>
              </a:buClr>
              <a:buFontTx/>
              <a:buAutoNum type="arabicPeriod"/>
            </a:pPr>
            <a:r>
              <a:rPr kumimoji="0" lang="zh-CN" altLang="en-US" sz="2000" dirty="0"/>
              <a:t>将类定义放在头文件中，以后使用不必再定义，只需要一条包含头文件命令即可，实现了代码重用。</a:t>
            </a:r>
          </a:p>
          <a:p>
            <a:pPr marL="342900" indent="-342900" algn="l">
              <a:lnSpc>
                <a:spcPct val="100000"/>
              </a:lnSpc>
              <a:spcBef>
                <a:spcPct val="50000"/>
              </a:spcBef>
              <a:buClr>
                <a:schemeClr val="hlink"/>
              </a:buClr>
              <a:buFontTx/>
              <a:buAutoNum type="arabicPeriod"/>
            </a:pPr>
            <a:r>
              <a:rPr kumimoji="0" lang="zh-CN" altLang="en-US" sz="2000" dirty="0"/>
              <a:t>便于团队对大型软件的分工开发</a:t>
            </a:r>
          </a:p>
        </p:txBody>
      </p:sp>
      <p:sp>
        <p:nvSpPr>
          <p:cNvPr id="48131" name="Rectangle 3"/>
          <p:cNvSpPr>
            <a:spLocks noChangeArrowheads="1"/>
          </p:cNvSpPr>
          <p:nvPr/>
        </p:nvSpPr>
        <p:spPr bwMode="auto">
          <a:xfrm>
            <a:off x="1258888" y="188913"/>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1.6    </a:t>
            </a:r>
            <a:r>
              <a:rPr kumimoji="0" lang="zh-CN" altLang="en-US" sz="3600">
                <a:solidFill>
                  <a:schemeClr val="tx2"/>
                </a:solidFill>
              </a:rPr>
              <a:t>类的成员函数</a:t>
            </a:r>
            <a:r>
              <a:rPr kumimoji="0" lang="zh-CN" altLang="en-US" sz="3600" b="0">
                <a:solidFill>
                  <a:schemeClr val="tx2"/>
                </a:solidFill>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60770" name="Rectangle 2"/>
          <p:cNvSpPr>
            <a:spLocks noChangeArrowheads="1"/>
          </p:cNvSpPr>
          <p:nvPr/>
        </p:nvSpPr>
        <p:spPr bwMode="auto">
          <a:xfrm>
            <a:off x="900113" y="2349500"/>
            <a:ext cx="8020050" cy="1061829"/>
          </a:xfrm>
          <a:prstGeom prst="rect">
            <a:avLst/>
          </a:prstGeom>
          <a:solidFill>
            <a:schemeClr val="bg1"/>
          </a:solidFill>
          <a:ln w="9525">
            <a:solidFill>
              <a:schemeClr val="tx1"/>
            </a:solidFill>
            <a:miter lim="800000"/>
            <a:headEnd/>
            <a:tailEnd/>
          </a:ln>
          <a:effectLst/>
        </p:spPr>
        <p:txBody>
          <a:bodyPr>
            <a:spAutoFit/>
          </a:bodyPr>
          <a:lstStyle/>
          <a:p>
            <a:pPr indent="266700">
              <a:spcBef>
                <a:spcPct val="50000"/>
              </a:spcBef>
              <a:buClr>
                <a:srgbClr val="000099"/>
              </a:buClr>
              <a:buFont typeface="Wingdings" pitchFamily="2" charset="2"/>
              <a:buChar char="u"/>
            </a:pPr>
            <a:r>
              <a:rPr kumimoji="0" lang="en-US" altLang="zh-CN" dirty="0"/>
              <a:t>   </a:t>
            </a:r>
            <a:r>
              <a:rPr kumimoji="0" lang="zh-CN" altLang="en-US" dirty="0"/>
              <a:t>使用</a:t>
            </a:r>
            <a:r>
              <a:rPr kumimoji="0" lang="en-US" altLang="zh-CN" dirty="0"/>
              <a:t>inline</a:t>
            </a:r>
            <a:r>
              <a:rPr kumimoji="0" lang="zh-CN" altLang="en-US" dirty="0"/>
              <a:t>定义成员函数，必须使函数体和</a:t>
            </a:r>
            <a:r>
              <a:rPr kumimoji="0" lang="en-US" altLang="zh-CN" dirty="0"/>
              <a:t>inline</a:t>
            </a:r>
            <a:r>
              <a:rPr kumimoji="0" lang="zh-CN" altLang="en-US" dirty="0"/>
              <a:t>说明组合在一起</a:t>
            </a:r>
          </a:p>
          <a:p>
            <a:pPr indent="266700" algn="l">
              <a:spcBef>
                <a:spcPct val="50000"/>
              </a:spcBef>
              <a:buClr>
                <a:srgbClr val="000099"/>
              </a:buClr>
              <a:buFont typeface="Wingdings" pitchFamily="2" charset="2"/>
              <a:buChar char="u"/>
            </a:pPr>
            <a:r>
              <a:rPr kumimoji="0" lang="zh-CN" altLang="en-US" dirty="0"/>
              <a:t>   </a:t>
            </a:r>
            <a:r>
              <a:rPr kumimoji="0" lang="zh-CN" altLang="en-US" dirty="0">
                <a:solidFill>
                  <a:srgbClr val="FF0000"/>
                </a:solidFill>
              </a:rPr>
              <a:t>不能在函数原型处说明</a:t>
            </a:r>
            <a:r>
              <a:rPr kumimoji="0" lang="en-US" altLang="zh-CN" dirty="0">
                <a:solidFill>
                  <a:srgbClr val="FF0000"/>
                </a:solidFill>
              </a:rPr>
              <a:t>inline</a:t>
            </a:r>
            <a:r>
              <a:rPr kumimoji="0" lang="zh-CN" altLang="en-US" dirty="0"/>
              <a:t>，否则编译器会处理为普通函数</a:t>
            </a:r>
            <a:br>
              <a:rPr kumimoji="0" lang="zh-CN" altLang="en-US" dirty="0"/>
            </a:br>
            <a:r>
              <a:rPr kumimoji="0" lang="zh-CN" altLang="en-US" dirty="0"/>
              <a:t>        </a:t>
            </a:r>
            <a:r>
              <a:rPr kumimoji="0" lang="en-US" altLang="zh-CN" dirty="0"/>
              <a:t>inline void </a:t>
            </a:r>
            <a:r>
              <a:rPr kumimoji="0" lang="en-US" altLang="zh-CN" dirty="0" err="1"/>
              <a:t>SetPoint</a:t>
            </a:r>
            <a:r>
              <a:rPr kumimoji="0" lang="en-US" altLang="zh-CN" dirty="0"/>
              <a:t>(</a:t>
            </a:r>
            <a:r>
              <a:rPr kumimoji="0" lang="en-US" altLang="zh-CN" dirty="0" err="1"/>
              <a:t>int,int</a:t>
            </a:r>
            <a:r>
              <a:rPr kumimoji="0" lang="en-US" altLang="zh-CN" dirty="0"/>
              <a:t>);  //</a:t>
            </a:r>
            <a:r>
              <a:rPr kumimoji="0" lang="zh-CN" altLang="en-US" dirty="0"/>
              <a:t>处理为普通函数       </a:t>
            </a:r>
          </a:p>
        </p:txBody>
      </p:sp>
      <p:sp>
        <p:nvSpPr>
          <p:cNvPr id="160771" name="Rectangle 3"/>
          <p:cNvSpPr>
            <a:spLocks noChangeArrowheads="1"/>
          </p:cNvSpPr>
          <p:nvPr/>
        </p:nvSpPr>
        <p:spPr bwMode="auto">
          <a:xfrm>
            <a:off x="1258888" y="188913"/>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2800">
                <a:solidFill>
                  <a:schemeClr val="tx2"/>
                </a:solidFill>
              </a:rPr>
              <a:t>1.6    </a:t>
            </a:r>
            <a:r>
              <a:rPr kumimoji="0" lang="zh-CN" altLang="en-US" sz="2800">
                <a:solidFill>
                  <a:schemeClr val="tx2"/>
                </a:solidFill>
              </a:rPr>
              <a:t>类的成员函数</a:t>
            </a:r>
            <a:r>
              <a:rPr kumimoji="0" lang="zh-CN" altLang="en-US" sz="2800">
                <a:solidFill>
                  <a:srgbClr val="000099"/>
                </a:solidFill>
              </a:rPr>
              <a:t>（显式定义内联函数）</a:t>
            </a:r>
            <a:r>
              <a:rPr kumimoji="0" lang="zh-CN" altLang="en-US" sz="2800" b="0">
                <a:solidFill>
                  <a:schemeClr val="tx2"/>
                </a:solidFill>
              </a:rPr>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62818" name="Rectangle 2"/>
          <p:cNvSpPr>
            <a:spLocks noChangeArrowheads="1"/>
          </p:cNvSpPr>
          <p:nvPr/>
        </p:nvSpPr>
        <p:spPr bwMode="auto">
          <a:xfrm>
            <a:off x="900113" y="1916113"/>
            <a:ext cx="8020050" cy="4064000"/>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000">
                <a:solidFill>
                  <a:schemeClr val="hlink"/>
                </a:solidFill>
              </a:rPr>
              <a:t>//  </a:t>
            </a:r>
            <a:r>
              <a:rPr kumimoji="0" lang="zh-CN" altLang="en-US" sz="2000">
                <a:solidFill>
                  <a:schemeClr val="hlink"/>
                </a:solidFill>
              </a:rPr>
              <a:t>示例程序，定义</a:t>
            </a:r>
            <a:r>
              <a:rPr kumimoji="0" lang="en-US" altLang="zh-CN" sz="2000">
                <a:solidFill>
                  <a:schemeClr val="hlink"/>
                </a:solidFill>
              </a:rPr>
              <a:t>Point</a:t>
            </a:r>
            <a:r>
              <a:rPr kumimoji="0" lang="zh-CN" altLang="en-US" sz="2000">
                <a:solidFill>
                  <a:schemeClr val="hlink"/>
                </a:solidFill>
              </a:rPr>
              <a:t>类。成员函数体写在类体之外。</a:t>
            </a:r>
            <a:endParaRPr kumimoji="0" lang="zh-CN" altLang="en-US" sz="2000">
              <a:solidFill>
                <a:schemeClr val="hlink"/>
              </a:solidFill>
              <a:cs typeface="Times New Roman" pitchFamily="18" charset="0"/>
            </a:endParaRPr>
          </a:p>
          <a:p>
            <a:pPr indent="266700" eaLnBrk="0" hangingPunct="0">
              <a:lnSpc>
                <a:spcPct val="100000"/>
              </a:lnSpc>
              <a:spcBef>
                <a:spcPct val="0"/>
              </a:spcBef>
            </a:pPr>
            <a:r>
              <a:rPr kumimoji="0" lang="en-US" altLang="zh-CN" sz="2000">
                <a:solidFill>
                  <a:schemeClr val="hlink"/>
                </a:solidFill>
              </a:rPr>
              <a:t>//   Point.h</a:t>
            </a:r>
          </a:p>
          <a:p>
            <a:pPr indent="266700" eaLnBrk="0" hangingPunct="0">
              <a:lnSpc>
                <a:spcPct val="100000"/>
              </a:lnSpc>
              <a:spcBef>
                <a:spcPct val="0"/>
              </a:spcBef>
            </a:pPr>
            <a:r>
              <a:rPr kumimoji="0" lang="en-US" altLang="zh-CN" sz="2000" noProof="1"/>
              <a:t>#pragma once</a:t>
            </a:r>
            <a:endParaRPr kumimoji="0" lang="en-US" altLang="zh-CN" sz="2000"/>
          </a:p>
          <a:p>
            <a:pPr indent="266700" eaLnBrk="0" hangingPunct="0">
              <a:lnSpc>
                <a:spcPct val="100000"/>
              </a:lnSpc>
              <a:spcBef>
                <a:spcPct val="0"/>
              </a:spcBef>
            </a:pPr>
            <a:endParaRPr kumimoji="0" lang="en-US" altLang="zh-CN" sz="2000"/>
          </a:p>
          <a:p>
            <a:pPr indent="266700" eaLnBrk="0" hangingPunct="0">
              <a:lnSpc>
                <a:spcPct val="100000"/>
              </a:lnSpc>
              <a:spcBef>
                <a:spcPct val="0"/>
              </a:spcBef>
            </a:pPr>
            <a:r>
              <a:rPr kumimoji="0" lang="en-US" altLang="zh-CN" sz="2000">
                <a:solidFill>
                  <a:srgbClr val="800000"/>
                </a:solidFill>
              </a:rPr>
              <a:t>class</a:t>
            </a:r>
            <a:r>
              <a:rPr kumimoji="0" lang="en-US" altLang="zh-CN" sz="2000"/>
              <a:t> Point</a:t>
            </a:r>
          </a:p>
          <a:p>
            <a:pPr indent="266700" eaLnBrk="0" hangingPunct="0">
              <a:lnSpc>
                <a:spcPct val="100000"/>
              </a:lnSpc>
              <a:spcBef>
                <a:spcPct val="0"/>
              </a:spcBef>
            </a:pPr>
            <a:r>
              <a:rPr kumimoji="0" lang="en-US" altLang="zh-CN" sz="2000"/>
              <a:t>{</a:t>
            </a:r>
          </a:p>
          <a:p>
            <a:pPr indent="266700" eaLnBrk="0" hangingPunct="0">
              <a:lnSpc>
                <a:spcPct val="100000"/>
              </a:lnSpc>
              <a:spcBef>
                <a:spcPct val="0"/>
              </a:spcBef>
            </a:pPr>
            <a:r>
              <a:rPr kumimoji="0" lang="en-US" altLang="zh-CN" sz="2000"/>
              <a:t>	</a:t>
            </a:r>
            <a:r>
              <a:rPr kumimoji="0" lang="en-US" altLang="zh-CN" sz="2000">
                <a:solidFill>
                  <a:srgbClr val="800000"/>
                </a:solidFill>
              </a:rPr>
              <a:t>public: </a:t>
            </a:r>
            <a:r>
              <a:rPr kumimoji="0" lang="zh-CN" altLang="en-US" sz="2000">
                <a:solidFill>
                  <a:srgbClr val="800000"/>
                </a:solidFill>
              </a:rPr>
              <a:t>　</a:t>
            </a:r>
            <a:r>
              <a:rPr kumimoji="0" lang="zh-CN" altLang="en-US" sz="2000"/>
              <a:t>　　　　　　　	</a:t>
            </a:r>
            <a:r>
              <a:rPr kumimoji="0" lang="en-US" altLang="zh-CN" sz="2000">
                <a:solidFill>
                  <a:schemeClr val="hlink"/>
                </a:solidFill>
              </a:rPr>
              <a:t>//</a:t>
            </a:r>
            <a:r>
              <a:rPr kumimoji="0" lang="zh-CN" altLang="en-US" sz="2000">
                <a:solidFill>
                  <a:schemeClr val="hlink"/>
                </a:solidFill>
              </a:rPr>
              <a:t>外部接口</a:t>
            </a:r>
          </a:p>
          <a:p>
            <a:pPr indent="266700" eaLnBrk="0" hangingPunct="0">
              <a:lnSpc>
                <a:spcPct val="100000"/>
              </a:lnSpc>
              <a:spcBef>
                <a:spcPct val="0"/>
              </a:spcBef>
            </a:pPr>
            <a:r>
              <a:rPr kumimoji="0" lang="zh-CN" altLang="en-US" sz="2000"/>
              <a:t>    		</a:t>
            </a:r>
            <a:r>
              <a:rPr kumimoji="0" lang="en-US" altLang="zh-CN" sz="2000"/>
              <a:t>void SetPoint(int a, int b);</a:t>
            </a:r>
          </a:p>
          <a:p>
            <a:pPr indent="266700" eaLnBrk="0" hangingPunct="0">
              <a:lnSpc>
                <a:spcPct val="100000"/>
              </a:lnSpc>
              <a:spcBef>
                <a:spcPct val="0"/>
              </a:spcBef>
            </a:pPr>
            <a:r>
              <a:rPr kumimoji="0" lang="en-US" altLang="zh-CN" sz="2000"/>
              <a:t>    		int Getx( ) ;</a:t>
            </a:r>
          </a:p>
          <a:p>
            <a:pPr indent="266700" eaLnBrk="0" hangingPunct="0">
              <a:lnSpc>
                <a:spcPct val="100000"/>
              </a:lnSpc>
              <a:spcBef>
                <a:spcPct val="0"/>
              </a:spcBef>
            </a:pPr>
            <a:r>
              <a:rPr kumimoji="0" lang="en-US" altLang="zh-CN" sz="2000"/>
              <a:t>  		int Gety( );</a:t>
            </a:r>
          </a:p>
          <a:p>
            <a:pPr indent="266700" eaLnBrk="0" hangingPunct="0">
              <a:lnSpc>
                <a:spcPct val="100000"/>
              </a:lnSpc>
              <a:spcBef>
                <a:spcPct val="0"/>
              </a:spcBef>
            </a:pPr>
            <a:r>
              <a:rPr kumimoji="0" lang="en-US" altLang="zh-CN" sz="2000"/>
              <a:t>	</a:t>
            </a:r>
            <a:r>
              <a:rPr kumimoji="0" lang="en-US" altLang="zh-CN" sz="2000">
                <a:solidFill>
                  <a:srgbClr val="800000"/>
                </a:solidFill>
              </a:rPr>
              <a:t>private:</a:t>
            </a:r>
            <a:r>
              <a:rPr kumimoji="0" lang="en-US" altLang="zh-CN" sz="2000"/>
              <a:t> 		</a:t>
            </a:r>
            <a:r>
              <a:rPr kumimoji="0" lang="zh-CN" altLang="en-US" sz="2000"/>
              <a:t>　　　 </a:t>
            </a:r>
            <a:r>
              <a:rPr kumimoji="0" lang="en-US" altLang="zh-CN" sz="2000">
                <a:solidFill>
                  <a:schemeClr val="hlink"/>
                </a:solidFill>
              </a:rPr>
              <a:t>//</a:t>
            </a:r>
            <a:r>
              <a:rPr kumimoji="0" lang="zh-CN" altLang="en-US" sz="2000">
                <a:solidFill>
                  <a:schemeClr val="hlink"/>
                </a:solidFill>
              </a:rPr>
              <a:t>私有成员</a:t>
            </a:r>
          </a:p>
          <a:p>
            <a:pPr indent="266700" eaLnBrk="0" hangingPunct="0">
              <a:lnSpc>
                <a:spcPct val="100000"/>
              </a:lnSpc>
              <a:spcBef>
                <a:spcPct val="0"/>
              </a:spcBef>
            </a:pPr>
            <a:r>
              <a:rPr kumimoji="0" lang="zh-CN" altLang="en-US" sz="2000"/>
              <a:t>		</a:t>
            </a:r>
            <a:r>
              <a:rPr kumimoji="0" lang="en-US" altLang="zh-CN" sz="2000"/>
              <a:t>int x,y;</a:t>
            </a:r>
          </a:p>
          <a:p>
            <a:pPr indent="266700" eaLnBrk="0" hangingPunct="0">
              <a:lnSpc>
                <a:spcPct val="100000"/>
              </a:lnSpc>
              <a:spcBef>
                <a:spcPct val="0"/>
              </a:spcBef>
            </a:pPr>
            <a:r>
              <a:rPr kumimoji="0" lang="en-US" altLang="zh-CN" sz="2000"/>
              <a:t>}</a:t>
            </a:r>
          </a:p>
        </p:txBody>
      </p:sp>
      <p:sp>
        <p:nvSpPr>
          <p:cNvPr id="162819" name="Rectangle 3"/>
          <p:cNvSpPr>
            <a:spLocks noChangeArrowheads="1"/>
          </p:cNvSpPr>
          <p:nvPr/>
        </p:nvSpPr>
        <p:spPr bwMode="auto">
          <a:xfrm>
            <a:off x="1258888" y="188913"/>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2800">
                <a:solidFill>
                  <a:schemeClr val="tx2"/>
                </a:solidFill>
              </a:rPr>
              <a:t>1.6    </a:t>
            </a:r>
            <a:r>
              <a:rPr kumimoji="0" lang="zh-CN" altLang="en-US" sz="2800">
                <a:solidFill>
                  <a:schemeClr val="tx2"/>
                </a:solidFill>
              </a:rPr>
              <a:t>类的成员函数</a:t>
            </a:r>
            <a:r>
              <a:rPr kumimoji="0" lang="zh-CN" altLang="en-US" sz="2800">
                <a:solidFill>
                  <a:srgbClr val="000099"/>
                </a:solidFill>
              </a:rPr>
              <a:t>（显式定义内联函数）</a:t>
            </a:r>
            <a:r>
              <a:rPr kumimoji="0" lang="zh-CN" altLang="en-US" sz="2800" b="0">
                <a:solidFill>
                  <a:schemeClr val="tx2"/>
                </a:solidFill>
              </a:rPr>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61794" name="Rectangle 2"/>
          <p:cNvSpPr>
            <a:spLocks noChangeArrowheads="1"/>
          </p:cNvSpPr>
          <p:nvPr/>
        </p:nvSpPr>
        <p:spPr bwMode="auto">
          <a:xfrm>
            <a:off x="900113" y="1773238"/>
            <a:ext cx="8020050" cy="4673600"/>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000">
                <a:solidFill>
                  <a:schemeClr val="hlink"/>
                </a:solidFill>
              </a:rPr>
              <a:t>//  </a:t>
            </a:r>
            <a:r>
              <a:rPr kumimoji="0" lang="zh-CN" altLang="en-US" sz="2000">
                <a:solidFill>
                  <a:schemeClr val="hlink"/>
                </a:solidFill>
              </a:rPr>
              <a:t>示例程序，定义</a:t>
            </a:r>
            <a:r>
              <a:rPr kumimoji="0" lang="en-US" altLang="zh-CN" sz="2000">
                <a:solidFill>
                  <a:schemeClr val="hlink"/>
                </a:solidFill>
              </a:rPr>
              <a:t>Point</a:t>
            </a:r>
            <a:r>
              <a:rPr kumimoji="0" lang="zh-CN" altLang="en-US" sz="2000">
                <a:solidFill>
                  <a:schemeClr val="hlink"/>
                </a:solidFill>
              </a:rPr>
              <a:t>类。成员函数体写在类体之外。</a:t>
            </a:r>
            <a:endParaRPr kumimoji="0" lang="zh-CN" altLang="en-US" sz="2000">
              <a:solidFill>
                <a:schemeClr val="hlink"/>
              </a:solidFill>
              <a:cs typeface="Times New Roman" pitchFamily="18" charset="0"/>
            </a:endParaRPr>
          </a:p>
          <a:p>
            <a:pPr indent="266700" eaLnBrk="0" hangingPunct="0">
              <a:lnSpc>
                <a:spcPct val="100000"/>
              </a:lnSpc>
              <a:spcBef>
                <a:spcPct val="0"/>
              </a:spcBef>
            </a:pPr>
            <a:r>
              <a:rPr kumimoji="0" lang="en-US" altLang="zh-CN" sz="2000">
                <a:solidFill>
                  <a:schemeClr val="hlink"/>
                </a:solidFill>
              </a:rPr>
              <a:t>//   Point.cpp</a:t>
            </a:r>
          </a:p>
          <a:p>
            <a:pPr indent="266700" algn="l">
              <a:lnSpc>
                <a:spcPct val="100000"/>
              </a:lnSpc>
              <a:spcBef>
                <a:spcPct val="0"/>
              </a:spcBef>
            </a:pPr>
            <a:r>
              <a:rPr kumimoji="0" lang="en-US" altLang="zh-CN" sz="2000"/>
              <a:t>#include  " Point.h"</a:t>
            </a:r>
          </a:p>
          <a:p>
            <a:pPr indent="266700" algn="l">
              <a:lnSpc>
                <a:spcPct val="100000"/>
              </a:lnSpc>
              <a:spcBef>
                <a:spcPct val="0"/>
              </a:spcBef>
            </a:pPr>
            <a:r>
              <a:rPr kumimoji="0" lang="en-US" altLang="zh-CN" sz="2000"/>
              <a:t>inline void Point::SetPoint(int a, int b)</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               x=a;  y=b; </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inline int Point::Getx( ) </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            return x; </a:t>
            </a:r>
          </a:p>
          <a:p>
            <a:pPr indent="266700" algn="l">
              <a:lnSpc>
                <a:spcPct val="100000"/>
              </a:lnSpc>
              <a:spcBef>
                <a:spcPct val="0"/>
              </a:spcBef>
            </a:pPr>
            <a:r>
              <a:rPr kumimoji="0" lang="en-US" altLang="zh-CN" sz="2000"/>
              <a:t>} </a:t>
            </a:r>
          </a:p>
          <a:p>
            <a:pPr indent="266700" algn="l">
              <a:lnSpc>
                <a:spcPct val="100000"/>
              </a:lnSpc>
              <a:spcBef>
                <a:spcPct val="0"/>
              </a:spcBef>
            </a:pPr>
            <a:r>
              <a:rPr kumimoji="0" lang="en-US" altLang="zh-CN" sz="2000"/>
              <a:t>inline int Point::Gety( )</a:t>
            </a:r>
          </a:p>
          <a:p>
            <a:pPr indent="266700" algn="l">
              <a:lnSpc>
                <a:spcPct val="100000"/>
              </a:lnSpc>
              <a:spcBef>
                <a:spcPct val="0"/>
              </a:spcBef>
            </a:pPr>
            <a:r>
              <a:rPr kumimoji="0" lang="en-US" altLang="zh-CN" sz="2000"/>
              <a:t>{</a:t>
            </a:r>
          </a:p>
          <a:p>
            <a:pPr indent="266700" algn="l">
              <a:lnSpc>
                <a:spcPct val="100000"/>
              </a:lnSpc>
              <a:spcBef>
                <a:spcPct val="0"/>
              </a:spcBef>
            </a:pPr>
            <a:r>
              <a:rPr kumimoji="0" lang="en-US" altLang="zh-CN" sz="2000"/>
              <a:t>           return y ;</a:t>
            </a:r>
          </a:p>
          <a:p>
            <a:pPr indent="266700" algn="l">
              <a:lnSpc>
                <a:spcPct val="100000"/>
              </a:lnSpc>
              <a:spcBef>
                <a:spcPct val="0"/>
              </a:spcBef>
            </a:pPr>
            <a:r>
              <a:rPr kumimoji="0" lang="en-US" altLang="zh-CN" sz="2000"/>
              <a:t>}	</a:t>
            </a:r>
          </a:p>
        </p:txBody>
      </p:sp>
      <p:sp>
        <p:nvSpPr>
          <p:cNvPr id="161795" name="Rectangle 3"/>
          <p:cNvSpPr>
            <a:spLocks noChangeArrowheads="1"/>
          </p:cNvSpPr>
          <p:nvPr/>
        </p:nvSpPr>
        <p:spPr bwMode="auto">
          <a:xfrm>
            <a:off x="1258888" y="188913"/>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2800">
                <a:solidFill>
                  <a:schemeClr val="tx2"/>
                </a:solidFill>
              </a:rPr>
              <a:t>1.6    </a:t>
            </a:r>
            <a:r>
              <a:rPr kumimoji="0" lang="zh-CN" altLang="en-US" sz="2800">
                <a:solidFill>
                  <a:schemeClr val="tx2"/>
                </a:solidFill>
              </a:rPr>
              <a:t>类的成员函数</a:t>
            </a:r>
            <a:r>
              <a:rPr kumimoji="0" lang="zh-CN" altLang="en-US" sz="2800">
                <a:solidFill>
                  <a:srgbClr val="000099"/>
                </a:solidFill>
              </a:rPr>
              <a:t>（显式定义内联函数）</a:t>
            </a:r>
            <a:r>
              <a:rPr kumimoji="0" lang="zh-CN" altLang="en-US" sz="2800" b="0">
                <a:solidFill>
                  <a:schemeClr val="tx2"/>
                </a:solidFill>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r>
              <a:rPr lang="en-US" altLang="zh-CN"/>
              <a:t> </a:t>
            </a:r>
          </a:p>
        </p:txBody>
      </p:sp>
      <p:sp>
        <p:nvSpPr>
          <p:cNvPr id="136194" name="Rectangle 2"/>
          <p:cNvSpPr>
            <a:spLocks noChangeArrowheads="1"/>
          </p:cNvSpPr>
          <p:nvPr/>
        </p:nvSpPr>
        <p:spPr bwMode="auto">
          <a:xfrm>
            <a:off x="1331913" y="3140075"/>
            <a:ext cx="7313612" cy="1584325"/>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6600">
                <a:solidFill>
                  <a:schemeClr val="tx2"/>
                </a:solidFill>
                <a:latin typeface="隶书" pitchFamily="49" charset="-122"/>
                <a:ea typeface="隶书" pitchFamily="49" charset="-122"/>
              </a:rPr>
              <a:t>2</a:t>
            </a:r>
            <a:r>
              <a:rPr kumimoji="0" lang="zh-CN" altLang="en-US" sz="6600">
                <a:solidFill>
                  <a:schemeClr val="tx2"/>
                </a:solidFill>
                <a:latin typeface="隶书" pitchFamily="49" charset="-122"/>
                <a:ea typeface="隶书" pitchFamily="49" charset="-122"/>
              </a:rPr>
              <a:t>、类的实例</a:t>
            </a:r>
            <a:br>
              <a:rPr kumimoji="0" lang="zh-CN" altLang="en-US" sz="6600">
                <a:solidFill>
                  <a:schemeClr val="tx2"/>
                </a:solidFill>
                <a:latin typeface="隶书" pitchFamily="49" charset="-122"/>
                <a:ea typeface="隶书" pitchFamily="49" charset="-122"/>
              </a:rPr>
            </a:br>
            <a:r>
              <a:rPr kumimoji="0" lang="zh-CN" altLang="en-US" sz="6600">
                <a:solidFill>
                  <a:schemeClr val="tx2"/>
                </a:solidFill>
                <a:latin typeface="隶书" pitchFamily="49" charset="-122"/>
                <a:ea typeface="隶书" pitchFamily="49" charset="-122"/>
              </a:rPr>
              <a:t>：</a:t>
            </a:r>
            <a:r>
              <a:rPr kumimoji="0" lang="en-US" altLang="zh-CN" sz="6600">
                <a:solidFill>
                  <a:schemeClr val="tx2"/>
                </a:solidFill>
                <a:latin typeface="隶书" pitchFamily="49" charset="-122"/>
                <a:ea typeface="隶书" pitchFamily="49" charset="-122"/>
              </a:rPr>
              <a:t>C++</a:t>
            </a:r>
            <a:r>
              <a:rPr kumimoji="0" lang="zh-CN" altLang="en-US" sz="6600">
                <a:solidFill>
                  <a:schemeClr val="tx2"/>
                </a:solidFill>
                <a:latin typeface="隶书" pitchFamily="49" charset="-122"/>
                <a:ea typeface="隶书" pitchFamily="49" charset="-122"/>
              </a:rPr>
              <a:t>的对象</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en-US" altLang="zh-CN"/>
              <a:t> </a:t>
            </a:r>
          </a:p>
        </p:txBody>
      </p:sp>
      <p:sp>
        <p:nvSpPr>
          <p:cNvPr id="15362"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 2.1        </a:t>
            </a:r>
            <a:r>
              <a:rPr lang="zh-CN" altLang="en-US" b="1">
                <a:latin typeface="Times New Roman" pitchFamily="18" charset="0"/>
                <a:ea typeface="华文楷体" pitchFamily="2" charset="-122"/>
              </a:rPr>
              <a:t>对象 </a:t>
            </a:r>
          </a:p>
        </p:txBody>
      </p:sp>
      <p:sp>
        <p:nvSpPr>
          <p:cNvPr id="15364" name="Text Box 4"/>
          <p:cNvSpPr txBox="1">
            <a:spLocks noChangeArrowheads="1"/>
          </p:cNvSpPr>
          <p:nvPr/>
        </p:nvSpPr>
        <p:spPr bwMode="auto">
          <a:xfrm>
            <a:off x="1116013" y="1905000"/>
            <a:ext cx="7561262" cy="528638"/>
          </a:xfrm>
          <a:prstGeom prst="rect">
            <a:avLst/>
          </a:prstGeom>
          <a:solidFill>
            <a:srgbClr val="DDDDDD"/>
          </a:solidFill>
          <a:ln w="9525">
            <a:solidFill>
              <a:schemeClr val="tx1"/>
            </a:solidFill>
            <a:miter lim="800000"/>
            <a:headEnd/>
            <a:tailEnd/>
          </a:ln>
          <a:effectLst/>
        </p:spPr>
        <p:txBody>
          <a:bodyPr>
            <a:spAutoFit/>
          </a:bodyPr>
          <a:lstStyle/>
          <a:p>
            <a:pPr algn="ctr">
              <a:lnSpc>
                <a:spcPct val="100000"/>
              </a:lnSpc>
              <a:spcBef>
                <a:spcPct val="20000"/>
              </a:spcBef>
              <a:buClr>
                <a:schemeClr val="accent1"/>
              </a:buClr>
              <a:buSzPct val="65000"/>
              <a:buFont typeface="Wingdings" pitchFamily="2" charset="2"/>
              <a:buNone/>
            </a:pPr>
            <a:r>
              <a:rPr kumimoji="0" lang="zh-CN" altLang="en-US" sz="2800">
                <a:solidFill>
                  <a:srgbClr val="800000"/>
                </a:solidFill>
                <a:latin typeface="华文楷体" pitchFamily="2" charset="-122"/>
              </a:rPr>
              <a:t>类名  对象名表</a:t>
            </a:r>
            <a:r>
              <a:rPr kumimoji="0" lang="en-US" altLang="zh-CN" sz="2800">
                <a:solidFill>
                  <a:srgbClr val="800000"/>
                </a:solidFill>
                <a:latin typeface="华文楷体" pitchFamily="2" charset="-122"/>
              </a:rPr>
              <a:t>;</a:t>
            </a:r>
          </a:p>
        </p:txBody>
      </p:sp>
      <p:sp>
        <p:nvSpPr>
          <p:cNvPr id="15368" name="Rectangle 8"/>
          <p:cNvSpPr>
            <a:spLocks noChangeArrowheads="1"/>
          </p:cNvSpPr>
          <p:nvPr/>
        </p:nvSpPr>
        <p:spPr bwMode="auto">
          <a:xfrm>
            <a:off x="1042988" y="4532313"/>
            <a:ext cx="7416800" cy="2225675"/>
          </a:xfrm>
          <a:prstGeom prst="rect">
            <a:avLst/>
          </a:prstGeom>
          <a:noFill/>
          <a:ln w="9525">
            <a:noFill/>
            <a:miter lim="800000"/>
            <a:headEnd/>
            <a:tailEnd/>
          </a:ln>
          <a:effectLst/>
        </p:spPr>
        <p:txBody>
          <a:bodyPr>
            <a:spAutoFit/>
          </a:bodyPr>
          <a:lstStyle/>
          <a:p>
            <a:pPr indent="266700">
              <a:lnSpc>
                <a:spcPct val="100000"/>
              </a:lnSpc>
              <a:spcBef>
                <a:spcPct val="0"/>
              </a:spcBef>
              <a:tabLst>
                <a:tab pos="228600" algn="l"/>
                <a:tab pos="457200" algn="l"/>
              </a:tabLst>
            </a:pPr>
            <a:r>
              <a:rPr kumimoji="0" lang="en-US" altLang="zh-CN" sz="2000">
                <a:solidFill>
                  <a:schemeClr val="hlink"/>
                </a:solidFill>
              </a:rPr>
              <a:t>//  </a:t>
            </a:r>
            <a:r>
              <a:rPr kumimoji="0" lang="zh-CN" altLang="en-US" sz="2000">
                <a:solidFill>
                  <a:schemeClr val="hlink"/>
                </a:solidFill>
              </a:rPr>
              <a:t>示例对象的定义。</a:t>
            </a:r>
          </a:p>
          <a:p>
            <a:pPr indent="266700" algn="l" eaLnBrk="0" hangingPunct="0">
              <a:lnSpc>
                <a:spcPct val="100000"/>
              </a:lnSpc>
              <a:spcBef>
                <a:spcPct val="0"/>
              </a:spcBef>
              <a:tabLst>
                <a:tab pos="228600" algn="l"/>
                <a:tab pos="457200" algn="l"/>
              </a:tabLst>
            </a:pPr>
            <a:r>
              <a:rPr kumimoji="0" lang="en-US" altLang="zh-CN" sz="2000"/>
              <a:t>#include "student.h"</a:t>
            </a:r>
          </a:p>
          <a:p>
            <a:pPr indent="266700" algn="l" eaLnBrk="0" hangingPunct="0">
              <a:lnSpc>
                <a:spcPct val="100000"/>
              </a:lnSpc>
              <a:spcBef>
                <a:spcPct val="0"/>
              </a:spcBef>
              <a:tabLst>
                <a:tab pos="228600" algn="l"/>
                <a:tab pos="457200" algn="l"/>
              </a:tabLst>
            </a:pPr>
            <a:r>
              <a:rPr kumimoji="0" lang="en-US" altLang="zh-CN" sz="2000"/>
              <a:t>int main()</a:t>
            </a:r>
          </a:p>
          <a:p>
            <a:pPr indent="266700" algn="l" eaLnBrk="0" hangingPunct="0">
              <a:lnSpc>
                <a:spcPct val="100000"/>
              </a:lnSpc>
              <a:spcBef>
                <a:spcPct val="0"/>
              </a:spcBef>
              <a:tabLst>
                <a:tab pos="228600" algn="l"/>
                <a:tab pos="457200" algn="l"/>
              </a:tabLst>
            </a:pPr>
            <a:r>
              <a:rPr kumimoji="0" lang="en-US" altLang="zh-CN" sz="2000"/>
              <a:t>{   </a:t>
            </a:r>
            <a:r>
              <a:rPr kumimoji="0" lang="en-US" altLang="zh-CN" sz="2000">
                <a:solidFill>
                  <a:schemeClr val="hlink"/>
                </a:solidFill>
              </a:rPr>
              <a:t>//</a:t>
            </a:r>
            <a:r>
              <a:rPr kumimoji="0" lang="zh-CN" altLang="en-US" sz="2000">
                <a:solidFill>
                  <a:schemeClr val="hlink"/>
                </a:solidFill>
              </a:rPr>
              <a:t>定义</a:t>
            </a:r>
            <a:r>
              <a:rPr kumimoji="0" lang="en-US" altLang="zh-CN" sz="2000">
                <a:solidFill>
                  <a:schemeClr val="hlink"/>
                </a:solidFill>
              </a:rPr>
              <a:t>Student</a:t>
            </a:r>
            <a:r>
              <a:rPr kumimoji="0" lang="zh-CN" altLang="en-US" sz="2000">
                <a:solidFill>
                  <a:schemeClr val="hlink"/>
                </a:solidFill>
              </a:rPr>
              <a:t>类的对象</a:t>
            </a:r>
            <a:r>
              <a:rPr kumimoji="0" lang="en-US" altLang="zh-CN" sz="2000">
                <a:solidFill>
                  <a:schemeClr val="hlink"/>
                </a:solidFill>
              </a:rPr>
              <a:t>s1</a:t>
            </a:r>
            <a:r>
              <a:rPr kumimoji="0" lang="zh-CN" altLang="en-US" sz="2000">
                <a:solidFill>
                  <a:schemeClr val="hlink"/>
                </a:solidFill>
              </a:rPr>
              <a:t>、</a:t>
            </a:r>
            <a:r>
              <a:rPr kumimoji="0" lang="en-US" altLang="zh-CN" sz="2000">
                <a:solidFill>
                  <a:schemeClr val="hlink"/>
                </a:solidFill>
              </a:rPr>
              <a:t>s2</a:t>
            </a:r>
            <a:r>
              <a:rPr kumimoji="0" lang="zh-CN" altLang="en-US" sz="2000">
                <a:solidFill>
                  <a:schemeClr val="hlink"/>
                </a:solidFill>
              </a:rPr>
              <a:t>和指向对象的指针</a:t>
            </a:r>
            <a:r>
              <a:rPr kumimoji="0" lang="en-US" altLang="zh-CN" sz="2000">
                <a:solidFill>
                  <a:schemeClr val="hlink"/>
                </a:solidFill>
              </a:rPr>
              <a:t>ptr</a:t>
            </a:r>
          </a:p>
          <a:p>
            <a:pPr indent="266700" algn="l" eaLnBrk="0" hangingPunct="0">
              <a:lnSpc>
                <a:spcPct val="100000"/>
              </a:lnSpc>
              <a:spcBef>
                <a:spcPct val="0"/>
              </a:spcBef>
              <a:tabLst>
                <a:tab pos="228600" algn="l"/>
                <a:tab pos="457200" algn="l"/>
              </a:tabLst>
            </a:pPr>
            <a:r>
              <a:rPr kumimoji="0" lang="en-US" altLang="zh-CN" sz="2000">
                <a:solidFill>
                  <a:srgbClr val="800000"/>
                </a:solidFill>
              </a:rPr>
              <a:t>	Student s1,s2,*ptr;</a:t>
            </a:r>
            <a:r>
              <a:rPr kumimoji="0" lang="en-US" altLang="zh-CN" sz="2000">
                <a:solidFill>
                  <a:srgbClr val="FF3300"/>
                </a:solidFill>
              </a:rPr>
              <a:t> </a:t>
            </a:r>
            <a:r>
              <a:rPr kumimoji="0" lang="zh-CN" altLang="en-US" sz="2000">
                <a:solidFill>
                  <a:srgbClr val="FF3300"/>
                </a:solidFill>
              </a:rPr>
              <a:t>　</a:t>
            </a:r>
          </a:p>
          <a:p>
            <a:pPr indent="266700" algn="l" eaLnBrk="0" hangingPunct="0">
              <a:lnSpc>
                <a:spcPct val="100000"/>
              </a:lnSpc>
              <a:spcBef>
                <a:spcPct val="0"/>
              </a:spcBef>
              <a:tabLst>
                <a:tab pos="228600" algn="l"/>
                <a:tab pos="457200" algn="l"/>
              </a:tabLst>
            </a:pPr>
            <a:r>
              <a:rPr kumimoji="0" lang="zh-CN" altLang="en-US" sz="2000">
                <a:solidFill>
                  <a:srgbClr val="FF3300"/>
                </a:solidFill>
              </a:rPr>
              <a:t>   </a:t>
            </a:r>
            <a:r>
              <a:rPr kumimoji="0" lang="en-US" altLang="zh-CN" sz="2000">
                <a:solidFill>
                  <a:srgbClr val="FF3300"/>
                </a:solidFill>
              </a:rPr>
              <a:t>……</a:t>
            </a:r>
          </a:p>
          <a:p>
            <a:pPr indent="266700" algn="l" eaLnBrk="0" hangingPunct="0">
              <a:lnSpc>
                <a:spcPct val="100000"/>
              </a:lnSpc>
              <a:spcBef>
                <a:spcPct val="0"/>
              </a:spcBef>
              <a:tabLst>
                <a:tab pos="228600" algn="l"/>
                <a:tab pos="457200" algn="l"/>
              </a:tabLst>
            </a:pPr>
            <a:r>
              <a:rPr kumimoji="0" lang="en-US" altLang="zh-CN" sz="2000"/>
              <a:t>}</a:t>
            </a:r>
          </a:p>
        </p:txBody>
      </p:sp>
      <p:sp>
        <p:nvSpPr>
          <p:cNvPr id="15369" name="Text Box 9"/>
          <p:cNvSpPr txBox="1">
            <a:spLocks noChangeArrowheads="1"/>
          </p:cNvSpPr>
          <p:nvPr/>
        </p:nvSpPr>
        <p:spPr bwMode="auto">
          <a:xfrm>
            <a:off x="1116013" y="2420938"/>
            <a:ext cx="7561262" cy="2073275"/>
          </a:xfrm>
          <a:prstGeom prst="rect">
            <a:avLst/>
          </a:prstGeom>
          <a:solidFill>
            <a:schemeClr val="bg1"/>
          </a:solidFill>
          <a:ln w="9525">
            <a:solidFill>
              <a:schemeClr val="tx1"/>
            </a:solidFill>
            <a:miter lim="800000"/>
            <a:headEnd/>
            <a:tailEnd/>
          </a:ln>
          <a:effectLst/>
        </p:spPr>
        <p:txBody>
          <a:bodyPr>
            <a:spAutoFit/>
          </a:bodyPr>
          <a:lstStyle/>
          <a:p>
            <a:pPr marL="363538" indent="-363538" algn="l">
              <a:lnSpc>
                <a:spcPct val="100000"/>
              </a:lnSpc>
              <a:spcBef>
                <a:spcPct val="20000"/>
              </a:spcBef>
              <a:buClr>
                <a:srgbClr val="000099"/>
              </a:buClr>
              <a:buSzPct val="65000"/>
              <a:buFont typeface="Wingdings" pitchFamily="2" charset="2"/>
              <a:buChar char="u"/>
            </a:pPr>
            <a:r>
              <a:rPr kumimoji="0" lang="zh-CN" altLang="en-US"/>
              <a:t>对象的定义格式与普通变量相同。</a:t>
            </a:r>
          </a:p>
          <a:p>
            <a:pPr marL="363538" indent="-363538" algn="l">
              <a:lnSpc>
                <a:spcPct val="100000"/>
              </a:lnSpc>
              <a:spcBef>
                <a:spcPct val="20000"/>
              </a:spcBef>
              <a:buClr>
                <a:srgbClr val="000099"/>
              </a:buClr>
              <a:buSzPct val="65000"/>
              <a:buFont typeface="Wingdings" pitchFamily="2" charset="2"/>
              <a:buChar char="u"/>
            </a:pPr>
            <a:r>
              <a:rPr kumimoji="0" lang="zh-CN" altLang="en-US"/>
              <a:t>对象名表：可以有一个或多个对象名。当有多个对象名时，用逗号分隔。</a:t>
            </a:r>
          </a:p>
          <a:p>
            <a:pPr marL="363538" indent="-363538" algn="l">
              <a:lnSpc>
                <a:spcPct val="100000"/>
              </a:lnSpc>
              <a:spcBef>
                <a:spcPct val="20000"/>
              </a:spcBef>
              <a:buClr>
                <a:srgbClr val="000099"/>
              </a:buClr>
              <a:buSzPct val="65000"/>
              <a:buFont typeface="Wingdings" pitchFamily="2" charset="2"/>
              <a:buChar char="u"/>
            </a:pPr>
            <a:r>
              <a:rPr kumimoji="0" lang="zh-CN" altLang="en-US"/>
              <a:t>对象名表：还可以是指向对象的指针名或引用名，也可以是对象数组名。</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16386"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2.2   </a:t>
            </a:r>
            <a:r>
              <a:rPr lang="zh-CN" altLang="en-US" b="1">
                <a:latin typeface="Times New Roman" pitchFamily="18" charset="0"/>
                <a:ea typeface="华文楷体" pitchFamily="2" charset="-122"/>
              </a:rPr>
              <a:t>类成员的访问 </a:t>
            </a:r>
          </a:p>
        </p:txBody>
      </p:sp>
      <p:sp>
        <p:nvSpPr>
          <p:cNvPr id="16387" name="Rectangle 3"/>
          <p:cNvSpPr>
            <a:spLocks noGrp="1" noChangeArrowheads="1"/>
          </p:cNvSpPr>
          <p:nvPr>
            <p:ph type="body" idx="1"/>
          </p:nvPr>
        </p:nvSpPr>
        <p:spPr>
          <a:xfrm>
            <a:off x="1370013" y="1827213"/>
            <a:ext cx="7313612" cy="1673225"/>
          </a:xfrm>
          <a:solidFill>
            <a:schemeClr val="bg1"/>
          </a:solidFill>
          <a:ln>
            <a:solidFill>
              <a:schemeClr val="tx1"/>
            </a:solidFill>
          </a:ln>
        </p:spPr>
        <p:txBody>
          <a:bodyPr/>
          <a:lstStyle/>
          <a:p>
            <a:pPr>
              <a:buClr>
                <a:srgbClr val="000099"/>
              </a:buClr>
              <a:buSzPct val="65000"/>
              <a:buFont typeface="Wingdings" pitchFamily="2" charset="2"/>
              <a:buChar char="u"/>
            </a:pPr>
            <a:r>
              <a:rPr lang="zh-CN" altLang="en-US" sz="2400" b="1">
                <a:latin typeface="Times New Roman" pitchFamily="18" charset="0"/>
                <a:ea typeface="华文楷体" pitchFamily="2" charset="-122"/>
              </a:rPr>
              <a:t>定义了类及其对象，就可以通过对象来使用其</a:t>
            </a:r>
            <a:r>
              <a:rPr lang="zh-CN" altLang="en-US" sz="2400" b="1">
                <a:solidFill>
                  <a:srgbClr val="FF3300"/>
                </a:solidFill>
                <a:latin typeface="Times New Roman" pitchFamily="18" charset="0"/>
                <a:ea typeface="华文楷体" pitchFamily="2" charset="-122"/>
              </a:rPr>
              <a:t>公有成员</a:t>
            </a:r>
            <a:r>
              <a:rPr lang="zh-CN" altLang="en-US" sz="2400" b="1">
                <a:latin typeface="Times New Roman" pitchFamily="18" charset="0"/>
                <a:ea typeface="华文楷体" pitchFamily="2" charset="-122"/>
              </a:rPr>
              <a:t>，从而达到对对象内部属性的访问和修改。</a:t>
            </a:r>
          </a:p>
          <a:p>
            <a:pPr>
              <a:buClr>
                <a:srgbClr val="000099"/>
              </a:buClr>
              <a:buSzPct val="65000"/>
              <a:buFont typeface="Wingdings" pitchFamily="2" charset="2"/>
              <a:buChar char="u"/>
            </a:pPr>
            <a:r>
              <a:rPr lang="zh-CN" altLang="en-US" sz="2400" b="1">
                <a:latin typeface="Times New Roman" pitchFamily="18" charset="0"/>
                <a:ea typeface="华文楷体" pitchFamily="2" charset="-122"/>
              </a:rPr>
              <a:t>对象对其成员的访问有</a:t>
            </a:r>
            <a:r>
              <a:rPr lang="zh-CN" altLang="en-US" sz="2400" b="1" u="sng">
                <a:solidFill>
                  <a:srgbClr val="FF3300"/>
                </a:solidFill>
                <a:latin typeface="Times New Roman" pitchFamily="18" charset="0"/>
                <a:ea typeface="华文楷体" pitchFamily="2" charset="-122"/>
              </a:rPr>
              <a:t>圆点访问形式</a:t>
            </a:r>
            <a:r>
              <a:rPr lang="zh-CN" altLang="en-US" sz="2400" b="1">
                <a:latin typeface="Times New Roman" pitchFamily="18" charset="0"/>
                <a:ea typeface="华文楷体" pitchFamily="2" charset="-122"/>
              </a:rPr>
              <a:t>和</a:t>
            </a:r>
            <a:r>
              <a:rPr lang="zh-CN" altLang="en-US" sz="2400" b="1" u="sng">
                <a:solidFill>
                  <a:srgbClr val="FF3300"/>
                </a:solidFill>
                <a:latin typeface="Times New Roman" pitchFamily="18" charset="0"/>
                <a:ea typeface="华文楷体" pitchFamily="2" charset="-122"/>
              </a:rPr>
              <a:t>指针访问形式。</a:t>
            </a:r>
          </a:p>
        </p:txBody>
      </p:sp>
      <p:sp>
        <p:nvSpPr>
          <p:cNvPr id="6" name="TextBox 5"/>
          <p:cNvSpPr txBox="1"/>
          <p:nvPr/>
        </p:nvSpPr>
        <p:spPr>
          <a:xfrm>
            <a:off x="1357290" y="4071942"/>
            <a:ext cx="7286676"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smtClean="0"/>
              <a:t>前提：公有成员</a:t>
            </a:r>
            <a:endParaRPr lang="en-US" altLang="zh-CN" dirty="0" smtClean="0"/>
          </a:p>
          <a:p>
            <a:r>
              <a:rPr lang="zh-CN" altLang="en-US" dirty="0" smtClean="0"/>
              <a:t>对象名</a:t>
            </a:r>
            <a:r>
              <a:rPr lang="en-US" altLang="zh-CN" dirty="0" smtClean="0"/>
              <a:t>.</a:t>
            </a:r>
            <a:r>
              <a:rPr lang="zh-CN" altLang="en-US" dirty="0" smtClean="0"/>
              <a:t>成员名</a:t>
            </a:r>
            <a:endParaRPr lang="en-US" altLang="zh-CN" dirty="0" smtClean="0"/>
          </a:p>
          <a:p>
            <a:r>
              <a:rPr lang="zh-CN" altLang="en-US" dirty="0" smtClean="0"/>
              <a:t>（</a:t>
            </a:r>
            <a:r>
              <a:rPr lang="en-US" altLang="zh-CN" dirty="0" smtClean="0"/>
              <a:t>&amp;</a:t>
            </a:r>
            <a:r>
              <a:rPr lang="zh-CN" altLang="en-US" dirty="0" smtClean="0"/>
              <a:t>对象名）</a:t>
            </a:r>
            <a:r>
              <a:rPr lang="en-US" altLang="zh-CN" dirty="0" smtClean="0"/>
              <a:t>-&gt;</a:t>
            </a:r>
            <a:r>
              <a:rPr lang="zh-CN" altLang="en-US" dirty="0" smtClean="0"/>
              <a:t>成员名</a:t>
            </a:r>
            <a:endParaRPr lang="en-US" altLang="zh-CN" dirty="0" smtClean="0"/>
          </a:p>
          <a:p>
            <a:r>
              <a:rPr lang="zh-CN" altLang="en-US" dirty="0" smtClean="0"/>
              <a:t>（*指向对象的指针）</a:t>
            </a:r>
            <a:r>
              <a:rPr lang="en-US" altLang="zh-CN" dirty="0" smtClean="0"/>
              <a:t>.</a:t>
            </a:r>
            <a:r>
              <a:rPr lang="zh-CN" altLang="en-US" dirty="0" smtClean="0"/>
              <a:t>成员名</a:t>
            </a:r>
            <a:endParaRPr lang="en-US" altLang="zh-CN" dirty="0" smtClean="0"/>
          </a:p>
          <a:p>
            <a:r>
              <a:rPr lang="zh-CN" altLang="en-US" dirty="0" smtClean="0"/>
              <a:t>指向对象的指针</a:t>
            </a:r>
            <a:r>
              <a:rPr lang="en-US" altLang="zh-CN" dirty="0" smtClean="0"/>
              <a:t>-&gt;</a:t>
            </a:r>
            <a:r>
              <a:rPr lang="zh-CN" altLang="en-US" dirty="0" smtClean="0"/>
              <a:t>成员名</a:t>
            </a:r>
            <a:endParaRPr lang="en-US" altLang="zh-CN"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49154" name="Rectangle 2"/>
          <p:cNvSpPr>
            <a:spLocks noChangeArrowheads="1"/>
          </p:cNvSpPr>
          <p:nvPr/>
        </p:nvSpPr>
        <p:spPr bwMode="auto">
          <a:xfrm>
            <a:off x="1604963" y="852488"/>
            <a:ext cx="6638925" cy="4978400"/>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50000"/>
              </a:spcBef>
            </a:pPr>
            <a:r>
              <a:rPr kumimoji="0" lang="en-US" altLang="zh-CN" sz="2000" b="0">
                <a:solidFill>
                  <a:schemeClr val="hlink"/>
                </a:solidFill>
              </a:rPr>
              <a:t>/</a:t>
            </a:r>
            <a:r>
              <a:rPr kumimoji="0" lang="en-US" altLang="zh-CN" sz="2000">
                <a:solidFill>
                  <a:schemeClr val="hlink"/>
                </a:solidFill>
              </a:rPr>
              <a:t>/    </a:t>
            </a:r>
            <a:r>
              <a:rPr kumimoji="0" lang="zh-CN" altLang="en-US" sz="2000">
                <a:solidFill>
                  <a:schemeClr val="hlink"/>
                </a:solidFill>
              </a:rPr>
              <a:t>示例程序，类成员的访问</a:t>
            </a:r>
          </a:p>
          <a:p>
            <a:pPr algn="l">
              <a:lnSpc>
                <a:spcPct val="100000"/>
              </a:lnSpc>
              <a:spcBef>
                <a:spcPct val="50000"/>
              </a:spcBef>
            </a:pPr>
            <a:r>
              <a:rPr kumimoji="0" lang="en-US" altLang="zh-CN" sz="2000"/>
              <a:t>int main()</a:t>
            </a:r>
          </a:p>
          <a:p>
            <a:pPr algn="l">
              <a:lnSpc>
                <a:spcPct val="100000"/>
              </a:lnSpc>
              <a:spcBef>
                <a:spcPct val="50000"/>
              </a:spcBef>
            </a:pPr>
            <a:r>
              <a:rPr kumimoji="0" lang="en-US" altLang="zh-CN" sz="2000"/>
              <a:t>{</a:t>
            </a:r>
          </a:p>
          <a:p>
            <a:pPr algn="l">
              <a:lnSpc>
                <a:spcPct val="100000"/>
              </a:lnSpc>
              <a:spcBef>
                <a:spcPct val="50000"/>
              </a:spcBef>
            </a:pPr>
            <a:r>
              <a:rPr kumimoji="0" lang="en-US" altLang="zh-CN" sz="2000"/>
              <a:t>   Student s1;    </a:t>
            </a:r>
            <a:r>
              <a:rPr kumimoji="0" lang="en-US" altLang="zh-CN" sz="2000">
                <a:solidFill>
                  <a:schemeClr val="hlink"/>
                </a:solidFill>
              </a:rPr>
              <a:t>//</a:t>
            </a:r>
            <a:r>
              <a:rPr kumimoji="0" lang="zh-CN" altLang="en-US" sz="2000">
                <a:solidFill>
                  <a:schemeClr val="hlink"/>
                </a:solidFill>
              </a:rPr>
              <a:t>定义</a:t>
            </a:r>
            <a:r>
              <a:rPr kumimoji="0" lang="en-US" altLang="zh-CN" sz="2000">
                <a:solidFill>
                  <a:schemeClr val="hlink"/>
                </a:solidFill>
              </a:rPr>
              <a:t>Student</a:t>
            </a:r>
            <a:r>
              <a:rPr kumimoji="0" lang="zh-CN" altLang="en-US" sz="2000">
                <a:solidFill>
                  <a:schemeClr val="hlink"/>
                </a:solidFill>
              </a:rPr>
              <a:t>类的对象</a:t>
            </a:r>
            <a:r>
              <a:rPr kumimoji="0" lang="en-US" altLang="zh-CN" sz="2000">
                <a:solidFill>
                  <a:schemeClr val="hlink"/>
                </a:solidFill>
              </a:rPr>
              <a:t>s1</a:t>
            </a:r>
          </a:p>
          <a:p>
            <a:pPr algn="l">
              <a:lnSpc>
                <a:spcPct val="100000"/>
              </a:lnSpc>
              <a:spcBef>
                <a:spcPct val="50000"/>
              </a:spcBef>
            </a:pPr>
            <a:r>
              <a:rPr kumimoji="0" lang="en-US" altLang="zh-CN" sz="2000">
                <a:solidFill>
                  <a:schemeClr val="hlink"/>
                </a:solidFill>
              </a:rPr>
              <a:t>   //</a:t>
            </a:r>
            <a:r>
              <a:rPr kumimoji="0" lang="zh-CN" altLang="en-US" sz="2000">
                <a:solidFill>
                  <a:schemeClr val="hlink"/>
                </a:solidFill>
              </a:rPr>
              <a:t>通过</a:t>
            </a:r>
            <a:r>
              <a:rPr kumimoji="0" lang="en-US" altLang="zh-CN" sz="2000">
                <a:solidFill>
                  <a:schemeClr val="hlink"/>
                </a:solidFill>
              </a:rPr>
              <a:t>s1</a:t>
            </a:r>
            <a:r>
              <a:rPr kumimoji="0" lang="zh-CN" altLang="en-US" sz="2000">
                <a:solidFill>
                  <a:schemeClr val="hlink"/>
                </a:solidFill>
              </a:rPr>
              <a:t>访问公有成员函数</a:t>
            </a:r>
          </a:p>
          <a:p>
            <a:pPr algn="l">
              <a:lnSpc>
                <a:spcPct val="100000"/>
              </a:lnSpc>
              <a:spcBef>
                <a:spcPct val="50000"/>
              </a:spcBef>
            </a:pPr>
            <a:r>
              <a:rPr kumimoji="0" lang="zh-CN" altLang="en-US" sz="2000"/>
              <a:t>   </a:t>
            </a:r>
            <a:r>
              <a:rPr kumimoji="0" lang="en-US" altLang="zh-CN" sz="2000"/>
              <a:t>s1.input("03410101","Zhang Hua",19,95);	   </a:t>
            </a:r>
          </a:p>
          <a:p>
            <a:pPr algn="l">
              <a:lnSpc>
                <a:spcPct val="100000"/>
              </a:lnSpc>
              <a:spcBef>
                <a:spcPct val="50000"/>
              </a:spcBef>
            </a:pPr>
            <a:r>
              <a:rPr kumimoji="0" lang="en-US" altLang="zh-CN" sz="2000"/>
              <a:t>   s1.display();       </a:t>
            </a:r>
            <a:r>
              <a:rPr kumimoji="0" lang="en-US" altLang="zh-CN" sz="2000">
                <a:solidFill>
                  <a:schemeClr val="hlink"/>
                </a:solidFill>
              </a:rPr>
              <a:t>//</a:t>
            </a:r>
            <a:r>
              <a:rPr kumimoji="0" lang="zh-CN" altLang="en-US" sz="2000">
                <a:solidFill>
                  <a:schemeClr val="hlink"/>
                </a:solidFill>
              </a:rPr>
              <a:t>显示函数</a:t>
            </a:r>
          </a:p>
          <a:p>
            <a:pPr algn="l">
              <a:lnSpc>
                <a:spcPct val="100000"/>
              </a:lnSpc>
              <a:spcBef>
                <a:spcPct val="50000"/>
              </a:spcBef>
            </a:pPr>
            <a:r>
              <a:rPr kumimoji="0" lang="zh-CN" altLang="en-US" sz="2000"/>
              <a:t>   </a:t>
            </a:r>
            <a:r>
              <a:rPr kumimoji="0" lang="en-US" altLang="zh-CN" sz="2000"/>
              <a:t>s1.modify(90);   </a:t>
            </a:r>
            <a:r>
              <a:rPr kumimoji="0" lang="en-US" altLang="zh-CN" sz="2000">
                <a:solidFill>
                  <a:schemeClr val="hlink"/>
                </a:solidFill>
              </a:rPr>
              <a:t>//</a:t>
            </a:r>
            <a:r>
              <a:rPr kumimoji="0" lang="zh-CN" altLang="en-US" sz="2000">
                <a:solidFill>
                  <a:schemeClr val="hlink"/>
                </a:solidFill>
              </a:rPr>
              <a:t>修改函数</a:t>
            </a:r>
          </a:p>
          <a:p>
            <a:pPr algn="l">
              <a:lnSpc>
                <a:spcPct val="100000"/>
              </a:lnSpc>
              <a:spcBef>
                <a:spcPct val="50000"/>
              </a:spcBef>
            </a:pPr>
            <a:r>
              <a:rPr kumimoji="0" lang="zh-CN" altLang="en-US" sz="2000"/>
              <a:t>   </a:t>
            </a:r>
            <a:r>
              <a:rPr kumimoji="0" lang="en-US" altLang="zh-CN" sz="2000"/>
              <a:t>s1.display();</a:t>
            </a:r>
          </a:p>
          <a:p>
            <a:pPr algn="l">
              <a:lnSpc>
                <a:spcPct val="100000"/>
              </a:lnSpc>
              <a:spcBef>
                <a:spcPct val="50000"/>
              </a:spcBef>
            </a:pPr>
            <a:r>
              <a:rPr kumimoji="0" lang="en-US" altLang="zh-CN" sz="2000"/>
              <a:t>   return 0;</a:t>
            </a:r>
          </a:p>
          <a:p>
            <a:pPr algn="l">
              <a:lnSpc>
                <a:spcPct val="100000"/>
              </a:lnSpc>
              <a:spcBef>
                <a:spcPct val="50000"/>
              </a:spcBef>
            </a:pPr>
            <a:r>
              <a:rPr kumimoji="0" lang="en-US" altLang="zh-CN" sz="2000"/>
              <a:t>}</a:t>
            </a:r>
          </a:p>
        </p:txBody>
      </p:sp>
      <p:sp>
        <p:nvSpPr>
          <p:cNvPr id="49156" name="Text Box 4"/>
          <p:cNvSpPr txBox="1">
            <a:spLocks noChangeArrowheads="1"/>
          </p:cNvSpPr>
          <p:nvPr/>
        </p:nvSpPr>
        <p:spPr bwMode="auto">
          <a:xfrm>
            <a:off x="609600" y="5881688"/>
            <a:ext cx="8077200" cy="427037"/>
          </a:xfrm>
          <a:prstGeom prst="rect">
            <a:avLst/>
          </a:prstGeom>
          <a:noFill/>
          <a:ln w="9525">
            <a:noFill/>
            <a:miter lim="800000"/>
            <a:headEnd/>
            <a:tailEnd/>
          </a:ln>
          <a:effectLst/>
        </p:spPr>
        <p:txBody>
          <a:bodyPr>
            <a:spAutoFit/>
          </a:bodyPr>
          <a:lstStyle/>
          <a:p>
            <a:pPr algn="l">
              <a:lnSpc>
                <a:spcPct val="100000"/>
              </a:lnSpc>
              <a:spcBef>
                <a:spcPct val="50000"/>
              </a:spcBef>
            </a:pPr>
            <a:r>
              <a:rPr kumimoji="0" lang="en-US" altLang="zh-CN" sz="2200"/>
              <a:t>cout&lt;&lt;s1.score&lt;&lt;endl;</a:t>
            </a:r>
            <a:r>
              <a:rPr kumimoji="0" lang="en-US" altLang="zh-CN" sz="2200">
                <a:solidFill>
                  <a:srgbClr val="800000"/>
                </a:solidFill>
              </a:rPr>
              <a:t>    </a:t>
            </a:r>
            <a:r>
              <a:rPr kumimoji="0" lang="en-US" altLang="zh-CN" sz="2200">
                <a:solidFill>
                  <a:srgbClr val="FF3300"/>
                </a:solidFill>
              </a:rPr>
              <a:t>//</a:t>
            </a:r>
            <a:r>
              <a:rPr kumimoji="0" lang="zh-CN" altLang="en-US" sz="2200">
                <a:solidFill>
                  <a:srgbClr val="FF3300"/>
                </a:solidFill>
              </a:rPr>
              <a:t>编译报错，不能直接访问私有成员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0-#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0178" name="Rectangle 2"/>
          <p:cNvSpPr>
            <a:spLocks noChangeArrowheads="1"/>
          </p:cNvSpPr>
          <p:nvPr/>
        </p:nvSpPr>
        <p:spPr bwMode="auto">
          <a:xfrm>
            <a:off x="500034" y="214290"/>
            <a:ext cx="8077200" cy="4978400"/>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50000"/>
              </a:spcBef>
            </a:pPr>
            <a:r>
              <a:rPr kumimoji="0" lang="en-US" altLang="zh-CN" sz="2000" dirty="0">
                <a:solidFill>
                  <a:schemeClr val="hlink"/>
                </a:solidFill>
              </a:rPr>
              <a:t>//  </a:t>
            </a:r>
            <a:r>
              <a:rPr kumimoji="0" lang="zh-CN" altLang="en-US" sz="2000" dirty="0">
                <a:solidFill>
                  <a:schemeClr val="hlink"/>
                </a:solidFill>
              </a:rPr>
              <a:t>示例程序，通过指针访问成员函数</a:t>
            </a:r>
          </a:p>
          <a:p>
            <a:pPr algn="l">
              <a:lnSpc>
                <a:spcPct val="100000"/>
              </a:lnSpc>
              <a:spcBef>
                <a:spcPct val="50000"/>
              </a:spcBef>
            </a:pPr>
            <a:r>
              <a:rPr kumimoji="0" lang="en-US" altLang="zh-CN" sz="2000" dirty="0" err="1"/>
              <a:t>int</a:t>
            </a:r>
            <a:r>
              <a:rPr kumimoji="0" lang="en-US" altLang="zh-CN" sz="2000" dirty="0"/>
              <a:t>  main()</a:t>
            </a:r>
          </a:p>
          <a:p>
            <a:pPr algn="l">
              <a:lnSpc>
                <a:spcPct val="100000"/>
              </a:lnSpc>
              <a:spcBef>
                <a:spcPct val="50000"/>
              </a:spcBef>
            </a:pPr>
            <a:r>
              <a:rPr kumimoji="0" lang="en-US" altLang="zh-CN" sz="2000" dirty="0"/>
              <a:t>{</a:t>
            </a:r>
          </a:p>
          <a:p>
            <a:pPr algn="l">
              <a:lnSpc>
                <a:spcPct val="100000"/>
              </a:lnSpc>
              <a:spcBef>
                <a:spcPct val="50000"/>
              </a:spcBef>
            </a:pPr>
            <a:r>
              <a:rPr kumimoji="0" lang="en-US" altLang="zh-CN" sz="2000" dirty="0">
                <a:solidFill>
                  <a:schemeClr val="hlink"/>
                </a:solidFill>
              </a:rPr>
              <a:t>  //</a:t>
            </a:r>
            <a:r>
              <a:rPr kumimoji="0" lang="zh-CN" altLang="en-US" sz="2000" dirty="0">
                <a:solidFill>
                  <a:schemeClr val="hlink"/>
                </a:solidFill>
              </a:rPr>
              <a:t>定义指向类对象的指针</a:t>
            </a:r>
            <a:r>
              <a:rPr kumimoji="0" lang="en-US" altLang="zh-CN" sz="2000" dirty="0" err="1">
                <a:solidFill>
                  <a:schemeClr val="hlink"/>
                </a:solidFill>
              </a:rPr>
              <a:t>ptr</a:t>
            </a:r>
            <a:r>
              <a:rPr kumimoji="0" lang="zh-CN" altLang="en-US" sz="2000" dirty="0">
                <a:solidFill>
                  <a:schemeClr val="hlink"/>
                </a:solidFill>
              </a:rPr>
              <a:t>，*</a:t>
            </a:r>
            <a:r>
              <a:rPr kumimoji="0" lang="en-US" altLang="zh-CN" sz="2000" dirty="0" err="1">
                <a:solidFill>
                  <a:schemeClr val="hlink"/>
                </a:solidFill>
              </a:rPr>
              <a:t>ptr</a:t>
            </a:r>
            <a:r>
              <a:rPr kumimoji="0" lang="zh-CN" altLang="en-US" sz="2000" dirty="0">
                <a:solidFill>
                  <a:schemeClr val="hlink"/>
                </a:solidFill>
              </a:rPr>
              <a:t>表示堆对象</a:t>
            </a:r>
          </a:p>
          <a:p>
            <a:pPr algn="l">
              <a:lnSpc>
                <a:spcPct val="100000"/>
              </a:lnSpc>
              <a:spcBef>
                <a:spcPct val="50000"/>
              </a:spcBef>
            </a:pPr>
            <a:r>
              <a:rPr kumimoji="0" lang="zh-CN" altLang="en-US" sz="2000" dirty="0"/>
              <a:t>   </a:t>
            </a:r>
            <a:r>
              <a:rPr kumimoji="0" lang="en-US" altLang="zh-CN" sz="2000" dirty="0"/>
              <a:t>Student* </a:t>
            </a:r>
            <a:r>
              <a:rPr kumimoji="0" lang="en-US" altLang="zh-CN" sz="2000" dirty="0" err="1"/>
              <a:t>ptr</a:t>
            </a:r>
            <a:r>
              <a:rPr kumimoji="0" lang="en-US" altLang="zh-CN" sz="2000" dirty="0"/>
              <a:t>=new Student; </a:t>
            </a:r>
          </a:p>
          <a:p>
            <a:pPr algn="l">
              <a:lnSpc>
                <a:spcPct val="100000"/>
              </a:lnSpc>
              <a:spcBef>
                <a:spcPct val="50000"/>
              </a:spcBef>
            </a:pPr>
            <a:r>
              <a:rPr kumimoji="0" lang="en-US" altLang="zh-CN" sz="2000" dirty="0"/>
              <a:t>   </a:t>
            </a:r>
            <a:r>
              <a:rPr kumimoji="0" lang="en-US" altLang="zh-CN" sz="2000" dirty="0" err="1"/>
              <a:t>ptr</a:t>
            </a:r>
            <a:r>
              <a:rPr kumimoji="0" lang="en-US" altLang="zh-CN" sz="2000" dirty="0"/>
              <a:t>-&gt;input("03410101","zhang hua",19,95); </a:t>
            </a:r>
          </a:p>
          <a:p>
            <a:pPr algn="l">
              <a:lnSpc>
                <a:spcPct val="100000"/>
              </a:lnSpc>
              <a:spcBef>
                <a:spcPct val="50000"/>
              </a:spcBef>
            </a:pPr>
            <a:r>
              <a:rPr kumimoji="0" lang="en-US" altLang="zh-CN" sz="2000" dirty="0"/>
              <a:t>   </a:t>
            </a:r>
            <a:r>
              <a:rPr kumimoji="0" lang="en-US" altLang="zh-CN" sz="2000" dirty="0" err="1"/>
              <a:t>ptr</a:t>
            </a:r>
            <a:r>
              <a:rPr kumimoji="0" lang="en-US" altLang="zh-CN" sz="2000" dirty="0"/>
              <a:t>-&gt;display(); 		</a:t>
            </a:r>
            <a:r>
              <a:rPr kumimoji="0" lang="en-US" altLang="zh-CN" sz="2000" dirty="0">
                <a:solidFill>
                  <a:schemeClr val="hlink"/>
                </a:solidFill>
              </a:rPr>
              <a:t>//</a:t>
            </a:r>
            <a:r>
              <a:rPr kumimoji="0" lang="zh-CN" altLang="en-US" sz="2000" dirty="0">
                <a:solidFill>
                  <a:schemeClr val="hlink"/>
                </a:solidFill>
              </a:rPr>
              <a:t>通过指针访问公有成员函数</a:t>
            </a:r>
          </a:p>
          <a:p>
            <a:pPr algn="l">
              <a:lnSpc>
                <a:spcPct val="100000"/>
              </a:lnSpc>
              <a:spcBef>
                <a:spcPct val="50000"/>
              </a:spcBef>
            </a:pPr>
            <a:r>
              <a:rPr kumimoji="0" lang="zh-CN" altLang="en-US" sz="2000" dirty="0"/>
              <a:t>   </a:t>
            </a:r>
            <a:r>
              <a:rPr kumimoji="0" lang="en-US" altLang="zh-CN" sz="2000" dirty="0"/>
              <a:t>(*</a:t>
            </a:r>
            <a:r>
              <a:rPr kumimoji="0" lang="en-US" altLang="zh-CN" sz="2000" dirty="0" err="1"/>
              <a:t>ptr</a:t>
            </a:r>
            <a:r>
              <a:rPr kumimoji="0" lang="en-US" altLang="zh-CN" sz="2000" dirty="0"/>
              <a:t>).modify(90); </a:t>
            </a:r>
          </a:p>
          <a:p>
            <a:pPr algn="l">
              <a:lnSpc>
                <a:spcPct val="100000"/>
              </a:lnSpc>
              <a:spcBef>
                <a:spcPct val="50000"/>
              </a:spcBef>
            </a:pPr>
            <a:r>
              <a:rPr kumimoji="0" lang="en-US" altLang="zh-CN" sz="2000" dirty="0"/>
              <a:t>   (*</a:t>
            </a:r>
            <a:r>
              <a:rPr kumimoji="0" lang="en-US" altLang="zh-CN" sz="2000" dirty="0" err="1"/>
              <a:t>ptr</a:t>
            </a:r>
            <a:r>
              <a:rPr kumimoji="0" lang="en-US" altLang="zh-CN" sz="2000" dirty="0"/>
              <a:t>).display();</a:t>
            </a:r>
          </a:p>
          <a:p>
            <a:pPr algn="l">
              <a:lnSpc>
                <a:spcPct val="100000"/>
              </a:lnSpc>
              <a:spcBef>
                <a:spcPct val="50000"/>
              </a:spcBef>
            </a:pPr>
            <a:r>
              <a:rPr kumimoji="0" lang="en-US" altLang="zh-CN" sz="2000" dirty="0"/>
              <a:t>   return 0;</a:t>
            </a:r>
          </a:p>
          <a:p>
            <a:pPr algn="l">
              <a:lnSpc>
                <a:spcPct val="100000"/>
              </a:lnSpc>
              <a:spcBef>
                <a:spcPct val="50000"/>
              </a:spcBef>
            </a:pPr>
            <a:r>
              <a:rPr kumimoji="0" lang="en-US" altLang="zh-CN" sz="2000" dirty="0"/>
              <a:t>}</a:t>
            </a:r>
          </a:p>
        </p:txBody>
      </p:sp>
      <p:sp>
        <p:nvSpPr>
          <p:cNvPr id="50179" name="Text Box 3"/>
          <p:cNvSpPr txBox="1">
            <a:spLocks noChangeArrowheads="1"/>
          </p:cNvSpPr>
          <p:nvPr/>
        </p:nvSpPr>
        <p:spPr bwMode="auto">
          <a:xfrm>
            <a:off x="571472" y="5357826"/>
            <a:ext cx="7543800" cy="14465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l">
              <a:lnSpc>
                <a:spcPct val="100000"/>
              </a:lnSpc>
              <a:spcBef>
                <a:spcPct val="50000"/>
              </a:spcBef>
            </a:pPr>
            <a:r>
              <a:rPr kumimoji="0" lang="en-US" altLang="zh-CN" sz="2200" dirty="0"/>
              <a:t>Student* </a:t>
            </a:r>
            <a:r>
              <a:rPr kumimoji="0" lang="en-US" altLang="zh-CN" sz="2200" dirty="0" err="1"/>
              <a:t>ptr</a:t>
            </a:r>
            <a:r>
              <a:rPr kumimoji="0" lang="en-US" altLang="zh-CN" sz="2200" dirty="0"/>
              <a:t>;   </a:t>
            </a:r>
            <a:r>
              <a:rPr kumimoji="0" lang="en-US" altLang="zh-CN" sz="2200" dirty="0">
                <a:solidFill>
                  <a:srgbClr val="FF3300"/>
                </a:solidFill>
              </a:rPr>
              <a:t> // </a:t>
            </a:r>
            <a:r>
              <a:rPr kumimoji="0" lang="zh-CN" altLang="en-US" sz="2200" dirty="0">
                <a:solidFill>
                  <a:srgbClr val="FF3300"/>
                </a:solidFill>
              </a:rPr>
              <a:t>内存分配出错，</a:t>
            </a:r>
            <a:r>
              <a:rPr kumimoji="0" lang="en-US" altLang="zh-CN" sz="2200" dirty="0" err="1">
                <a:solidFill>
                  <a:srgbClr val="FF3300"/>
                </a:solidFill>
              </a:rPr>
              <a:t>ptr</a:t>
            </a:r>
            <a:r>
              <a:rPr kumimoji="0" lang="zh-CN" altLang="en-US" sz="2200" dirty="0">
                <a:solidFill>
                  <a:srgbClr val="FF3300"/>
                </a:solidFill>
              </a:rPr>
              <a:t>指针没有分配</a:t>
            </a:r>
            <a:r>
              <a:rPr kumimoji="0" lang="zh-CN" altLang="en-US" sz="2200" dirty="0" smtClean="0">
                <a:solidFill>
                  <a:srgbClr val="FF3300"/>
                </a:solidFill>
              </a:rPr>
              <a:t>空间</a:t>
            </a:r>
            <a:endParaRPr kumimoji="0" lang="en-US" altLang="zh-CN" sz="2200" dirty="0" smtClean="0">
              <a:solidFill>
                <a:srgbClr val="FF3300"/>
              </a:solidFill>
            </a:endParaRPr>
          </a:p>
          <a:p>
            <a:pPr algn="l">
              <a:lnSpc>
                <a:spcPct val="100000"/>
              </a:lnSpc>
              <a:spcBef>
                <a:spcPct val="50000"/>
              </a:spcBef>
            </a:pPr>
            <a:r>
              <a:rPr lang="zh-CN" altLang="en-US" sz="2200" dirty="0" smtClean="0">
                <a:solidFill>
                  <a:srgbClr val="FF3300"/>
                </a:solidFill>
              </a:rPr>
              <a:t>仅定义指针，而不给指针赋值，则必须用</a:t>
            </a:r>
            <a:r>
              <a:rPr lang="en-US" altLang="zh-CN" sz="2200" dirty="0" smtClean="0">
                <a:solidFill>
                  <a:srgbClr val="FF3300"/>
                </a:solidFill>
              </a:rPr>
              <a:t>new</a:t>
            </a:r>
            <a:r>
              <a:rPr lang="zh-CN" altLang="en-US" sz="2200" dirty="0" smtClean="0">
                <a:solidFill>
                  <a:srgbClr val="FF3300"/>
                </a:solidFill>
              </a:rPr>
              <a:t>分配</a:t>
            </a:r>
            <a:endParaRPr kumimoji="0" lang="en-US" altLang="zh-CN" sz="2200" dirty="0" smtClean="0">
              <a:solidFill>
                <a:srgbClr val="FF3300"/>
              </a:solidFill>
            </a:endParaRPr>
          </a:p>
          <a:p>
            <a:pPr algn="l">
              <a:lnSpc>
                <a:spcPct val="100000"/>
              </a:lnSpc>
              <a:spcBef>
                <a:spcPct val="50000"/>
              </a:spcBef>
            </a:pPr>
            <a:endParaRPr kumimoji="0" lang="zh-CN" altLang="en-US" sz="220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0-#ppt_w/2"/>
                                          </p:val>
                                        </p:tav>
                                        <p:tav tm="100000">
                                          <p:val>
                                            <p:strVal val="#ppt_x"/>
                                          </p:val>
                                        </p:tav>
                                      </p:tavLst>
                                    </p:anim>
                                    <p:anim calcmode="lin" valueType="num">
                                      <p:cBhvr additive="base">
                                        <p:cTn id="8"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64866" name="Rectangle 2"/>
          <p:cNvSpPr>
            <a:spLocks noChangeArrowheads="1"/>
          </p:cNvSpPr>
          <p:nvPr/>
        </p:nvSpPr>
        <p:spPr bwMode="auto">
          <a:xfrm>
            <a:off x="1042988" y="1916113"/>
            <a:ext cx="7659687" cy="4151312"/>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hlink"/>
                </a:solidFill>
              </a:rPr>
              <a:t>//  point.h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class Point 		             </a:t>
            </a:r>
            <a:r>
              <a:rPr kumimoji="0" lang="en-US" altLang="zh-CN" sz="2200">
                <a:solidFill>
                  <a:srgbClr val="800000"/>
                </a:solidFill>
              </a:rPr>
              <a:t>//</a:t>
            </a:r>
            <a:r>
              <a:rPr kumimoji="0" lang="zh-CN" altLang="en-US" sz="2200">
                <a:solidFill>
                  <a:srgbClr val="800000"/>
                </a:solidFill>
              </a:rPr>
              <a:t>定义日期类</a:t>
            </a:r>
            <a:r>
              <a:rPr kumimoji="0" lang="en-US" altLang="zh-CN" sz="2200">
                <a:solidFill>
                  <a:srgbClr val="800000"/>
                </a:solidFill>
              </a:rPr>
              <a:t>Point</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void Setxy(int a, int b);</a:t>
            </a:r>
          </a:p>
          <a:p>
            <a:pPr algn="l" eaLnBrk="0" hangingPunct="0">
              <a:lnSpc>
                <a:spcPct val="100000"/>
              </a:lnSpc>
              <a:spcBef>
                <a:spcPct val="0"/>
              </a:spcBef>
              <a:tabLst>
                <a:tab pos="228600" algn="l"/>
                <a:tab pos="457200" algn="l"/>
              </a:tabLst>
            </a:pPr>
            <a:r>
              <a:rPr kumimoji="0" lang="en-US" altLang="zh-CN" sz="2200"/>
              <a:t>		void Move(int a, int b );</a:t>
            </a:r>
          </a:p>
          <a:p>
            <a:pPr algn="l" eaLnBrk="0" hangingPunct="0">
              <a:lnSpc>
                <a:spcPct val="100000"/>
              </a:lnSpc>
              <a:spcBef>
                <a:spcPct val="0"/>
              </a:spcBef>
              <a:tabLst>
                <a:tab pos="228600" algn="l"/>
                <a:tab pos="457200" algn="l"/>
              </a:tabLst>
            </a:pPr>
            <a:r>
              <a:rPr kumimoji="0" lang="en-US" altLang="zh-CN" sz="2200"/>
              <a:t>      void Display();</a:t>
            </a:r>
          </a:p>
          <a:p>
            <a:pPr algn="l" eaLnBrk="0" hangingPunct="0">
              <a:lnSpc>
                <a:spcPct val="100000"/>
              </a:lnSpc>
              <a:spcBef>
                <a:spcPct val="0"/>
              </a:spcBef>
              <a:tabLst>
                <a:tab pos="228600" algn="l"/>
                <a:tab pos="457200" algn="l"/>
              </a:tabLst>
            </a:pPr>
            <a:r>
              <a:rPr kumimoji="0" lang="en-US" altLang="zh-CN" sz="2200"/>
              <a:t>      int Getx();</a:t>
            </a:r>
          </a:p>
          <a:p>
            <a:pPr algn="l" eaLnBrk="0" hangingPunct="0">
              <a:lnSpc>
                <a:spcPct val="100000"/>
              </a:lnSpc>
              <a:spcBef>
                <a:spcPct val="0"/>
              </a:spcBef>
              <a:tabLst>
                <a:tab pos="228600" algn="l"/>
                <a:tab pos="457200" algn="l"/>
              </a:tabLst>
            </a:pPr>
            <a:r>
              <a:rPr kumimoji="0" lang="en-US" altLang="zh-CN" sz="2200"/>
              <a:t>      int Gety();</a:t>
            </a:r>
          </a:p>
          <a:p>
            <a:pPr algn="l" eaLnBrk="0" hangingPunct="0">
              <a:lnSpc>
                <a:spcPct val="100000"/>
              </a:lnSpc>
              <a:spcBef>
                <a:spcPct val="0"/>
              </a:spcBef>
              <a:tabLst>
                <a:tab pos="228600" algn="l"/>
                <a:tab pos="457200" algn="l"/>
              </a:tabLst>
            </a:pPr>
            <a:r>
              <a:rPr kumimoji="0" lang="en-US" altLang="zh-CN" sz="2200"/>
              <a:t>	private:         </a:t>
            </a:r>
            <a:r>
              <a:rPr kumimoji="0" lang="en-US" altLang="zh-CN"/>
              <a:t>		           </a:t>
            </a:r>
            <a:r>
              <a:rPr kumimoji="0" lang="en-US" altLang="zh-CN">
                <a:solidFill>
                  <a:srgbClr val="800000"/>
                </a:solidFill>
              </a:rPr>
              <a:t>//private</a:t>
            </a:r>
            <a:r>
              <a:rPr kumimoji="0" lang="zh-CN" altLang="en-US">
                <a:solidFill>
                  <a:srgbClr val="800000"/>
                </a:solidFill>
              </a:rPr>
              <a:t>可以默认</a:t>
            </a:r>
            <a:r>
              <a:rPr kumimoji="0" lang="zh-CN" altLang="en-US" sz="2200"/>
              <a:t>		</a:t>
            </a:r>
          </a:p>
          <a:p>
            <a:pPr algn="l" eaLnBrk="0" hangingPunct="0">
              <a:lnSpc>
                <a:spcPct val="100000"/>
              </a:lnSpc>
              <a:spcBef>
                <a:spcPct val="0"/>
              </a:spcBef>
              <a:tabLst>
                <a:tab pos="228600" algn="l"/>
                <a:tab pos="457200" algn="l"/>
              </a:tabLst>
            </a:pPr>
            <a:r>
              <a:rPr kumimoji="0" lang="zh-CN" altLang="en-US" sz="2200"/>
              <a:t>		</a:t>
            </a:r>
            <a:r>
              <a:rPr kumimoji="0" lang="en-US" altLang="zh-CN" sz="2200"/>
              <a:t>int x, y ;</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16486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41986" name="Rectangle 2"/>
          <p:cNvSpPr>
            <a:spLocks noChangeArrowheads="1"/>
          </p:cNvSpPr>
          <p:nvPr/>
        </p:nvSpPr>
        <p:spPr bwMode="auto">
          <a:xfrm>
            <a:off x="1016000" y="1616075"/>
            <a:ext cx="7659688" cy="4791075"/>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a:t>
            </a:r>
            <a:r>
              <a:rPr kumimoji="0" lang="zh-CN" altLang="en-US" sz="2200">
                <a:solidFill>
                  <a:schemeClr val="hlink"/>
                </a:solidFill>
              </a:rPr>
              <a:t>示例程序</a:t>
            </a:r>
            <a:r>
              <a:rPr kumimoji="0" lang="en-US" altLang="zh-CN" sz="2200">
                <a:solidFill>
                  <a:schemeClr val="hlink"/>
                </a:solidFill>
              </a:rPr>
              <a:t>1</a:t>
            </a:r>
            <a:r>
              <a:rPr kumimoji="0" lang="zh-CN" altLang="en-US" sz="2200">
                <a:solidFill>
                  <a:schemeClr val="hlink"/>
                </a:solidFill>
              </a:rPr>
              <a:t>，学生类的定义</a:t>
            </a:r>
          </a:p>
          <a:p>
            <a:pPr algn="l" eaLnBrk="0" hangingPunct="0">
              <a:lnSpc>
                <a:spcPct val="100000"/>
              </a:lnSpc>
              <a:spcBef>
                <a:spcPct val="0"/>
              </a:spcBef>
              <a:tabLst>
                <a:tab pos="228600" algn="l"/>
                <a:tab pos="457200" algn="l"/>
              </a:tabLst>
            </a:pPr>
            <a:r>
              <a:rPr kumimoji="0" lang="en-US" altLang="zh-CN" sz="2200">
                <a:solidFill>
                  <a:schemeClr val="hlink"/>
                </a:solidFill>
              </a:rPr>
              <a:t>//  student.h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class Student 		             </a:t>
            </a:r>
            <a:r>
              <a:rPr kumimoji="0" lang="en-US" altLang="zh-CN" sz="2200">
                <a:solidFill>
                  <a:srgbClr val="800000"/>
                </a:solidFill>
              </a:rPr>
              <a:t>//</a:t>
            </a:r>
            <a:r>
              <a:rPr kumimoji="0" lang="zh-CN" altLang="en-US" sz="2200">
                <a:solidFill>
                  <a:srgbClr val="800000"/>
                </a:solidFill>
              </a:rPr>
              <a:t>定义学生类</a:t>
            </a:r>
            <a:r>
              <a:rPr kumimoji="0" lang="en-US" altLang="zh-CN" sz="2200">
                <a:solidFill>
                  <a:srgbClr val="800000"/>
                </a:solidFill>
              </a:rPr>
              <a:t>Student</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void input(char* pid,char* pname,int a,float s);</a:t>
            </a:r>
          </a:p>
          <a:p>
            <a:pPr algn="l" eaLnBrk="0" hangingPunct="0">
              <a:lnSpc>
                <a:spcPct val="100000"/>
              </a:lnSpc>
              <a:spcBef>
                <a:spcPct val="0"/>
              </a:spcBef>
              <a:tabLst>
                <a:tab pos="228600" algn="l"/>
                <a:tab pos="457200" algn="l"/>
              </a:tabLst>
            </a:pPr>
            <a:r>
              <a:rPr kumimoji="0" lang="en-US" altLang="zh-CN" sz="2200"/>
              <a:t>		void modify(float s);</a:t>
            </a:r>
          </a:p>
          <a:p>
            <a:pPr algn="l" eaLnBrk="0" hangingPunct="0">
              <a:lnSpc>
                <a:spcPct val="100000"/>
              </a:lnSpc>
              <a:spcBef>
                <a:spcPct val="0"/>
              </a:spcBef>
              <a:tabLst>
                <a:tab pos="228600" algn="l"/>
                <a:tab pos="457200" algn="l"/>
              </a:tabLst>
            </a:pPr>
            <a:r>
              <a:rPr kumimoji="0" lang="en-US" altLang="zh-CN" sz="2200"/>
              <a:t>		void display();</a:t>
            </a:r>
          </a:p>
          <a:p>
            <a:pPr algn="l" eaLnBrk="0" hangingPunct="0">
              <a:lnSpc>
                <a:spcPct val="100000"/>
              </a:lnSpc>
              <a:spcBef>
                <a:spcPct val="0"/>
              </a:spcBef>
              <a:tabLst>
                <a:tab pos="228600" algn="l"/>
                <a:tab pos="457200" algn="l"/>
              </a:tabLst>
            </a:pPr>
            <a:r>
              <a:rPr kumimoji="0" lang="en-US" altLang="zh-CN" sz="2200"/>
              <a:t>	private: 					</a:t>
            </a:r>
          </a:p>
          <a:p>
            <a:pPr algn="l" eaLnBrk="0" hangingPunct="0">
              <a:lnSpc>
                <a:spcPct val="100000"/>
              </a:lnSpc>
              <a:spcBef>
                <a:spcPct val="0"/>
              </a:spcBef>
              <a:tabLst>
                <a:tab pos="228600" algn="l"/>
                <a:tab pos="457200" algn="l"/>
              </a:tabLst>
            </a:pPr>
            <a:r>
              <a:rPr kumimoji="0" lang="en-US" altLang="zh-CN" sz="2200"/>
              <a:t>		char* id;</a:t>
            </a:r>
          </a:p>
          <a:p>
            <a:pPr algn="l" eaLnBrk="0" hangingPunct="0">
              <a:lnSpc>
                <a:spcPct val="100000"/>
              </a:lnSpc>
              <a:spcBef>
                <a:spcPct val="0"/>
              </a:spcBef>
              <a:tabLst>
                <a:tab pos="228600" algn="l"/>
                <a:tab pos="457200" algn="l"/>
              </a:tabLst>
            </a:pPr>
            <a:r>
              <a:rPr kumimoji="0" lang="en-US" altLang="zh-CN" sz="2200"/>
              <a:t>		char* name;</a:t>
            </a:r>
          </a:p>
          <a:p>
            <a:pPr algn="l" eaLnBrk="0" hangingPunct="0">
              <a:lnSpc>
                <a:spcPct val="100000"/>
              </a:lnSpc>
              <a:spcBef>
                <a:spcPct val="0"/>
              </a:spcBef>
              <a:tabLst>
                <a:tab pos="228600" algn="l"/>
                <a:tab pos="457200" algn="l"/>
              </a:tabLst>
            </a:pPr>
            <a:r>
              <a:rPr kumimoji="0" lang="en-US" altLang="zh-CN" sz="2200"/>
              <a:t>		int age;</a:t>
            </a:r>
          </a:p>
          <a:p>
            <a:pPr algn="l" eaLnBrk="0" hangingPunct="0">
              <a:lnSpc>
                <a:spcPct val="100000"/>
              </a:lnSpc>
              <a:spcBef>
                <a:spcPct val="0"/>
              </a:spcBef>
              <a:tabLst>
                <a:tab pos="228600" algn="l"/>
                <a:tab pos="457200" algn="l"/>
              </a:tabLst>
            </a:pPr>
            <a:r>
              <a:rPr kumimoji="0" lang="en-US" altLang="zh-CN" sz="2200"/>
              <a:t>		float score;</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4198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latin typeface="华文楷体" pitchFamily="2" charset="-122"/>
              </a:rPr>
              <a:t>1.1       </a:t>
            </a:r>
            <a:r>
              <a:rPr kumimoji="0" lang="zh-CN" altLang="en-US" sz="3600">
                <a:solidFill>
                  <a:schemeClr val="tx2"/>
                </a:solidFill>
                <a:latin typeface="华文楷体" pitchFamily="2" charset="-122"/>
              </a:rPr>
              <a:t>类</a:t>
            </a:r>
            <a:r>
              <a:rPr kumimoji="0" lang="zh-CN" altLang="en-US" sz="3600">
                <a:solidFill>
                  <a:srgbClr val="000099"/>
                </a:solidFill>
                <a:latin typeface="华文楷体" pitchFamily="2" charset="-122"/>
              </a:rPr>
              <a:t>（的定义）</a:t>
            </a:r>
            <a:r>
              <a:rPr kumimoji="0" lang="zh-CN" altLang="en-US" sz="3600" b="0">
                <a:solidFill>
                  <a:schemeClr val="tx2"/>
                </a:solidFill>
                <a:latin typeface="华文楷体" pitchFamily="2" charset="-122"/>
              </a:rPr>
              <a:t>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65890" name="Rectangle 2"/>
          <p:cNvSpPr>
            <a:spLocks noChangeArrowheads="1"/>
          </p:cNvSpPr>
          <p:nvPr/>
        </p:nvSpPr>
        <p:spPr bwMode="auto">
          <a:xfrm>
            <a:off x="1042988" y="2060575"/>
            <a:ext cx="7659687" cy="3451225"/>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hlink"/>
                </a:solidFill>
              </a:rPr>
              <a:t>//  point.cpp</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"point.h"</a:t>
            </a:r>
          </a:p>
          <a:p>
            <a:pPr algn="l" eaLnBrk="0" hangingPunct="0">
              <a:lnSpc>
                <a:spcPct val="100000"/>
              </a:lnSpc>
              <a:spcBef>
                <a:spcPct val="0"/>
              </a:spcBef>
              <a:tabLst>
                <a:tab pos="228600" algn="l"/>
                <a:tab pos="457200" algn="l"/>
              </a:tabLst>
            </a:pPr>
            <a:r>
              <a:rPr kumimoji="0" lang="en-US" altLang="zh-CN" sz="2200"/>
              <a:t>void Point::Setxy(int a, int b)</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x=a;  y=b;</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void Point::Move(int a, int b )</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x += a;   y += b;</a:t>
            </a:r>
          </a:p>
          <a:p>
            <a:pPr algn="l" eaLnBrk="0" hangingPunct="0">
              <a:lnSpc>
                <a:spcPct val="100000"/>
              </a:lnSpc>
              <a:spcBef>
                <a:spcPct val="0"/>
              </a:spcBef>
              <a:tabLst>
                <a:tab pos="228600" algn="l"/>
                <a:tab pos="457200" algn="l"/>
              </a:tabLst>
            </a:pPr>
            <a:r>
              <a:rPr kumimoji="0" lang="en-US" altLang="zh-CN" sz="2200"/>
              <a:t>}</a:t>
            </a:r>
          </a:p>
        </p:txBody>
      </p:sp>
      <p:sp>
        <p:nvSpPr>
          <p:cNvPr id="165891"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66914" name="Rectangle 2"/>
          <p:cNvSpPr>
            <a:spLocks noChangeArrowheads="1"/>
          </p:cNvSpPr>
          <p:nvPr/>
        </p:nvSpPr>
        <p:spPr bwMode="auto">
          <a:xfrm>
            <a:off x="1042988" y="1916113"/>
            <a:ext cx="7659687" cy="4121150"/>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t>void Point::Display()</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cout&lt;&lt;x&lt;&lt;","&lt;&lt;y&lt;&lt;endl;</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int Point::Getx()</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return x;</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int Point::Gety()</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return y;</a:t>
            </a:r>
          </a:p>
          <a:p>
            <a:pPr algn="l" eaLnBrk="0" hangingPunct="0">
              <a:lnSpc>
                <a:spcPct val="100000"/>
              </a:lnSpc>
              <a:spcBef>
                <a:spcPct val="0"/>
              </a:spcBef>
              <a:tabLst>
                <a:tab pos="228600" algn="l"/>
                <a:tab pos="457200" algn="l"/>
              </a:tabLst>
            </a:pPr>
            <a:r>
              <a:rPr kumimoji="0" lang="en-US" altLang="zh-CN" sz="2200"/>
              <a:t>}</a:t>
            </a:r>
            <a:endParaRPr kumimoji="0" lang="en-US" altLang="zh-CN" sz="2200">
              <a:solidFill>
                <a:srgbClr val="800000"/>
              </a:solidFill>
            </a:endParaRPr>
          </a:p>
        </p:txBody>
      </p:sp>
      <p:sp>
        <p:nvSpPr>
          <p:cNvPr id="16691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67938" name="Rectangle 2"/>
          <p:cNvSpPr>
            <a:spLocks noChangeArrowheads="1"/>
          </p:cNvSpPr>
          <p:nvPr/>
        </p:nvSpPr>
        <p:spPr bwMode="auto">
          <a:xfrm>
            <a:off x="1042988" y="1916113"/>
            <a:ext cx="7659687" cy="4456112"/>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hlink"/>
                </a:solidFill>
              </a:rPr>
              <a:t>//  main.cpp</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"point.cpp"</a:t>
            </a:r>
          </a:p>
          <a:p>
            <a:pPr algn="l" eaLnBrk="0" hangingPunct="0">
              <a:lnSpc>
                <a:spcPct val="100000"/>
              </a:lnSpc>
              <a:spcBef>
                <a:spcPct val="0"/>
              </a:spcBef>
              <a:tabLst>
                <a:tab pos="228600" algn="l"/>
                <a:tab pos="457200" algn="l"/>
              </a:tabLst>
            </a:pPr>
            <a:r>
              <a:rPr kumimoji="0" lang="en-US" altLang="zh-CN" sz="2200"/>
              <a:t>void print(Point a)</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a.Display();</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int main(  )</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Point a, b;</a:t>
            </a:r>
          </a:p>
          <a:p>
            <a:pPr algn="l" eaLnBrk="0" hangingPunct="0">
              <a:lnSpc>
                <a:spcPct val="100000"/>
              </a:lnSpc>
              <a:spcBef>
                <a:spcPct val="0"/>
              </a:spcBef>
              <a:tabLst>
                <a:tab pos="228600" algn="l"/>
                <a:tab pos="457200" algn="l"/>
              </a:tabLst>
            </a:pPr>
            <a:r>
              <a:rPr kumimoji="0" lang="en-US" altLang="zh-CN" sz="2200"/>
              <a:t>    a.Setxy( 25, 55);</a:t>
            </a:r>
          </a:p>
          <a:p>
            <a:pPr algn="l" eaLnBrk="0" hangingPunct="0">
              <a:lnSpc>
                <a:spcPct val="100000"/>
              </a:lnSpc>
              <a:spcBef>
                <a:spcPct val="0"/>
              </a:spcBef>
              <a:tabLst>
                <a:tab pos="228600" algn="l"/>
                <a:tab pos="457200" algn="l"/>
              </a:tabLst>
            </a:pPr>
            <a:r>
              <a:rPr kumimoji="0" lang="en-US" altLang="zh-CN" sz="2200"/>
              <a:t>    b=a;</a:t>
            </a:r>
          </a:p>
          <a:p>
            <a:pPr algn="l" eaLnBrk="0" hangingPunct="0">
              <a:lnSpc>
                <a:spcPct val="100000"/>
              </a:lnSpc>
              <a:spcBef>
                <a:spcPct val="0"/>
              </a:spcBef>
              <a:tabLst>
                <a:tab pos="228600" algn="l"/>
                <a:tab pos="457200" algn="l"/>
              </a:tabLst>
            </a:pPr>
            <a:r>
              <a:rPr kumimoji="0" lang="en-US" altLang="zh-CN" sz="2200"/>
              <a:t>    a.Display();</a:t>
            </a:r>
          </a:p>
          <a:p>
            <a:pPr algn="l" eaLnBrk="0" hangingPunct="0">
              <a:lnSpc>
                <a:spcPct val="100000"/>
              </a:lnSpc>
              <a:spcBef>
                <a:spcPct val="0"/>
              </a:spcBef>
              <a:tabLst>
                <a:tab pos="228600" algn="l"/>
                <a:tab pos="457200" algn="l"/>
              </a:tabLst>
            </a:pPr>
            <a:r>
              <a:rPr kumimoji="0" lang="en-US" altLang="zh-CN" sz="2200"/>
              <a:t>    a.Move( -10, 20);</a:t>
            </a:r>
          </a:p>
        </p:txBody>
      </p:sp>
      <p:sp>
        <p:nvSpPr>
          <p:cNvPr id="16793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168962" name="Rectangle 2"/>
          <p:cNvSpPr>
            <a:spLocks noChangeArrowheads="1"/>
          </p:cNvSpPr>
          <p:nvPr/>
        </p:nvSpPr>
        <p:spPr bwMode="auto">
          <a:xfrm>
            <a:off x="1042988" y="1916113"/>
            <a:ext cx="7659687" cy="1776412"/>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t>    print(a);</a:t>
            </a:r>
          </a:p>
          <a:p>
            <a:pPr algn="l" eaLnBrk="0" hangingPunct="0">
              <a:lnSpc>
                <a:spcPct val="100000"/>
              </a:lnSpc>
              <a:spcBef>
                <a:spcPct val="0"/>
              </a:spcBef>
              <a:tabLst>
                <a:tab pos="228600" algn="l"/>
                <a:tab pos="457200" algn="l"/>
              </a:tabLst>
            </a:pPr>
            <a:r>
              <a:rPr kumimoji="0" lang="en-US" altLang="zh-CN" sz="2200"/>
              <a:t>    print(b);</a:t>
            </a:r>
          </a:p>
          <a:p>
            <a:pPr algn="l" eaLnBrk="0" hangingPunct="0">
              <a:lnSpc>
                <a:spcPct val="100000"/>
              </a:lnSpc>
              <a:spcBef>
                <a:spcPct val="0"/>
              </a:spcBef>
              <a:tabLst>
                <a:tab pos="228600" algn="l"/>
                <a:tab pos="457200" algn="l"/>
              </a:tabLst>
            </a:pPr>
            <a:r>
              <a:rPr kumimoji="0" lang="en-US" altLang="zh-CN" sz="2200"/>
              <a:t>    cout&lt;&lt;a.Getx( )&lt;&lt;endl;</a:t>
            </a:r>
          </a:p>
          <a:p>
            <a:pPr algn="l" eaLnBrk="0" hangingPunct="0">
              <a:lnSpc>
                <a:spcPct val="100000"/>
              </a:lnSpc>
              <a:spcBef>
                <a:spcPct val="0"/>
              </a:spcBef>
              <a:tabLst>
                <a:tab pos="228600" algn="l"/>
                <a:tab pos="457200" algn="l"/>
              </a:tabLst>
            </a:pPr>
            <a:r>
              <a:rPr kumimoji="0" lang="en-US" altLang="zh-CN" sz="2200"/>
              <a:t>    return 0;</a:t>
            </a:r>
          </a:p>
          <a:p>
            <a:pPr algn="l" eaLnBrk="0" hangingPunct="0">
              <a:lnSpc>
                <a:spcPct val="100000"/>
              </a:lnSpc>
              <a:spcBef>
                <a:spcPct val="0"/>
              </a:spcBef>
              <a:tabLst>
                <a:tab pos="228600" algn="l"/>
                <a:tab pos="457200" algn="l"/>
              </a:tabLst>
            </a:pPr>
            <a:r>
              <a:rPr kumimoji="0" lang="en-US" altLang="zh-CN" sz="2200"/>
              <a:t>}</a:t>
            </a:r>
          </a:p>
        </p:txBody>
      </p:sp>
      <p:sp>
        <p:nvSpPr>
          <p:cNvPr id="16896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
        <p:nvSpPr>
          <p:cNvPr id="168964" name="Rectangle 4"/>
          <p:cNvSpPr>
            <a:spLocks noChangeArrowheads="1"/>
          </p:cNvSpPr>
          <p:nvPr/>
        </p:nvSpPr>
        <p:spPr bwMode="auto">
          <a:xfrm>
            <a:off x="1042988" y="3933825"/>
            <a:ext cx="7659687" cy="1441450"/>
          </a:xfrm>
          <a:prstGeom prst="rect">
            <a:avLst/>
          </a:prstGeom>
          <a:solidFill>
            <a:schemeClr val="tx1"/>
          </a:solid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bg1"/>
                </a:solidFill>
              </a:rPr>
              <a:t>25,55</a:t>
            </a:r>
          </a:p>
          <a:p>
            <a:pPr algn="l" eaLnBrk="0" hangingPunct="0">
              <a:lnSpc>
                <a:spcPct val="100000"/>
              </a:lnSpc>
              <a:spcBef>
                <a:spcPct val="0"/>
              </a:spcBef>
              <a:tabLst>
                <a:tab pos="228600" algn="l"/>
                <a:tab pos="457200" algn="l"/>
              </a:tabLst>
            </a:pPr>
            <a:r>
              <a:rPr kumimoji="0" lang="en-US" altLang="zh-CN" sz="2200">
                <a:solidFill>
                  <a:schemeClr val="bg1"/>
                </a:solidFill>
              </a:rPr>
              <a:t>15,75</a:t>
            </a:r>
          </a:p>
          <a:p>
            <a:pPr algn="l" eaLnBrk="0" hangingPunct="0">
              <a:lnSpc>
                <a:spcPct val="100000"/>
              </a:lnSpc>
              <a:spcBef>
                <a:spcPct val="0"/>
              </a:spcBef>
              <a:tabLst>
                <a:tab pos="228600" algn="l"/>
                <a:tab pos="457200" algn="l"/>
              </a:tabLst>
            </a:pPr>
            <a:r>
              <a:rPr kumimoji="0" lang="en-US" altLang="zh-CN" sz="2200">
                <a:solidFill>
                  <a:schemeClr val="bg1"/>
                </a:solidFill>
              </a:rPr>
              <a:t>25,55</a:t>
            </a:r>
          </a:p>
          <a:p>
            <a:pPr algn="l" eaLnBrk="0" hangingPunct="0">
              <a:lnSpc>
                <a:spcPct val="100000"/>
              </a:lnSpc>
              <a:spcBef>
                <a:spcPct val="0"/>
              </a:spcBef>
              <a:tabLst>
                <a:tab pos="228600" algn="l"/>
                <a:tab pos="457200" algn="l"/>
              </a:tabLst>
            </a:pPr>
            <a:r>
              <a:rPr kumimoji="0" lang="en-US" altLang="zh-CN" sz="2200">
                <a:solidFill>
                  <a:schemeClr val="bg1"/>
                </a:solidFill>
              </a:rPr>
              <a:t>15</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en-US" altLang="zh-CN"/>
              <a:t> </a:t>
            </a:r>
          </a:p>
        </p:txBody>
      </p:sp>
      <p:sp>
        <p:nvSpPr>
          <p:cNvPr id="169986"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2.2   </a:t>
            </a:r>
            <a:r>
              <a:rPr lang="zh-CN" altLang="en-US" b="1">
                <a:latin typeface="Times New Roman" pitchFamily="18" charset="0"/>
                <a:ea typeface="华文楷体" pitchFamily="2" charset="-122"/>
              </a:rPr>
              <a:t>类成员的访问 </a:t>
            </a:r>
          </a:p>
        </p:txBody>
      </p:sp>
      <p:sp>
        <p:nvSpPr>
          <p:cNvPr id="169987" name="Rectangle 3"/>
          <p:cNvSpPr>
            <a:spLocks noGrp="1" noChangeArrowheads="1"/>
          </p:cNvSpPr>
          <p:nvPr>
            <p:ph type="body" idx="1"/>
          </p:nvPr>
        </p:nvSpPr>
        <p:spPr>
          <a:xfrm>
            <a:off x="1370013" y="1827213"/>
            <a:ext cx="7313612" cy="1673225"/>
          </a:xfrm>
          <a:solidFill>
            <a:schemeClr val="bg1"/>
          </a:solidFill>
          <a:ln>
            <a:solidFill>
              <a:schemeClr val="tx1"/>
            </a:solidFill>
          </a:ln>
        </p:spPr>
        <p:txBody>
          <a:bodyPr/>
          <a:lstStyle/>
          <a:p>
            <a:pPr>
              <a:buClr>
                <a:srgbClr val="000099"/>
              </a:buClr>
              <a:buSzPct val="65000"/>
              <a:buFont typeface="Wingdings" pitchFamily="2" charset="2"/>
              <a:buChar char="u"/>
            </a:pPr>
            <a:r>
              <a:rPr lang="zh-CN" altLang="en-US" sz="2400" b="1">
                <a:latin typeface="Times New Roman" pitchFamily="18" charset="0"/>
                <a:ea typeface="华文楷体" pitchFamily="2" charset="-122"/>
              </a:rPr>
              <a:t>定义了类及其对象，就可以通过对象来使用其</a:t>
            </a:r>
            <a:r>
              <a:rPr lang="zh-CN" altLang="en-US" sz="2400" b="1">
                <a:solidFill>
                  <a:srgbClr val="FF3300"/>
                </a:solidFill>
                <a:latin typeface="Times New Roman" pitchFamily="18" charset="0"/>
                <a:ea typeface="华文楷体" pitchFamily="2" charset="-122"/>
              </a:rPr>
              <a:t>公有成员</a:t>
            </a:r>
            <a:r>
              <a:rPr lang="zh-CN" altLang="en-US" sz="2400" b="1">
                <a:latin typeface="Times New Roman" pitchFamily="18" charset="0"/>
                <a:ea typeface="华文楷体" pitchFamily="2" charset="-122"/>
              </a:rPr>
              <a:t>，从而达到对对象内部属性的访问和修改。</a:t>
            </a:r>
          </a:p>
          <a:p>
            <a:pPr>
              <a:buClr>
                <a:srgbClr val="000099"/>
              </a:buClr>
              <a:buSzPct val="65000"/>
              <a:buFont typeface="Wingdings" pitchFamily="2" charset="2"/>
              <a:buChar char="u"/>
            </a:pPr>
            <a:r>
              <a:rPr lang="zh-CN" altLang="en-US" sz="2400" b="1">
                <a:latin typeface="Times New Roman" pitchFamily="18" charset="0"/>
                <a:ea typeface="华文楷体" pitchFamily="2" charset="-122"/>
              </a:rPr>
              <a:t>对象对其成员的访问有</a:t>
            </a:r>
            <a:r>
              <a:rPr lang="zh-CN" altLang="en-US" sz="2400" b="1" u="sng">
                <a:solidFill>
                  <a:srgbClr val="FF3300"/>
                </a:solidFill>
                <a:latin typeface="Times New Roman" pitchFamily="18" charset="0"/>
                <a:ea typeface="华文楷体" pitchFamily="2" charset="-122"/>
              </a:rPr>
              <a:t>圆点访问形式</a:t>
            </a:r>
            <a:r>
              <a:rPr lang="zh-CN" altLang="en-US" sz="2400" b="1">
                <a:latin typeface="Times New Roman" pitchFamily="18" charset="0"/>
                <a:ea typeface="华文楷体" pitchFamily="2" charset="-122"/>
              </a:rPr>
              <a:t>和</a:t>
            </a:r>
            <a:r>
              <a:rPr lang="zh-CN" altLang="en-US" sz="2400" b="1" u="sng">
                <a:solidFill>
                  <a:srgbClr val="FF3300"/>
                </a:solidFill>
                <a:latin typeface="Times New Roman" pitchFamily="18" charset="0"/>
                <a:ea typeface="华文楷体" pitchFamily="2" charset="-122"/>
              </a:rPr>
              <a:t>指针访问形式。</a:t>
            </a:r>
          </a:p>
        </p:txBody>
      </p:sp>
      <p:sp>
        <p:nvSpPr>
          <p:cNvPr id="169988" name="Text Box 4"/>
          <p:cNvSpPr txBox="1">
            <a:spLocks noChangeArrowheads="1"/>
          </p:cNvSpPr>
          <p:nvPr/>
        </p:nvSpPr>
        <p:spPr bwMode="auto">
          <a:xfrm>
            <a:off x="1403350" y="4005263"/>
            <a:ext cx="7272338" cy="431800"/>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pPr>
            <a:r>
              <a:rPr kumimoji="0" lang="en-US" altLang="zh-CN">
                <a:solidFill>
                  <a:srgbClr val="800000"/>
                </a:solidFill>
              </a:rPr>
              <a:t>(*</a:t>
            </a:r>
            <a:r>
              <a:rPr kumimoji="0" lang="zh-CN" altLang="en-US">
                <a:solidFill>
                  <a:srgbClr val="800000"/>
                </a:solidFill>
              </a:rPr>
              <a:t>对象指针名</a:t>
            </a:r>
            <a:r>
              <a:rPr kumimoji="0" lang="en-US" altLang="zh-CN">
                <a:solidFill>
                  <a:srgbClr val="800000"/>
                </a:solidFill>
              </a:rPr>
              <a:t>).</a:t>
            </a:r>
            <a:r>
              <a:rPr kumimoji="0" lang="zh-CN" altLang="en-US">
                <a:solidFill>
                  <a:srgbClr val="800000"/>
                </a:solidFill>
              </a:rPr>
              <a:t>公有成员</a:t>
            </a:r>
          </a:p>
        </p:txBody>
      </p:sp>
      <p:sp>
        <p:nvSpPr>
          <p:cNvPr id="169989" name="Text Box 5"/>
          <p:cNvSpPr txBox="1">
            <a:spLocks noChangeArrowheads="1"/>
          </p:cNvSpPr>
          <p:nvPr/>
        </p:nvSpPr>
        <p:spPr bwMode="auto">
          <a:xfrm>
            <a:off x="1403350" y="5084763"/>
            <a:ext cx="7272338" cy="409575"/>
          </a:xfrm>
          <a:prstGeom prst="rect">
            <a:avLst/>
          </a:prstGeom>
          <a:solidFill>
            <a:srgbClr val="FFFFFF"/>
          </a:solidFill>
          <a:ln w="9525" algn="ctr">
            <a:solidFill>
              <a:srgbClr val="000000"/>
            </a:solidFill>
            <a:miter lim="800000"/>
            <a:headEnd/>
            <a:tailEnd/>
          </a:ln>
          <a:effectLst/>
        </p:spPr>
        <p:txBody>
          <a:bodyPr/>
          <a:lstStyle/>
          <a:p>
            <a:pPr algn="ctr">
              <a:lnSpc>
                <a:spcPct val="100000"/>
              </a:lnSpc>
              <a:spcBef>
                <a:spcPct val="0"/>
              </a:spcBef>
            </a:pPr>
            <a:r>
              <a:rPr kumimoji="0" lang="zh-CN" altLang="en-US">
                <a:solidFill>
                  <a:srgbClr val="800000"/>
                </a:solidFill>
              </a:rPr>
              <a:t>对象指针名 </a:t>
            </a:r>
            <a:r>
              <a:rPr kumimoji="0" lang="en-US" altLang="zh-CN">
                <a:solidFill>
                  <a:srgbClr val="800000"/>
                </a:solidFill>
              </a:rPr>
              <a:t>-&gt;</a:t>
            </a:r>
            <a:r>
              <a:rPr kumimoji="0" lang="zh-CN" altLang="en-US">
                <a:solidFill>
                  <a:srgbClr val="800000"/>
                </a:solidFill>
              </a:rPr>
              <a:t>公有成员</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72034" name="Rectangle 2"/>
          <p:cNvSpPr>
            <a:spLocks noChangeArrowheads="1"/>
          </p:cNvSpPr>
          <p:nvPr/>
        </p:nvSpPr>
        <p:spPr bwMode="auto">
          <a:xfrm>
            <a:off x="1042988" y="1773238"/>
            <a:ext cx="7659687" cy="4821237"/>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hlink"/>
                </a:solidFill>
              </a:rPr>
              <a:t>//  point.h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class Point 		             </a:t>
            </a:r>
            <a:r>
              <a:rPr kumimoji="0" lang="en-US" altLang="zh-CN" sz="2200">
                <a:solidFill>
                  <a:srgbClr val="800000"/>
                </a:solidFill>
              </a:rPr>
              <a:t>//</a:t>
            </a:r>
            <a:r>
              <a:rPr kumimoji="0" lang="zh-CN" altLang="en-US" sz="2200">
                <a:solidFill>
                  <a:srgbClr val="800000"/>
                </a:solidFill>
              </a:rPr>
              <a:t>定义日期类</a:t>
            </a:r>
            <a:r>
              <a:rPr kumimoji="0" lang="en-US" altLang="zh-CN" sz="2200">
                <a:solidFill>
                  <a:srgbClr val="800000"/>
                </a:solidFill>
              </a:rPr>
              <a:t>Point</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void Setxy(int a, int b);</a:t>
            </a:r>
          </a:p>
          <a:p>
            <a:pPr algn="l" eaLnBrk="0" hangingPunct="0">
              <a:lnSpc>
                <a:spcPct val="100000"/>
              </a:lnSpc>
              <a:spcBef>
                <a:spcPct val="0"/>
              </a:spcBef>
              <a:tabLst>
                <a:tab pos="228600" algn="l"/>
                <a:tab pos="457200" algn="l"/>
              </a:tabLst>
            </a:pPr>
            <a:r>
              <a:rPr kumimoji="0" lang="en-US" altLang="zh-CN" sz="2200"/>
              <a:t>		void Move(int a, int b );</a:t>
            </a:r>
          </a:p>
          <a:p>
            <a:pPr algn="l" eaLnBrk="0" hangingPunct="0">
              <a:lnSpc>
                <a:spcPct val="100000"/>
              </a:lnSpc>
              <a:spcBef>
                <a:spcPct val="0"/>
              </a:spcBef>
              <a:tabLst>
                <a:tab pos="228600" algn="l"/>
                <a:tab pos="457200" algn="l"/>
              </a:tabLst>
            </a:pPr>
            <a:r>
              <a:rPr kumimoji="0" lang="en-US" altLang="zh-CN" sz="2200"/>
              <a:t>      void Display();</a:t>
            </a:r>
          </a:p>
          <a:p>
            <a:pPr algn="l" eaLnBrk="0" hangingPunct="0">
              <a:lnSpc>
                <a:spcPct val="100000"/>
              </a:lnSpc>
              <a:spcBef>
                <a:spcPct val="0"/>
              </a:spcBef>
              <a:tabLst>
                <a:tab pos="228600" algn="l"/>
                <a:tab pos="457200" algn="l"/>
              </a:tabLst>
            </a:pPr>
            <a:r>
              <a:rPr kumimoji="0" lang="en-US" altLang="zh-CN" sz="2200"/>
              <a:t>      int Getx();</a:t>
            </a:r>
          </a:p>
          <a:p>
            <a:pPr algn="l" eaLnBrk="0" hangingPunct="0">
              <a:lnSpc>
                <a:spcPct val="100000"/>
              </a:lnSpc>
              <a:spcBef>
                <a:spcPct val="0"/>
              </a:spcBef>
              <a:tabLst>
                <a:tab pos="228600" algn="l"/>
                <a:tab pos="457200" algn="l"/>
              </a:tabLst>
            </a:pPr>
            <a:r>
              <a:rPr kumimoji="0" lang="en-US" altLang="zh-CN" sz="2200"/>
              <a:t>      int Gety();</a:t>
            </a:r>
          </a:p>
          <a:p>
            <a:pPr algn="l" eaLnBrk="0" hangingPunct="0">
              <a:lnSpc>
                <a:spcPct val="100000"/>
              </a:lnSpc>
              <a:spcBef>
                <a:spcPct val="0"/>
              </a:spcBef>
              <a:tabLst>
                <a:tab pos="228600" algn="l"/>
                <a:tab pos="457200" algn="l"/>
              </a:tabLst>
            </a:pPr>
            <a:r>
              <a:rPr kumimoji="0" lang="en-US" altLang="zh-CN" sz="2200"/>
              <a:t>      void ModifyX( );</a:t>
            </a:r>
          </a:p>
          <a:p>
            <a:pPr algn="l" eaLnBrk="0" hangingPunct="0">
              <a:lnSpc>
                <a:spcPct val="100000"/>
              </a:lnSpc>
              <a:spcBef>
                <a:spcPct val="0"/>
              </a:spcBef>
              <a:tabLst>
                <a:tab pos="228600" algn="l"/>
                <a:tab pos="457200" algn="l"/>
              </a:tabLst>
            </a:pPr>
            <a:r>
              <a:rPr kumimoji="0" lang="en-US" altLang="zh-CN" sz="2200"/>
              <a:t>      void ModifyY( );</a:t>
            </a:r>
          </a:p>
          <a:p>
            <a:pPr algn="l" eaLnBrk="0" hangingPunct="0">
              <a:lnSpc>
                <a:spcPct val="100000"/>
              </a:lnSpc>
              <a:spcBef>
                <a:spcPct val="0"/>
              </a:spcBef>
              <a:tabLst>
                <a:tab pos="228600" algn="l"/>
                <a:tab pos="457200" algn="l"/>
              </a:tabLst>
            </a:pPr>
            <a:r>
              <a:rPr kumimoji="0" lang="en-US" altLang="zh-CN" sz="2200"/>
              <a:t>	private:         </a:t>
            </a:r>
            <a:r>
              <a:rPr kumimoji="0" lang="en-US" altLang="zh-CN"/>
              <a:t>		           </a:t>
            </a:r>
            <a:r>
              <a:rPr kumimoji="0" lang="en-US" altLang="zh-CN">
                <a:solidFill>
                  <a:srgbClr val="800000"/>
                </a:solidFill>
              </a:rPr>
              <a:t>//private</a:t>
            </a:r>
            <a:r>
              <a:rPr kumimoji="0" lang="zh-CN" altLang="en-US">
                <a:solidFill>
                  <a:srgbClr val="800000"/>
                </a:solidFill>
              </a:rPr>
              <a:t>可以默认</a:t>
            </a:r>
            <a:r>
              <a:rPr kumimoji="0" lang="zh-CN" altLang="en-US" sz="2200"/>
              <a:t>		</a:t>
            </a:r>
          </a:p>
          <a:p>
            <a:pPr algn="l" eaLnBrk="0" hangingPunct="0">
              <a:lnSpc>
                <a:spcPct val="100000"/>
              </a:lnSpc>
              <a:spcBef>
                <a:spcPct val="0"/>
              </a:spcBef>
              <a:tabLst>
                <a:tab pos="228600" algn="l"/>
                <a:tab pos="457200" algn="l"/>
              </a:tabLst>
            </a:pPr>
            <a:r>
              <a:rPr kumimoji="0" lang="zh-CN" altLang="en-US" sz="2200"/>
              <a:t>		</a:t>
            </a:r>
            <a:r>
              <a:rPr kumimoji="0" lang="en-US" altLang="zh-CN" sz="2200"/>
              <a:t>int x, y ;</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17203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73058" name="Rectangle 2"/>
          <p:cNvSpPr>
            <a:spLocks noChangeArrowheads="1"/>
          </p:cNvSpPr>
          <p:nvPr/>
        </p:nvSpPr>
        <p:spPr bwMode="auto">
          <a:xfrm>
            <a:off x="1042988" y="1700213"/>
            <a:ext cx="7659687" cy="4791075"/>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hlink"/>
                </a:solidFill>
              </a:rPr>
              <a:t>//  point.cpp</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"point.h"</a:t>
            </a:r>
          </a:p>
          <a:p>
            <a:pPr algn="l" eaLnBrk="0" hangingPunct="0">
              <a:lnSpc>
                <a:spcPct val="100000"/>
              </a:lnSpc>
              <a:spcBef>
                <a:spcPct val="0"/>
              </a:spcBef>
              <a:tabLst>
                <a:tab pos="228600" algn="l"/>
                <a:tab pos="457200" algn="l"/>
              </a:tabLst>
            </a:pPr>
            <a:r>
              <a:rPr kumimoji="0" lang="en-US" altLang="zh-CN" sz="2200"/>
              <a:t>void Point::Setxy(int a, int b)</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x=a;  y=b;</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void Point::Move(int a, int b )</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x += a;   y += b;</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solidFill>
                  <a:srgbClr val="800000"/>
                </a:solidFill>
              </a:rPr>
              <a:t>void Point::ModifyX( )</a:t>
            </a:r>
          </a:p>
          <a:p>
            <a:pPr algn="l" eaLnBrk="0" hangingPunct="0">
              <a:lnSpc>
                <a:spcPct val="100000"/>
              </a:lnSpc>
              <a:spcBef>
                <a:spcPct val="0"/>
              </a:spcBef>
              <a:tabLst>
                <a:tab pos="228600" algn="l"/>
                <a:tab pos="457200" algn="l"/>
              </a:tabLst>
            </a:pPr>
            <a:r>
              <a:rPr kumimoji="0" lang="en-US" altLang="zh-CN" sz="2200">
                <a:solidFill>
                  <a:srgbClr val="800000"/>
                </a:solidFill>
              </a:rPr>
              <a:t>{   x++;  }</a:t>
            </a:r>
          </a:p>
          <a:p>
            <a:pPr algn="l" eaLnBrk="0" hangingPunct="0">
              <a:lnSpc>
                <a:spcPct val="100000"/>
              </a:lnSpc>
              <a:spcBef>
                <a:spcPct val="0"/>
              </a:spcBef>
              <a:tabLst>
                <a:tab pos="228600" algn="l"/>
                <a:tab pos="457200" algn="l"/>
              </a:tabLst>
            </a:pPr>
            <a:r>
              <a:rPr kumimoji="0" lang="en-US" altLang="zh-CN" sz="2200">
                <a:solidFill>
                  <a:srgbClr val="800000"/>
                </a:solidFill>
              </a:rPr>
              <a:t>void ModifyY( )</a:t>
            </a:r>
          </a:p>
          <a:p>
            <a:pPr algn="l" eaLnBrk="0" hangingPunct="0">
              <a:lnSpc>
                <a:spcPct val="100000"/>
              </a:lnSpc>
              <a:spcBef>
                <a:spcPct val="0"/>
              </a:spcBef>
              <a:tabLst>
                <a:tab pos="228600" algn="l"/>
                <a:tab pos="457200" algn="l"/>
              </a:tabLst>
            </a:pPr>
            <a:r>
              <a:rPr kumimoji="0" lang="en-US" altLang="zh-CN" sz="2200">
                <a:solidFill>
                  <a:srgbClr val="800000"/>
                </a:solidFill>
              </a:rPr>
              <a:t>{   y++;  }</a:t>
            </a:r>
          </a:p>
        </p:txBody>
      </p:sp>
      <p:sp>
        <p:nvSpPr>
          <p:cNvPr id="17305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74082" name="Rectangle 2"/>
          <p:cNvSpPr>
            <a:spLocks noChangeArrowheads="1"/>
          </p:cNvSpPr>
          <p:nvPr/>
        </p:nvSpPr>
        <p:spPr bwMode="auto">
          <a:xfrm>
            <a:off x="1042988" y="1916113"/>
            <a:ext cx="7659687" cy="4121150"/>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t>void Point::Display()</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cout&lt;&lt;x&lt;&lt;","&lt;&lt;y&lt;&lt;endl;</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int Point::Getx()</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return x;</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int Point::Gety()</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return y;</a:t>
            </a:r>
          </a:p>
          <a:p>
            <a:pPr algn="l" eaLnBrk="0" hangingPunct="0">
              <a:lnSpc>
                <a:spcPct val="100000"/>
              </a:lnSpc>
              <a:spcBef>
                <a:spcPct val="0"/>
              </a:spcBef>
              <a:tabLst>
                <a:tab pos="228600" algn="l"/>
                <a:tab pos="457200" algn="l"/>
              </a:tabLst>
            </a:pPr>
            <a:r>
              <a:rPr kumimoji="0" lang="en-US" altLang="zh-CN" sz="2200"/>
              <a:t>}</a:t>
            </a:r>
            <a:endParaRPr kumimoji="0" lang="en-US" altLang="zh-CN" sz="2200">
              <a:solidFill>
                <a:srgbClr val="800000"/>
              </a:solidFill>
            </a:endParaRPr>
          </a:p>
        </p:txBody>
      </p:sp>
      <p:sp>
        <p:nvSpPr>
          <p:cNvPr id="17408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175106" name="Rectangle 2"/>
          <p:cNvSpPr>
            <a:spLocks noChangeArrowheads="1"/>
          </p:cNvSpPr>
          <p:nvPr/>
        </p:nvSpPr>
        <p:spPr bwMode="auto">
          <a:xfrm>
            <a:off x="1042988" y="1916113"/>
            <a:ext cx="7659687" cy="3786187"/>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hlink"/>
                </a:solidFill>
              </a:rPr>
              <a:t>//  main.cpp</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"point.cpp"</a:t>
            </a:r>
          </a:p>
          <a:p>
            <a:pPr algn="l" eaLnBrk="0" hangingPunct="0">
              <a:lnSpc>
                <a:spcPct val="100000"/>
              </a:lnSpc>
              <a:spcBef>
                <a:spcPct val="0"/>
              </a:spcBef>
              <a:tabLst>
                <a:tab pos="228600" algn="l"/>
                <a:tab pos="457200" algn="l"/>
              </a:tabLst>
            </a:pPr>
            <a:r>
              <a:rPr kumimoji="0" lang="en-US" altLang="zh-CN" sz="2200"/>
              <a:t>int main(  )</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Point *op = new Point;</a:t>
            </a:r>
          </a:p>
          <a:p>
            <a:pPr algn="l" eaLnBrk="0" hangingPunct="0">
              <a:lnSpc>
                <a:spcPct val="100000"/>
              </a:lnSpc>
              <a:spcBef>
                <a:spcPct val="0"/>
              </a:spcBef>
              <a:tabLst>
                <a:tab pos="228600" algn="l"/>
                <a:tab pos="457200" algn="l"/>
              </a:tabLst>
            </a:pPr>
            <a:r>
              <a:rPr kumimoji="0" lang="en-US" altLang="zh-CN" sz="2200"/>
              <a:t>    op-&gt;SetModify(10, 20);</a:t>
            </a:r>
          </a:p>
          <a:p>
            <a:pPr algn="l" eaLnBrk="0" hangingPunct="0">
              <a:lnSpc>
                <a:spcPct val="100000"/>
              </a:lnSpc>
              <a:spcBef>
                <a:spcPct val="0"/>
              </a:spcBef>
              <a:tabLst>
                <a:tab pos="228600" algn="l"/>
                <a:tab pos="457200" algn="l"/>
              </a:tabLst>
            </a:pPr>
            <a:r>
              <a:rPr kumimoji="0" lang="en-US" altLang="zh-CN" sz="2200"/>
              <a:t>    op-&gt;ModifyX( );</a:t>
            </a:r>
          </a:p>
          <a:p>
            <a:pPr algn="l" eaLnBrk="0" hangingPunct="0">
              <a:lnSpc>
                <a:spcPct val="100000"/>
              </a:lnSpc>
              <a:spcBef>
                <a:spcPct val="0"/>
              </a:spcBef>
              <a:tabLst>
                <a:tab pos="228600" algn="l"/>
                <a:tab pos="457200" algn="l"/>
              </a:tabLst>
            </a:pPr>
            <a:r>
              <a:rPr kumimoji="0" lang="en-US" altLang="zh-CN" sz="2200"/>
              <a:t>    op-&gt;ModifyY( );</a:t>
            </a:r>
          </a:p>
          <a:p>
            <a:pPr algn="l" eaLnBrk="0" hangingPunct="0">
              <a:lnSpc>
                <a:spcPct val="100000"/>
              </a:lnSpc>
              <a:spcBef>
                <a:spcPct val="0"/>
              </a:spcBef>
              <a:tabLst>
                <a:tab pos="228600" algn="l"/>
                <a:tab pos="457200" algn="l"/>
              </a:tabLst>
            </a:pPr>
            <a:r>
              <a:rPr kumimoji="0" lang="en-US" altLang="zh-CN" sz="2200"/>
              <a:t>    cout&lt;&lt;"("&lt;&lt;op-&gt;GetX()&lt;&lt;","&lt;&lt;op-&gt;GetY()&lt;&lt; ")"&lt;&lt;endl;</a:t>
            </a:r>
          </a:p>
          <a:p>
            <a:pPr algn="l" eaLnBrk="0" hangingPunct="0">
              <a:lnSpc>
                <a:spcPct val="100000"/>
              </a:lnSpc>
              <a:spcBef>
                <a:spcPct val="0"/>
              </a:spcBef>
              <a:tabLst>
                <a:tab pos="228600" algn="l"/>
                <a:tab pos="457200" algn="l"/>
              </a:tabLst>
            </a:pPr>
            <a:r>
              <a:rPr kumimoji="0" lang="en-US" altLang="zh-CN" sz="2200"/>
              <a:t>    return 0;</a:t>
            </a:r>
          </a:p>
          <a:p>
            <a:pPr algn="l" eaLnBrk="0" hangingPunct="0">
              <a:lnSpc>
                <a:spcPct val="100000"/>
              </a:lnSpc>
              <a:spcBef>
                <a:spcPct val="0"/>
              </a:spcBef>
              <a:tabLst>
                <a:tab pos="228600" algn="l"/>
                <a:tab pos="457200" algn="l"/>
              </a:tabLst>
            </a:pPr>
            <a:r>
              <a:rPr kumimoji="0" lang="en-US" altLang="zh-CN" sz="2200"/>
              <a:t>}</a:t>
            </a:r>
          </a:p>
        </p:txBody>
      </p:sp>
      <p:sp>
        <p:nvSpPr>
          <p:cNvPr id="17510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2.2   </a:t>
            </a:r>
            <a:r>
              <a:rPr kumimoji="0" lang="zh-CN" altLang="en-US" sz="3600">
                <a:solidFill>
                  <a:schemeClr val="tx2"/>
                </a:solidFill>
              </a:rPr>
              <a:t>类成员的访问</a:t>
            </a:r>
          </a:p>
        </p:txBody>
      </p:sp>
      <p:sp>
        <p:nvSpPr>
          <p:cNvPr id="175108" name="Rectangle 4"/>
          <p:cNvSpPr>
            <a:spLocks noChangeArrowheads="1"/>
          </p:cNvSpPr>
          <p:nvPr/>
        </p:nvSpPr>
        <p:spPr bwMode="auto">
          <a:xfrm>
            <a:off x="1042988" y="5734050"/>
            <a:ext cx="7659687" cy="436563"/>
          </a:xfrm>
          <a:prstGeom prst="rect">
            <a:avLst/>
          </a:prstGeom>
          <a:solidFill>
            <a:schemeClr val="tx1"/>
          </a:solid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bg1"/>
                </a:solidFill>
              </a:rPr>
              <a:t>(11,21)</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177154"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2.3   </a:t>
            </a:r>
            <a:r>
              <a:rPr lang="zh-CN" altLang="en-US" b="1">
                <a:latin typeface="Times New Roman" pitchFamily="18" charset="0"/>
                <a:ea typeface="华文楷体" pitchFamily="2" charset="-122"/>
              </a:rPr>
              <a:t>对象的赋值语句 </a:t>
            </a:r>
          </a:p>
        </p:txBody>
      </p:sp>
      <p:sp>
        <p:nvSpPr>
          <p:cNvPr id="177155" name="Rectangle 3"/>
          <p:cNvSpPr>
            <a:spLocks noGrp="1" noChangeArrowheads="1"/>
          </p:cNvSpPr>
          <p:nvPr>
            <p:ph type="body" idx="1"/>
          </p:nvPr>
        </p:nvSpPr>
        <p:spPr>
          <a:xfrm>
            <a:off x="1403350" y="2060575"/>
            <a:ext cx="7313613" cy="522288"/>
          </a:xfrm>
          <a:solidFill>
            <a:schemeClr val="bg1"/>
          </a:solidFill>
          <a:ln>
            <a:solidFill>
              <a:schemeClr val="tx1"/>
            </a:solidFill>
          </a:ln>
        </p:spPr>
        <p:txBody>
          <a:bodyPr/>
          <a:lstStyle/>
          <a:p>
            <a:pPr algn="ctr">
              <a:lnSpc>
                <a:spcPct val="90000"/>
              </a:lnSpc>
              <a:buClr>
                <a:srgbClr val="000099"/>
              </a:buClr>
              <a:buSzPct val="65000"/>
              <a:buFont typeface="Wingdings" pitchFamily="2" charset="2"/>
              <a:buNone/>
            </a:pPr>
            <a:r>
              <a:rPr lang="zh-CN" altLang="en-US" sz="2800" b="1">
                <a:latin typeface="Times New Roman" pitchFamily="18" charset="0"/>
                <a:ea typeface="华文楷体" pitchFamily="2" charset="-122"/>
              </a:rPr>
              <a:t>同类的对象之间可以赋值</a:t>
            </a:r>
            <a:endParaRPr lang="zh-CN" altLang="en-US" sz="2800" b="1" u="sng">
              <a:solidFill>
                <a:srgbClr val="FF3300"/>
              </a:solidFill>
              <a:latin typeface="Times New Roman" pitchFamily="18" charset="0"/>
              <a:ea typeface="华文楷体" pitchFamily="2" charset="-122"/>
            </a:endParaRPr>
          </a:p>
        </p:txBody>
      </p:sp>
      <p:sp>
        <p:nvSpPr>
          <p:cNvPr id="177156" name="Text Box 4"/>
          <p:cNvSpPr txBox="1">
            <a:spLocks noChangeArrowheads="1"/>
          </p:cNvSpPr>
          <p:nvPr/>
        </p:nvSpPr>
        <p:spPr bwMode="auto">
          <a:xfrm>
            <a:off x="1403350" y="4005263"/>
            <a:ext cx="7272338" cy="431800"/>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pPr>
            <a:r>
              <a:rPr kumimoji="0" lang="en-US" altLang="zh-CN" sz="2800">
                <a:solidFill>
                  <a:srgbClr val="800000"/>
                </a:solidFill>
              </a:rPr>
              <a:t>a=b</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49506" name="Rectangle 2"/>
          <p:cNvSpPr>
            <a:spLocks noChangeArrowheads="1"/>
          </p:cNvSpPr>
          <p:nvPr/>
        </p:nvSpPr>
        <p:spPr bwMode="auto">
          <a:xfrm>
            <a:off x="1042988" y="1773238"/>
            <a:ext cx="7659687" cy="4151312"/>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a:t>
            </a:r>
            <a:r>
              <a:rPr kumimoji="0" lang="zh-CN" altLang="en-US" sz="2200">
                <a:solidFill>
                  <a:schemeClr val="hlink"/>
                </a:solidFill>
              </a:rPr>
              <a:t>示例程序</a:t>
            </a:r>
            <a:r>
              <a:rPr kumimoji="0" lang="en-US" altLang="zh-CN" sz="2200">
                <a:solidFill>
                  <a:schemeClr val="hlink"/>
                </a:solidFill>
              </a:rPr>
              <a:t>2</a:t>
            </a:r>
            <a:r>
              <a:rPr kumimoji="0" lang="zh-CN" altLang="en-US" sz="2200">
                <a:solidFill>
                  <a:schemeClr val="hlink"/>
                </a:solidFill>
              </a:rPr>
              <a:t>，日期类的定义</a:t>
            </a:r>
          </a:p>
          <a:p>
            <a:pPr algn="l" eaLnBrk="0" hangingPunct="0">
              <a:lnSpc>
                <a:spcPct val="100000"/>
              </a:lnSpc>
              <a:spcBef>
                <a:spcPct val="0"/>
              </a:spcBef>
              <a:tabLst>
                <a:tab pos="228600" algn="l"/>
                <a:tab pos="457200" algn="l"/>
              </a:tabLst>
            </a:pPr>
            <a:r>
              <a:rPr kumimoji="0" lang="en-US" altLang="zh-CN" sz="2200">
                <a:solidFill>
                  <a:schemeClr val="hlink"/>
                </a:solidFill>
              </a:rPr>
              <a:t>//  date.h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class Date 		             </a:t>
            </a:r>
            <a:r>
              <a:rPr kumimoji="0" lang="en-US" altLang="zh-CN" sz="2200">
                <a:solidFill>
                  <a:srgbClr val="800000"/>
                </a:solidFill>
              </a:rPr>
              <a:t>//</a:t>
            </a:r>
            <a:r>
              <a:rPr kumimoji="0" lang="zh-CN" altLang="en-US" sz="2200">
                <a:solidFill>
                  <a:srgbClr val="800000"/>
                </a:solidFill>
              </a:rPr>
              <a:t>定义日期类</a:t>
            </a:r>
            <a:r>
              <a:rPr kumimoji="0" lang="en-US" altLang="zh-CN" sz="2200">
                <a:solidFill>
                  <a:srgbClr val="800000"/>
                </a:solidFill>
              </a:rPr>
              <a:t>Date</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void SetDate(int y, int m , int d);</a:t>
            </a:r>
          </a:p>
          <a:p>
            <a:pPr algn="l" eaLnBrk="0" hangingPunct="0">
              <a:lnSpc>
                <a:spcPct val="100000"/>
              </a:lnSpc>
              <a:spcBef>
                <a:spcPct val="0"/>
              </a:spcBef>
              <a:tabLst>
                <a:tab pos="228600" algn="l"/>
                <a:tab pos="457200" algn="l"/>
              </a:tabLst>
            </a:pPr>
            <a:r>
              <a:rPr kumimoji="0" lang="en-US" altLang="zh-CN" sz="2200"/>
              <a:t>		void ShowDate( );</a:t>
            </a:r>
          </a:p>
          <a:p>
            <a:pPr algn="l" eaLnBrk="0" hangingPunct="0">
              <a:lnSpc>
                <a:spcPct val="100000"/>
              </a:lnSpc>
              <a:spcBef>
                <a:spcPct val="0"/>
              </a:spcBef>
              <a:tabLst>
                <a:tab pos="228600" algn="l"/>
                <a:tab pos="457200" algn="l"/>
              </a:tabLst>
            </a:pPr>
            <a:r>
              <a:rPr kumimoji="0" lang="en-US" altLang="zh-CN" sz="2200"/>
              <a:t>	private:         </a:t>
            </a:r>
            <a:r>
              <a:rPr kumimoji="0" lang="en-US" altLang="zh-CN"/>
              <a:t>		           </a:t>
            </a:r>
            <a:r>
              <a:rPr kumimoji="0" lang="en-US" altLang="zh-CN">
                <a:solidFill>
                  <a:srgbClr val="800000"/>
                </a:solidFill>
              </a:rPr>
              <a:t>//private</a:t>
            </a:r>
            <a:r>
              <a:rPr kumimoji="0" lang="zh-CN" altLang="en-US">
                <a:solidFill>
                  <a:srgbClr val="800000"/>
                </a:solidFill>
              </a:rPr>
              <a:t>可以默认</a:t>
            </a:r>
            <a:r>
              <a:rPr kumimoji="0" lang="zh-CN" altLang="en-US" sz="2200"/>
              <a:t>		</a:t>
            </a:r>
          </a:p>
          <a:p>
            <a:pPr algn="l" eaLnBrk="0" hangingPunct="0">
              <a:lnSpc>
                <a:spcPct val="100000"/>
              </a:lnSpc>
              <a:spcBef>
                <a:spcPct val="0"/>
              </a:spcBef>
              <a:tabLst>
                <a:tab pos="228600" algn="l"/>
                <a:tab pos="457200" algn="l"/>
              </a:tabLst>
            </a:pPr>
            <a:r>
              <a:rPr kumimoji="0" lang="zh-CN" altLang="en-US" sz="2200"/>
              <a:t>		</a:t>
            </a:r>
            <a:r>
              <a:rPr kumimoji="0" lang="en-US" altLang="zh-CN" sz="2200"/>
              <a:t>int year;</a:t>
            </a:r>
          </a:p>
          <a:p>
            <a:pPr algn="l" eaLnBrk="0" hangingPunct="0">
              <a:lnSpc>
                <a:spcPct val="100000"/>
              </a:lnSpc>
              <a:spcBef>
                <a:spcPct val="0"/>
              </a:spcBef>
              <a:tabLst>
                <a:tab pos="228600" algn="l"/>
                <a:tab pos="457200" algn="l"/>
              </a:tabLst>
            </a:pPr>
            <a:r>
              <a:rPr kumimoji="0" lang="en-US" altLang="zh-CN" sz="2200"/>
              <a:t>      int month;</a:t>
            </a:r>
          </a:p>
          <a:p>
            <a:pPr algn="l" eaLnBrk="0" hangingPunct="0">
              <a:lnSpc>
                <a:spcPct val="100000"/>
              </a:lnSpc>
              <a:spcBef>
                <a:spcPct val="0"/>
              </a:spcBef>
              <a:tabLst>
                <a:tab pos="228600" algn="l"/>
                <a:tab pos="457200" algn="l"/>
              </a:tabLst>
            </a:pPr>
            <a:r>
              <a:rPr kumimoji="0" lang="en-US" altLang="zh-CN" sz="2200"/>
              <a:t>      int day;</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14950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latin typeface="华文楷体" pitchFamily="2" charset="-122"/>
              </a:rPr>
              <a:t>1.1       </a:t>
            </a:r>
            <a:r>
              <a:rPr kumimoji="0" lang="zh-CN" altLang="en-US" sz="3600">
                <a:solidFill>
                  <a:schemeClr val="tx2"/>
                </a:solidFill>
                <a:latin typeface="华文楷体" pitchFamily="2" charset="-122"/>
              </a:rPr>
              <a:t>类</a:t>
            </a:r>
            <a:r>
              <a:rPr kumimoji="0" lang="zh-CN" altLang="en-US" sz="3600">
                <a:solidFill>
                  <a:srgbClr val="000099"/>
                </a:solidFill>
                <a:latin typeface="华文楷体" pitchFamily="2" charset="-122"/>
              </a:rPr>
              <a:t>（的定义）</a:t>
            </a:r>
            <a:r>
              <a:rPr kumimoji="0" lang="zh-CN" altLang="en-US" sz="3600" b="0">
                <a:solidFill>
                  <a:schemeClr val="tx2"/>
                </a:solidFill>
                <a:latin typeface="华文楷体" pitchFamily="2" charset="-122"/>
              </a:rPr>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78178" name="Rectangle 2"/>
          <p:cNvSpPr>
            <a:spLocks noChangeArrowheads="1"/>
          </p:cNvSpPr>
          <p:nvPr/>
        </p:nvSpPr>
        <p:spPr bwMode="auto">
          <a:xfrm>
            <a:off x="1042988" y="1916113"/>
            <a:ext cx="7659687" cy="4456112"/>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hlink"/>
                </a:solidFill>
              </a:rPr>
              <a:t>//  sample.cpp</a:t>
            </a:r>
            <a:r>
              <a:rPr kumimoji="0" lang="zh-CN" altLang="en-US" sz="2200">
                <a:solidFill>
                  <a:schemeClr val="hlink"/>
                </a:solidFill>
              </a:rPr>
              <a:t>，对象赋值操作示例</a:t>
            </a:r>
            <a:endParaRPr kumimoji="0" lang="zh-CN" altLang="en-US"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&lt;iostream&gt;</a:t>
            </a:r>
          </a:p>
          <a:p>
            <a:pPr algn="l" eaLnBrk="0" hangingPunct="0">
              <a:lnSpc>
                <a:spcPct val="100000"/>
              </a:lnSpc>
              <a:spcBef>
                <a:spcPct val="0"/>
              </a:spcBef>
              <a:tabLst>
                <a:tab pos="228600" algn="l"/>
                <a:tab pos="457200" algn="l"/>
              </a:tabLst>
            </a:pPr>
            <a:r>
              <a:rPr kumimoji="0" lang="en-US" altLang="zh-CN" sz="2200"/>
              <a:t>using namespace std;</a:t>
            </a:r>
          </a:p>
          <a:p>
            <a:pPr algn="l" eaLnBrk="0" hangingPunct="0">
              <a:lnSpc>
                <a:spcPct val="100000"/>
              </a:lnSpc>
              <a:spcBef>
                <a:spcPct val="0"/>
              </a:spcBef>
              <a:tabLst>
                <a:tab pos="228600" algn="l"/>
                <a:tab pos="457200" algn="l"/>
              </a:tabLst>
            </a:pPr>
            <a:r>
              <a:rPr kumimoji="0" lang="en-US" altLang="zh-CN" sz="2200"/>
              <a:t>class Sample</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private</a:t>
            </a:r>
            <a:r>
              <a:rPr kumimoji="0" lang="zh-CN" altLang="en-US" sz="2200"/>
              <a:t>：</a:t>
            </a:r>
          </a:p>
          <a:p>
            <a:pPr algn="l" eaLnBrk="0" hangingPunct="0">
              <a:lnSpc>
                <a:spcPct val="100000"/>
              </a:lnSpc>
              <a:spcBef>
                <a:spcPct val="0"/>
              </a:spcBef>
              <a:tabLst>
                <a:tab pos="228600" algn="l"/>
                <a:tab pos="457200" algn="l"/>
              </a:tabLst>
            </a:pPr>
            <a:r>
              <a:rPr kumimoji="0" lang="zh-CN" altLang="en-US" sz="2200"/>
              <a:t>            </a:t>
            </a:r>
            <a:r>
              <a:rPr kumimoji="0" lang="en-US" altLang="zh-CN" sz="2200"/>
              <a:t>int a, b;</a:t>
            </a:r>
          </a:p>
          <a:p>
            <a:pPr algn="l" eaLnBrk="0" hangingPunct="0">
              <a:lnSpc>
                <a:spcPct val="100000"/>
              </a:lnSpc>
              <a:spcBef>
                <a:spcPct val="0"/>
              </a:spcBef>
              <a:tabLst>
                <a:tab pos="228600" algn="l"/>
                <a:tab pos="457200" algn="l"/>
              </a:tabLst>
            </a:pPr>
            <a:r>
              <a:rPr kumimoji="0" lang="en-US" altLang="zh-CN" sz="2200"/>
              <a:t>    public:</a:t>
            </a:r>
          </a:p>
          <a:p>
            <a:pPr algn="l" eaLnBrk="0" hangingPunct="0">
              <a:lnSpc>
                <a:spcPct val="100000"/>
              </a:lnSpc>
              <a:spcBef>
                <a:spcPct val="0"/>
              </a:spcBef>
              <a:tabLst>
                <a:tab pos="228600" algn="l"/>
                <a:tab pos="457200" algn="l"/>
              </a:tabLst>
            </a:pPr>
            <a:r>
              <a:rPr kumimoji="0" lang="en-US" altLang="zh-CN" sz="2200"/>
              <a:t>           void Init(int i, int j)</a:t>
            </a:r>
          </a:p>
          <a:p>
            <a:pPr algn="l" eaLnBrk="0" hangingPunct="0">
              <a:lnSpc>
                <a:spcPct val="100000"/>
              </a:lnSpc>
              <a:spcBef>
                <a:spcPct val="0"/>
              </a:spcBef>
              <a:tabLst>
                <a:tab pos="228600" algn="l"/>
                <a:tab pos="457200" algn="l"/>
              </a:tabLst>
            </a:pPr>
            <a:r>
              <a:rPr kumimoji="0" lang="en-US" altLang="zh-CN" sz="2200"/>
              <a:t>           {  a=i;  b=j;  }</a:t>
            </a:r>
          </a:p>
          <a:p>
            <a:pPr algn="l" eaLnBrk="0" hangingPunct="0">
              <a:lnSpc>
                <a:spcPct val="100000"/>
              </a:lnSpc>
              <a:spcBef>
                <a:spcPct val="0"/>
              </a:spcBef>
              <a:tabLst>
                <a:tab pos="228600" algn="l"/>
                <a:tab pos="457200" algn="l"/>
              </a:tabLst>
            </a:pPr>
            <a:r>
              <a:rPr kumimoji="0" lang="en-US" altLang="zh-CN" sz="2200"/>
              <a:t>           void Show()</a:t>
            </a:r>
          </a:p>
          <a:p>
            <a:pPr algn="l" eaLnBrk="0" hangingPunct="0">
              <a:lnSpc>
                <a:spcPct val="100000"/>
              </a:lnSpc>
              <a:spcBef>
                <a:spcPct val="0"/>
              </a:spcBef>
              <a:tabLst>
                <a:tab pos="228600" algn="l"/>
                <a:tab pos="457200" algn="l"/>
              </a:tabLst>
            </a:pPr>
            <a:r>
              <a:rPr kumimoji="0" lang="en-US" altLang="zh-CN" sz="2200"/>
              <a:t>          {  cout&lt;&lt;a&lt;&lt;" "&lt;&lt;b&lt;&lt;endl;}</a:t>
            </a:r>
          </a:p>
          <a:p>
            <a:pPr algn="l" eaLnBrk="0" hangingPunct="0">
              <a:lnSpc>
                <a:spcPct val="100000"/>
              </a:lnSpc>
              <a:spcBef>
                <a:spcPct val="0"/>
              </a:spcBef>
              <a:tabLst>
                <a:tab pos="228600" algn="l"/>
                <a:tab pos="457200" algn="l"/>
              </a:tabLst>
            </a:pPr>
            <a:r>
              <a:rPr kumimoji="0" lang="en-US" altLang="zh-CN" sz="2200"/>
              <a:t>};</a:t>
            </a:r>
          </a:p>
        </p:txBody>
      </p:sp>
      <p:sp>
        <p:nvSpPr>
          <p:cNvPr id="17817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2.3   </a:t>
            </a:r>
            <a:r>
              <a:rPr kumimoji="0" lang="zh-CN" altLang="en-US" sz="3600">
                <a:solidFill>
                  <a:schemeClr val="tx2"/>
                </a:solidFill>
              </a:rPr>
              <a:t>对象的赋值语句</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179202" name="Rectangle 2"/>
          <p:cNvSpPr>
            <a:spLocks noChangeArrowheads="1"/>
          </p:cNvSpPr>
          <p:nvPr/>
        </p:nvSpPr>
        <p:spPr bwMode="auto">
          <a:xfrm>
            <a:off x="1042988" y="1916113"/>
            <a:ext cx="7659687" cy="3116262"/>
          </a:xfrm>
          <a:prstGeom prst="rect">
            <a:avLst/>
          </a:prstGeom>
          <a:no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t>int main(  )</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Sample obj1, obj2;</a:t>
            </a:r>
          </a:p>
          <a:p>
            <a:pPr algn="l" eaLnBrk="0" hangingPunct="0">
              <a:lnSpc>
                <a:spcPct val="100000"/>
              </a:lnSpc>
              <a:spcBef>
                <a:spcPct val="0"/>
              </a:spcBef>
              <a:tabLst>
                <a:tab pos="228600" algn="l"/>
                <a:tab pos="457200" algn="l"/>
              </a:tabLst>
            </a:pPr>
            <a:r>
              <a:rPr kumimoji="0" lang="en-US" altLang="zh-CN" sz="2200"/>
              <a:t>    obj1.Init(22,33);</a:t>
            </a:r>
          </a:p>
          <a:p>
            <a:pPr algn="l" eaLnBrk="0" hangingPunct="0">
              <a:lnSpc>
                <a:spcPct val="100000"/>
              </a:lnSpc>
              <a:spcBef>
                <a:spcPct val="0"/>
              </a:spcBef>
              <a:tabLst>
                <a:tab pos="228600" algn="l"/>
                <a:tab pos="457200" algn="l"/>
              </a:tabLst>
            </a:pPr>
            <a:r>
              <a:rPr kumimoji="0" lang="en-US" altLang="zh-CN" sz="2200"/>
              <a:t>    obj2=obj1;</a:t>
            </a:r>
          </a:p>
          <a:p>
            <a:pPr algn="l" eaLnBrk="0" hangingPunct="0">
              <a:lnSpc>
                <a:spcPct val="100000"/>
              </a:lnSpc>
              <a:spcBef>
                <a:spcPct val="0"/>
              </a:spcBef>
              <a:tabLst>
                <a:tab pos="228600" algn="l"/>
                <a:tab pos="457200" algn="l"/>
              </a:tabLst>
            </a:pPr>
            <a:r>
              <a:rPr kumimoji="0" lang="en-US" altLang="zh-CN" sz="2200"/>
              <a:t>    obj1.Show();</a:t>
            </a:r>
          </a:p>
          <a:p>
            <a:pPr algn="l" eaLnBrk="0" hangingPunct="0">
              <a:lnSpc>
                <a:spcPct val="100000"/>
              </a:lnSpc>
              <a:spcBef>
                <a:spcPct val="0"/>
              </a:spcBef>
              <a:tabLst>
                <a:tab pos="228600" algn="l"/>
                <a:tab pos="457200" algn="l"/>
              </a:tabLst>
            </a:pPr>
            <a:r>
              <a:rPr kumimoji="0" lang="en-US" altLang="zh-CN" sz="2200"/>
              <a:t>    obj2.Show();</a:t>
            </a:r>
          </a:p>
          <a:p>
            <a:pPr algn="l" eaLnBrk="0" hangingPunct="0">
              <a:lnSpc>
                <a:spcPct val="100000"/>
              </a:lnSpc>
              <a:spcBef>
                <a:spcPct val="0"/>
              </a:spcBef>
              <a:tabLst>
                <a:tab pos="228600" algn="l"/>
                <a:tab pos="457200" algn="l"/>
              </a:tabLst>
            </a:pPr>
            <a:r>
              <a:rPr kumimoji="0" lang="en-US" altLang="zh-CN" sz="2200"/>
              <a:t>    return 0;</a:t>
            </a:r>
          </a:p>
          <a:p>
            <a:pPr algn="l" eaLnBrk="0" hangingPunct="0">
              <a:lnSpc>
                <a:spcPct val="100000"/>
              </a:lnSpc>
              <a:spcBef>
                <a:spcPct val="0"/>
              </a:spcBef>
              <a:tabLst>
                <a:tab pos="228600" algn="l"/>
                <a:tab pos="457200" algn="l"/>
              </a:tabLst>
            </a:pPr>
            <a:r>
              <a:rPr kumimoji="0" lang="en-US" altLang="zh-CN" sz="2200"/>
              <a:t>}</a:t>
            </a:r>
          </a:p>
        </p:txBody>
      </p:sp>
      <p:sp>
        <p:nvSpPr>
          <p:cNvPr id="17920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2.3   </a:t>
            </a:r>
            <a:r>
              <a:rPr kumimoji="0" lang="zh-CN" altLang="en-US" sz="3600">
                <a:solidFill>
                  <a:schemeClr val="tx2"/>
                </a:solidFill>
              </a:rPr>
              <a:t>对象的赋值语句</a:t>
            </a:r>
          </a:p>
        </p:txBody>
      </p:sp>
      <p:sp>
        <p:nvSpPr>
          <p:cNvPr id="179204" name="Rectangle 4"/>
          <p:cNvSpPr>
            <a:spLocks noChangeArrowheads="1"/>
          </p:cNvSpPr>
          <p:nvPr/>
        </p:nvSpPr>
        <p:spPr bwMode="auto">
          <a:xfrm>
            <a:off x="1042988" y="5300663"/>
            <a:ext cx="7659687" cy="771525"/>
          </a:xfrm>
          <a:prstGeom prst="rect">
            <a:avLst/>
          </a:prstGeom>
          <a:solidFill>
            <a:schemeClr val="tx1"/>
          </a:solidFill>
          <a:ln w="9525">
            <a:solidFill>
              <a:schemeClr val="tx1"/>
            </a:solidFill>
            <a:miter lim="800000"/>
            <a:headEnd/>
            <a:tailEnd/>
          </a:ln>
          <a:effectLst/>
        </p:spPr>
        <p:txBody>
          <a:bodyPr>
            <a:spAutoFit/>
          </a:bodyPr>
          <a:lstStyle/>
          <a:p>
            <a:pPr algn="l" eaLnBrk="0" hangingPunct="0">
              <a:lnSpc>
                <a:spcPct val="100000"/>
              </a:lnSpc>
              <a:spcBef>
                <a:spcPct val="0"/>
              </a:spcBef>
              <a:tabLst>
                <a:tab pos="228600" algn="l"/>
                <a:tab pos="457200" algn="l"/>
              </a:tabLst>
            </a:pPr>
            <a:r>
              <a:rPr kumimoji="0" lang="en-US" altLang="zh-CN" sz="2200">
                <a:solidFill>
                  <a:schemeClr val="bg1"/>
                </a:solidFill>
              </a:rPr>
              <a:t>22,33</a:t>
            </a:r>
          </a:p>
          <a:p>
            <a:pPr algn="l" eaLnBrk="0" hangingPunct="0">
              <a:lnSpc>
                <a:spcPct val="100000"/>
              </a:lnSpc>
              <a:spcBef>
                <a:spcPct val="0"/>
              </a:spcBef>
              <a:tabLst>
                <a:tab pos="228600" algn="l"/>
                <a:tab pos="457200" algn="l"/>
              </a:tabLst>
            </a:pPr>
            <a:r>
              <a:rPr kumimoji="0" lang="en-US" altLang="zh-CN" sz="2200">
                <a:solidFill>
                  <a:schemeClr val="bg1"/>
                </a:solidFill>
              </a:rPr>
              <a:t>22,33</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80226"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2.3   </a:t>
            </a:r>
            <a:r>
              <a:rPr lang="zh-CN" altLang="en-US" b="1">
                <a:latin typeface="Times New Roman" pitchFamily="18" charset="0"/>
                <a:ea typeface="华文楷体" pitchFamily="2" charset="-122"/>
              </a:rPr>
              <a:t>对象的赋值语句 </a:t>
            </a:r>
          </a:p>
        </p:txBody>
      </p:sp>
      <p:sp>
        <p:nvSpPr>
          <p:cNvPr id="180227" name="Rectangle 3"/>
          <p:cNvSpPr>
            <a:spLocks noGrp="1" noChangeArrowheads="1"/>
          </p:cNvSpPr>
          <p:nvPr>
            <p:ph type="body" idx="1"/>
          </p:nvPr>
        </p:nvSpPr>
        <p:spPr>
          <a:xfrm>
            <a:off x="1403350" y="2060575"/>
            <a:ext cx="7313613" cy="4176713"/>
          </a:xfrm>
          <a:solidFill>
            <a:schemeClr val="bg1"/>
          </a:solidFill>
          <a:ln>
            <a:solidFill>
              <a:schemeClr val="tx1"/>
            </a:solidFill>
          </a:ln>
        </p:spPr>
        <p:txBody>
          <a:bodyPr/>
          <a:lstStyle/>
          <a:p>
            <a:pPr>
              <a:lnSpc>
                <a:spcPct val="11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同类的对象之间可以赋值</a:t>
            </a:r>
          </a:p>
          <a:p>
            <a:pPr>
              <a:lnSpc>
                <a:spcPct val="11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两个对象之间的赋值，只是使得二者的数据成员相同。</a:t>
            </a:r>
          </a:p>
          <a:p>
            <a:pPr>
              <a:lnSpc>
                <a:spcPct val="11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上面例子中的对象赋值时通过默认赋值运算符函数进行对象赋值。</a:t>
            </a:r>
          </a:p>
          <a:p>
            <a:pPr>
              <a:lnSpc>
                <a:spcPct val="11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当类中存在指针时，使用默认赋值运算符函数进行对象赋值，可能会产生错误，这个问题需要用赋值运算符重载解决。</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81250"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2.4  </a:t>
            </a:r>
            <a:r>
              <a:rPr lang="zh-CN" altLang="en-US" b="1">
                <a:latin typeface="Times New Roman" pitchFamily="18" charset="0"/>
                <a:ea typeface="华文楷体" pitchFamily="2" charset="-122"/>
              </a:rPr>
              <a:t>数据封装 </a:t>
            </a:r>
          </a:p>
        </p:txBody>
      </p:sp>
      <p:sp>
        <p:nvSpPr>
          <p:cNvPr id="181251" name="Rectangle 3"/>
          <p:cNvSpPr>
            <a:spLocks noGrp="1" noChangeArrowheads="1"/>
          </p:cNvSpPr>
          <p:nvPr>
            <p:ph type="body" idx="1"/>
          </p:nvPr>
        </p:nvSpPr>
        <p:spPr>
          <a:xfrm>
            <a:off x="1403350" y="1773238"/>
            <a:ext cx="7313613" cy="4751387"/>
          </a:xfrm>
          <a:solidFill>
            <a:schemeClr val="bg1"/>
          </a:solidFill>
          <a:ln>
            <a:solidFill>
              <a:schemeClr val="tx1"/>
            </a:solidFill>
          </a:ln>
        </p:spPr>
        <p:txBody>
          <a:bodyPr/>
          <a:lstStyle/>
          <a:p>
            <a:pPr marL="0" indent="0">
              <a:lnSpc>
                <a:spcPct val="110000"/>
              </a:lnSpc>
              <a:spcBef>
                <a:spcPct val="50000"/>
              </a:spcBef>
              <a:buClr>
                <a:srgbClr val="000099"/>
              </a:buClr>
              <a:buSzPct val="65000"/>
              <a:buFont typeface="Wingdings" pitchFamily="2" charset="2"/>
              <a:buNone/>
            </a:pPr>
            <a:r>
              <a:rPr lang="zh-CN" altLang="en-US" sz="2400" b="1">
                <a:latin typeface="Times New Roman" pitchFamily="18" charset="0"/>
                <a:ea typeface="华文楷体" pitchFamily="2" charset="-122"/>
              </a:rPr>
              <a:t>面向对象程序设计，为数据和代码建立分块的内存区域，以提供对程序进行模块化的程序设计方法。</a:t>
            </a:r>
          </a:p>
          <a:p>
            <a:pPr marL="0" indent="0">
              <a:lnSpc>
                <a:spcPct val="11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 模块内存空间同时存放数据和代码，因此，保护对象很重要。</a:t>
            </a:r>
          </a:p>
          <a:p>
            <a:pPr marL="0" indent="0">
              <a:lnSpc>
                <a:spcPct val="11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 这些模块被用作样板，在需要时为其建立其副本。例如，一旦定义了一个窗口对象，只要内存允许，就可以建立许多这样的对象。</a:t>
            </a:r>
          </a:p>
          <a:p>
            <a:pPr marL="0" indent="0">
              <a:lnSpc>
                <a:spcPct val="11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通过类实现数据封装，一般数据成员是私有的，只有通过公有成员函数形成的接口访问其数据，这样对象内部的修改不会影响使用该对象的软件系统。</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r>
              <a:rPr lang="en-US" altLang="zh-CN"/>
              <a:t> </a:t>
            </a:r>
          </a:p>
        </p:txBody>
      </p:sp>
      <p:sp>
        <p:nvSpPr>
          <p:cNvPr id="138242" name="Rectangle 2"/>
          <p:cNvSpPr>
            <a:spLocks noChangeArrowheads="1"/>
          </p:cNvSpPr>
          <p:nvPr/>
        </p:nvSpPr>
        <p:spPr bwMode="auto">
          <a:xfrm>
            <a:off x="1258888" y="3429000"/>
            <a:ext cx="7313612" cy="1584325"/>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6600">
                <a:solidFill>
                  <a:schemeClr val="tx2"/>
                </a:solidFill>
                <a:latin typeface="隶书" pitchFamily="49" charset="-122"/>
                <a:ea typeface="隶书" pitchFamily="49" charset="-122"/>
              </a:rPr>
              <a:t>3</a:t>
            </a:r>
            <a:r>
              <a:rPr kumimoji="0" lang="zh-CN" altLang="en-US" sz="6600">
                <a:solidFill>
                  <a:schemeClr val="tx2"/>
                </a:solidFill>
                <a:latin typeface="隶书" pitchFamily="49" charset="-122"/>
                <a:ea typeface="隶书" pitchFamily="49" charset="-122"/>
              </a:rPr>
              <a:t>、构造函数和</a:t>
            </a:r>
            <a:br>
              <a:rPr kumimoji="0" lang="zh-CN" altLang="en-US" sz="6600">
                <a:solidFill>
                  <a:schemeClr val="tx2"/>
                </a:solidFill>
                <a:latin typeface="隶书" pitchFamily="49" charset="-122"/>
                <a:ea typeface="隶书" pitchFamily="49" charset="-122"/>
              </a:rPr>
            </a:br>
            <a:r>
              <a:rPr kumimoji="0" lang="zh-CN" altLang="en-US" sz="6600">
                <a:solidFill>
                  <a:schemeClr val="tx2"/>
                </a:solidFill>
                <a:latin typeface="隶书" pitchFamily="49" charset="-122"/>
                <a:ea typeface="隶书" pitchFamily="49" charset="-122"/>
              </a:rPr>
              <a:t>析构函数</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17410"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3.1        </a:t>
            </a:r>
            <a:r>
              <a:rPr lang="zh-CN" altLang="en-US" b="1">
                <a:latin typeface="Times New Roman" pitchFamily="18" charset="0"/>
                <a:ea typeface="华文楷体" pitchFamily="2" charset="-122"/>
              </a:rPr>
              <a:t>构造函数</a:t>
            </a:r>
            <a:r>
              <a:rPr lang="zh-CN" altLang="en-US" b="1">
                <a:solidFill>
                  <a:srgbClr val="000099"/>
                </a:solidFill>
                <a:latin typeface="Times New Roman" pitchFamily="18" charset="0"/>
                <a:ea typeface="华文楷体" pitchFamily="2" charset="-122"/>
              </a:rPr>
              <a:t>（的定义）</a:t>
            </a:r>
            <a:endParaRPr lang="zh-CN" altLang="en-US" sz="2700" b="1">
              <a:latin typeface="Times New Roman" pitchFamily="18" charset="0"/>
              <a:ea typeface="华文楷体" pitchFamily="2" charset="-122"/>
            </a:endParaRPr>
          </a:p>
        </p:txBody>
      </p:sp>
      <p:sp>
        <p:nvSpPr>
          <p:cNvPr id="17411" name="Rectangle 3"/>
          <p:cNvSpPr>
            <a:spLocks noGrp="1" noChangeArrowheads="1"/>
          </p:cNvSpPr>
          <p:nvPr>
            <p:ph type="body" idx="1"/>
          </p:nvPr>
        </p:nvSpPr>
        <p:spPr>
          <a:xfrm>
            <a:off x="1370013" y="1827213"/>
            <a:ext cx="7313612" cy="1530350"/>
          </a:xfrm>
          <a:solidFill>
            <a:schemeClr val="bg1"/>
          </a:solidFill>
          <a:ln>
            <a:solidFill>
              <a:schemeClr val="tx1"/>
            </a:solidFill>
          </a:ln>
        </p:spPr>
        <p:txBody>
          <a:bodyPr>
            <a:normAutofit fontScale="92500" lnSpcReduction="10000"/>
          </a:bodyPr>
          <a:lstStyle/>
          <a:p>
            <a:r>
              <a:rPr lang="zh-CN" altLang="en-US" b="1" dirty="0">
                <a:solidFill>
                  <a:srgbClr val="800000"/>
                </a:solidFill>
                <a:latin typeface="Times New Roman" pitchFamily="18" charset="0"/>
                <a:ea typeface="华文楷体" pitchFamily="2" charset="-122"/>
              </a:rPr>
              <a:t>构造函数</a:t>
            </a:r>
            <a:r>
              <a:rPr lang="zh-CN" altLang="en-US" b="1" dirty="0">
                <a:latin typeface="Times New Roman" pitchFamily="18" charset="0"/>
                <a:ea typeface="华文楷体" pitchFamily="2" charset="-122"/>
              </a:rPr>
              <a:t>的功能是在定义对象时被编译系统</a:t>
            </a:r>
            <a:r>
              <a:rPr lang="zh-CN" altLang="en-US" b="1" dirty="0">
                <a:solidFill>
                  <a:srgbClr val="800000"/>
                </a:solidFill>
                <a:latin typeface="Times New Roman" pitchFamily="18" charset="0"/>
                <a:ea typeface="华文楷体" pitchFamily="2" charset="-122"/>
              </a:rPr>
              <a:t>自动调用</a:t>
            </a:r>
            <a:r>
              <a:rPr lang="zh-CN" altLang="en-US" b="1" dirty="0">
                <a:latin typeface="Times New Roman" pitchFamily="18" charset="0"/>
                <a:ea typeface="华文楷体" pitchFamily="2" charset="-122"/>
              </a:rPr>
              <a:t>来创建对象并初始化对象。</a:t>
            </a:r>
          </a:p>
          <a:p>
            <a:r>
              <a:rPr lang="zh-CN" altLang="en-US" b="1" dirty="0">
                <a:latin typeface="Times New Roman" pitchFamily="18" charset="0"/>
                <a:ea typeface="华文楷体" pitchFamily="2" charset="-122"/>
              </a:rPr>
              <a:t>其定义格式如下：</a:t>
            </a:r>
          </a:p>
          <a:p>
            <a:endParaRPr lang="en-US" altLang="zh-CN" b="1" dirty="0">
              <a:latin typeface="Times New Roman" pitchFamily="18" charset="0"/>
              <a:ea typeface="华文楷体" pitchFamily="2" charset="-122"/>
            </a:endParaRPr>
          </a:p>
        </p:txBody>
      </p:sp>
      <p:sp>
        <p:nvSpPr>
          <p:cNvPr id="17412" name="Text Box 4"/>
          <p:cNvSpPr txBox="1">
            <a:spLocks noChangeArrowheads="1"/>
          </p:cNvSpPr>
          <p:nvPr/>
        </p:nvSpPr>
        <p:spPr bwMode="auto">
          <a:xfrm>
            <a:off x="1428728" y="3857628"/>
            <a:ext cx="7272338" cy="1681162"/>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r>
              <a:rPr kumimoji="0" lang="zh-CN" altLang="en-US" dirty="0">
                <a:solidFill>
                  <a:srgbClr val="FF0000"/>
                </a:solidFill>
              </a:rPr>
              <a:t>类名</a:t>
            </a:r>
            <a:r>
              <a:rPr kumimoji="0" lang="en-US" altLang="zh-CN" dirty="0">
                <a:solidFill>
                  <a:srgbClr val="FF0000"/>
                </a:solidFill>
              </a:rPr>
              <a:t>::</a:t>
            </a:r>
            <a:r>
              <a:rPr kumimoji="0" lang="zh-CN" altLang="en-US" dirty="0">
                <a:solidFill>
                  <a:srgbClr val="FF0000"/>
                </a:solidFill>
              </a:rPr>
              <a:t>类名</a:t>
            </a:r>
            <a:r>
              <a:rPr kumimoji="0" lang="en-US" altLang="zh-CN" dirty="0">
                <a:solidFill>
                  <a:srgbClr val="FF0000"/>
                </a:solidFill>
              </a:rPr>
              <a:t>(</a:t>
            </a:r>
            <a:r>
              <a:rPr kumimoji="0" lang="zh-CN" altLang="en-US" dirty="0">
                <a:solidFill>
                  <a:srgbClr val="FF0000"/>
                </a:solidFill>
              </a:rPr>
              <a:t>参数表</a:t>
            </a:r>
            <a:r>
              <a:rPr kumimoji="0" lang="en-US" altLang="zh-CN" dirty="0">
                <a:solidFill>
                  <a:srgbClr val="FF0000"/>
                </a:solidFill>
              </a:rPr>
              <a:t>)</a:t>
            </a:r>
          </a:p>
          <a:p>
            <a:pPr>
              <a:lnSpc>
                <a:spcPct val="100000"/>
              </a:lnSpc>
              <a:spcBef>
                <a:spcPct val="0"/>
              </a:spcBef>
            </a:pPr>
            <a:r>
              <a:rPr kumimoji="0" lang="en-US" altLang="zh-CN" dirty="0">
                <a:solidFill>
                  <a:srgbClr val="FF0000"/>
                </a:solidFill>
              </a:rPr>
              <a:t>{</a:t>
            </a:r>
          </a:p>
          <a:p>
            <a:pPr>
              <a:lnSpc>
                <a:spcPct val="100000"/>
              </a:lnSpc>
              <a:spcBef>
                <a:spcPct val="0"/>
              </a:spcBef>
            </a:pPr>
            <a:r>
              <a:rPr kumimoji="0" lang="zh-CN" altLang="en-US" dirty="0">
                <a:solidFill>
                  <a:srgbClr val="FF0000"/>
                </a:solidFill>
              </a:rPr>
              <a:t>　　函数体</a:t>
            </a:r>
          </a:p>
          <a:p>
            <a:pPr>
              <a:lnSpc>
                <a:spcPct val="100000"/>
              </a:lnSpc>
              <a:spcBef>
                <a:spcPct val="0"/>
              </a:spcBef>
            </a:pPr>
            <a:r>
              <a:rPr kumimoji="0" lang="en-US" altLang="zh-CN" dirty="0">
                <a:solidFill>
                  <a:srgbClr val="FF0000"/>
                </a:solidFill>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1202" name="Rectangle 2"/>
          <p:cNvSpPr>
            <a:spLocks noChangeArrowheads="1"/>
          </p:cNvSpPr>
          <p:nvPr/>
        </p:nvSpPr>
        <p:spPr bwMode="auto">
          <a:xfrm>
            <a:off x="738188" y="1557338"/>
            <a:ext cx="8154987" cy="5213350"/>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a:solidFill>
                  <a:schemeClr val="hlink"/>
                </a:solidFill>
              </a:rPr>
              <a:t>//  </a:t>
            </a:r>
            <a:r>
              <a:rPr kumimoji="0" lang="zh-CN" altLang="en-US">
                <a:solidFill>
                  <a:schemeClr val="hlink"/>
                </a:solidFill>
              </a:rPr>
              <a:t>示例程序，构造函数。</a:t>
            </a:r>
          </a:p>
          <a:p>
            <a:pPr indent="266700">
              <a:lnSpc>
                <a:spcPct val="100000"/>
              </a:lnSpc>
              <a:spcBef>
                <a:spcPct val="0"/>
              </a:spcBef>
            </a:pPr>
            <a:r>
              <a:rPr kumimoji="0" lang="en-US" altLang="zh-CN">
                <a:solidFill>
                  <a:schemeClr val="hlink"/>
                </a:solidFill>
              </a:rPr>
              <a:t>//  </a:t>
            </a:r>
            <a:r>
              <a:rPr kumimoji="0" lang="zh-CN" altLang="en-US">
                <a:solidFill>
                  <a:schemeClr val="hlink"/>
                </a:solidFill>
              </a:rPr>
              <a:t>在类定义和类实现中分别加入构造函数的声明和实现。</a:t>
            </a:r>
            <a:endParaRPr kumimoji="0" lang="zh-CN" altLang="en-US">
              <a:solidFill>
                <a:schemeClr val="hlink"/>
              </a:solidFill>
              <a:cs typeface="Times New Roman" pitchFamily="18" charset="0"/>
            </a:endParaRPr>
          </a:p>
          <a:p>
            <a:pPr indent="266700" eaLnBrk="0" hangingPunct="0">
              <a:lnSpc>
                <a:spcPct val="100000"/>
              </a:lnSpc>
              <a:spcBef>
                <a:spcPct val="0"/>
              </a:spcBef>
            </a:pPr>
            <a:r>
              <a:rPr kumimoji="0" lang="en-US" altLang="zh-CN">
                <a:solidFill>
                  <a:schemeClr val="hlink"/>
                </a:solidFill>
              </a:rPr>
              <a:t>//  student.h</a:t>
            </a:r>
          </a:p>
          <a:p>
            <a:pPr indent="266700" eaLnBrk="0" hangingPunct="0">
              <a:lnSpc>
                <a:spcPct val="100000"/>
              </a:lnSpc>
              <a:spcBef>
                <a:spcPct val="0"/>
              </a:spcBef>
            </a:pPr>
            <a:r>
              <a:rPr kumimoji="0" lang="en-US" altLang="zh-CN">
                <a:solidFill>
                  <a:srgbClr val="800000"/>
                </a:solidFill>
              </a:rPr>
              <a:t>class</a:t>
            </a:r>
            <a:r>
              <a:rPr kumimoji="0" lang="en-US" altLang="zh-CN"/>
              <a:t> Student</a:t>
            </a:r>
          </a:p>
          <a:p>
            <a:pPr indent="266700" eaLnBrk="0" hangingPunct="0">
              <a:lnSpc>
                <a:spcPct val="100000"/>
              </a:lnSpc>
              <a:spcBef>
                <a:spcPct val="0"/>
              </a:spcBef>
            </a:pPr>
            <a:r>
              <a:rPr kumimoji="0" lang="en-US" altLang="zh-CN"/>
              <a:t>{</a:t>
            </a:r>
          </a:p>
          <a:p>
            <a:pPr indent="266700" eaLnBrk="0" hangingPunct="0">
              <a:lnSpc>
                <a:spcPct val="100000"/>
              </a:lnSpc>
              <a:spcBef>
                <a:spcPct val="0"/>
              </a:spcBef>
            </a:pPr>
            <a:r>
              <a:rPr kumimoji="0" lang="en-US" altLang="zh-CN">
                <a:solidFill>
                  <a:srgbClr val="800000"/>
                </a:solidFill>
              </a:rPr>
              <a:t>	public:</a:t>
            </a:r>
          </a:p>
          <a:p>
            <a:pPr indent="266700" eaLnBrk="0" hangingPunct="0">
              <a:lnSpc>
                <a:spcPct val="100000"/>
              </a:lnSpc>
              <a:spcBef>
                <a:spcPct val="0"/>
              </a:spcBef>
            </a:pPr>
            <a:r>
              <a:rPr kumimoji="0" lang="en-US" altLang="zh-CN">
                <a:solidFill>
                  <a:schemeClr val="hlink"/>
                </a:solidFill>
              </a:rPr>
              <a:t>  	//</a:t>
            </a:r>
            <a:r>
              <a:rPr kumimoji="0" lang="zh-CN" altLang="en-US">
                <a:solidFill>
                  <a:schemeClr val="hlink"/>
                </a:solidFill>
              </a:rPr>
              <a:t>构造函数的声明，功能与前面的</a:t>
            </a:r>
            <a:r>
              <a:rPr kumimoji="0" lang="en-US" altLang="zh-CN">
                <a:solidFill>
                  <a:schemeClr val="hlink"/>
                </a:solidFill>
              </a:rPr>
              <a:t>input()</a:t>
            </a:r>
            <a:r>
              <a:rPr kumimoji="0" lang="zh-CN" altLang="en-US">
                <a:solidFill>
                  <a:schemeClr val="hlink"/>
                </a:solidFill>
              </a:rPr>
              <a:t>一样。</a:t>
            </a:r>
          </a:p>
          <a:p>
            <a:pPr indent="266700" eaLnBrk="0" hangingPunct="0">
              <a:lnSpc>
                <a:spcPct val="100000"/>
              </a:lnSpc>
              <a:spcBef>
                <a:spcPct val="0"/>
              </a:spcBef>
            </a:pPr>
            <a:r>
              <a:rPr kumimoji="0" lang="zh-CN" altLang="en-US"/>
              <a:t>   		</a:t>
            </a:r>
            <a:r>
              <a:rPr kumimoji="0" lang="en-US" altLang="zh-CN"/>
              <a:t>Student(char* pid,char* pname,int a,float s); </a:t>
            </a:r>
          </a:p>
          <a:p>
            <a:pPr indent="266700" eaLnBrk="0" hangingPunct="0">
              <a:lnSpc>
                <a:spcPct val="100000"/>
              </a:lnSpc>
              <a:spcBef>
                <a:spcPct val="0"/>
              </a:spcBef>
            </a:pPr>
            <a:r>
              <a:rPr kumimoji="0" lang="en-US" altLang="zh-CN">
                <a:solidFill>
                  <a:srgbClr val="800000"/>
                </a:solidFill>
              </a:rPr>
              <a:t>	private:</a:t>
            </a:r>
            <a:r>
              <a:rPr kumimoji="0" lang="en-US" altLang="zh-CN"/>
              <a:t>  </a:t>
            </a:r>
          </a:p>
          <a:p>
            <a:pPr indent="266700" eaLnBrk="0" hangingPunct="0">
              <a:lnSpc>
                <a:spcPct val="100000"/>
              </a:lnSpc>
              <a:spcBef>
                <a:spcPct val="0"/>
              </a:spcBef>
            </a:pPr>
            <a:r>
              <a:rPr kumimoji="0" lang="en-US" altLang="zh-CN"/>
              <a:t>   		char* id;</a:t>
            </a:r>
          </a:p>
          <a:p>
            <a:pPr indent="266700" eaLnBrk="0" hangingPunct="0">
              <a:lnSpc>
                <a:spcPct val="100000"/>
              </a:lnSpc>
              <a:spcBef>
                <a:spcPct val="0"/>
              </a:spcBef>
            </a:pPr>
            <a:r>
              <a:rPr kumimoji="0" lang="en-US" altLang="zh-CN"/>
              <a:t>  		char* name;</a:t>
            </a:r>
          </a:p>
          <a:p>
            <a:pPr indent="266700" eaLnBrk="0" hangingPunct="0">
              <a:lnSpc>
                <a:spcPct val="100000"/>
              </a:lnSpc>
              <a:spcBef>
                <a:spcPct val="0"/>
              </a:spcBef>
            </a:pPr>
            <a:r>
              <a:rPr kumimoji="0" lang="en-US" altLang="zh-CN"/>
              <a:t>   		int age;</a:t>
            </a:r>
          </a:p>
          <a:p>
            <a:pPr indent="266700" eaLnBrk="0" hangingPunct="0">
              <a:lnSpc>
                <a:spcPct val="100000"/>
              </a:lnSpc>
              <a:spcBef>
                <a:spcPct val="0"/>
              </a:spcBef>
            </a:pPr>
            <a:r>
              <a:rPr kumimoji="0" lang="en-US" altLang="zh-CN"/>
              <a:t>		float score;</a:t>
            </a:r>
          </a:p>
          <a:p>
            <a:pPr indent="266700" eaLnBrk="0" hangingPunct="0">
              <a:lnSpc>
                <a:spcPct val="100000"/>
              </a:lnSpc>
              <a:spcBef>
                <a:spcPct val="0"/>
              </a:spcBef>
            </a:pPr>
            <a:r>
              <a:rPr kumimoji="0" lang="en-US" altLang="zh-CN"/>
              <a:t>}</a:t>
            </a:r>
          </a:p>
        </p:txBody>
      </p:sp>
      <p:sp>
        <p:nvSpPr>
          <p:cNvPr id="5120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        </a:t>
            </a:r>
            <a:r>
              <a:rPr kumimoji="0" lang="zh-CN" altLang="en-US" sz="3600">
                <a:solidFill>
                  <a:schemeClr val="tx2"/>
                </a:solidFill>
              </a:rPr>
              <a:t>构造函数</a:t>
            </a:r>
            <a:r>
              <a:rPr kumimoji="0" lang="zh-CN" altLang="en-US" sz="3600">
                <a:solidFill>
                  <a:srgbClr val="000099"/>
                </a:solidFill>
              </a:rPr>
              <a:t>（的定义）</a:t>
            </a:r>
            <a:endParaRPr kumimoji="0" lang="zh-CN" altLang="en-US" sz="2700">
              <a:solidFill>
                <a:schemeClr val="tx2"/>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2226" name="Rectangle 2"/>
          <p:cNvSpPr>
            <a:spLocks noChangeArrowheads="1"/>
          </p:cNvSpPr>
          <p:nvPr/>
        </p:nvSpPr>
        <p:spPr bwMode="auto">
          <a:xfrm>
            <a:off x="1104900" y="1562100"/>
            <a:ext cx="7643813" cy="5067300"/>
          </a:xfrm>
          <a:prstGeom prst="rect">
            <a:avLst/>
          </a:prstGeom>
          <a:solidFill>
            <a:schemeClr val="bg1"/>
          </a:solidFill>
          <a:ln w="9525">
            <a:solidFill>
              <a:schemeClr val="tx1"/>
            </a:solidFill>
            <a:miter lim="800000"/>
            <a:headEnd/>
            <a:tailEnd/>
          </a:ln>
          <a:effectLst/>
        </p:spPr>
        <p:txBody>
          <a:bodyPr>
            <a:spAutoFit/>
          </a:bodyPr>
          <a:lstStyle/>
          <a:p>
            <a:pPr algn="l" eaLnBrk="0" hangingPunct="0">
              <a:lnSpc>
                <a:spcPct val="100000"/>
              </a:lnSpc>
              <a:spcBef>
                <a:spcPct val="40000"/>
              </a:spcBef>
            </a:pPr>
            <a:r>
              <a:rPr kumimoji="0" lang="en-US" altLang="zh-CN" dirty="0"/>
              <a:t>Student::Student(char* </a:t>
            </a:r>
            <a:r>
              <a:rPr kumimoji="0" lang="en-US" altLang="zh-CN" dirty="0" err="1"/>
              <a:t>pid,char</a:t>
            </a:r>
            <a:r>
              <a:rPr kumimoji="0" lang="en-US" altLang="zh-CN" dirty="0"/>
              <a:t>* </a:t>
            </a:r>
            <a:r>
              <a:rPr kumimoji="0" lang="en-US" altLang="zh-CN" dirty="0" err="1"/>
              <a:t>pname,int</a:t>
            </a:r>
            <a:r>
              <a:rPr kumimoji="0" lang="en-US" altLang="zh-CN" dirty="0"/>
              <a:t> </a:t>
            </a:r>
            <a:r>
              <a:rPr kumimoji="0" lang="en-US" altLang="zh-CN" dirty="0" err="1"/>
              <a:t>a,float</a:t>
            </a:r>
            <a:r>
              <a:rPr kumimoji="0" lang="en-US" altLang="zh-CN" dirty="0"/>
              <a:t> s) </a:t>
            </a:r>
          </a:p>
          <a:p>
            <a:pPr algn="l" eaLnBrk="0" hangingPunct="0">
              <a:lnSpc>
                <a:spcPct val="100000"/>
              </a:lnSpc>
              <a:spcBef>
                <a:spcPct val="40000"/>
              </a:spcBef>
            </a:pPr>
            <a:r>
              <a:rPr kumimoji="0" lang="en-US" altLang="zh-CN" dirty="0">
                <a:solidFill>
                  <a:schemeClr val="hlink"/>
                </a:solidFill>
              </a:rPr>
              <a:t>//</a:t>
            </a:r>
            <a:r>
              <a:rPr kumimoji="0" lang="zh-CN" altLang="en-US" dirty="0">
                <a:solidFill>
                  <a:schemeClr val="hlink"/>
                </a:solidFill>
              </a:rPr>
              <a:t>构造函数的实现</a:t>
            </a:r>
            <a:endParaRPr kumimoji="0" lang="zh-CN" altLang="en-US" dirty="0">
              <a:solidFill>
                <a:schemeClr val="hlink"/>
              </a:solidFill>
              <a:cs typeface="Times New Roman" pitchFamily="18" charset="0"/>
            </a:endParaRPr>
          </a:p>
          <a:p>
            <a:pPr algn="l" eaLnBrk="0" hangingPunct="0">
              <a:lnSpc>
                <a:spcPct val="100000"/>
              </a:lnSpc>
              <a:spcBef>
                <a:spcPct val="40000"/>
              </a:spcBef>
            </a:pPr>
            <a:r>
              <a:rPr kumimoji="0" lang="en-US" altLang="zh-CN" dirty="0"/>
              <a:t>{</a:t>
            </a:r>
          </a:p>
          <a:p>
            <a:pPr algn="l" eaLnBrk="0" hangingPunct="0">
              <a:lnSpc>
                <a:spcPct val="100000"/>
              </a:lnSpc>
              <a:spcBef>
                <a:spcPct val="40000"/>
              </a:spcBef>
            </a:pPr>
            <a:r>
              <a:rPr kumimoji="0" lang="en-US" altLang="zh-CN" dirty="0"/>
              <a:t>	id=new char[</a:t>
            </a:r>
            <a:r>
              <a:rPr kumimoji="0" lang="en-US" altLang="zh-CN" dirty="0" err="1"/>
              <a:t>strlen</a:t>
            </a:r>
            <a:r>
              <a:rPr kumimoji="0" lang="en-US" altLang="zh-CN" dirty="0"/>
              <a:t>(</a:t>
            </a:r>
            <a:r>
              <a:rPr kumimoji="0" lang="en-US" altLang="zh-CN" dirty="0" err="1"/>
              <a:t>pid</a:t>
            </a:r>
            <a:r>
              <a:rPr kumimoji="0" lang="en-US" altLang="zh-CN" dirty="0"/>
              <a:t>)+1];</a:t>
            </a:r>
          </a:p>
          <a:p>
            <a:pPr algn="l" eaLnBrk="0" hangingPunct="0">
              <a:lnSpc>
                <a:spcPct val="100000"/>
              </a:lnSpc>
              <a:spcBef>
                <a:spcPct val="40000"/>
              </a:spcBef>
            </a:pPr>
            <a:r>
              <a:rPr kumimoji="0" lang="en-US" altLang="zh-CN" dirty="0"/>
              <a:t>	</a:t>
            </a:r>
            <a:r>
              <a:rPr kumimoji="0" lang="en-US" altLang="zh-CN" dirty="0" err="1"/>
              <a:t>strcpy</a:t>
            </a:r>
            <a:r>
              <a:rPr kumimoji="0" lang="en-US" altLang="zh-CN" dirty="0"/>
              <a:t>(</a:t>
            </a:r>
            <a:r>
              <a:rPr kumimoji="0" lang="en-US" altLang="zh-CN" dirty="0" err="1"/>
              <a:t>id,pid</a:t>
            </a:r>
            <a:r>
              <a:rPr kumimoji="0" lang="en-US" altLang="zh-CN" dirty="0"/>
              <a:t>);</a:t>
            </a:r>
          </a:p>
          <a:p>
            <a:pPr algn="l" eaLnBrk="0" hangingPunct="0">
              <a:lnSpc>
                <a:spcPct val="100000"/>
              </a:lnSpc>
              <a:spcBef>
                <a:spcPct val="40000"/>
              </a:spcBef>
            </a:pPr>
            <a:r>
              <a:rPr kumimoji="0" lang="en-US" altLang="zh-CN" dirty="0"/>
              <a:t>	name=new char[</a:t>
            </a:r>
            <a:r>
              <a:rPr kumimoji="0" lang="en-US" altLang="zh-CN" dirty="0" err="1"/>
              <a:t>strlen</a:t>
            </a:r>
            <a:r>
              <a:rPr kumimoji="0" lang="en-US" altLang="zh-CN" dirty="0"/>
              <a:t>(</a:t>
            </a:r>
            <a:r>
              <a:rPr kumimoji="0" lang="en-US" altLang="zh-CN" dirty="0" err="1"/>
              <a:t>pname</a:t>
            </a:r>
            <a:r>
              <a:rPr kumimoji="0" lang="en-US" altLang="zh-CN" dirty="0"/>
              <a:t>)+1];</a:t>
            </a:r>
          </a:p>
          <a:p>
            <a:pPr algn="l" eaLnBrk="0" hangingPunct="0">
              <a:lnSpc>
                <a:spcPct val="100000"/>
              </a:lnSpc>
              <a:spcBef>
                <a:spcPct val="40000"/>
              </a:spcBef>
            </a:pPr>
            <a:r>
              <a:rPr kumimoji="0" lang="en-US" altLang="zh-CN" dirty="0"/>
              <a:t>	</a:t>
            </a:r>
            <a:r>
              <a:rPr kumimoji="0" lang="en-US" altLang="zh-CN" dirty="0" err="1"/>
              <a:t>strcpy</a:t>
            </a:r>
            <a:r>
              <a:rPr kumimoji="0" lang="en-US" altLang="zh-CN" dirty="0"/>
              <a:t>(</a:t>
            </a:r>
            <a:r>
              <a:rPr kumimoji="0" lang="en-US" altLang="zh-CN" dirty="0" err="1"/>
              <a:t>name,pname</a:t>
            </a:r>
            <a:r>
              <a:rPr kumimoji="0" lang="en-US" altLang="zh-CN" dirty="0"/>
              <a:t>);</a:t>
            </a:r>
          </a:p>
          <a:p>
            <a:pPr algn="l" eaLnBrk="0" hangingPunct="0">
              <a:lnSpc>
                <a:spcPct val="100000"/>
              </a:lnSpc>
              <a:spcBef>
                <a:spcPct val="40000"/>
              </a:spcBef>
            </a:pPr>
            <a:r>
              <a:rPr kumimoji="0" lang="en-US" altLang="zh-CN" dirty="0"/>
              <a:t>	age=a;</a:t>
            </a:r>
          </a:p>
          <a:p>
            <a:pPr algn="l" eaLnBrk="0" hangingPunct="0">
              <a:lnSpc>
                <a:spcPct val="100000"/>
              </a:lnSpc>
              <a:spcBef>
                <a:spcPct val="40000"/>
              </a:spcBef>
            </a:pPr>
            <a:r>
              <a:rPr kumimoji="0" lang="en-US" altLang="zh-CN" dirty="0"/>
              <a:t>	score=s;</a:t>
            </a:r>
          </a:p>
          <a:p>
            <a:pPr algn="l" eaLnBrk="0" hangingPunct="0">
              <a:lnSpc>
                <a:spcPct val="100000"/>
              </a:lnSpc>
              <a:spcBef>
                <a:spcPct val="40000"/>
              </a:spcBef>
            </a:pPr>
            <a:r>
              <a:rPr kumimoji="0" lang="en-US" altLang="zh-CN" dirty="0"/>
              <a:t>}</a:t>
            </a:r>
          </a:p>
        </p:txBody>
      </p:sp>
      <p:sp>
        <p:nvSpPr>
          <p:cNvPr id="5222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        </a:t>
            </a:r>
            <a:r>
              <a:rPr kumimoji="0" lang="zh-CN" altLang="en-US" sz="3600">
                <a:solidFill>
                  <a:schemeClr val="tx2"/>
                </a:solidFill>
              </a:rPr>
              <a:t>构造函数</a:t>
            </a:r>
            <a:r>
              <a:rPr kumimoji="0" lang="zh-CN" altLang="en-US" sz="3600">
                <a:solidFill>
                  <a:srgbClr val="000099"/>
                </a:solidFill>
              </a:rPr>
              <a:t>（的定义）</a:t>
            </a:r>
            <a:endParaRPr kumimoji="0" lang="zh-CN" altLang="en-US" sz="2700">
              <a:solidFill>
                <a:schemeClr val="tx2"/>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82274" name="Rectangle 2"/>
          <p:cNvSpPr>
            <a:spLocks noChangeArrowheads="1"/>
          </p:cNvSpPr>
          <p:nvPr/>
        </p:nvSpPr>
        <p:spPr bwMode="auto">
          <a:xfrm>
            <a:off x="1042988" y="1773238"/>
            <a:ext cx="7659687" cy="4486275"/>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a:t>
            </a:r>
            <a:r>
              <a:rPr kumimoji="0" lang="zh-CN" altLang="en-US" sz="2200">
                <a:solidFill>
                  <a:schemeClr val="hlink"/>
                </a:solidFill>
              </a:rPr>
              <a:t>示例程序，日期类的定义。函数成员定义在类体中。</a:t>
            </a:r>
          </a:p>
          <a:p>
            <a:pPr algn="l" eaLnBrk="0" hangingPunct="0">
              <a:lnSpc>
                <a:spcPct val="100000"/>
              </a:lnSpc>
              <a:spcBef>
                <a:spcPct val="0"/>
              </a:spcBef>
              <a:tabLst>
                <a:tab pos="228600" algn="l"/>
                <a:tab pos="457200" algn="l"/>
              </a:tabLst>
            </a:pPr>
            <a:r>
              <a:rPr kumimoji="0" lang="en-US" altLang="zh-CN" sz="2200">
                <a:solidFill>
                  <a:schemeClr val="hlink"/>
                </a:solidFill>
              </a:rPr>
              <a:t>//  date.h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&lt;iostream&gt;</a:t>
            </a:r>
          </a:p>
          <a:p>
            <a:pPr algn="l" eaLnBrk="0" hangingPunct="0">
              <a:lnSpc>
                <a:spcPct val="100000"/>
              </a:lnSpc>
              <a:spcBef>
                <a:spcPct val="0"/>
              </a:spcBef>
              <a:tabLst>
                <a:tab pos="228600" algn="l"/>
                <a:tab pos="457200" algn="l"/>
              </a:tabLst>
            </a:pPr>
            <a:r>
              <a:rPr kumimoji="0" lang="en-US" altLang="zh-CN" sz="2200"/>
              <a:t>using namespace std;</a:t>
            </a:r>
          </a:p>
          <a:p>
            <a:pPr algn="l" eaLnBrk="0" hangingPunct="0">
              <a:lnSpc>
                <a:spcPct val="100000"/>
              </a:lnSpc>
              <a:spcBef>
                <a:spcPct val="0"/>
              </a:spcBef>
              <a:tabLst>
                <a:tab pos="228600" algn="l"/>
                <a:tab pos="457200" algn="l"/>
              </a:tabLst>
            </a:pPr>
            <a:r>
              <a:rPr kumimoji="0" lang="en-US" altLang="zh-CN" sz="2200"/>
              <a:t>class Date 		             </a:t>
            </a:r>
            <a:r>
              <a:rPr kumimoji="0" lang="en-US" altLang="zh-CN" sz="2200">
                <a:solidFill>
                  <a:srgbClr val="800000"/>
                </a:solidFill>
              </a:rPr>
              <a:t>//</a:t>
            </a:r>
            <a:r>
              <a:rPr kumimoji="0" lang="zh-CN" altLang="en-US" sz="2200">
                <a:solidFill>
                  <a:srgbClr val="800000"/>
                </a:solidFill>
              </a:rPr>
              <a:t>定义日期类</a:t>
            </a:r>
            <a:r>
              <a:rPr kumimoji="0" lang="en-US" altLang="zh-CN" sz="2200">
                <a:solidFill>
                  <a:srgbClr val="800000"/>
                </a:solidFill>
              </a:rPr>
              <a:t>Date</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Date(int y, int m, int d);</a:t>
            </a:r>
          </a:p>
          <a:p>
            <a:pPr algn="l" eaLnBrk="0" hangingPunct="0">
              <a:lnSpc>
                <a:spcPct val="100000"/>
              </a:lnSpc>
              <a:spcBef>
                <a:spcPct val="0"/>
              </a:spcBef>
              <a:tabLst>
                <a:tab pos="228600" algn="l"/>
                <a:tab pos="457200" algn="l"/>
              </a:tabLst>
            </a:pPr>
            <a:r>
              <a:rPr kumimoji="0" lang="en-US" altLang="zh-CN" sz="2200"/>
              <a:t>      void SetDate(int sy, int sm , int sd)  </a:t>
            </a:r>
          </a:p>
          <a:p>
            <a:pPr algn="l" eaLnBrk="0" hangingPunct="0">
              <a:lnSpc>
                <a:spcPct val="100000"/>
              </a:lnSpc>
              <a:spcBef>
                <a:spcPct val="0"/>
              </a:spcBef>
              <a:tabLst>
                <a:tab pos="228600" algn="l"/>
                <a:tab pos="457200" algn="l"/>
              </a:tabLst>
            </a:pPr>
            <a:r>
              <a:rPr kumimoji="0" lang="en-US" altLang="zh-CN" sz="2200"/>
              <a:t>		void ShowDate( )</a:t>
            </a:r>
          </a:p>
          <a:p>
            <a:pPr algn="l" eaLnBrk="0" hangingPunct="0">
              <a:lnSpc>
                <a:spcPct val="100000"/>
              </a:lnSpc>
              <a:spcBef>
                <a:spcPct val="0"/>
              </a:spcBef>
              <a:tabLst>
                <a:tab pos="228600" algn="l"/>
                <a:tab pos="457200" algn="l"/>
              </a:tabLst>
            </a:pPr>
            <a:r>
              <a:rPr kumimoji="0" lang="en-US" altLang="zh-CN" sz="2200"/>
              <a:t>  	private:         </a:t>
            </a:r>
            <a:r>
              <a:rPr kumimoji="0" lang="en-US" altLang="zh-CN"/>
              <a:t>		           </a:t>
            </a:r>
            <a:r>
              <a:rPr kumimoji="0" lang="en-US" altLang="zh-CN" sz="2200"/>
              <a:t>		</a:t>
            </a:r>
          </a:p>
          <a:p>
            <a:pPr algn="l" eaLnBrk="0" hangingPunct="0">
              <a:lnSpc>
                <a:spcPct val="100000"/>
              </a:lnSpc>
              <a:spcBef>
                <a:spcPct val="0"/>
              </a:spcBef>
              <a:tabLst>
                <a:tab pos="228600" algn="l"/>
                <a:tab pos="457200" algn="l"/>
              </a:tabLst>
            </a:pPr>
            <a:r>
              <a:rPr kumimoji="0" lang="en-US" altLang="zh-CN" sz="2200"/>
              <a:t>		int year;      int month;      int day;</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18227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        </a:t>
            </a:r>
            <a:r>
              <a:rPr kumimoji="0" lang="zh-CN" altLang="en-US" sz="3600">
                <a:solidFill>
                  <a:schemeClr val="tx2"/>
                </a:solidFill>
              </a:rPr>
              <a:t>构造函数</a:t>
            </a:r>
            <a:r>
              <a:rPr kumimoji="0" lang="zh-CN" altLang="en-US" sz="3600">
                <a:solidFill>
                  <a:srgbClr val="000099"/>
                </a:solidFill>
              </a:rPr>
              <a:t>（的定义）</a:t>
            </a:r>
            <a:endParaRPr kumimoji="0" lang="zh-CN" altLang="en-US" sz="2700">
              <a:solidFill>
                <a:schemeClr val="tx2"/>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83298" name="Rectangle 2"/>
          <p:cNvSpPr>
            <a:spLocks noChangeArrowheads="1"/>
          </p:cNvSpPr>
          <p:nvPr/>
        </p:nvSpPr>
        <p:spPr bwMode="auto">
          <a:xfrm>
            <a:off x="1042988" y="1700213"/>
            <a:ext cx="7659687" cy="5126037"/>
          </a:xfrm>
          <a:prstGeom prst="rect">
            <a:avLst/>
          </a:prstGeom>
          <a:solidFill>
            <a:schemeClr val="bg1"/>
          </a:solid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date.cpp</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“date.h”</a:t>
            </a:r>
          </a:p>
          <a:p>
            <a:pPr algn="l" eaLnBrk="0" hangingPunct="0">
              <a:lnSpc>
                <a:spcPct val="100000"/>
              </a:lnSpc>
              <a:spcBef>
                <a:spcPct val="0"/>
              </a:spcBef>
              <a:tabLst>
                <a:tab pos="228600" algn="l"/>
                <a:tab pos="457200" algn="l"/>
              </a:tabLst>
            </a:pPr>
            <a:r>
              <a:rPr kumimoji="0" lang="en-US" altLang="zh-CN" sz="2200"/>
              <a:t>Date::SetDate(int sy, int sm, int sd)</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year=sy;  month=sm;    day=sd;</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Date::Date(int y, int m, int d)</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year=y;   month=m;  day=d;</a:t>
            </a:r>
          </a:p>
          <a:p>
            <a:pPr algn="l" eaLnBrk="0" hangingPunct="0">
              <a:lnSpc>
                <a:spcPct val="100000"/>
              </a:lnSpc>
              <a:spcBef>
                <a:spcPct val="0"/>
              </a:spcBef>
              <a:tabLst>
                <a:tab pos="228600" algn="l"/>
                <a:tab pos="457200" algn="l"/>
              </a:tabLst>
            </a:pPr>
            <a:r>
              <a:rPr kumimoji="0" lang="en-US" altLang="zh-CN" sz="2200"/>
              <a:t>   cout&lt;&lt;"constructing…"&lt;&lt;endl;</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void Date::ShowDate( )</a:t>
            </a:r>
          </a:p>
          <a:p>
            <a:pPr algn="l" eaLnBrk="0" hangingPunct="0">
              <a:lnSpc>
                <a:spcPct val="100000"/>
              </a:lnSpc>
              <a:spcBef>
                <a:spcPct val="0"/>
              </a:spcBef>
              <a:tabLst>
                <a:tab pos="228600" algn="l"/>
                <a:tab pos="457200" algn="l"/>
              </a:tabLst>
            </a:pPr>
            <a:r>
              <a:rPr kumimoji="0" lang="en-US" altLang="zh-CN" sz="2200"/>
              <a:t>{   cout&lt;&lt;"Date</a:t>
            </a:r>
            <a:r>
              <a:rPr kumimoji="0" lang="zh-CN" altLang="en-US" sz="2200"/>
              <a:t>：</a:t>
            </a:r>
            <a:r>
              <a:rPr kumimoji="0" lang="en-US" altLang="zh-CN" sz="2200"/>
              <a:t>"&lt;&lt;year&lt;&lt;"."&lt;&lt;month&lt;&lt;"."&lt;&lt;day;</a:t>
            </a:r>
          </a:p>
          <a:p>
            <a:pPr algn="l" eaLnBrk="0" hangingPunct="0">
              <a:lnSpc>
                <a:spcPct val="100000"/>
              </a:lnSpc>
              <a:spcBef>
                <a:spcPct val="0"/>
              </a:spcBef>
              <a:tabLst>
                <a:tab pos="228600" algn="l"/>
                <a:tab pos="457200" algn="l"/>
              </a:tabLst>
            </a:pPr>
            <a:r>
              <a:rPr kumimoji="0" lang="en-US" altLang="zh-CN" sz="2200"/>
              <a:t>     cout&lt;&lt;endl;</a:t>
            </a:r>
          </a:p>
          <a:p>
            <a:pPr algn="l" eaLnBrk="0" hangingPunct="0">
              <a:lnSpc>
                <a:spcPct val="100000"/>
              </a:lnSpc>
              <a:spcBef>
                <a:spcPct val="0"/>
              </a:spcBef>
              <a:tabLst>
                <a:tab pos="228600" algn="l"/>
                <a:tab pos="457200" algn="l"/>
              </a:tabLst>
            </a:pPr>
            <a:r>
              <a:rPr kumimoji="0" lang="en-US" altLang="zh-CN" sz="2200"/>
              <a:t>}</a:t>
            </a:r>
          </a:p>
        </p:txBody>
      </p:sp>
      <p:sp>
        <p:nvSpPr>
          <p:cNvPr id="18329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        </a:t>
            </a:r>
            <a:r>
              <a:rPr kumimoji="0" lang="zh-CN" altLang="en-US" sz="3600">
                <a:solidFill>
                  <a:schemeClr val="tx2"/>
                </a:solidFill>
              </a:rPr>
              <a:t>构造函数</a:t>
            </a:r>
            <a:r>
              <a:rPr kumimoji="0" lang="zh-CN" altLang="en-US" sz="3600">
                <a:solidFill>
                  <a:srgbClr val="000099"/>
                </a:solidFill>
              </a:rPr>
              <a:t>（的定义）</a:t>
            </a:r>
            <a:endParaRPr kumimoji="0" lang="zh-CN" altLang="en-US" sz="2700">
              <a:solidFill>
                <a:schemeClr val="tx2"/>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50530" name="Rectangle 2"/>
          <p:cNvSpPr>
            <a:spLocks noChangeArrowheads="1"/>
          </p:cNvSpPr>
          <p:nvPr/>
        </p:nvSpPr>
        <p:spPr bwMode="auto">
          <a:xfrm>
            <a:off x="1042988" y="1773238"/>
            <a:ext cx="7659687" cy="4486275"/>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a:t>
            </a:r>
            <a:r>
              <a:rPr kumimoji="0" lang="zh-CN" altLang="en-US" sz="2200">
                <a:solidFill>
                  <a:schemeClr val="hlink"/>
                </a:solidFill>
              </a:rPr>
              <a:t>示例程序</a:t>
            </a:r>
            <a:r>
              <a:rPr kumimoji="0" lang="en-US" altLang="zh-CN" sz="2200">
                <a:solidFill>
                  <a:schemeClr val="hlink"/>
                </a:solidFill>
              </a:rPr>
              <a:t>3</a:t>
            </a:r>
            <a:r>
              <a:rPr kumimoji="0" lang="zh-CN" altLang="en-US" sz="2200">
                <a:solidFill>
                  <a:schemeClr val="hlink"/>
                </a:solidFill>
              </a:rPr>
              <a:t>，平面点的类定义</a:t>
            </a:r>
          </a:p>
          <a:p>
            <a:pPr algn="l" eaLnBrk="0" hangingPunct="0">
              <a:lnSpc>
                <a:spcPct val="100000"/>
              </a:lnSpc>
              <a:spcBef>
                <a:spcPct val="0"/>
              </a:spcBef>
              <a:tabLst>
                <a:tab pos="228600" algn="l"/>
                <a:tab pos="457200" algn="l"/>
              </a:tabLst>
            </a:pPr>
            <a:r>
              <a:rPr kumimoji="0" lang="en-US" altLang="zh-CN" sz="2200">
                <a:solidFill>
                  <a:schemeClr val="hlink"/>
                </a:solidFill>
              </a:rPr>
              <a:t>//  point.h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class Point 		             </a:t>
            </a:r>
            <a:r>
              <a:rPr kumimoji="0" lang="en-US" altLang="zh-CN" sz="2200">
                <a:solidFill>
                  <a:srgbClr val="800000"/>
                </a:solidFill>
              </a:rPr>
              <a:t>//</a:t>
            </a:r>
            <a:r>
              <a:rPr kumimoji="0" lang="zh-CN" altLang="en-US" sz="2200">
                <a:solidFill>
                  <a:srgbClr val="800000"/>
                </a:solidFill>
              </a:rPr>
              <a:t>定义日期类</a:t>
            </a:r>
            <a:r>
              <a:rPr kumimoji="0" lang="en-US" altLang="zh-CN" sz="2200">
                <a:solidFill>
                  <a:srgbClr val="800000"/>
                </a:solidFill>
              </a:rPr>
              <a:t>Point</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void Setxy(int a, int b);</a:t>
            </a:r>
          </a:p>
          <a:p>
            <a:pPr algn="l" eaLnBrk="0" hangingPunct="0">
              <a:lnSpc>
                <a:spcPct val="100000"/>
              </a:lnSpc>
              <a:spcBef>
                <a:spcPct val="0"/>
              </a:spcBef>
              <a:tabLst>
                <a:tab pos="228600" algn="l"/>
                <a:tab pos="457200" algn="l"/>
              </a:tabLst>
            </a:pPr>
            <a:r>
              <a:rPr kumimoji="0" lang="en-US" altLang="zh-CN" sz="2200"/>
              <a:t>		void Move(int a, int b );</a:t>
            </a:r>
          </a:p>
          <a:p>
            <a:pPr algn="l" eaLnBrk="0" hangingPunct="0">
              <a:lnSpc>
                <a:spcPct val="100000"/>
              </a:lnSpc>
              <a:spcBef>
                <a:spcPct val="0"/>
              </a:spcBef>
              <a:tabLst>
                <a:tab pos="228600" algn="l"/>
                <a:tab pos="457200" algn="l"/>
              </a:tabLst>
            </a:pPr>
            <a:r>
              <a:rPr kumimoji="0" lang="en-US" altLang="zh-CN" sz="2200"/>
              <a:t>      void Display();</a:t>
            </a:r>
          </a:p>
          <a:p>
            <a:pPr algn="l" eaLnBrk="0" hangingPunct="0">
              <a:lnSpc>
                <a:spcPct val="100000"/>
              </a:lnSpc>
              <a:spcBef>
                <a:spcPct val="0"/>
              </a:spcBef>
              <a:tabLst>
                <a:tab pos="228600" algn="l"/>
                <a:tab pos="457200" algn="l"/>
              </a:tabLst>
            </a:pPr>
            <a:r>
              <a:rPr kumimoji="0" lang="en-US" altLang="zh-CN" sz="2200"/>
              <a:t>      int Getx();</a:t>
            </a:r>
          </a:p>
          <a:p>
            <a:pPr algn="l" eaLnBrk="0" hangingPunct="0">
              <a:lnSpc>
                <a:spcPct val="100000"/>
              </a:lnSpc>
              <a:spcBef>
                <a:spcPct val="0"/>
              </a:spcBef>
              <a:tabLst>
                <a:tab pos="228600" algn="l"/>
                <a:tab pos="457200" algn="l"/>
              </a:tabLst>
            </a:pPr>
            <a:r>
              <a:rPr kumimoji="0" lang="en-US" altLang="zh-CN" sz="2200"/>
              <a:t>      int Gety();</a:t>
            </a:r>
          </a:p>
          <a:p>
            <a:pPr algn="l" eaLnBrk="0" hangingPunct="0">
              <a:lnSpc>
                <a:spcPct val="100000"/>
              </a:lnSpc>
              <a:spcBef>
                <a:spcPct val="0"/>
              </a:spcBef>
              <a:tabLst>
                <a:tab pos="228600" algn="l"/>
                <a:tab pos="457200" algn="l"/>
              </a:tabLst>
            </a:pPr>
            <a:r>
              <a:rPr kumimoji="0" lang="en-US" altLang="zh-CN" sz="2200"/>
              <a:t>	private:         </a:t>
            </a:r>
            <a:r>
              <a:rPr kumimoji="0" lang="en-US" altLang="zh-CN"/>
              <a:t>		           </a:t>
            </a:r>
            <a:r>
              <a:rPr kumimoji="0" lang="en-US" altLang="zh-CN">
                <a:solidFill>
                  <a:srgbClr val="800000"/>
                </a:solidFill>
              </a:rPr>
              <a:t>//private</a:t>
            </a:r>
            <a:r>
              <a:rPr kumimoji="0" lang="zh-CN" altLang="en-US">
                <a:solidFill>
                  <a:srgbClr val="800000"/>
                </a:solidFill>
              </a:rPr>
              <a:t>可以默认</a:t>
            </a:r>
            <a:r>
              <a:rPr kumimoji="0" lang="zh-CN" altLang="en-US" sz="2200"/>
              <a:t>		</a:t>
            </a:r>
          </a:p>
          <a:p>
            <a:pPr algn="l" eaLnBrk="0" hangingPunct="0">
              <a:lnSpc>
                <a:spcPct val="100000"/>
              </a:lnSpc>
              <a:spcBef>
                <a:spcPct val="0"/>
              </a:spcBef>
              <a:tabLst>
                <a:tab pos="228600" algn="l"/>
                <a:tab pos="457200" algn="l"/>
              </a:tabLst>
            </a:pPr>
            <a:r>
              <a:rPr kumimoji="0" lang="zh-CN" altLang="en-US" sz="2200"/>
              <a:t>		</a:t>
            </a:r>
            <a:r>
              <a:rPr kumimoji="0" lang="en-US" altLang="zh-CN" sz="2200"/>
              <a:t>int x, y ;</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150531"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latin typeface="华文楷体" pitchFamily="2" charset="-122"/>
              </a:rPr>
              <a:t>1.1       </a:t>
            </a:r>
            <a:r>
              <a:rPr kumimoji="0" lang="zh-CN" altLang="en-US" sz="3600">
                <a:solidFill>
                  <a:schemeClr val="tx2"/>
                </a:solidFill>
                <a:latin typeface="华文楷体" pitchFamily="2" charset="-122"/>
              </a:rPr>
              <a:t>类</a:t>
            </a:r>
            <a:r>
              <a:rPr kumimoji="0" lang="zh-CN" altLang="en-US" sz="3600">
                <a:solidFill>
                  <a:srgbClr val="000099"/>
                </a:solidFill>
                <a:latin typeface="华文楷体" pitchFamily="2" charset="-122"/>
              </a:rPr>
              <a:t>（的定义）</a:t>
            </a:r>
            <a:r>
              <a:rPr kumimoji="0" lang="zh-CN" altLang="en-US" sz="3600" b="0">
                <a:solidFill>
                  <a:schemeClr val="tx2"/>
                </a:solidFill>
                <a:latin typeface="华文楷体" pitchFamily="2" charset="-122"/>
              </a:rPr>
              <a:t>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184322" name="Rectangle 2"/>
          <p:cNvSpPr>
            <a:spLocks noChangeArrowheads="1"/>
          </p:cNvSpPr>
          <p:nvPr/>
        </p:nvSpPr>
        <p:spPr bwMode="auto">
          <a:xfrm>
            <a:off x="1042988" y="1773238"/>
            <a:ext cx="7659687" cy="4521200"/>
          </a:xfrm>
          <a:prstGeom prst="rect">
            <a:avLst/>
          </a:prstGeom>
          <a:no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hlink"/>
                </a:solidFill>
              </a:rPr>
              <a:t>//  main.cpp</a:t>
            </a:r>
            <a:endParaRPr kumimoji="0" lang="en-US" altLang="zh-CN" sz="2200">
              <a:solidFill>
                <a:schemeClr val="hlink"/>
              </a:solidFill>
              <a:cs typeface="Times New Roman" pitchFamily="18" charset="0"/>
            </a:endParaRPr>
          </a:p>
          <a:p>
            <a:pPr algn="l" eaLnBrk="0" hangingPunct="0">
              <a:lnSpc>
                <a:spcPct val="110000"/>
              </a:lnSpc>
              <a:spcBef>
                <a:spcPct val="0"/>
              </a:spcBef>
              <a:tabLst>
                <a:tab pos="228600" algn="l"/>
                <a:tab pos="457200" algn="l"/>
              </a:tabLst>
            </a:pPr>
            <a:r>
              <a:rPr kumimoji="0" lang="en-US" altLang="zh-CN" sz="2200"/>
              <a:t>#include “date.cpp”</a:t>
            </a:r>
          </a:p>
          <a:p>
            <a:pPr algn="l" eaLnBrk="0" hangingPunct="0">
              <a:lnSpc>
                <a:spcPct val="110000"/>
              </a:lnSpc>
              <a:spcBef>
                <a:spcPct val="0"/>
              </a:spcBef>
              <a:tabLst>
                <a:tab pos="228600" algn="l"/>
                <a:tab pos="457200" algn="l"/>
              </a:tabLst>
            </a:pPr>
            <a:r>
              <a:rPr kumimoji="0" lang="en-US" altLang="zh-CN" sz="2200"/>
              <a:t>int main()</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    Date date1(1998,4,28);</a:t>
            </a:r>
          </a:p>
          <a:p>
            <a:pPr algn="l" eaLnBrk="0" hangingPunct="0">
              <a:lnSpc>
                <a:spcPct val="110000"/>
              </a:lnSpc>
              <a:spcBef>
                <a:spcPct val="0"/>
              </a:spcBef>
              <a:tabLst>
                <a:tab pos="228600" algn="l"/>
                <a:tab pos="457200" algn="l"/>
              </a:tabLst>
            </a:pPr>
            <a:r>
              <a:rPr kumimoji="0" lang="en-US" altLang="zh-CN" sz="2200"/>
              <a:t>    cout&lt;&lt;"date1 output1:"&lt;&lt;endl;</a:t>
            </a:r>
          </a:p>
          <a:p>
            <a:pPr algn="l" eaLnBrk="0" hangingPunct="0">
              <a:lnSpc>
                <a:spcPct val="110000"/>
              </a:lnSpc>
              <a:spcBef>
                <a:spcPct val="0"/>
              </a:spcBef>
              <a:tabLst>
                <a:tab pos="228600" algn="l"/>
                <a:tab pos="457200" algn="l"/>
              </a:tabLst>
            </a:pPr>
            <a:r>
              <a:rPr kumimoji="0" lang="en-US" altLang="zh-CN" sz="2200"/>
              <a:t>    date1.ShowDate();</a:t>
            </a:r>
          </a:p>
          <a:p>
            <a:pPr algn="l" eaLnBrk="0" hangingPunct="0">
              <a:lnSpc>
                <a:spcPct val="110000"/>
              </a:lnSpc>
              <a:spcBef>
                <a:spcPct val="0"/>
              </a:spcBef>
              <a:tabLst>
                <a:tab pos="228600" algn="l"/>
                <a:tab pos="457200" algn="l"/>
              </a:tabLst>
            </a:pPr>
            <a:r>
              <a:rPr kumimoji="0" lang="en-US" altLang="zh-CN" sz="2200"/>
              <a:t>    date1.SetDate(2002,11,14);</a:t>
            </a:r>
          </a:p>
          <a:p>
            <a:pPr algn="l" eaLnBrk="0" hangingPunct="0">
              <a:lnSpc>
                <a:spcPct val="110000"/>
              </a:lnSpc>
              <a:spcBef>
                <a:spcPct val="0"/>
              </a:spcBef>
              <a:tabLst>
                <a:tab pos="228600" algn="l"/>
                <a:tab pos="457200" algn="l"/>
              </a:tabLst>
            </a:pPr>
            <a:r>
              <a:rPr kumimoji="0" lang="en-US" altLang="zh-CN" sz="2200"/>
              <a:t>    cout&lt;&lt;"date1 output2:"&lt;&lt;endl;</a:t>
            </a:r>
          </a:p>
          <a:p>
            <a:pPr algn="l" eaLnBrk="0" hangingPunct="0">
              <a:lnSpc>
                <a:spcPct val="110000"/>
              </a:lnSpc>
              <a:spcBef>
                <a:spcPct val="0"/>
              </a:spcBef>
              <a:tabLst>
                <a:tab pos="228600" algn="l"/>
                <a:tab pos="457200" algn="l"/>
              </a:tabLst>
            </a:pPr>
            <a:r>
              <a:rPr kumimoji="0" lang="en-US" altLang="zh-CN" sz="2200"/>
              <a:t>    date1.ShowDate();</a:t>
            </a:r>
          </a:p>
          <a:p>
            <a:pPr algn="l" eaLnBrk="0" hangingPunct="0">
              <a:lnSpc>
                <a:spcPct val="110000"/>
              </a:lnSpc>
              <a:spcBef>
                <a:spcPct val="0"/>
              </a:spcBef>
              <a:tabLst>
                <a:tab pos="228600" algn="l"/>
                <a:tab pos="457200" algn="l"/>
              </a:tabLst>
            </a:pPr>
            <a:r>
              <a:rPr kumimoji="0" lang="en-US" altLang="zh-CN" sz="2200"/>
              <a:t>    return 0;</a:t>
            </a:r>
          </a:p>
          <a:p>
            <a:pPr algn="l" eaLnBrk="0" hangingPunct="0">
              <a:lnSpc>
                <a:spcPct val="110000"/>
              </a:lnSpc>
              <a:spcBef>
                <a:spcPct val="0"/>
              </a:spcBef>
              <a:tabLst>
                <a:tab pos="228600" algn="l"/>
                <a:tab pos="457200" algn="l"/>
              </a:tabLst>
            </a:pPr>
            <a:r>
              <a:rPr kumimoji="0" lang="en-US" altLang="zh-CN" sz="2200"/>
              <a:t>}</a:t>
            </a:r>
          </a:p>
        </p:txBody>
      </p:sp>
      <p:sp>
        <p:nvSpPr>
          <p:cNvPr id="18432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        </a:t>
            </a:r>
            <a:r>
              <a:rPr kumimoji="0" lang="zh-CN" altLang="en-US" sz="3600">
                <a:solidFill>
                  <a:schemeClr val="tx2"/>
                </a:solidFill>
              </a:rPr>
              <a:t>构造函数</a:t>
            </a:r>
            <a:r>
              <a:rPr kumimoji="0" lang="zh-CN" altLang="en-US" sz="3600">
                <a:solidFill>
                  <a:srgbClr val="000099"/>
                </a:solidFill>
              </a:rPr>
              <a:t>（的定义）</a:t>
            </a:r>
            <a:endParaRPr kumimoji="0" lang="zh-CN" altLang="en-US" sz="2700">
              <a:solidFill>
                <a:schemeClr val="tx2"/>
              </a:solidFill>
            </a:endParaRPr>
          </a:p>
        </p:txBody>
      </p:sp>
      <p:sp>
        <p:nvSpPr>
          <p:cNvPr id="184324" name="Rectangle 4"/>
          <p:cNvSpPr>
            <a:spLocks noChangeArrowheads="1"/>
          </p:cNvSpPr>
          <p:nvPr/>
        </p:nvSpPr>
        <p:spPr bwMode="auto">
          <a:xfrm>
            <a:off x="5651500" y="1773238"/>
            <a:ext cx="3313113" cy="1943100"/>
          </a:xfrm>
          <a:prstGeom prst="rect">
            <a:avLst/>
          </a:prstGeom>
          <a:solidFill>
            <a:schemeClr val="tx1"/>
          </a:solid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bg1"/>
                </a:solidFill>
              </a:rPr>
              <a:t>constrcting...</a:t>
            </a:r>
          </a:p>
          <a:p>
            <a:pPr>
              <a:lnSpc>
                <a:spcPct val="110000"/>
              </a:lnSpc>
              <a:spcBef>
                <a:spcPct val="0"/>
              </a:spcBef>
              <a:tabLst>
                <a:tab pos="228600" algn="l"/>
                <a:tab pos="457200" algn="l"/>
              </a:tabLst>
            </a:pPr>
            <a:r>
              <a:rPr kumimoji="0" lang="en-US" altLang="zh-CN" sz="2200">
                <a:solidFill>
                  <a:schemeClr val="bg1"/>
                </a:solidFill>
              </a:rPr>
              <a:t>Date1 output1:</a:t>
            </a:r>
          </a:p>
          <a:p>
            <a:pPr>
              <a:lnSpc>
                <a:spcPct val="110000"/>
              </a:lnSpc>
              <a:spcBef>
                <a:spcPct val="0"/>
              </a:spcBef>
              <a:tabLst>
                <a:tab pos="228600" algn="l"/>
                <a:tab pos="457200" algn="l"/>
              </a:tabLst>
            </a:pPr>
            <a:r>
              <a:rPr kumimoji="0" lang="en-US" altLang="zh-CN" sz="2200">
                <a:solidFill>
                  <a:schemeClr val="bg1"/>
                </a:solidFill>
              </a:rPr>
              <a:t>1998.4.28</a:t>
            </a:r>
          </a:p>
          <a:p>
            <a:pPr>
              <a:lnSpc>
                <a:spcPct val="110000"/>
              </a:lnSpc>
              <a:spcBef>
                <a:spcPct val="0"/>
              </a:spcBef>
              <a:tabLst>
                <a:tab pos="228600" algn="l"/>
                <a:tab pos="457200" algn="l"/>
              </a:tabLst>
            </a:pPr>
            <a:r>
              <a:rPr kumimoji="0" lang="en-US" altLang="zh-CN" sz="2200">
                <a:solidFill>
                  <a:schemeClr val="bg1"/>
                </a:solidFill>
              </a:rPr>
              <a:t>Date1 output2:</a:t>
            </a:r>
          </a:p>
          <a:p>
            <a:pPr>
              <a:lnSpc>
                <a:spcPct val="110000"/>
              </a:lnSpc>
              <a:spcBef>
                <a:spcPct val="0"/>
              </a:spcBef>
              <a:tabLst>
                <a:tab pos="228600" algn="l"/>
                <a:tab pos="457200" algn="l"/>
              </a:tabLst>
            </a:pPr>
            <a:r>
              <a:rPr kumimoji="0" lang="en-US" altLang="zh-CN" sz="2200">
                <a:solidFill>
                  <a:schemeClr val="bg1"/>
                </a:solidFill>
              </a:rPr>
              <a:t>2002.11.14</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9459" name="Rectangle 3"/>
          <p:cNvSpPr>
            <a:spLocks noGrp="1" noChangeArrowheads="1"/>
          </p:cNvSpPr>
          <p:nvPr>
            <p:ph type="body" idx="1"/>
          </p:nvPr>
        </p:nvSpPr>
        <p:spPr>
          <a:xfrm>
            <a:off x="590550" y="1773238"/>
            <a:ext cx="8229600" cy="4530725"/>
          </a:xfrm>
          <a:solidFill>
            <a:schemeClr val="bg1"/>
          </a:solidFill>
          <a:ln>
            <a:solidFill>
              <a:schemeClr val="tx1"/>
            </a:solidFill>
          </a:ln>
        </p:spPr>
        <p:txBody>
          <a:bodyPr/>
          <a:lstStyle/>
          <a:p>
            <a:pPr>
              <a:lnSpc>
                <a:spcPct val="90000"/>
              </a:lnSpc>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构造函数是成员函数</a:t>
            </a:r>
            <a:r>
              <a:rPr lang="zh-CN" altLang="en-US" sz="2400" b="1">
                <a:latin typeface="Times New Roman" pitchFamily="18" charset="0"/>
                <a:ea typeface="华文楷体" pitchFamily="2" charset="-122"/>
              </a:rPr>
              <a:t>，函数体可写在类体内，也可写在类体外。</a:t>
            </a:r>
          </a:p>
          <a:p>
            <a:pPr>
              <a:lnSpc>
                <a:spcPct val="90000"/>
              </a:lnSpc>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构造函数的函数名与类名相同，且不指定返回值类型，</a:t>
            </a:r>
            <a:r>
              <a:rPr lang="zh-CN" altLang="en-US" sz="2400" b="1">
                <a:latin typeface="Times New Roman" pitchFamily="18" charset="0"/>
                <a:ea typeface="华文楷体" pitchFamily="2" charset="-122"/>
              </a:rPr>
              <a:t>它有隐含的返回值，该值由编译系统内部使用。</a:t>
            </a:r>
          </a:p>
          <a:p>
            <a:pPr>
              <a:lnSpc>
                <a:spcPct val="90000"/>
              </a:lnSpc>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构造函数</a:t>
            </a:r>
            <a:r>
              <a:rPr lang="zh-CN" altLang="en-US" sz="2400" b="1">
                <a:latin typeface="Times New Roman" pitchFamily="18" charset="0"/>
                <a:ea typeface="华文楷体" pitchFamily="2" charset="-122"/>
              </a:rPr>
              <a:t>可以没有参数，也可以有参数，因此</a:t>
            </a:r>
            <a:r>
              <a:rPr lang="zh-CN" altLang="en-US" sz="2400" b="1" u="sng">
                <a:solidFill>
                  <a:srgbClr val="800000"/>
                </a:solidFill>
                <a:latin typeface="Times New Roman" pitchFamily="18" charset="0"/>
                <a:ea typeface="华文楷体" pitchFamily="2" charset="-122"/>
              </a:rPr>
              <a:t>可以重载</a:t>
            </a:r>
            <a:r>
              <a:rPr lang="zh-CN" altLang="en-US" sz="2400" b="1">
                <a:latin typeface="Times New Roman" pitchFamily="18" charset="0"/>
                <a:ea typeface="华文楷体" pitchFamily="2" charset="-122"/>
              </a:rPr>
              <a:t>，即可以定义参数不同的多个构造函数。</a:t>
            </a:r>
          </a:p>
          <a:p>
            <a:pPr>
              <a:lnSpc>
                <a:spcPct val="90000"/>
              </a:lnSpc>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每个类都必须有一个构造函数</a:t>
            </a:r>
            <a:r>
              <a:rPr lang="zh-CN" altLang="en-US" sz="2400" b="1">
                <a:latin typeface="Times New Roman" pitchFamily="18" charset="0"/>
                <a:ea typeface="华文楷体" pitchFamily="2" charset="-122"/>
              </a:rPr>
              <a:t>。如果类中没有显式定义构造函数，则编译系统自动生成一个缺省形式的构造函数，作为该类的公有成员。</a:t>
            </a:r>
          </a:p>
          <a:p>
            <a:pPr>
              <a:lnSpc>
                <a:spcPct val="90000"/>
              </a:lnSpc>
              <a:buClr>
                <a:srgbClr val="000099"/>
              </a:buClr>
              <a:buSzPct val="65000"/>
              <a:buFont typeface="Wingdings" pitchFamily="2" charset="2"/>
              <a:buChar char="u"/>
            </a:pPr>
            <a:r>
              <a:rPr lang="zh-CN" altLang="en-US" sz="2400" b="1">
                <a:latin typeface="Times New Roman" pitchFamily="18" charset="0"/>
                <a:ea typeface="华文楷体" pitchFamily="2" charset="-122"/>
              </a:rPr>
              <a:t>程序中</a:t>
            </a:r>
            <a:r>
              <a:rPr lang="zh-CN" altLang="en-US" sz="2400" b="1" u="sng">
                <a:solidFill>
                  <a:srgbClr val="800000"/>
                </a:solidFill>
                <a:latin typeface="Times New Roman" pitchFamily="18" charset="0"/>
                <a:ea typeface="华文楷体" pitchFamily="2" charset="-122"/>
              </a:rPr>
              <a:t>不能直接调用构造函数</a:t>
            </a:r>
            <a:r>
              <a:rPr lang="zh-CN" altLang="en-US" sz="2400" b="1">
                <a:latin typeface="Times New Roman" pitchFamily="18" charset="0"/>
                <a:ea typeface="华文楷体" pitchFamily="2" charset="-122"/>
              </a:rPr>
              <a:t>，在定义对象时</a:t>
            </a:r>
            <a:r>
              <a:rPr lang="zh-CN" altLang="en-US" sz="2400" b="1" u="sng">
                <a:solidFill>
                  <a:srgbClr val="800000"/>
                </a:solidFill>
                <a:latin typeface="Times New Roman" pitchFamily="18" charset="0"/>
                <a:ea typeface="华文楷体" pitchFamily="2" charset="-122"/>
              </a:rPr>
              <a:t>编译系统自动调用构造函数</a:t>
            </a:r>
            <a:r>
              <a:rPr lang="zh-CN" altLang="en-US" sz="2400" b="1">
                <a:latin typeface="Times New Roman" pitchFamily="18" charset="0"/>
                <a:ea typeface="华文楷体" pitchFamily="2" charset="-122"/>
              </a:rPr>
              <a:t>。</a:t>
            </a:r>
          </a:p>
          <a:p>
            <a:pPr>
              <a:lnSpc>
                <a:spcPct val="90000"/>
              </a:lnSpc>
              <a:buClr>
                <a:srgbClr val="000099"/>
              </a:buClr>
              <a:buSzPct val="65000"/>
              <a:buFont typeface="Wingdings" pitchFamily="2" charset="2"/>
              <a:buChar char="u"/>
            </a:pPr>
            <a:r>
              <a:rPr lang="zh-CN" altLang="en-US" sz="2400" b="1">
                <a:latin typeface="Times New Roman" pitchFamily="18" charset="0"/>
                <a:ea typeface="华文楷体" pitchFamily="2" charset="-122"/>
              </a:rPr>
              <a:t>如果显式定义了构造函数，则默认构造函数将不存在。</a:t>
            </a:r>
          </a:p>
        </p:txBody>
      </p:sp>
      <p:sp>
        <p:nvSpPr>
          <p:cNvPr id="19460" name="Rectangle 4"/>
          <p:cNvSpPr>
            <a:spLocks noChangeArrowheads="1"/>
          </p:cNvSpPr>
          <p:nvPr/>
        </p:nvSpPr>
        <p:spPr bwMode="auto">
          <a:xfrm>
            <a:off x="1331913" y="260350"/>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3.2        </a:t>
            </a:r>
            <a:r>
              <a:rPr kumimoji="0" lang="zh-CN" altLang="en-US" sz="3600">
                <a:solidFill>
                  <a:schemeClr val="tx2"/>
                </a:solidFill>
              </a:rPr>
              <a:t>构造函数</a:t>
            </a:r>
            <a:r>
              <a:rPr kumimoji="0" lang="zh-CN" altLang="en-US" sz="3600">
                <a:solidFill>
                  <a:srgbClr val="000099"/>
                </a:solidFill>
              </a:rPr>
              <a:t>（的特点）</a:t>
            </a:r>
            <a:endParaRPr kumimoji="0" lang="zh-CN" altLang="en-US" sz="2700">
              <a:solidFill>
                <a:schemeClr val="tx2"/>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85346" name="Rectangle 2"/>
          <p:cNvSpPr>
            <a:spLocks noGrp="1" noChangeArrowheads="1"/>
          </p:cNvSpPr>
          <p:nvPr>
            <p:ph type="body" idx="1"/>
          </p:nvPr>
        </p:nvSpPr>
        <p:spPr>
          <a:xfrm>
            <a:off x="590550" y="1773238"/>
            <a:ext cx="8229600" cy="4248150"/>
          </a:xfrm>
          <a:solidFill>
            <a:schemeClr val="bg1"/>
          </a:solidFill>
          <a:ln>
            <a:solidFill>
              <a:schemeClr val="tx1"/>
            </a:solidFill>
          </a:ln>
        </p:spPr>
        <p:txBody>
          <a:bodyPr/>
          <a:lstStyle/>
          <a:p>
            <a:pPr>
              <a:lnSpc>
                <a:spcPct val="120000"/>
              </a:lnSpc>
              <a:spcBef>
                <a:spcPct val="50000"/>
              </a:spcBef>
              <a:buClr>
                <a:srgbClr val="000099"/>
              </a:buClr>
              <a:buSzPct val="65000"/>
              <a:buFont typeface="Wingdings" pitchFamily="2" charset="2"/>
              <a:buChar char="u"/>
            </a:pPr>
            <a:r>
              <a:rPr lang="zh-CN" altLang="en-US" sz="2400" b="1" dirty="0">
                <a:latin typeface="Times New Roman" pitchFamily="18" charset="0"/>
                <a:ea typeface="华文楷体" pitchFamily="2" charset="-122"/>
              </a:rPr>
              <a:t>当类没有定义构造函数时，编译器自动创建一个不带参数的默认构造函数。</a:t>
            </a:r>
          </a:p>
          <a:p>
            <a:pPr>
              <a:lnSpc>
                <a:spcPct val="120000"/>
              </a:lnSpc>
              <a:spcBef>
                <a:spcPct val="50000"/>
              </a:spcBef>
              <a:buClr>
                <a:srgbClr val="000099"/>
              </a:buClr>
              <a:buSzPct val="65000"/>
              <a:buFont typeface="Wingdings" pitchFamily="2" charset="2"/>
              <a:buChar char="u"/>
            </a:pPr>
            <a:r>
              <a:rPr lang="zh-CN" altLang="en-US" sz="2400" b="1" dirty="0">
                <a:latin typeface="Times New Roman" pitchFamily="18" charset="0"/>
                <a:ea typeface="华文楷体" pitchFamily="2" charset="-122"/>
              </a:rPr>
              <a:t>默认构造函数的函数体是空的，因此通过默认构造函数建立的对象是没有初始化的，其状态时不确定的。</a:t>
            </a:r>
          </a:p>
          <a:p>
            <a:pPr>
              <a:lnSpc>
                <a:spcPct val="120000"/>
              </a:lnSpc>
              <a:spcBef>
                <a:spcPct val="50000"/>
              </a:spcBef>
              <a:buClr>
                <a:srgbClr val="000099"/>
              </a:buClr>
              <a:buSzPct val="65000"/>
              <a:buFont typeface="Wingdings" pitchFamily="2" charset="2"/>
              <a:buChar char="u"/>
            </a:pPr>
            <a:r>
              <a:rPr lang="zh-CN" altLang="en-US" sz="2400" b="1" dirty="0">
                <a:latin typeface="Times New Roman" pitchFamily="18" charset="0"/>
                <a:ea typeface="华文楷体" pitchFamily="2" charset="-122"/>
              </a:rPr>
              <a:t>一旦程序定义了自己的构造函数，则系统不再提供默认构造函数。此时，通过程序中</a:t>
            </a:r>
            <a:r>
              <a:rPr lang="zh-CN" altLang="en-US" sz="2400" b="1" dirty="0">
                <a:solidFill>
                  <a:srgbClr val="FF0000"/>
                </a:solidFill>
                <a:latin typeface="Times New Roman" pitchFamily="18" charset="0"/>
                <a:ea typeface="华文楷体" pitchFamily="2" charset="-122"/>
              </a:rPr>
              <a:t>没有定义一个无参数的构造函数，但又声明了一个没有初始化的</a:t>
            </a:r>
            <a:r>
              <a:rPr lang="zh-CN" altLang="en-US" sz="2400" b="1" dirty="0" smtClean="0">
                <a:solidFill>
                  <a:srgbClr val="FF0000"/>
                </a:solidFill>
                <a:latin typeface="Times New Roman" pitchFamily="18" charset="0"/>
                <a:ea typeface="华文楷体" pitchFamily="2" charset="-122"/>
              </a:rPr>
              <a:t>对象（有默认参数不算）</a:t>
            </a:r>
            <a:r>
              <a:rPr lang="zh-CN" altLang="en-US" sz="2400" b="1" dirty="0" smtClean="0">
                <a:latin typeface="Times New Roman" pitchFamily="18" charset="0"/>
                <a:ea typeface="华文楷体" pitchFamily="2" charset="-122"/>
              </a:rPr>
              <a:t>，</a:t>
            </a:r>
            <a:r>
              <a:rPr lang="zh-CN" altLang="en-US" sz="2400" b="1" dirty="0">
                <a:latin typeface="Times New Roman" pitchFamily="18" charset="0"/>
                <a:ea typeface="华文楷体" pitchFamily="2" charset="-122"/>
              </a:rPr>
              <a:t>则由于系统不再提供默认构造函数而造成编译错误。</a:t>
            </a:r>
          </a:p>
        </p:txBody>
      </p:sp>
      <p:sp>
        <p:nvSpPr>
          <p:cNvPr id="185347" name="Rectangle 3"/>
          <p:cNvSpPr>
            <a:spLocks noChangeArrowheads="1"/>
          </p:cNvSpPr>
          <p:nvPr/>
        </p:nvSpPr>
        <p:spPr bwMode="auto">
          <a:xfrm>
            <a:off x="1331913" y="260350"/>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3.2        </a:t>
            </a:r>
            <a:r>
              <a:rPr kumimoji="0" lang="zh-CN" altLang="en-US" sz="3600">
                <a:solidFill>
                  <a:schemeClr val="tx2"/>
                </a:solidFill>
              </a:rPr>
              <a:t>默认构造函数</a:t>
            </a:r>
            <a:endParaRPr kumimoji="0" lang="zh-CN" altLang="en-US" sz="2700">
              <a:solidFill>
                <a:schemeClr val="tx2"/>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86371" name="Rectangle 3"/>
          <p:cNvSpPr>
            <a:spLocks noChangeArrowheads="1"/>
          </p:cNvSpPr>
          <p:nvPr/>
        </p:nvSpPr>
        <p:spPr bwMode="auto">
          <a:xfrm>
            <a:off x="1331913" y="260350"/>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3.3        </a:t>
            </a:r>
            <a:r>
              <a:rPr kumimoji="0" lang="zh-CN" altLang="en-US" sz="3600">
                <a:solidFill>
                  <a:schemeClr val="tx2"/>
                </a:solidFill>
              </a:rPr>
              <a:t>构造函数</a:t>
            </a:r>
            <a:r>
              <a:rPr kumimoji="0" lang="zh-CN" altLang="en-US" sz="3600">
                <a:solidFill>
                  <a:srgbClr val="000099"/>
                </a:solidFill>
              </a:rPr>
              <a:t>（成员初始化）</a:t>
            </a:r>
            <a:endParaRPr kumimoji="0" lang="zh-CN" altLang="en-US" sz="2700">
              <a:solidFill>
                <a:schemeClr val="tx2"/>
              </a:solidFill>
            </a:endParaRPr>
          </a:p>
        </p:txBody>
      </p:sp>
      <p:sp>
        <p:nvSpPr>
          <p:cNvPr id="186373" name="Text Box 5"/>
          <p:cNvSpPr txBox="1">
            <a:spLocks noChangeArrowheads="1"/>
          </p:cNvSpPr>
          <p:nvPr/>
        </p:nvSpPr>
        <p:spPr bwMode="auto">
          <a:xfrm>
            <a:off x="1331913" y="2708275"/>
            <a:ext cx="7272337" cy="1681163"/>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r>
              <a:rPr kumimoji="0" lang="zh-CN" altLang="en-US">
                <a:solidFill>
                  <a:srgbClr val="000099"/>
                </a:solidFill>
              </a:rPr>
              <a:t>类名</a:t>
            </a:r>
            <a:r>
              <a:rPr kumimoji="0" lang="en-US" altLang="zh-CN">
                <a:solidFill>
                  <a:srgbClr val="000099"/>
                </a:solidFill>
              </a:rPr>
              <a:t>::</a:t>
            </a:r>
            <a:r>
              <a:rPr kumimoji="0" lang="zh-CN" altLang="en-US">
                <a:solidFill>
                  <a:srgbClr val="000099"/>
                </a:solidFill>
              </a:rPr>
              <a:t>类名</a:t>
            </a:r>
            <a:r>
              <a:rPr kumimoji="0" lang="en-US" altLang="zh-CN">
                <a:solidFill>
                  <a:srgbClr val="000099"/>
                </a:solidFill>
              </a:rPr>
              <a:t>(</a:t>
            </a:r>
            <a:r>
              <a:rPr kumimoji="0" lang="zh-CN" altLang="en-US">
                <a:solidFill>
                  <a:srgbClr val="000099"/>
                </a:solidFill>
              </a:rPr>
              <a:t>参数表</a:t>
            </a:r>
            <a:r>
              <a:rPr kumimoji="0" lang="en-US" altLang="zh-CN">
                <a:solidFill>
                  <a:srgbClr val="000099"/>
                </a:solidFill>
              </a:rPr>
              <a:t>)【:</a:t>
            </a:r>
            <a:r>
              <a:rPr kumimoji="0" lang="zh-CN" altLang="en-US">
                <a:solidFill>
                  <a:srgbClr val="000099"/>
                </a:solidFill>
              </a:rPr>
              <a:t>数据成员名</a:t>
            </a:r>
            <a:r>
              <a:rPr kumimoji="0" lang="en-US" altLang="zh-CN">
                <a:solidFill>
                  <a:srgbClr val="000099"/>
                </a:solidFill>
              </a:rPr>
              <a:t>1(</a:t>
            </a:r>
            <a:r>
              <a:rPr kumimoji="0" lang="zh-CN" altLang="en-US">
                <a:solidFill>
                  <a:srgbClr val="000099"/>
                </a:solidFill>
              </a:rPr>
              <a:t>初始值</a:t>
            </a:r>
            <a:r>
              <a:rPr kumimoji="0" lang="en-US" altLang="zh-CN">
                <a:solidFill>
                  <a:srgbClr val="000099"/>
                </a:solidFill>
              </a:rPr>
              <a:t>1)…】</a:t>
            </a:r>
          </a:p>
          <a:p>
            <a:pPr>
              <a:lnSpc>
                <a:spcPct val="100000"/>
              </a:lnSpc>
              <a:spcBef>
                <a:spcPct val="0"/>
              </a:spcBef>
            </a:pPr>
            <a:r>
              <a:rPr kumimoji="0" lang="en-US" altLang="zh-CN">
                <a:solidFill>
                  <a:srgbClr val="000099"/>
                </a:solidFill>
              </a:rPr>
              <a:t>{</a:t>
            </a:r>
          </a:p>
          <a:p>
            <a:pPr>
              <a:lnSpc>
                <a:spcPct val="100000"/>
              </a:lnSpc>
              <a:spcBef>
                <a:spcPct val="0"/>
              </a:spcBef>
            </a:pPr>
            <a:r>
              <a:rPr kumimoji="0" lang="zh-CN" altLang="en-US">
                <a:solidFill>
                  <a:srgbClr val="000099"/>
                </a:solidFill>
              </a:rPr>
              <a:t>　　</a:t>
            </a:r>
            <a:r>
              <a:rPr kumimoji="0" lang="en-US" altLang="zh-CN">
                <a:solidFill>
                  <a:srgbClr val="000099"/>
                </a:solidFill>
              </a:rPr>
              <a:t>//</a:t>
            </a:r>
            <a:r>
              <a:rPr kumimoji="0" lang="zh-CN" altLang="en-US">
                <a:solidFill>
                  <a:srgbClr val="000099"/>
                </a:solidFill>
              </a:rPr>
              <a:t>构造函数体</a:t>
            </a:r>
          </a:p>
          <a:p>
            <a:pPr>
              <a:lnSpc>
                <a:spcPct val="100000"/>
              </a:lnSpc>
              <a:spcBef>
                <a:spcPct val="0"/>
              </a:spcBef>
            </a:pPr>
            <a:r>
              <a:rPr kumimoji="0" lang="en-US" altLang="zh-CN">
                <a:solidFill>
                  <a:srgbClr val="000099"/>
                </a:solidFill>
              </a:rPr>
              <a: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87394" name="Rectangle 2"/>
          <p:cNvSpPr>
            <a:spLocks noChangeArrowheads="1"/>
          </p:cNvSpPr>
          <p:nvPr/>
        </p:nvSpPr>
        <p:spPr bwMode="auto">
          <a:xfrm>
            <a:off x="1331913" y="260350"/>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3.3        </a:t>
            </a:r>
            <a:r>
              <a:rPr kumimoji="0" lang="zh-CN" altLang="en-US" sz="3600">
                <a:solidFill>
                  <a:schemeClr val="tx2"/>
                </a:solidFill>
              </a:rPr>
              <a:t>构造函数</a:t>
            </a:r>
            <a:r>
              <a:rPr kumimoji="0" lang="zh-CN" altLang="en-US" sz="3600">
                <a:solidFill>
                  <a:srgbClr val="000099"/>
                </a:solidFill>
              </a:rPr>
              <a:t>（成员初始化）</a:t>
            </a:r>
            <a:endParaRPr kumimoji="0" lang="zh-CN" altLang="en-US" sz="2700">
              <a:solidFill>
                <a:schemeClr val="tx2"/>
              </a:solidFill>
            </a:endParaRPr>
          </a:p>
        </p:txBody>
      </p:sp>
      <p:sp>
        <p:nvSpPr>
          <p:cNvPr id="187396" name="Rectangle 4"/>
          <p:cNvSpPr>
            <a:spLocks noChangeArrowheads="1"/>
          </p:cNvSpPr>
          <p:nvPr/>
        </p:nvSpPr>
        <p:spPr bwMode="auto">
          <a:xfrm>
            <a:off x="1042988" y="1773238"/>
            <a:ext cx="7659687" cy="4521200"/>
          </a:xfrm>
          <a:prstGeom prst="rect">
            <a:avLst/>
          </a:prstGeom>
          <a:no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hlink"/>
                </a:solidFill>
              </a:rPr>
              <a:t>//  </a:t>
            </a:r>
            <a:r>
              <a:rPr kumimoji="0" lang="zh-CN" altLang="en-US" sz="2200">
                <a:solidFill>
                  <a:schemeClr val="hlink"/>
                </a:solidFill>
              </a:rPr>
              <a:t>范例</a:t>
            </a:r>
            <a:r>
              <a:rPr kumimoji="0" lang="en-US" altLang="zh-CN" sz="2200">
                <a:solidFill>
                  <a:schemeClr val="hlink"/>
                </a:solidFill>
              </a:rPr>
              <a:t>3.8</a:t>
            </a:r>
            <a:r>
              <a:rPr kumimoji="0" lang="zh-CN" altLang="en-US" sz="2200">
                <a:solidFill>
                  <a:schemeClr val="hlink"/>
                </a:solidFill>
              </a:rPr>
              <a:t>，成员初始化表的使用</a:t>
            </a:r>
            <a:endParaRPr kumimoji="0" lang="zh-CN" altLang="en-US" sz="2200">
              <a:solidFill>
                <a:schemeClr val="hlink"/>
              </a:solidFill>
              <a:cs typeface="Times New Roman" pitchFamily="18" charset="0"/>
            </a:endParaRPr>
          </a:p>
          <a:p>
            <a:pPr algn="l" eaLnBrk="0" hangingPunct="0">
              <a:lnSpc>
                <a:spcPct val="110000"/>
              </a:lnSpc>
              <a:spcBef>
                <a:spcPct val="0"/>
              </a:spcBef>
              <a:tabLst>
                <a:tab pos="228600" algn="l"/>
                <a:tab pos="457200" algn="l"/>
              </a:tabLst>
            </a:pPr>
            <a:r>
              <a:rPr kumimoji="0" lang="en-US" altLang="zh-CN" sz="2200"/>
              <a:t>#include &lt;iostream&gt;</a:t>
            </a:r>
          </a:p>
          <a:p>
            <a:pPr algn="l" eaLnBrk="0" hangingPunct="0">
              <a:lnSpc>
                <a:spcPct val="110000"/>
              </a:lnSpc>
              <a:spcBef>
                <a:spcPct val="0"/>
              </a:spcBef>
              <a:tabLst>
                <a:tab pos="228600" algn="l"/>
                <a:tab pos="457200" algn="l"/>
              </a:tabLst>
            </a:pPr>
            <a:r>
              <a:rPr kumimoji="0" lang="en-US" altLang="zh-CN" sz="2200"/>
              <a:t>using namespace std;</a:t>
            </a:r>
          </a:p>
          <a:p>
            <a:pPr algn="l" eaLnBrk="0" hangingPunct="0">
              <a:lnSpc>
                <a:spcPct val="110000"/>
              </a:lnSpc>
              <a:spcBef>
                <a:spcPct val="0"/>
              </a:spcBef>
              <a:tabLst>
                <a:tab pos="228600" algn="l"/>
                <a:tab pos="457200" algn="l"/>
              </a:tabLst>
            </a:pPr>
            <a:r>
              <a:rPr kumimoji="0" lang="en-US" altLang="zh-CN" sz="2200"/>
              <a:t>Class Sample </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     private:</a:t>
            </a:r>
          </a:p>
          <a:p>
            <a:pPr algn="l" eaLnBrk="0" hangingPunct="0">
              <a:lnSpc>
                <a:spcPct val="110000"/>
              </a:lnSpc>
              <a:spcBef>
                <a:spcPct val="0"/>
              </a:spcBef>
              <a:tabLst>
                <a:tab pos="228600" algn="l"/>
                <a:tab pos="457200" algn="l"/>
              </a:tabLst>
            </a:pPr>
            <a:r>
              <a:rPr kumimoji="0" lang="en-US" altLang="zh-CN" sz="2200"/>
              <a:t>         int x;</a:t>
            </a:r>
          </a:p>
          <a:p>
            <a:pPr algn="l" eaLnBrk="0" hangingPunct="0">
              <a:lnSpc>
                <a:spcPct val="110000"/>
              </a:lnSpc>
              <a:spcBef>
                <a:spcPct val="0"/>
              </a:spcBef>
              <a:tabLst>
                <a:tab pos="228600" algn="l"/>
                <a:tab pos="457200" algn="l"/>
              </a:tabLst>
            </a:pPr>
            <a:r>
              <a:rPr kumimoji="0" lang="en-US" altLang="zh-CN" sz="2200"/>
              <a:t>         int &amp;rx;</a:t>
            </a:r>
          </a:p>
          <a:p>
            <a:pPr algn="l" eaLnBrk="0" hangingPunct="0">
              <a:lnSpc>
                <a:spcPct val="110000"/>
              </a:lnSpc>
              <a:spcBef>
                <a:spcPct val="0"/>
              </a:spcBef>
              <a:tabLst>
                <a:tab pos="228600" algn="l"/>
                <a:tab pos="457200" algn="l"/>
              </a:tabLst>
            </a:pPr>
            <a:r>
              <a:rPr kumimoji="0" lang="en-US" altLang="zh-CN" sz="2200"/>
              <a:t>         const float pi;</a:t>
            </a:r>
          </a:p>
          <a:p>
            <a:pPr algn="l" eaLnBrk="0" hangingPunct="0">
              <a:lnSpc>
                <a:spcPct val="110000"/>
              </a:lnSpc>
              <a:spcBef>
                <a:spcPct val="0"/>
              </a:spcBef>
              <a:tabLst>
                <a:tab pos="228600" algn="l"/>
                <a:tab pos="457200" algn="l"/>
              </a:tabLst>
            </a:pPr>
            <a:r>
              <a:rPr kumimoji="0" lang="en-US" altLang="zh-CN" sz="2200"/>
              <a:t>    public:</a:t>
            </a:r>
          </a:p>
          <a:p>
            <a:pPr algn="l" eaLnBrk="0" hangingPunct="0">
              <a:lnSpc>
                <a:spcPct val="110000"/>
              </a:lnSpc>
              <a:spcBef>
                <a:spcPct val="0"/>
              </a:spcBef>
              <a:tabLst>
                <a:tab pos="228600" algn="l"/>
                <a:tab pos="457200" algn="l"/>
              </a:tabLst>
            </a:pPr>
            <a:r>
              <a:rPr kumimoji="0" lang="en-US" altLang="zh-CN" sz="2200"/>
              <a:t>         Sample(int x1):x(x1),rx(x),pi(3.14)</a:t>
            </a:r>
          </a:p>
          <a:p>
            <a:pPr algn="l" eaLnBrk="0" hangingPunct="0">
              <a:lnSpc>
                <a:spcPct val="110000"/>
              </a:lnSpc>
              <a:spcBef>
                <a:spcPct val="0"/>
              </a:spcBef>
              <a:tabLst>
                <a:tab pos="228600" algn="l"/>
                <a:tab pos="457200" algn="l"/>
              </a:tabLst>
            </a:pPr>
            <a:r>
              <a:rPr kumimoji="0" lang="en-US" altLang="zh-CN" sz="2200"/>
              <a:t>         {  }         </a:t>
            </a:r>
          </a:p>
        </p:txBody>
      </p:sp>
      <p:sp>
        <p:nvSpPr>
          <p:cNvPr id="5" name="TextBox 4"/>
          <p:cNvSpPr txBox="1"/>
          <p:nvPr/>
        </p:nvSpPr>
        <p:spPr>
          <a:xfrm>
            <a:off x="5000628" y="2500306"/>
            <a:ext cx="3661580" cy="175432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t>         类中说明了常数据成员</a:t>
            </a:r>
            <a:endParaRPr lang="en-US" altLang="zh-CN" dirty="0" smtClean="0"/>
          </a:p>
          <a:p>
            <a:r>
              <a:rPr lang="zh-CN" altLang="en-US" dirty="0" smtClean="0"/>
              <a:t>         构造函数只能通过</a:t>
            </a:r>
            <a:r>
              <a:rPr lang="zh-CN" altLang="en-US" dirty="0" smtClean="0">
                <a:solidFill>
                  <a:srgbClr val="FF0000"/>
                </a:solidFill>
              </a:rPr>
              <a:t>初始化列表</a:t>
            </a:r>
            <a:endParaRPr lang="en-US" altLang="zh-CN" dirty="0" smtClean="0">
              <a:solidFill>
                <a:srgbClr val="FF0000"/>
              </a:solidFill>
            </a:endParaRPr>
          </a:p>
          <a:p>
            <a:r>
              <a:rPr lang="zh-CN" altLang="en-US" dirty="0" smtClean="0"/>
              <a:t>对该数据成员进行初始化，并且其</a:t>
            </a:r>
            <a:endParaRPr lang="en-US" altLang="zh-CN" dirty="0" smtClean="0"/>
          </a:p>
          <a:p>
            <a:r>
              <a:rPr lang="zh-CN" altLang="en-US" dirty="0" smtClean="0"/>
              <a:t>他任何函数都不能对常数据成员进</a:t>
            </a:r>
            <a:endParaRPr lang="en-US" altLang="zh-CN" dirty="0" smtClean="0"/>
          </a:p>
          <a:p>
            <a:r>
              <a:rPr lang="zh-CN" altLang="en-US" dirty="0" smtClean="0"/>
              <a:t>行修改，只能访问</a:t>
            </a:r>
            <a:endParaRPr lang="en-US" altLang="zh-CN" dirty="0" smtClean="0"/>
          </a:p>
          <a:p>
            <a:r>
              <a:rPr lang="en-US" altLang="zh-CN" dirty="0" smtClean="0"/>
              <a:t>         </a:t>
            </a:r>
            <a:r>
              <a:rPr lang="zh-CN" altLang="en-US" dirty="0" smtClean="0"/>
              <a:t>引用类型也必须用初始化列表</a:t>
            </a:r>
            <a:endParaRPr lang="zh-CN" altLang="en-US" dirty="0"/>
          </a:p>
        </p:txBody>
      </p:sp>
      <p:cxnSp>
        <p:nvCxnSpPr>
          <p:cNvPr id="7" name="直接箭头连接符 6"/>
          <p:cNvCxnSpPr>
            <a:stCxn id="5" idx="1"/>
          </p:cNvCxnSpPr>
          <p:nvPr/>
        </p:nvCxnSpPr>
        <p:spPr>
          <a:xfrm rot="10800000" flipV="1">
            <a:off x="3000364" y="3377468"/>
            <a:ext cx="2000264" cy="119453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188418" name="Rectangle 2"/>
          <p:cNvSpPr>
            <a:spLocks noChangeArrowheads="1"/>
          </p:cNvSpPr>
          <p:nvPr/>
        </p:nvSpPr>
        <p:spPr bwMode="auto">
          <a:xfrm>
            <a:off x="1331913" y="260350"/>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3.3        </a:t>
            </a:r>
            <a:r>
              <a:rPr kumimoji="0" lang="zh-CN" altLang="en-US" sz="3600">
                <a:solidFill>
                  <a:schemeClr val="tx2"/>
                </a:solidFill>
              </a:rPr>
              <a:t>构造函数</a:t>
            </a:r>
            <a:r>
              <a:rPr kumimoji="0" lang="zh-CN" altLang="en-US" sz="3600">
                <a:solidFill>
                  <a:srgbClr val="000099"/>
                </a:solidFill>
              </a:rPr>
              <a:t>（成员初始化）</a:t>
            </a:r>
            <a:endParaRPr kumimoji="0" lang="zh-CN" altLang="en-US" sz="2700">
              <a:solidFill>
                <a:schemeClr val="tx2"/>
              </a:solidFill>
            </a:endParaRPr>
          </a:p>
        </p:txBody>
      </p:sp>
      <p:sp>
        <p:nvSpPr>
          <p:cNvPr id="188419" name="Rectangle 3"/>
          <p:cNvSpPr>
            <a:spLocks noChangeArrowheads="1"/>
          </p:cNvSpPr>
          <p:nvPr/>
        </p:nvSpPr>
        <p:spPr bwMode="auto">
          <a:xfrm>
            <a:off x="1042988" y="1773238"/>
            <a:ext cx="7659687" cy="4521200"/>
          </a:xfrm>
          <a:prstGeom prst="rect">
            <a:avLst/>
          </a:prstGeom>
          <a:no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t>        void Print()</a:t>
            </a:r>
          </a:p>
          <a:p>
            <a:pPr algn="l" eaLnBrk="0" hangingPunct="0">
              <a:lnSpc>
                <a:spcPct val="110000"/>
              </a:lnSpc>
              <a:spcBef>
                <a:spcPct val="0"/>
              </a:spcBef>
              <a:tabLst>
                <a:tab pos="228600" algn="l"/>
                <a:tab pos="457200" algn="l"/>
              </a:tabLst>
            </a:pPr>
            <a:r>
              <a:rPr kumimoji="0" lang="en-US" altLang="zh-CN" sz="2200"/>
              <a:t>         {</a:t>
            </a:r>
          </a:p>
          <a:p>
            <a:pPr algn="l" eaLnBrk="0" hangingPunct="0">
              <a:lnSpc>
                <a:spcPct val="110000"/>
              </a:lnSpc>
              <a:spcBef>
                <a:spcPct val="0"/>
              </a:spcBef>
              <a:tabLst>
                <a:tab pos="228600" algn="l"/>
                <a:tab pos="457200" algn="l"/>
              </a:tabLst>
            </a:pPr>
            <a:r>
              <a:rPr kumimoji="0" lang="en-US" altLang="zh-CN" sz="2200"/>
              <a:t>             cout&lt;&lt;"x="&lt;&lt;x&lt;&lt;" "&lt;&lt; &lt;&lt;"rx="&lt;&lt;rx&lt;&lt;" “</a:t>
            </a:r>
          </a:p>
          <a:p>
            <a:pPr algn="l" eaLnBrk="0" hangingPunct="0">
              <a:lnSpc>
                <a:spcPct val="110000"/>
              </a:lnSpc>
              <a:spcBef>
                <a:spcPct val="0"/>
              </a:spcBef>
              <a:tabLst>
                <a:tab pos="228600" algn="l"/>
                <a:tab pos="457200" algn="l"/>
              </a:tabLst>
            </a:pPr>
            <a:r>
              <a:rPr kumimoji="0" lang="en-US" altLang="zh-CN" sz="2200"/>
              <a:t>                    &lt;&lt; "pi="&lt;&lt;pi&lt;&lt;endl;</a:t>
            </a:r>
          </a:p>
          <a:p>
            <a:pPr algn="l" eaLnBrk="0" hangingPunct="0">
              <a:lnSpc>
                <a:spcPct val="110000"/>
              </a:lnSpc>
              <a:spcBef>
                <a:spcPct val="0"/>
              </a:spcBef>
              <a:tabLst>
                <a:tab pos="228600" algn="l"/>
                <a:tab pos="457200" algn="l"/>
              </a:tabLst>
            </a:pPr>
            <a:r>
              <a:rPr kumimoji="0" lang="en-US" altLang="zh-CN" sz="2200"/>
              <a:t>         }</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int main()</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    Sample a(10);</a:t>
            </a:r>
          </a:p>
          <a:p>
            <a:pPr algn="l" eaLnBrk="0" hangingPunct="0">
              <a:lnSpc>
                <a:spcPct val="110000"/>
              </a:lnSpc>
              <a:spcBef>
                <a:spcPct val="0"/>
              </a:spcBef>
              <a:tabLst>
                <a:tab pos="228600" algn="l"/>
                <a:tab pos="457200" algn="l"/>
              </a:tabLst>
            </a:pPr>
            <a:r>
              <a:rPr kumimoji="0" lang="en-US" altLang="zh-CN" sz="2200"/>
              <a:t>    a.Print();</a:t>
            </a:r>
          </a:p>
          <a:p>
            <a:pPr algn="l" eaLnBrk="0" hangingPunct="0">
              <a:lnSpc>
                <a:spcPct val="110000"/>
              </a:lnSpc>
              <a:spcBef>
                <a:spcPct val="0"/>
              </a:spcBef>
              <a:tabLst>
                <a:tab pos="228600" algn="l"/>
                <a:tab pos="457200" algn="l"/>
              </a:tabLst>
            </a:pPr>
            <a:r>
              <a:rPr kumimoji="0" lang="en-US" altLang="zh-CN" sz="2200"/>
              <a:t>    return 0;</a:t>
            </a:r>
          </a:p>
          <a:p>
            <a:pPr algn="l" eaLnBrk="0" hangingPunct="0">
              <a:lnSpc>
                <a:spcPct val="110000"/>
              </a:lnSpc>
              <a:spcBef>
                <a:spcPct val="0"/>
              </a:spcBef>
              <a:tabLst>
                <a:tab pos="228600" algn="l"/>
                <a:tab pos="457200" algn="l"/>
              </a:tabLst>
            </a:pPr>
            <a:r>
              <a:rPr kumimoji="0" lang="en-US" altLang="zh-CN" sz="2200"/>
              <a:t>}</a:t>
            </a:r>
          </a:p>
        </p:txBody>
      </p:sp>
      <p:sp>
        <p:nvSpPr>
          <p:cNvPr id="188420" name="Rectangle 4"/>
          <p:cNvSpPr>
            <a:spLocks noChangeArrowheads="1"/>
          </p:cNvSpPr>
          <p:nvPr/>
        </p:nvSpPr>
        <p:spPr bwMode="auto">
          <a:xfrm>
            <a:off x="5508625" y="4365625"/>
            <a:ext cx="3024188" cy="469900"/>
          </a:xfrm>
          <a:prstGeom prst="rect">
            <a:avLst/>
          </a:prstGeom>
          <a:solidFill>
            <a:schemeClr val="tx1"/>
          </a:solid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bg1"/>
                </a:solidFill>
              </a:rPr>
              <a:t> x=10 rx=10 pi=3.14</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90466" name="Rectangle 2"/>
          <p:cNvSpPr>
            <a:spLocks noChangeArrowheads="1"/>
          </p:cNvSpPr>
          <p:nvPr/>
        </p:nvSpPr>
        <p:spPr bwMode="auto">
          <a:xfrm>
            <a:off x="1042988" y="1773238"/>
            <a:ext cx="7659687" cy="4151312"/>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dirty="0">
                <a:solidFill>
                  <a:schemeClr val="hlink"/>
                </a:solidFill>
              </a:rPr>
              <a:t>//  </a:t>
            </a:r>
            <a:r>
              <a:rPr kumimoji="0" lang="zh-CN" altLang="en-US" sz="2200" dirty="0">
                <a:solidFill>
                  <a:schemeClr val="hlink"/>
                </a:solidFill>
              </a:rPr>
              <a:t>示例程序，日期类的定义。函数成员定义在类体中。</a:t>
            </a:r>
          </a:p>
          <a:p>
            <a:pPr algn="l" eaLnBrk="0" hangingPunct="0">
              <a:lnSpc>
                <a:spcPct val="100000"/>
              </a:lnSpc>
              <a:spcBef>
                <a:spcPct val="0"/>
              </a:spcBef>
              <a:tabLst>
                <a:tab pos="228600" algn="l"/>
                <a:tab pos="457200" algn="l"/>
              </a:tabLst>
            </a:pPr>
            <a:r>
              <a:rPr kumimoji="0" lang="en-US" altLang="zh-CN" sz="2200" dirty="0">
                <a:solidFill>
                  <a:schemeClr val="hlink"/>
                </a:solidFill>
              </a:rPr>
              <a:t>//  </a:t>
            </a:r>
            <a:r>
              <a:rPr kumimoji="0" lang="en-US" altLang="zh-CN" sz="2200" dirty="0" err="1">
                <a:solidFill>
                  <a:schemeClr val="hlink"/>
                </a:solidFill>
              </a:rPr>
              <a:t>date.h</a:t>
            </a:r>
            <a:endParaRPr kumimoji="0" lang="en-US" altLang="zh-CN" sz="2200" dirty="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dirty="0"/>
              <a:t>#include &lt;</a:t>
            </a:r>
            <a:r>
              <a:rPr kumimoji="0" lang="en-US" altLang="zh-CN" sz="2200" dirty="0" err="1"/>
              <a:t>iostream</a:t>
            </a:r>
            <a:r>
              <a:rPr kumimoji="0" lang="en-US" altLang="zh-CN" sz="2200" dirty="0"/>
              <a:t>&gt;</a:t>
            </a:r>
          </a:p>
          <a:p>
            <a:pPr algn="l" eaLnBrk="0" hangingPunct="0">
              <a:lnSpc>
                <a:spcPct val="100000"/>
              </a:lnSpc>
              <a:spcBef>
                <a:spcPct val="0"/>
              </a:spcBef>
              <a:tabLst>
                <a:tab pos="228600" algn="l"/>
                <a:tab pos="457200" algn="l"/>
              </a:tabLst>
            </a:pPr>
            <a:r>
              <a:rPr kumimoji="0" lang="en-US" altLang="zh-CN" sz="2200" dirty="0"/>
              <a:t>using namespace std;</a:t>
            </a:r>
          </a:p>
          <a:p>
            <a:pPr algn="l" eaLnBrk="0" hangingPunct="0">
              <a:lnSpc>
                <a:spcPct val="100000"/>
              </a:lnSpc>
              <a:spcBef>
                <a:spcPct val="0"/>
              </a:spcBef>
              <a:tabLst>
                <a:tab pos="228600" algn="l"/>
                <a:tab pos="457200" algn="l"/>
              </a:tabLst>
            </a:pPr>
            <a:r>
              <a:rPr kumimoji="0" lang="en-US" altLang="zh-CN" sz="2200" dirty="0"/>
              <a:t>class Date 		             </a:t>
            </a:r>
            <a:r>
              <a:rPr kumimoji="0" lang="en-US" altLang="zh-CN" sz="2200" dirty="0">
                <a:solidFill>
                  <a:srgbClr val="800000"/>
                </a:solidFill>
              </a:rPr>
              <a:t>//</a:t>
            </a:r>
            <a:r>
              <a:rPr kumimoji="0" lang="zh-CN" altLang="en-US" sz="2200" dirty="0">
                <a:solidFill>
                  <a:srgbClr val="800000"/>
                </a:solidFill>
              </a:rPr>
              <a:t>定义日期类</a:t>
            </a:r>
            <a:r>
              <a:rPr kumimoji="0" lang="en-US" altLang="zh-CN" sz="2200" dirty="0">
                <a:solidFill>
                  <a:srgbClr val="800000"/>
                </a:solidFill>
              </a:rPr>
              <a:t>Date</a:t>
            </a:r>
          </a:p>
          <a:p>
            <a:pPr algn="l" eaLnBrk="0" hangingPunct="0">
              <a:lnSpc>
                <a:spcPct val="100000"/>
              </a:lnSpc>
              <a:spcBef>
                <a:spcPct val="0"/>
              </a:spcBef>
              <a:tabLst>
                <a:tab pos="228600" algn="l"/>
                <a:tab pos="457200" algn="l"/>
              </a:tabLst>
            </a:pPr>
            <a:r>
              <a:rPr kumimoji="0" lang="en-US" altLang="zh-CN" sz="2200" dirty="0"/>
              <a:t>{</a:t>
            </a:r>
          </a:p>
          <a:p>
            <a:pPr algn="l" eaLnBrk="0" hangingPunct="0">
              <a:lnSpc>
                <a:spcPct val="100000"/>
              </a:lnSpc>
              <a:spcBef>
                <a:spcPct val="0"/>
              </a:spcBef>
              <a:tabLst>
                <a:tab pos="228600" algn="l"/>
                <a:tab pos="457200" algn="l"/>
              </a:tabLst>
            </a:pPr>
            <a:r>
              <a:rPr kumimoji="0" lang="en-US" altLang="zh-CN" sz="2200" dirty="0"/>
              <a:t>	public: 			</a:t>
            </a:r>
            <a:r>
              <a:rPr kumimoji="0" lang="en-US" altLang="zh-CN" sz="2200" dirty="0">
                <a:solidFill>
                  <a:srgbClr val="800000"/>
                </a:solidFill>
              </a:rPr>
              <a:t>//</a:t>
            </a:r>
            <a:r>
              <a:rPr kumimoji="0" lang="zh-CN" altLang="en-US" sz="2200" dirty="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dirty="0"/>
              <a:t>		</a:t>
            </a:r>
            <a:r>
              <a:rPr kumimoji="0" lang="en-US" altLang="zh-CN" sz="2200" dirty="0">
                <a:solidFill>
                  <a:srgbClr val="FF0000"/>
                </a:solidFill>
              </a:rPr>
              <a:t>Date(</a:t>
            </a:r>
            <a:r>
              <a:rPr kumimoji="0" lang="en-US" altLang="zh-CN" sz="2200" dirty="0" err="1">
                <a:solidFill>
                  <a:srgbClr val="FF0000"/>
                </a:solidFill>
              </a:rPr>
              <a:t>int</a:t>
            </a:r>
            <a:r>
              <a:rPr kumimoji="0" lang="en-US" altLang="zh-CN" sz="2200" dirty="0">
                <a:solidFill>
                  <a:srgbClr val="FF0000"/>
                </a:solidFill>
              </a:rPr>
              <a:t> y=2011, </a:t>
            </a:r>
            <a:r>
              <a:rPr kumimoji="0" lang="en-US" altLang="zh-CN" sz="2200" dirty="0" err="1">
                <a:solidFill>
                  <a:srgbClr val="FF0000"/>
                </a:solidFill>
              </a:rPr>
              <a:t>int</a:t>
            </a:r>
            <a:r>
              <a:rPr kumimoji="0" lang="en-US" altLang="zh-CN" sz="2200" dirty="0">
                <a:solidFill>
                  <a:srgbClr val="FF0000"/>
                </a:solidFill>
              </a:rPr>
              <a:t> m=1, </a:t>
            </a:r>
            <a:r>
              <a:rPr kumimoji="0" lang="en-US" altLang="zh-CN" sz="2200" dirty="0" err="1">
                <a:solidFill>
                  <a:srgbClr val="FF0000"/>
                </a:solidFill>
              </a:rPr>
              <a:t>int</a:t>
            </a:r>
            <a:r>
              <a:rPr kumimoji="0" lang="en-US" altLang="zh-CN" sz="2200" dirty="0">
                <a:solidFill>
                  <a:srgbClr val="FF0000"/>
                </a:solidFill>
              </a:rPr>
              <a:t> d=1);</a:t>
            </a:r>
          </a:p>
          <a:p>
            <a:pPr algn="l" eaLnBrk="0" hangingPunct="0">
              <a:lnSpc>
                <a:spcPct val="100000"/>
              </a:lnSpc>
              <a:spcBef>
                <a:spcPct val="0"/>
              </a:spcBef>
              <a:tabLst>
                <a:tab pos="228600" algn="l"/>
                <a:tab pos="457200" algn="l"/>
              </a:tabLst>
            </a:pPr>
            <a:r>
              <a:rPr kumimoji="0" lang="en-US" altLang="zh-CN" sz="2200" dirty="0"/>
              <a:t>		void </a:t>
            </a:r>
            <a:r>
              <a:rPr kumimoji="0" lang="en-US" altLang="zh-CN" sz="2200" dirty="0" err="1"/>
              <a:t>ShowDate</a:t>
            </a:r>
            <a:r>
              <a:rPr kumimoji="0" lang="en-US" altLang="zh-CN" sz="2200" dirty="0"/>
              <a:t>( )</a:t>
            </a:r>
          </a:p>
          <a:p>
            <a:pPr algn="l" eaLnBrk="0" hangingPunct="0">
              <a:lnSpc>
                <a:spcPct val="100000"/>
              </a:lnSpc>
              <a:spcBef>
                <a:spcPct val="0"/>
              </a:spcBef>
              <a:tabLst>
                <a:tab pos="228600" algn="l"/>
                <a:tab pos="457200" algn="l"/>
              </a:tabLst>
            </a:pPr>
            <a:r>
              <a:rPr kumimoji="0" lang="en-US" altLang="zh-CN" sz="2200" dirty="0"/>
              <a:t>  	private:         </a:t>
            </a:r>
            <a:r>
              <a:rPr kumimoji="0" lang="en-US" altLang="zh-CN" dirty="0"/>
              <a:t>		           </a:t>
            </a:r>
            <a:r>
              <a:rPr kumimoji="0" lang="en-US" altLang="zh-CN" sz="2200" dirty="0"/>
              <a:t>		</a:t>
            </a:r>
          </a:p>
          <a:p>
            <a:pPr algn="l" eaLnBrk="0" hangingPunct="0">
              <a:lnSpc>
                <a:spcPct val="100000"/>
              </a:lnSpc>
              <a:spcBef>
                <a:spcPct val="0"/>
              </a:spcBef>
              <a:tabLst>
                <a:tab pos="228600" algn="l"/>
                <a:tab pos="457200" algn="l"/>
              </a:tabLst>
            </a:pPr>
            <a:r>
              <a:rPr kumimoji="0" lang="en-US" altLang="zh-CN" sz="2200" dirty="0"/>
              <a:t>		</a:t>
            </a:r>
            <a:r>
              <a:rPr kumimoji="0" lang="en-US" altLang="zh-CN" sz="2200" dirty="0" err="1"/>
              <a:t>int</a:t>
            </a:r>
            <a:r>
              <a:rPr kumimoji="0" lang="en-US" altLang="zh-CN" sz="2200" dirty="0"/>
              <a:t> year;      </a:t>
            </a:r>
            <a:r>
              <a:rPr kumimoji="0" lang="en-US" altLang="zh-CN" sz="2200" dirty="0" err="1"/>
              <a:t>int</a:t>
            </a:r>
            <a:r>
              <a:rPr kumimoji="0" lang="en-US" altLang="zh-CN" sz="2200" dirty="0"/>
              <a:t> month;      </a:t>
            </a:r>
            <a:r>
              <a:rPr kumimoji="0" lang="en-US" altLang="zh-CN" sz="2200" dirty="0" err="1"/>
              <a:t>int</a:t>
            </a:r>
            <a:r>
              <a:rPr kumimoji="0" lang="en-US" altLang="zh-CN" sz="2200" dirty="0"/>
              <a:t> day;</a:t>
            </a:r>
          </a:p>
          <a:p>
            <a:pPr eaLnBrk="0" hangingPunct="0">
              <a:lnSpc>
                <a:spcPct val="100000"/>
              </a:lnSpc>
              <a:spcBef>
                <a:spcPct val="0"/>
              </a:spcBef>
              <a:tabLst>
                <a:tab pos="228600" algn="l"/>
                <a:tab pos="457200" algn="l"/>
              </a:tabLst>
            </a:pPr>
            <a:r>
              <a:rPr kumimoji="0" lang="en-US" altLang="zh-CN" sz="2200" dirty="0"/>
              <a:t>}; 			</a:t>
            </a:r>
            <a:r>
              <a:rPr kumimoji="0" lang="en-US" altLang="zh-CN" sz="2200" dirty="0">
                <a:solidFill>
                  <a:srgbClr val="800000"/>
                </a:solidFill>
              </a:rPr>
              <a:t>//</a:t>
            </a:r>
            <a:r>
              <a:rPr kumimoji="0" lang="zh-CN" altLang="en-US" sz="2200" dirty="0">
                <a:solidFill>
                  <a:srgbClr val="800000"/>
                </a:solidFill>
              </a:rPr>
              <a:t>以括号及分号结束，体现封装</a:t>
            </a:r>
          </a:p>
        </p:txBody>
      </p:sp>
      <p:sp>
        <p:nvSpPr>
          <p:cNvPr id="19046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3.4        </a:t>
            </a:r>
            <a:r>
              <a:rPr kumimoji="0" lang="zh-CN" altLang="en-US" sz="3600">
                <a:solidFill>
                  <a:schemeClr val="tx2"/>
                </a:solidFill>
              </a:rPr>
              <a:t>具有默认参数的构造函数</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91490" name="Rectangle 2"/>
          <p:cNvSpPr>
            <a:spLocks noChangeArrowheads="1"/>
          </p:cNvSpPr>
          <p:nvPr/>
        </p:nvSpPr>
        <p:spPr bwMode="auto">
          <a:xfrm>
            <a:off x="1042988" y="1700213"/>
            <a:ext cx="7659687" cy="4121150"/>
          </a:xfrm>
          <a:prstGeom prst="rect">
            <a:avLst/>
          </a:prstGeom>
          <a:solidFill>
            <a:schemeClr val="bg1"/>
          </a:solid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date.cpp</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“date.h”</a:t>
            </a:r>
          </a:p>
          <a:p>
            <a:pPr algn="l" eaLnBrk="0" hangingPunct="0">
              <a:lnSpc>
                <a:spcPct val="100000"/>
              </a:lnSpc>
              <a:spcBef>
                <a:spcPct val="0"/>
              </a:spcBef>
              <a:tabLst>
                <a:tab pos="228600" algn="l"/>
                <a:tab pos="457200" algn="l"/>
              </a:tabLst>
            </a:pPr>
            <a:endParaRPr kumimoji="0" lang="en-US" altLang="zh-CN" sz="2200"/>
          </a:p>
          <a:p>
            <a:pPr algn="l" eaLnBrk="0" hangingPunct="0">
              <a:lnSpc>
                <a:spcPct val="100000"/>
              </a:lnSpc>
              <a:spcBef>
                <a:spcPct val="0"/>
              </a:spcBef>
              <a:tabLst>
                <a:tab pos="228600" algn="l"/>
                <a:tab pos="457200" algn="l"/>
              </a:tabLst>
            </a:pPr>
            <a:r>
              <a:rPr kumimoji="0" lang="en-US" altLang="zh-CN" sz="2200"/>
              <a:t>Date::Date(int y, int m, int d)</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year=y;   month=m;  day=d;</a:t>
            </a:r>
          </a:p>
          <a:p>
            <a:pPr algn="l" eaLnBrk="0" hangingPunct="0">
              <a:lnSpc>
                <a:spcPct val="100000"/>
              </a:lnSpc>
              <a:spcBef>
                <a:spcPct val="0"/>
              </a:spcBef>
              <a:tabLst>
                <a:tab pos="228600" algn="l"/>
                <a:tab pos="457200" algn="l"/>
              </a:tabLst>
            </a:pPr>
            <a:r>
              <a:rPr kumimoji="0" lang="en-US" altLang="zh-CN" sz="2200"/>
              <a:t>   cout&lt;&lt;"constructing…"&lt;&lt;endl;</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void Date::ShowDate( )</a:t>
            </a:r>
          </a:p>
          <a:p>
            <a:pPr algn="l" eaLnBrk="0" hangingPunct="0">
              <a:lnSpc>
                <a:spcPct val="100000"/>
              </a:lnSpc>
              <a:spcBef>
                <a:spcPct val="0"/>
              </a:spcBef>
              <a:tabLst>
                <a:tab pos="228600" algn="l"/>
                <a:tab pos="457200" algn="l"/>
              </a:tabLst>
            </a:pPr>
            <a:r>
              <a:rPr kumimoji="0" lang="en-US" altLang="zh-CN" sz="2200"/>
              <a:t>{   cout&lt;&lt;"Date</a:t>
            </a:r>
            <a:r>
              <a:rPr kumimoji="0" lang="zh-CN" altLang="en-US" sz="2200"/>
              <a:t>：</a:t>
            </a:r>
            <a:r>
              <a:rPr kumimoji="0" lang="en-US" altLang="zh-CN" sz="2200"/>
              <a:t>"&lt;&lt;year&lt;&lt;"."&lt;&lt;month&lt;&lt;"."&lt;&lt;day;</a:t>
            </a:r>
          </a:p>
          <a:p>
            <a:pPr algn="l" eaLnBrk="0" hangingPunct="0">
              <a:lnSpc>
                <a:spcPct val="100000"/>
              </a:lnSpc>
              <a:spcBef>
                <a:spcPct val="0"/>
              </a:spcBef>
              <a:tabLst>
                <a:tab pos="228600" algn="l"/>
                <a:tab pos="457200" algn="l"/>
              </a:tabLst>
            </a:pPr>
            <a:r>
              <a:rPr kumimoji="0" lang="en-US" altLang="zh-CN" sz="2200"/>
              <a:t>     cout&lt;&lt;endl;</a:t>
            </a:r>
          </a:p>
          <a:p>
            <a:pPr algn="l" eaLnBrk="0" hangingPunct="0">
              <a:lnSpc>
                <a:spcPct val="100000"/>
              </a:lnSpc>
              <a:spcBef>
                <a:spcPct val="0"/>
              </a:spcBef>
              <a:tabLst>
                <a:tab pos="228600" algn="l"/>
                <a:tab pos="457200" algn="l"/>
              </a:tabLst>
            </a:pPr>
            <a:r>
              <a:rPr kumimoji="0" lang="en-US" altLang="zh-CN" sz="2200"/>
              <a:t>}</a:t>
            </a:r>
          </a:p>
        </p:txBody>
      </p:sp>
      <p:sp>
        <p:nvSpPr>
          <p:cNvPr id="191491"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3.4        </a:t>
            </a:r>
            <a:r>
              <a:rPr kumimoji="0" lang="zh-CN" altLang="en-US" sz="3600">
                <a:solidFill>
                  <a:schemeClr val="tx2"/>
                </a:solidFill>
              </a:rPr>
              <a:t>具有默认参数的构造函数</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192514" name="Rectangle 2"/>
          <p:cNvSpPr>
            <a:spLocks noChangeArrowheads="1"/>
          </p:cNvSpPr>
          <p:nvPr/>
        </p:nvSpPr>
        <p:spPr bwMode="auto">
          <a:xfrm>
            <a:off x="1042988" y="1773238"/>
            <a:ext cx="7659687" cy="4521200"/>
          </a:xfrm>
          <a:prstGeom prst="rect">
            <a:avLst/>
          </a:prstGeom>
          <a:no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hlink"/>
                </a:solidFill>
              </a:rPr>
              <a:t>//  main.cpp</a:t>
            </a:r>
            <a:endParaRPr kumimoji="0" lang="en-US" altLang="zh-CN" sz="2200">
              <a:solidFill>
                <a:schemeClr val="hlink"/>
              </a:solidFill>
              <a:cs typeface="Times New Roman" pitchFamily="18" charset="0"/>
            </a:endParaRPr>
          </a:p>
          <a:p>
            <a:pPr algn="l" eaLnBrk="0" hangingPunct="0">
              <a:lnSpc>
                <a:spcPct val="110000"/>
              </a:lnSpc>
              <a:spcBef>
                <a:spcPct val="0"/>
              </a:spcBef>
              <a:tabLst>
                <a:tab pos="228600" algn="l"/>
                <a:tab pos="457200" algn="l"/>
              </a:tabLst>
            </a:pPr>
            <a:r>
              <a:rPr kumimoji="0" lang="en-US" altLang="zh-CN" sz="2200"/>
              <a:t>#include “date.cpp”</a:t>
            </a:r>
          </a:p>
          <a:p>
            <a:pPr algn="l" eaLnBrk="0" hangingPunct="0">
              <a:lnSpc>
                <a:spcPct val="110000"/>
              </a:lnSpc>
              <a:spcBef>
                <a:spcPct val="0"/>
              </a:spcBef>
              <a:tabLst>
                <a:tab pos="228600" algn="l"/>
                <a:tab pos="457200" algn="l"/>
              </a:tabLst>
            </a:pPr>
            <a:r>
              <a:rPr kumimoji="0" lang="en-US" altLang="zh-CN" sz="2200"/>
              <a:t>int main()</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    Date date1;</a:t>
            </a:r>
          </a:p>
          <a:p>
            <a:pPr algn="l" eaLnBrk="0" hangingPunct="0">
              <a:lnSpc>
                <a:spcPct val="110000"/>
              </a:lnSpc>
              <a:spcBef>
                <a:spcPct val="0"/>
              </a:spcBef>
              <a:tabLst>
                <a:tab pos="228600" algn="l"/>
                <a:tab pos="457200" algn="l"/>
              </a:tabLst>
            </a:pPr>
            <a:r>
              <a:rPr kumimoji="0" lang="en-US" altLang="zh-CN" sz="2200"/>
              <a:t>    Date date2(2005);</a:t>
            </a:r>
          </a:p>
          <a:p>
            <a:pPr algn="l" eaLnBrk="0" hangingPunct="0">
              <a:lnSpc>
                <a:spcPct val="110000"/>
              </a:lnSpc>
              <a:spcBef>
                <a:spcPct val="0"/>
              </a:spcBef>
              <a:tabLst>
                <a:tab pos="228600" algn="l"/>
                <a:tab pos="457200" algn="l"/>
              </a:tabLst>
            </a:pPr>
            <a:r>
              <a:rPr kumimoji="0" lang="en-US" altLang="zh-CN" sz="2200"/>
              <a:t>    Date date3(2006,12,15);</a:t>
            </a:r>
          </a:p>
          <a:p>
            <a:pPr algn="l" eaLnBrk="0" hangingPunct="0">
              <a:lnSpc>
                <a:spcPct val="110000"/>
              </a:lnSpc>
              <a:spcBef>
                <a:spcPct val="0"/>
              </a:spcBef>
              <a:tabLst>
                <a:tab pos="228600" algn="l"/>
                <a:tab pos="457200" algn="l"/>
              </a:tabLst>
            </a:pPr>
            <a:r>
              <a:rPr kumimoji="0" lang="en-US" altLang="zh-CN" sz="2200"/>
              <a:t>    cout&lt;&lt;"date1:";      date1.ShowDate();</a:t>
            </a:r>
          </a:p>
          <a:p>
            <a:pPr algn="l" eaLnBrk="0" hangingPunct="0">
              <a:lnSpc>
                <a:spcPct val="110000"/>
              </a:lnSpc>
              <a:spcBef>
                <a:spcPct val="0"/>
              </a:spcBef>
              <a:tabLst>
                <a:tab pos="228600" algn="l"/>
                <a:tab pos="457200" algn="l"/>
              </a:tabLst>
            </a:pPr>
            <a:r>
              <a:rPr kumimoji="0" lang="en-US" altLang="zh-CN" sz="2200"/>
              <a:t>    cout&lt;&lt;"date2:";      date2.ShowDate();</a:t>
            </a:r>
          </a:p>
          <a:p>
            <a:pPr algn="l" eaLnBrk="0" hangingPunct="0">
              <a:lnSpc>
                <a:spcPct val="110000"/>
              </a:lnSpc>
              <a:spcBef>
                <a:spcPct val="0"/>
              </a:spcBef>
              <a:tabLst>
                <a:tab pos="228600" algn="l"/>
                <a:tab pos="457200" algn="l"/>
              </a:tabLst>
            </a:pPr>
            <a:r>
              <a:rPr kumimoji="0" lang="en-US" altLang="zh-CN" sz="2200"/>
              <a:t>    cout&lt;&lt;"date3:";      date3.ShowDate();</a:t>
            </a:r>
          </a:p>
          <a:p>
            <a:pPr algn="l" eaLnBrk="0" hangingPunct="0">
              <a:lnSpc>
                <a:spcPct val="110000"/>
              </a:lnSpc>
              <a:spcBef>
                <a:spcPct val="0"/>
              </a:spcBef>
              <a:tabLst>
                <a:tab pos="228600" algn="l"/>
                <a:tab pos="457200" algn="l"/>
              </a:tabLst>
            </a:pPr>
            <a:r>
              <a:rPr kumimoji="0" lang="en-US" altLang="zh-CN" sz="2200"/>
              <a:t>    return 0;</a:t>
            </a:r>
          </a:p>
          <a:p>
            <a:pPr algn="l" eaLnBrk="0" hangingPunct="0">
              <a:lnSpc>
                <a:spcPct val="110000"/>
              </a:lnSpc>
              <a:spcBef>
                <a:spcPct val="0"/>
              </a:spcBef>
              <a:tabLst>
                <a:tab pos="228600" algn="l"/>
                <a:tab pos="457200" algn="l"/>
              </a:tabLst>
            </a:pPr>
            <a:r>
              <a:rPr kumimoji="0" lang="en-US" altLang="zh-CN" sz="2200"/>
              <a:t>}</a:t>
            </a:r>
          </a:p>
        </p:txBody>
      </p:sp>
      <p:sp>
        <p:nvSpPr>
          <p:cNvPr id="19251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3.4        </a:t>
            </a:r>
            <a:r>
              <a:rPr kumimoji="0" lang="zh-CN" altLang="en-US" sz="3600">
                <a:solidFill>
                  <a:schemeClr val="tx2"/>
                </a:solidFill>
              </a:rPr>
              <a:t>具有默认参数的构造函数</a:t>
            </a:r>
          </a:p>
        </p:txBody>
      </p:sp>
      <p:sp>
        <p:nvSpPr>
          <p:cNvPr id="192516" name="Rectangle 4"/>
          <p:cNvSpPr>
            <a:spLocks noChangeArrowheads="1"/>
          </p:cNvSpPr>
          <p:nvPr/>
        </p:nvSpPr>
        <p:spPr bwMode="auto">
          <a:xfrm>
            <a:off x="5651500" y="1773238"/>
            <a:ext cx="3313113" cy="2311400"/>
          </a:xfrm>
          <a:prstGeom prst="rect">
            <a:avLst/>
          </a:prstGeom>
          <a:solidFill>
            <a:schemeClr val="tx1"/>
          </a:solid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bg1"/>
                </a:solidFill>
              </a:rPr>
              <a:t>constrcting...</a:t>
            </a:r>
          </a:p>
          <a:p>
            <a:pPr>
              <a:lnSpc>
                <a:spcPct val="110000"/>
              </a:lnSpc>
              <a:spcBef>
                <a:spcPct val="0"/>
              </a:spcBef>
              <a:tabLst>
                <a:tab pos="228600" algn="l"/>
                <a:tab pos="457200" algn="l"/>
              </a:tabLst>
            </a:pPr>
            <a:r>
              <a:rPr kumimoji="0" lang="en-US" altLang="zh-CN" sz="2200">
                <a:solidFill>
                  <a:schemeClr val="bg1"/>
                </a:solidFill>
              </a:rPr>
              <a:t>date1:2011.1.1</a:t>
            </a:r>
          </a:p>
          <a:p>
            <a:pPr>
              <a:lnSpc>
                <a:spcPct val="110000"/>
              </a:lnSpc>
              <a:spcBef>
                <a:spcPct val="0"/>
              </a:spcBef>
              <a:tabLst>
                <a:tab pos="228600" algn="l"/>
                <a:tab pos="457200" algn="l"/>
              </a:tabLst>
            </a:pPr>
            <a:r>
              <a:rPr kumimoji="0" lang="en-US" altLang="zh-CN" sz="2200">
                <a:solidFill>
                  <a:schemeClr val="bg1"/>
                </a:solidFill>
              </a:rPr>
              <a:t>constrcting...</a:t>
            </a:r>
          </a:p>
          <a:p>
            <a:pPr>
              <a:lnSpc>
                <a:spcPct val="110000"/>
              </a:lnSpc>
              <a:spcBef>
                <a:spcPct val="0"/>
              </a:spcBef>
              <a:tabLst>
                <a:tab pos="228600" algn="l"/>
                <a:tab pos="457200" algn="l"/>
              </a:tabLst>
            </a:pPr>
            <a:r>
              <a:rPr kumimoji="0" lang="en-US" altLang="zh-CN" sz="2200">
                <a:solidFill>
                  <a:schemeClr val="bg1"/>
                </a:solidFill>
              </a:rPr>
              <a:t>date2:2005.1.1</a:t>
            </a:r>
          </a:p>
          <a:p>
            <a:pPr>
              <a:lnSpc>
                <a:spcPct val="110000"/>
              </a:lnSpc>
              <a:spcBef>
                <a:spcPct val="0"/>
              </a:spcBef>
              <a:tabLst>
                <a:tab pos="228600" algn="l"/>
                <a:tab pos="457200" algn="l"/>
              </a:tabLst>
            </a:pPr>
            <a:r>
              <a:rPr kumimoji="0" lang="en-US" altLang="zh-CN" sz="2200">
                <a:solidFill>
                  <a:schemeClr val="bg1"/>
                </a:solidFill>
              </a:rPr>
              <a:t>constrcting...</a:t>
            </a:r>
          </a:p>
          <a:p>
            <a:pPr>
              <a:lnSpc>
                <a:spcPct val="110000"/>
              </a:lnSpc>
              <a:spcBef>
                <a:spcPct val="0"/>
              </a:spcBef>
              <a:tabLst>
                <a:tab pos="228600" algn="l"/>
                <a:tab pos="457200" algn="l"/>
              </a:tabLst>
            </a:pPr>
            <a:r>
              <a:rPr kumimoji="0" lang="en-US" altLang="zh-CN" sz="2200">
                <a:solidFill>
                  <a:schemeClr val="bg1"/>
                </a:solidFill>
              </a:rPr>
              <a:t>date3:2006.12.15</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20482"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3.5         </a:t>
            </a:r>
            <a:r>
              <a:rPr lang="zh-CN" altLang="en-US" b="1">
                <a:latin typeface="Times New Roman" pitchFamily="18" charset="0"/>
                <a:ea typeface="华文楷体" pitchFamily="2" charset="-122"/>
              </a:rPr>
              <a:t>析构函数 </a:t>
            </a:r>
          </a:p>
        </p:txBody>
      </p:sp>
      <p:sp>
        <p:nvSpPr>
          <p:cNvPr id="20483" name="Rectangle 3"/>
          <p:cNvSpPr>
            <a:spLocks noGrp="1" noChangeArrowheads="1"/>
          </p:cNvSpPr>
          <p:nvPr>
            <p:ph type="body" idx="1"/>
          </p:nvPr>
        </p:nvSpPr>
        <p:spPr>
          <a:xfrm>
            <a:off x="1370013" y="1827213"/>
            <a:ext cx="7313612" cy="4410075"/>
          </a:xfrm>
          <a:solidFill>
            <a:schemeClr val="bg1"/>
          </a:solidFill>
          <a:ln>
            <a:solidFill>
              <a:schemeClr val="tx1"/>
            </a:solidFill>
          </a:ln>
        </p:spPr>
        <p:txBody>
          <a:bodyPr/>
          <a:lstStyle/>
          <a:p>
            <a:pPr>
              <a:lnSpc>
                <a:spcPct val="120000"/>
              </a:lnSpc>
              <a:spcBef>
                <a:spcPct val="50000"/>
              </a:spcBef>
              <a:buClr>
                <a:srgbClr val="000099"/>
              </a:buClr>
              <a:buSzPct val="65000"/>
              <a:buFont typeface="Wingdings" pitchFamily="2" charset="2"/>
              <a:buChar char="u"/>
            </a:pPr>
            <a:r>
              <a:rPr lang="zh-CN" altLang="en-US" sz="2400" b="1">
                <a:latin typeface="Times New Roman" pitchFamily="18" charset="0"/>
                <a:ea typeface="华文楷体" pitchFamily="2" charset="-122"/>
              </a:rPr>
              <a:t>析构函数的功能是在对象的生存期即将结束的时刻，由编译系统自动调用来完成一些清理工作。它的调用完成之后，对象也就消失了，相应的内存空间也被释放。</a:t>
            </a:r>
          </a:p>
          <a:p>
            <a:pPr>
              <a:lnSpc>
                <a:spcPct val="120000"/>
              </a:lnSpc>
              <a:spcBef>
                <a:spcPct val="5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析构函数也是类的一个公有成员函数</a:t>
            </a:r>
            <a:r>
              <a:rPr lang="zh-CN" altLang="en-US" sz="2400" b="1">
                <a:latin typeface="Times New Roman" pitchFamily="18" charset="0"/>
                <a:ea typeface="华文楷体" pitchFamily="2" charset="-122"/>
              </a:rPr>
              <a:t>，它的名称是由类名前面加</a:t>
            </a:r>
            <a:r>
              <a:rPr lang="zh-CN" altLang="en-US" sz="2400" b="1">
                <a:solidFill>
                  <a:srgbClr val="000099"/>
                </a:solidFill>
                <a:latin typeface="Times New Roman" pitchFamily="18" charset="0"/>
                <a:ea typeface="华文楷体" pitchFamily="2" charset="-122"/>
              </a:rPr>
              <a:t>“</a:t>
            </a:r>
            <a:r>
              <a:rPr lang="en-US" altLang="zh-CN" sz="2400" b="1">
                <a:solidFill>
                  <a:srgbClr val="000099"/>
                </a:solidFill>
                <a:latin typeface="Times New Roman" pitchFamily="18" charset="0"/>
                <a:ea typeface="华文楷体" pitchFamily="2" charset="-122"/>
              </a:rPr>
              <a:t>~”</a:t>
            </a:r>
            <a:r>
              <a:rPr lang="zh-CN" altLang="en-US" sz="2400" b="1">
                <a:latin typeface="Times New Roman" pitchFamily="18" charset="0"/>
                <a:ea typeface="华文楷体" pitchFamily="2" charset="-122"/>
              </a:rPr>
              <a:t>构成，也不指定返回值类型。</a:t>
            </a:r>
          </a:p>
          <a:p>
            <a:pPr>
              <a:lnSpc>
                <a:spcPct val="120000"/>
              </a:lnSpc>
              <a:spcBef>
                <a:spcPct val="5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和构造函数不同的是，析构函数不能有参数，因此不能重载。</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51554" name="Rectangle 2"/>
          <p:cNvSpPr>
            <a:spLocks noGrp="1" noChangeArrowheads="1"/>
          </p:cNvSpPr>
          <p:nvPr>
            <p:ph type="body" idx="1"/>
          </p:nvPr>
        </p:nvSpPr>
        <p:spPr>
          <a:xfrm>
            <a:off x="1116013" y="1916113"/>
            <a:ext cx="7343775" cy="4033837"/>
          </a:xfrm>
          <a:ln>
            <a:solidFill>
              <a:schemeClr val="tx1"/>
            </a:solidFill>
          </a:ln>
        </p:spPr>
        <p:txBody>
          <a:bodyPr/>
          <a:lstStyle/>
          <a:p>
            <a:pPr>
              <a:spcBef>
                <a:spcPct val="50000"/>
              </a:spcBef>
              <a:buClr>
                <a:srgbClr val="000099"/>
              </a:buClr>
              <a:buSzPct val="65000"/>
              <a:buFont typeface="Wingdings" pitchFamily="2" charset="2"/>
              <a:buChar char="u"/>
            </a:pPr>
            <a:r>
              <a:rPr lang="zh-CN" altLang="en-US" sz="2800" b="1" dirty="0">
                <a:latin typeface="Times New Roman" pitchFamily="18" charset="0"/>
                <a:ea typeface="华文楷体" pitchFamily="2" charset="-122"/>
              </a:rPr>
              <a:t>类声明中访问权限可以按任意顺序出现</a:t>
            </a:r>
          </a:p>
          <a:p>
            <a:pPr>
              <a:spcBef>
                <a:spcPct val="50000"/>
              </a:spcBef>
              <a:buClr>
                <a:srgbClr val="000099"/>
              </a:buClr>
              <a:buSzPct val="65000"/>
              <a:buFont typeface="Wingdings" pitchFamily="2" charset="2"/>
              <a:buChar char="u"/>
            </a:pPr>
            <a:r>
              <a:rPr lang="zh-CN" altLang="en-US" sz="2800" b="1" dirty="0">
                <a:latin typeface="Times New Roman" pitchFamily="18" charset="0"/>
                <a:ea typeface="华文楷体" pitchFamily="2" charset="-122"/>
              </a:rPr>
              <a:t>数据成员可以是任意数据类型</a:t>
            </a:r>
          </a:p>
          <a:p>
            <a:pPr>
              <a:spcBef>
                <a:spcPct val="50000"/>
              </a:spcBef>
              <a:buClr>
                <a:srgbClr val="000099"/>
              </a:buClr>
              <a:buSzPct val="65000"/>
              <a:buFont typeface="Wingdings" pitchFamily="2" charset="2"/>
              <a:buChar char="u"/>
            </a:pPr>
            <a:r>
              <a:rPr lang="zh-CN" altLang="en-US" sz="2800" b="1" dirty="0">
                <a:latin typeface="Times New Roman" pitchFamily="18" charset="0"/>
                <a:ea typeface="华文楷体" pitchFamily="2" charset="-122"/>
              </a:rPr>
              <a:t>数据成员不能以自动方式、寄存器方式或外部方式进行</a:t>
            </a:r>
            <a:r>
              <a:rPr lang="zh-CN" altLang="en-US" sz="2800" b="1" dirty="0" smtClean="0">
                <a:latin typeface="Times New Roman" pitchFamily="18" charset="0"/>
                <a:ea typeface="华文楷体" pitchFamily="2" charset="-122"/>
              </a:rPr>
              <a:t>说明（类的对象是全局对象）</a:t>
            </a:r>
            <a:endParaRPr lang="zh-CN" altLang="en-US" sz="2800" b="1" dirty="0">
              <a:latin typeface="Times New Roman" pitchFamily="18" charset="0"/>
              <a:ea typeface="华文楷体" pitchFamily="2" charset="-122"/>
            </a:endParaRPr>
          </a:p>
          <a:p>
            <a:pPr>
              <a:spcBef>
                <a:spcPct val="50000"/>
              </a:spcBef>
              <a:buClr>
                <a:srgbClr val="000099"/>
              </a:buClr>
              <a:buSzPct val="65000"/>
              <a:buFont typeface="Wingdings" pitchFamily="2" charset="2"/>
              <a:buChar char="u"/>
            </a:pPr>
            <a:r>
              <a:rPr lang="zh-CN" altLang="en-US" sz="2800" b="1" dirty="0">
                <a:latin typeface="Times New Roman" pitchFamily="18" charset="0"/>
                <a:ea typeface="华文楷体" pitchFamily="2" charset="-122"/>
              </a:rPr>
              <a:t>不能在类声明中给数据成员初始化</a:t>
            </a:r>
          </a:p>
          <a:p>
            <a:pPr>
              <a:spcBef>
                <a:spcPct val="50000"/>
              </a:spcBef>
              <a:buClr>
                <a:srgbClr val="000099"/>
              </a:buClr>
              <a:buSzPct val="65000"/>
              <a:buFont typeface="Wingdings" pitchFamily="2" charset="2"/>
              <a:buChar char="u"/>
            </a:pPr>
            <a:r>
              <a:rPr lang="zh-CN" altLang="en-US" sz="2800" b="1" u="sng" dirty="0">
                <a:solidFill>
                  <a:srgbClr val="800000"/>
                </a:solidFill>
                <a:latin typeface="Times New Roman" pitchFamily="18" charset="0"/>
                <a:ea typeface="华文楷体" pitchFamily="2" charset="-122"/>
              </a:rPr>
              <a:t>只有在类实例化（定义类对象）时，才能给</a:t>
            </a:r>
            <a:r>
              <a:rPr lang="zh-CN" altLang="en-US" sz="2800" b="1" u="sng" dirty="0">
                <a:solidFill>
                  <a:srgbClr val="FF0000"/>
                </a:solidFill>
                <a:latin typeface="Times New Roman" pitchFamily="18" charset="0"/>
                <a:ea typeface="华文楷体" pitchFamily="2" charset="-122"/>
              </a:rPr>
              <a:t>数据成员</a:t>
            </a:r>
            <a:r>
              <a:rPr lang="zh-CN" altLang="en-US" sz="2800" b="1" u="sng" dirty="0" smtClean="0">
                <a:solidFill>
                  <a:srgbClr val="800000"/>
                </a:solidFill>
                <a:latin typeface="Times New Roman" pitchFamily="18" charset="0"/>
                <a:ea typeface="华文楷体" pitchFamily="2" charset="-122"/>
              </a:rPr>
              <a:t>初始化</a:t>
            </a:r>
            <a:endParaRPr lang="zh-CN" altLang="en-US" sz="2800" b="1" u="sng" dirty="0">
              <a:solidFill>
                <a:srgbClr val="800000"/>
              </a:solidFill>
              <a:latin typeface="Times New Roman" pitchFamily="18" charset="0"/>
              <a:ea typeface="华文楷体" pitchFamily="2" charset="-122"/>
            </a:endParaRPr>
          </a:p>
        </p:txBody>
      </p:sp>
      <p:sp>
        <p:nvSpPr>
          <p:cNvPr id="151556" name="Rectangle 4"/>
          <p:cNvSpPr>
            <a:spLocks noGrp="1" noChangeArrowheads="1"/>
          </p:cNvSpPr>
          <p:nvPr>
            <p:ph type="title"/>
          </p:nvPr>
        </p:nvSpPr>
        <p:spPr>
          <a:noFill/>
          <a:ln/>
        </p:spPr>
        <p:txBody>
          <a:bodyPr/>
          <a:lstStyle/>
          <a:p>
            <a:pPr algn="ctr"/>
            <a:r>
              <a:rPr lang="en-US" altLang="zh-CN" b="1">
                <a:latin typeface="Times New Roman" pitchFamily="18" charset="0"/>
                <a:ea typeface="华文楷体" pitchFamily="2" charset="-122"/>
              </a:rPr>
              <a:t>1.1       </a:t>
            </a:r>
            <a:r>
              <a:rPr lang="zh-CN" altLang="en-US" b="1">
                <a:latin typeface="Times New Roman" pitchFamily="18" charset="0"/>
                <a:ea typeface="华文楷体" pitchFamily="2" charset="-122"/>
              </a:rPr>
              <a:t>类的定义</a:t>
            </a:r>
            <a:r>
              <a:rPr lang="zh-CN" altLang="en-US" b="1">
                <a:solidFill>
                  <a:srgbClr val="000099"/>
                </a:solidFill>
                <a:latin typeface="Times New Roman" pitchFamily="18" charset="0"/>
                <a:ea typeface="华文楷体" pitchFamily="2" charset="-122"/>
              </a:rPr>
              <a:t>（注意事项）</a:t>
            </a:r>
            <a:endParaRPr lang="zh-CN" altLang="en-US">
              <a:latin typeface="Times New Roman" pitchFamily="18" charset="0"/>
              <a:ea typeface="华文楷体"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21508" name="Text Box 4"/>
          <p:cNvSpPr txBox="1">
            <a:spLocks noChangeArrowheads="1"/>
          </p:cNvSpPr>
          <p:nvPr/>
        </p:nvSpPr>
        <p:spPr bwMode="auto">
          <a:xfrm>
            <a:off x="1763713" y="2492375"/>
            <a:ext cx="6553200" cy="2881313"/>
          </a:xfrm>
          <a:prstGeom prst="rect">
            <a:avLst/>
          </a:prstGeom>
          <a:solidFill>
            <a:srgbClr val="FFFFFF"/>
          </a:solidFill>
          <a:ln w="9525">
            <a:solidFill>
              <a:srgbClr val="000000"/>
            </a:solidFill>
            <a:miter lim="800000"/>
            <a:headEnd/>
            <a:tailEnd/>
          </a:ln>
        </p:spPr>
        <p:txBody>
          <a:bodyPr/>
          <a:lstStyle/>
          <a:p>
            <a:pPr marL="623888">
              <a:lnSpc>
                <a:spcPct val="150000"/>
              </a:lnSpc>
              <a:spcBef>
                <a:spcPct val="0"/>
              </a:spcBef>
            </a:pPr>
            <a:r>
              <a:rPr kumimoji="0" lang="zh-CN" altLang="en-US" sz="2800">
                <a:solidFill>
                  <a:srgbClr val="000099"/>
                </a:solidFill>
              </a:rPr>
              <a:t>类名</a:t>
            </a:r>
            <a:r>
              <a:rPr kumimoji="0" lang="en-US" altLang="zh-CN" sz="2800">
                <a:solidFill>
                  <a:srgbClr val="000099"/>
                </a:solidFill>
              </a:rPr>
              <a:t>::~</a:t>
            </a:r>
            <a:r>
              <a:rPr kumimoji="0" lang="zh-CN" altLang="en-US" sz="2800">
                <a:solidFill>
                  <a:srgbClr val="000099"/>
                </a:solidFill>
              </a:rPr>
              <a:t>类名 </a:t>
            </a:r>
            <a:r>
              <a:rPr kumimoji="0" lang="en-US" altLang="zh-CN" sz="2800">
                <a:solidFill>
                  <a:srgbClr val="000099"/>
                </a:solidFill>
              </a:rPr>
              <a:t>()</a:t>
            </a:r>
          </a:p>
          <a:p>
            <a:pPr marL="623888">
              <a:lnSpc>
                <a:spcPct val="150000"/>
              </a:lnSpc>
              <a:spcBef>
                <a:spcPct val="0"/>
              </a:spcBef>
            </a:pPr>
            <a:r>
              <a:rPr kumimoji="0" lang="en-US" altLang="zh-CN" sz="2800">
                <a:solidFill>
                  <a:srgbClr val="000099"/>
                </a:solidFill>
              </a:rPr>
              <a:t>{</a:t>
            </a:r>
          </a:p>
          <a:p>
            <a:pPr marL="623888">
              <a:lnSpc>
                <a:spcPct val="150000"/>
              </a:lnSpc>
              <a:spcBef>
                <a:spcPct val="0"/>
              </a:spcBef>
            </a:pPr>
            <a:r>
              <a:rPr kumimoji="0" lang="zh-CN" altLang="en-US" sz="2800">
                <a:solidFill>
                  <a:srgbClr val="000099"/>
                </a:solidFill>
              </a:rPr>
              <a:t>　　</a:t>
            </a:r>
            <a:r>
              <a:rPr kumimoji="0" lang="en-US" altLang="zh-CN" sz="2800">
                <a:solidFill>
                  <a:srgbClr val="000099"/>
                </a:solidFill>
              </a:rPr>
              <a:t>&lt;</a:t>
            </a:r>
            <a:r>
              <a:rPr kumimoji="0" lang="zh-CN" altLang="en-US" sz="2800">
                <a:solidFill>
                  <a:srgbClr val="000099"/>
                </a:solidFill>
              </a:rPr>
              <a:t>函数体</a:t>
            </a:r>
            <a:r>
              <a:rPr kumimoji="0" lang="en-US" altLang="zh-CN" sz="2800">
                <a:solidFill>
                  <a:srgbClr val="000099"/>
                </a:solidFill>
              </a:rPr>
              <a:t>&gt;</a:t>
            </a:r>
          </a:p>
          <a:p>
            <a:pPr marL="623888">
              <a:lnSpc>
                <a:spcPct val="150000"/>
              </a:lnSpc>
              <a:spcBef>
                <a:spcPct val="0"/>
              </a:spcBef>
            </a:pPr>
            <a:r>
              <a:rPr kumimoji="0" lang="en-US" altLang="zh-CN" sz="2800">
                <a:solidFill>
                  <a:srgbClr val="000099"/>
                </a:solidFill>
              </a:rPr>
              <a:t>}</a:t>
            </a:r>
          </a:p>
        </p:txBody>
      </p:sp>
      <p:sp>
        <p:nvSpPr>
          <p:cNvPr id="21510" name="Rectangle 6"/>
          <p:cNvSpPr>
            <a:spLocks noGrp="1" noChangeArrowheads="1"/>
          </p:cNvSpPr>
          <p:nvPr>
            <p:ph type="title"/>
          </p:nvPr>
        </p:nvSpPr>
        <p:spPr>
          <a:noFill/>
          <a:ln/>
        </p:spPr>
        <p:txBody>
          <a:bodyPr/>
          <a:lstStyle/>
          <a:p>
            <a:pPr algn="ctr"/>
            <a:r>
              <a:rPr lang="en-US" altLang="zh-CN" b="1">
                <a:latin typeface="Times New Roman" pitchFamily="18" charset="0"/>
                <a:ea typeface="华文楷体" pitchFamily="2" charset="-122"/>
              </a:rPr>
              <a:t>3.5         </a:t>
            </a:r>
            <a:r>
              <a:rPr lang="zh-CN" altLang="en-US" b="1">
                <a:latin typeface="Times New Roman" pitchFamily="18" charset="0"/>
                <a:ea typeface="华文楷体" pitchFamily="2" charset="-122"/>
              </a:rPr>
              <a:t>析构函数</a:t>
            </a:r>
            <a:r>
              <a:rPr lang="zh-CN" altLang="en-US">
                <a:latin typeface="Times New Roman" pitchFamily="18" charset="0"/>
                <a:ea typeface="华文楷体" pitchFamily="2" charset="-122"/>
              </a:rPr>
              <a:t> </a:t>
            </a:r>
            <a:r>
              <a:rPr lang="zh-CN" altLang="en-US" b="1">
                <a:solidFill>
                  <a:srgbClr val="000099"/>
                </a:solidFill>
                <a:latin typeface="Times New Roman" pitchFamily="18" charset="0"/>
                <a:ea typeface="华文楷体" pitchFamily="2" charset="-122"/>
              </a:rPr>
              <a:t>（的定义）</a:t>
            </a:r>
            <a:endParaRPr lang="zh-CN" altLang="en-US" b="1">
              <a:latin typeface="Times New Roman" pitchFamily="18" charset="0"/>
              <a:ea typeface="华文楷体" pitchFamily="2" charset="-122"/>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3250" name="Rectangle 2"/>
          <p:cNvSpPr>
            <a:spLocks noChangeArrowheads="1"/>
          </p:cNvSpPr>
          <p:nvPr/>
        </p:nvSpPr>
        <p:spPr bwMode="auto">
          <a:xfrm>
            <a:off x="1446213" y="1685925"/>
            <a:ext cx="7086600" cy="4551363"/>
          </a:xfrm>
          <a:prstGeom prst="rect">
            <a:avLst/>
          </a:prstGeom>
          <a:solidFill>
            <a:schemeClr val="bg1"/>
          </a:solidFill>
          <a:ln w="9525">
            <a:solidFill>
              <a:schemeClr val="tx1"/>
            </a:solidFill>
            <a:miter lim="800000"/>
            <a:headEnd/>
            <a:tailEnd/>
          </a:ln>
          <a:effectLst/>
        </p:spPr>
        <p:txBody>
          <a:bodyPr lIns="92075" tIns="46038" rIns="92075" bIns="46038"/>
          <a:lstStyle/>
          <a:p>
            <a:pPr marL="342900" indent="-342900" algn="l">
              <a:spcBef>
                <a:spcPct val="0"/>
              </a:spcBef>
              <a:buClr>
                <a:schemeClr val="accent1"/>
              </a:buClr>
              <a:buSzPct val="65000"/>
              <a:buFont typeface="Wingdings" pitchFamily="2" charset="2"/>
              <a:buNone/>
            </a:pPr>
            <a:r>
              <a:rPr kumimoji="0" lang="en-US" altLang="zh-CN"/>
              <a:t>#include&lt;iostream&gt;</a:t>
            </a:r>
          </a:p>
          <a:p>
            <a:pPr marL="342900" indent="-342900" algn="l">
              <a:spcBef>
                <a:spcPct val="0"/>
              </a:spcBef>
              <a:buClr>
                <a:schemeClr val="accent1"/>
              </a:buClr>
              <a:buSzPct val="65000"/>
              <a:buFont typeface="Wingdings" pitchFamily="2" charset="2"/>
              <a:buNone/>
            </a:pPr>
            <a:r>
              <a:rPr kumimoji="0" lang="en-US" altLang="zh-CN"/>
              <a:t>class Point</a:t>
            </a:r>
          </a:p>
          <a:p>
            <a:pPr marL="342900" indent="-342900" algn="l">
              <a:spcBef>
                <a:spcPct val="0"/>
              </a:spcBef>
              <a:buClr>
                <a:schemeClr val="accent1"/>
              </a:buClr>
              <a:buSzPct val="65000"/>
              <a:buFont typeface="Wingdings" pitchFamily="2" charset="2"/>
              <a:buNone/>
            </a:pPr>
            <a:r>
              <a:rPr kumimoji="0" lang="en-US" altLang="zh-CN"/>
              <a:t>{     </a:t>
            </a:r>
          </a:p>
          <a:p>
            <a:pPr marL="342900" indent="-342900" algn="l">
              <a:spcBef>
                <a:spcPct val="0"/>
              </a:spcBef>
              <a:buClr>
                <a:schemeClr val="accent1"/>
              </a:buClr>
              <a:buSzPct val="65000"/>
              <a:buFont typeface="Wingdings" pitchFamily="2" charset="2"/>
              <a:buNone/>
            </a:pPr>
            <a:r>
              <a:rPr kumimoji="0" lang="en-US" altLang="zh-CN"/>
              <a:t>    	public:</a:t>
            </a:r>
          </a:p>
          <a:p>
            <a:pPr marL="342900" indent="-342900" algn="l">
              <a:spcBef>
                <a:spcPct val="0"/>
              </a:spcBef>
              <a:buClr>
                <a:schemeClr val="accent1"/>
              </a:buClr>
              <a:buSzPct val="65000"/>
              <a:buFont typeface="Wingdings" pitchFamily="2" charset="2"/>
              <a:buNone/>
            </a:pPr>
            <a:r>
              <a:rPr kumimoji="0" lang="en-US" altLang="zh-CN"/>
              <a:t>    		Point(int xx,int yy);</a:t>
            </a:r>
          </a:p>
          <a:p>
            <a:pPr marL="342900" indent="-342900" algn="l">
              <a:spcBef>
                <a:spcPct val="0"/>
              </a:spcBef>
              <a:buClr>
                <a:schemeClr val="accent1"/>
              </a:buClr>
              <a:buSzPct val="65000"/>
              <a:buFont typeface="Wingdings" pitchFamily="2" charset="2"/>
              <a:buNone/>
            </a:pPr>
            <a:r>
              <a:rPr kumimoji="0" lang="en-US" altLang="zh-CN"/>
              <a:t>    		~Point</a:t>
            </a:r>
            <a:r>
              <a:rPr kumimoji="0" lang="zh-CN" altLang="en-US"/>
              <a:t>（ ）</a:t>
            </a:r>
            <a:r>
              <a:rPr kumimoji="0" lang="en-US" altLang="zh-CN"/>
              <a:t>;                   </a:t>
            </a:r>
            <a:r>
              <a:rPr kumimoji="0" lang="en-US" altLang="zh-CN">
                <a:solidFill>
                  <a:schemeClr val="hlink"/>
                </a:solidFill>
              </a:rPr>
              <a:t>//</a:t>
            </a:r>
            <a:r>
              <a:rPr kumimoji="0" lang="zh-CN" altLang="en-US">
                <a:solidFill>
                  <a:schemeClr val="hlink"/>
                </a:solidFill>
              </a:rPr>
              <a:t>析构函数</a:t>
            </a:r>
          </a:p>
          <a:p>
            <a:pPr marL="342900" indent="-342900" algn="l">
              <a:spcBef>
                <a:spcPct val="0"/>
              </a:spcBef>
              <a:buClr>
                <a:schemeClr val="accent1"/>
              </a:buClr>
              <a:buSzPct val="65000"/>
              <a:buFont typeface="Wingdings" pitchFamily="2" charset="2"/>
              <a:buNone/>
            </a:pPr>
            <a:r>
              <a:rPr kumimoji="0" lang="zh-CN" altLang="en-US">
                <a:solidFill>
                  <a:schemeClr val="hlink"/>
                </a:solidFill>
              </a:rPr>
              <a:t>    		</a:t>
            </a:r>
            <a:r>
              <a:rPr kumimoji="0" lang="en-US" altLang="zh-CN">
                <a:solidFill>
                  <a:schemeClr val="hlink"/>
                </a:solidFill>
              </a:rPr>
              <a:t>//...</a:t>
            </a:r>
            <a:r>
              <a:rPr kumimoji="0" lang="zh-CN" altLang="en-US">
                <a:solidFill>
                  <a:schemeClr val="hlink"/>
                </a:solidFill>
              </a:rPr>
              <a:t>其它函数原型</a:t>
            </a:r>
          </a:p>
          <a:p>
            <a:pPr marL="342900" indent="-342900" algn="l">
              <a:spcBef>
                <a:spcPct val="0"/>
              </a:spcBef>
              <a:buClr>
                <a:schemeClr val="accent1"/>
              </a:buClr>
              <a:buSzPct val="65000"/>
              <a:buFont typeface="Wingdings" pitchFamily="2" charset="2"/>
              <a:buNone/>
            </a:pPr>
            <a:r>
              <a:rPr kumimoji="0" lang="zh-CN" altLang="en-US"/>
              <a:t>  </a:t>
            </a:r>
            <a:r>
              <a:rPr kumimoji="0" lang="en-US" altLang="zh-CN"/>
              <a:t>private:</a:t>
            </a:r>
          </a:p>
          <a:p>
            <a:pPr marL="342900" indent="-342900" algn="l">
              <a:spcBef>
                <a:spcPct val="0"/>
              </a:spcBef>
              <a:buClr>
                <a:schemeClr val="accent1"/>
              </a:buClr>
              <a:buSzPct val="65000"/>
              <a:buFont typeface="Wingdings" pitchFamily="2" charset="2"/>
              <a:buNone/>
            </a:pPr>
            <a:r>
              <a:rPr kumimoji="0" lang="en-US" altLang="zh-CN"/>
              <a:t>    		int X,int Y;</a:t>
            </a:r>
          </a:p>
          <a:p>
            <a:pPr marL="342900" indent="-342900" algn="l">
              <a:spcBef>
                <a:spcPct val="0"/>
              </a:spcBef>
              <a:buClr>
                <a:schemeClr val="accent1"/>
              </a:buClr>
              <a:buSzPct val="65000"/>
              <a:buFont typeface="Wingdings" pitchFamily="2" charset="2"/>
              <a:buNone/>
            </a:pPr>
            <a:r>
              <a:rPr kumimoji="0" lang="en-US" altLang="zh-CN"/>
              <a:t>};</a:t>
            </a:r>
          </a:p>
        </p:txBody>
      </p:sp>
      <p:sp>
        <p:nvSpPr>
          <p:cNvPr id="53252" name="Rectangle 4"/>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3.5         </a:t>
            </a:r>
            <a:r>
              <a:rPr kumimoji="0" lang="zh-CN" altLang="en-US" sz="3600">
                <a:solidFill>
                  <a:schemeClr val="tx2"/>
                </a:solidFill>
              </a:rPr>
              <a:t>析构函数</a:t>
            </a:r>
            <a:r>
              <a:rPr kumimoji="0" lang="zh-CN" altLang="en-US" sz="3600" b="0">
                <a:solidFill>
                  <a:schemeClr val="tx2"/>
                </a:solidFill>
              </a:rPr>
              <a:t> </a:t>
            </a:r>
            <a:r>
              <a:rPr kumimoji="0" lang="zh-CN" altLang="en-US" sz="3600">
                <a:solidFill>
                  <a:srgbClr val="000099"/>
                </a:solidFill>
              </a:rPr>
              <a:t>（的定义）</a:t>
            </a:r>
            <a:endParaRPr kumimoji="0" lang="zh-CN" altLang="en-US" sz="3600">
              <a:solidFill>
                <a:schemeClr val="tx2"/>
              </a:solidFil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4274" name="Rectangle 2"/>
          <p:cNvSpPr>
            <a:spLocks noChangeArrowheads="1"/>
          </p:cNvSpPr>
          <p:nvPr/>
        </p:nvSpPr>
        <p:spPr bwMode="auto">
          <a:xfrm>
            <a:off x="1331913" y="1844675"/>
            <a:ext cx="7315200" cy="3671888"/>
          </a:xfrm>
          <a:prstGeom prst="rect">
            <a:avLst/>
          </a:prstGeom>
          <a:solidFill>
            <a:schemeClr val="bg1"/>
          </a:solidFill>
          <a:ln w="9525">
            <a:solidFill>
              <a:schemeClr val="tx1"/>
            </a:solidFill>
            <a:miter lim="800000"/>
            <a:headEnd/>
            <a:tailEnd/>
          </a:ln>
          <a:effectLst/>
        </p:spPr>
        <p:txBody>
          <a:bodyPr lIns="92075" tIns="46038" rIns="92075" bIns="46038"/>
          <a:lstStyle/>
          <a:p>
            <a:pPr marL="342900" indent="-342900" algn="l">
              <a:lnSpc>
                <a:spcPct val="100000"/>
              </a:lnSpc>
              <a:spcBef>
                <a:spcPct val="20000"/>
              </a:spcBef>
              <a:buClr>
                <a:schemeClr val="accent1"/>
              </a:buClr>
              <a:buSzPct val="65000"/>
              <a:buFont typeface="Wingdings" pitchFamily="2" charset="2"/>
              <a:buNone/>
            </a:pPr>
            <a:r>
              <a:rPr kumimoji="0" lang="en-US" altLang="zh-CN"/>
              <a:t>Point::Point(int xx,int yy)</a:t>
            </a:r>
          </a:p>
          <a:p>
            <a:pPr marL="342900" indent="-342900" algn="l">
              <a:lnSpc>
                <a:spcPct val="100000"/>
              </a:lnSpc>
              <a:spcBef>
                <a:spcPct val="20000"/>
              </a:spcBef>
              <a:buClr>
                <a:schemeClr val="accent1"/>
              </a:buClr>
              <a:buSzPct val="65000"/>
              <a:buFont typeface="Wingdings" pitchFamily="2" charset="2"/>
              <a:buNone/>
            </a:pPr>
            <a:r>
              <a:rPr kumimoji="0" lang="en-US" altLang="zh-CN"/>
              <a:t>{     </a:t>
            </a:r>
          </a:p>
          <a:p>
            <a:pPr marL="342900" indent="-342900" algn="l">
              <a:lnSpc>
                <a:spcPct val="100000"/>
              </a:lnSpc>
              <a:spcBef>
                <a:spcPct val="20000"/>
              </a:spcBef>
              <a:buClr>
                <a:schemeClr val="accent1"/>
              </a:buClr>
              <a:buSzPct val="65000"/>
              <a:buFont typeface="Wingdings" pitchFamily="2" charset="2"/>
              <a:buNone/>
            </a:pPr>
            <a:r>
              <a:rPr kumimoji="0" lang="en-US" altLang="zh-CN"/>
              <a:t>   	X=xx;   Y=yy;</a:t>
            </a:r>
          </a:p>
          <a:p>
            <a:pPr marL="342900" indent="-342900" algn="l">
              <a:lnSpc>
                <a:spcPct val="100000"/>
              </a:lnSpc>
              <a:spcBef>
                <a:spcPct val="20000"/>
              </a:spcBef>
              <a:buClr>
                <a:schemeClr val="accent1"/>
              </a:buClr>
              <a:buSzPct val="65000"/>
              <a:buFont typeface="Wingdings" pitchFamily="2" charset="2"/>
              <a:buNone/>
            </a:pPr>
            <a:r>
              <a:rPr kumimoji="0" lang="en-US" altLang="zh-CN"/>
              <a:t>}</a:t>
            </a:r>
          </a:p>
          <a:p>
            <a:pPr marL="342900" indent="-342900" algn="l">
              <a:lnSpc>
                <a:spcPct val="100000"/>
              </a:lnSpc>
              <a:spcBef>
                <a:spcPct val="20000"/>
              </a:spcBef>
              <a:buClr>
                <a:schemeClr val="accent1"/>
              </a:buClr>
              <a:buSzPct val="65000"/>
              <a:buFont typeface="Wingdings" pitchFamily="2" charset="2"/>
              <a:buNone/>
            </a:pPr>
            <a:r>
              <a:rPr kumimoji="0" lang="en-US" altLang="zh-CN"/>
              <a:t>Point::~Point</a:t>
            </a:r>
            <a:r>
              <a:rPr kumimoji="0" lang="zh-CN" altLang="en-US"/>
              <a:t>（ ）</a:t>
            </a:r>
          </a:p>
          <a:p>
            <a:pPr marL="342900" indent="-342900" algn="l">
              <a:lnSpc>
                <a:spcPct val="100000"/>
              </a:lnSpc>
              <a:spcBef>
                <a:spcPct val="20000"/>
              </a:spcBef>
              <a:buClr>
                <a:schemeClr val="accent1"/>
              </a:buClr>
              <a:buSzPct val="65000"/>
              <a:buFont typeface="Wingdings" pitchFamily="2" charset="2"/>
              <a:buNone/>
            </a:pPr>
            <a:r>
              <a:rPr kumimoji="0" lang="en-US" altLang="zh-CN"/>
              <a:t>{</a:t>
            </a:r>
          </a:p>
          <a:p>
            <a:pPr marL="342900" indent="-342900" algn="l">
              <a:lnSpc>
                <a:spcPct val="100000"/>
              </a:lnSpc>
              <a:spcBef>
                <a:spcPct val="20000"/>
              </a:spcBef>
              <a:buClr>
                <a:schemeClr val="accent1"/>
              </a:buClr>
              <a:buSzPct val="65000"/>
              <a:buFont typeface="Wingdings" pitchFamily="2" charset="2"/>
              <a:buNone/>
            </a:pPr>
            <a:r>
              <a:rPr kumimoji="0" lang="en-US" altLang="zh-CN"/>
              <a:t>}</a:t>
            </a:r>
          </a:p>
          <a:p>
            <a:pPr marL="342900" indent="-342900" algn="l">
              <a:lnSpc>
                <a:spcPct val="100000"/>
              </a:lnSpc>
              <a:spcBef>
                <a:spcPct val="20000"/>
              </a:spcBef>
              <a:buClr>
                <a:schemeClr val="accent1"/>
              </a:buClr>
              <a:buSzPct val="65000"/>
              <a:buFont typeface="Wingdings" pitchFamily="2" charset="2"/>
              <a:buNone/>
            </a:pPr>
            <a:r>
              <a:rPr kumimoji="0" lang="en-US" altLang="zh-CN">
                <a:solidFill>
                  <a:schemeClr val="hlink"/>
                </a:solidFill>
              </a:rPr>
              <a:t>//...</a:t>
            </a:r>
            <a:r>
              <a:rPr kumimoji="0" lang="zh-CN" altLang="en-US">
                <a:solidFill>
                  <a:schemeClr val="hlink"/>
                </a:solidFill>
              </a:rPr>
              <a:t>其它函数的实现略</a:t>
            </a:r>
          </a:p>
        </p:txBody>
      </p:sp>
      <p:sp>
        <p:nvSpPr>
          <p:cNvPr id="5427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3.5         </a:t>
            </a:r>
            <a:r>
              <a:rPr kumimoji="0" lang="zh-CN" altLang="en-US" sz="3600">
                <a:solidFill>
                  <a:schemeClr val="tx2"/>
                </a:solidFill>
              </a:rPr>
              <a:t>析构函数</a:t>
            </a:r>
            <a:r>
              <a:rPr kumimoji="0" lang="zh-CN" altLang="en-US" sz="3600" b="0">
                <a:solidFill>
                  <a:schemeClr val="tx2"/>
                </a:solidFill>
              </a:rPr>
              <a:t> </a:t>
            </a:r>
            <a:r>
              <a:rPr kumimoji="0" lang="zh-CN" altLang="en-US" sz="3600">
                <a:solidFill>
                  <a:srgbClr val="000099"/>
                </a:solidFill>
              </a:rPr>
              <a:t>（的定义）</a:t>
            </a:r>
            <a:endParaRPr kumimoji="0" lang="zh-CN" altLang="en-US" sz="3600">
              <a:solidFill>
                <a:schemeClr val="tx2"/>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93538" name="Rectangle 2"/>
          <p:cNvSpPr>
            <a:spLocks noChangeArrowheads="1"/>
          </p:cNvSpPr>
          <p:nvPr/>
        </p:nvSpPr>
        <p:spPr bwMode="auto">
          <a:xfrm>
            <a:off x="1042988" y="1773238"/>
            <a:ext cx="7659687" cy="4486275"/>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a:t>
            </a:r>
            <a:r>
              <a:rPr kumimoji="0" lang="zh-CN" altLang="en-US" sz="2200">
                <a:solidFill>
                  <a:schemeClr val="hlink"/>
                </a:solidFill>
              </a:rPr>
              <a:t>示例程序，日期类的定义。</a:t>
            </a:r>
          </a:p>
          <a:p>
            <a:pPr algn="l" eaLnBrk="0" hangingPunct="0">
              <a:lnSpc>
                <a:spcPct val="100000"/>
              </a:lnSpc>
              <a:spcBef>
                <a:spcPct val="0"/>
              </a:spcBef>
              <a:tabLst>
                <a:tab pos="228600" algn="l"/>
                <a:tab pos="457200" algn="l"/>
              </a:tabLst>
            </a:pPr>
            <a:r>
              <a:rPr kumimoji="0" lang="en-US" altLang="zh-CN" sz="2200">
                <a:solidFill>
                  <a:schemeClr val="hlink"/>
                </a:solidFill>
              </a:rPr>
              <a:t>//  date.h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&lt;iostream&gt;</a:t>
            </a:r>
          </a:p>
          <a:p>
            <a:pPr algn="l" eaLnBrk="0" hangingPunct="0">
              <a:lnSpc>
                <a:spcPct val="100000"/>
              </a:lnSpc>
              <a:spcBef>
                <a:spcPct val="0"/>
              </a:spcBef>
              <a:tabLst>
                <a:tab pos="228600" algn="l"/>
                <a:tab pos="457200" algn="l"/>
              </a:tabLst>
            </a:pPr>
            <a:r>
              <a:rPr kumimoji="0" lang="en-US" altLang="zh-CN" sz="2200"/>
              <a:t>using namespace std;</a:t>
            </a:r>
          </a:p>
          <a:p>
            <a:pPr algn="l" eaLnBrk="0" hangingPunct="0">
              <a:lnSpc>
                <a:spcPct val="100000"/>
              </a:lnSpc>
              <a:spcBef>
                <a:spcPct val="0"/>
              </a:spcBef>
              <a:tabLst>
                <a:tab pos="228600" algn="l"/>
                <a:tab pos="457200" algn="l"/>
              </a:tabLst>
            </a:pPr>
            <a:r>
              <a:rPr kumimoji="0" lang="en-US" altLang="zh-CN" sz="2200"/>
              <a:t>class Date 		             </a:t>
            </a:r>
            <a:r>
              <a:rPr kumimoji="0" lang="en-US" altLang="zh-CN" sz="2200">
                <a:solidFill>
                  <a:srgbClr val="800000"/>
                </a:solidFill>
              </a:rPr>
              <a:t>//</a:t>
            </a:r>
            <a:r>
              <a:rPr kumimoji="0" lang="zh-CN" altLang="en-US" sz="2200">
                <a:solidFill>
                  <a:srgbClr val="800000"/>
                </a:solidFill>
              </a:rPr>
              <a:t>定义日期类</a:t>
            </a:r>
            <a:r>
              <a:rPr kumimoji="0" lang="en-US" altLang="zh-CN" sz="2200">
                <a:solidFill>
                  <a:srgbClr val="800000"/>
                </a:solidFill>
              </a:rPr>
              <a:t>Date</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Date(int y=2011, int m=1, int d=1);</a:t>
            </a:r>
          </a:p>
          <a:p>
            <a:pPr algn="l" eaLnBrk="0" hangingPunct="0">
              <a:lnSpc>
                <a:spcPct val="100000"/>
              </a:lnSpc>
              <a:spcBef>
                <a:spcPct val="0"/>
              </a:spcBef>
              <a:tabLst>
                <a:tab pos="228600" algn="l"/>
                <a:tab pos="457200" algn="l"/>
              </a:tabLst>
            </a:pPr>
            <a:r>
              <a:rPr kumimoji="0" lang="en-US" altLang="zh-CN" sz="2200"/>
              <a:t>      ~Date();</a:t>
            </a:r>
          </a:p>
          <a:p>
            <a:pPr algn="l" eaLnBrk="0" hangingPunct="0">
              <a:lnSpc>
                <a:spcPct val="100000"/>
              </a:lnSpc>
              <a:spcBef>
                <a:spcPct val="0"/>
              </a:spcBef>
              <a:tabLst>
                <a:tab pos="228600" algn="l"/>
                <a:tab pos="457200" algn="l"/>
              </a:tabLst>
            </a:pPr>
            <a:r>
              <a:rPr kumimoji="0" lang="en-US" altLang="zh-CN" sz="2200"/>
              <a:t>		void ShowDate( )</a:t>
            </a:r>
          </a:p>
          <a:p>
            <a:pPr algn="l" eaLnBrk="0" hangingPunct="0">
              <a:lnSpc>
                <a:spcPct val="100000"/>
              </a:lnSpc>
              <a:spcBef>
                <a:spcPct val="0"/>
              </a:spcBef>
              <a:tabLst>
                <a:tab pos="228600" algn="l"/>
                <a:tab pos="457200" algn="l"/>
              </a:tabLst>
            </a:pPr>
            <a:r>
              <a:rPr kumimoji="0" lang="en-US" altLang="zh-CN" sz="2200"/>
              <a:t>  	private:         </a:t>
            </a:r>
            <a:r>
              <a:rPr kumimoji="0" lang="en-US" altLang="zh-CN"/>
              <a:t>		           </a:t>
            </a:r>
            <a:r>
              <a:rPr kumimoji="0" lang="en-US" altLang="zh-CN" sz="2200"/>
              <a:t>		</a:t>
            </a:r>
          </a:p>
          <a:p>
            <a:pPr algn="l" eaLnBrk="0" hangingPunct="0">
              <a:lnSpc>
                <a:spcPct val="100000"/>
              </a:lnSpc>
              <a:spcBef>
                <a:spcPct val="0"/>
              </a:spcBef>
              <a:tabLst>
                <a:tab pos="228600" algn="l"/>
                <a:tab pos="457200" algn="l"/>
              </a:tabLst>
            </a:pPr>
            <a:r>
              <a:rPr kumimoji="0" lang="en-US" altLang="zh-CN" sz="2200"/>
              <a:t>		int year;      int month;      int day;</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19353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3.5         </a:t>
            </a:r>
            <a:r>
              <a:rPr kumimoji="0" lang="zh-CN" altLang="en-US" sz="3600">
                <a:solidFill>
                  <a:schemeClr val="tx2"/>
                </a:solidFill>
              </a:rPr>
              <a:t>析构函数</a:t>
            </a:r>
            <a:r>
              <a:rPr kumimoji="0" lang="zh-CN" altLang="en-US" sz="3600" b="0">
                <a:solidFill>
                  <a:schemeClr val="tx2"/>
                </a:solidFill>
              </a:rPr>
              <a:t> </a:t>
            </a:r>
            <a:r>
              <a:rPr kumimoji="0" lang="zh-CN" altLang="en-US" sz="3600">
                <a:solidFill>
                  <a:srgbClr val="000099"/>
                </a:solidFill>
              </a:rPr>
              <a:t>（的定义）</a:t>
            </a:r>
            <a:endParaRPr kumimoji="0" lang="zh-CN" altLang="en-US" sz="3600">
              <a:solidFill>
                <a:schemeClr val="tx2"/>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197634" name="Rectangle 2"/>
          <p:cNvSpPr>
            <a:spLocks noChangeArrowheads="1"/>
          </p:cNvSpPr>
          <p:nvPr/>
        </p:nvSpPr>
        <p:spPr bwMode="auto">
          <a:xfrm>
            <a:off x="1042988" y="1700213"/>
            <a:ext cx="7659687" cy="4791075"/>
          </a:xfrm>
          <a:prstGeom prst="rect">
            <a:avLst/>
          </a:prstGeom>
          <a:solidFill>
            <a:schemeClr val="bg1"/>
          </a:solid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date.cpp</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“date.h”</a:t>
            </a:r>
          </a:p>
          <a:p>
            <a:pPr algn="l" eaLnBrk="0" hangingPunct="0">
              <a:lnSpc>
                <a:spcPct val="100000"/>
              </a:lnSpc>
              <a:spcBef>
                <a:spcPct val="0"/>
              </a:spcBef>
              <a:tabLst>
                <a:tab pos="228600" algn="l"/>
                <a:tab pos="457200" algn="l"/>
              </a:tabLst>
            </a:pPr>
            <a:r>
              <a:rPr kumimoji="0" lang="en-US" altLang="zh-CN" sz="2200"/>
              <a:t>Date::Date(int y, int m, int d)</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year=y;   month=m;  day=d;</a:t>
            </a:r>
          </a:p>
          <a:p>
            <a:pPr algn="l" eaLnBrk="0" hangingPunct="0">
              <a:lnSpc>
                <a:spcPct val="100000"/>
              </a:lnSpc>
              <a:spcBef>
                <a:spcPct val="0"/>
              </a:spcBef>
              <a:tabLst>
                <a:tab pos="228600" algn="l"/>
                <a:tab pos="457200" algn="l"/>
              </a:tabLst>
            </a:pPr>
            <a:r>
              <a:rPr kumimoji="0" lang="en-US" altLang="zh-CN" sz="2200"/>
              <a:t>   cout&lt;&lt;"constructing…"&lt;&lt;endl;</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void Date::ShowDate( )</a:t>
            </a:r>
          </a:p>
          <a:p>
            <a:pPr algn="l" eaLnBrk="0" hangingPunct="0">
              <a:lnSpc>
                <a:spcPct val="100000"/>
              </a:lnSpc>
              <a:spcBef>
                <a:spcPct val="0"/>
              </a:spcBef>
              <a:tabLst>
                <a:tab pos="228600" algn="l"/>
                <a:tab pos="457200" algn="l"/>
              </a:tabLst>
            </a:pPr>
            <a:r>
              <a:rPr kumimoji="0" lang="en-US" altLang="zh-CN" sz="2200"/>
              <a:t>{   cout&lt;&lt;"Date</a:t>
            </a:r>
            <a:r>
              <a:rPr kumimoji="0" lang="zh-CN" altLang="en-US" sz="2200"/>
              <a:t>：</a:t>
            </a:r>
            <a:r>
              <a:rPr kumimoji="0" lang="en-US" altLang="zh-CN" sz="2200"/>
              <a:t>"&lt;&lt;year&lt;&lt;"."&lt;&lt;month&lt;&lt;"."&lt;&lt;day;</a:t>
            </a:r>
          </a:p>
          <a:p>
            <a:pPr algn="l" eaLnBrk="0" hangingPunct="0">
              <a:lnSpc>
                <a:spcPct val="100000"/>
              </a:lnSpc>
              <a:spcBef>
                <a:spcPct val="0"/>
              </a:spcBef>
              <a:tabLst>
                <a:tab pos="228600" algn="l"/>
                <a:tab pos="457200" algn="l"/>
              </a:tabLst>
            </a:pPr>
            <a:r>
              <a:rPr kumimoji="0" lang="en-US" altLang="zh-CN" sz="2200"/>
              <a:t>     cout&lt;&lt;endl;</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solidFill>
                  <a:srgbClr val="800000"/>
                </a:solidFill>
              </a:rPr>
              <a:t>Date::</a:t>
            </a:r>
            <a:r>
              <a:rPr kumimoji="0" lang="zh-CN" altLang="en-US" sz="2200">
                <a:solidFill>
                  <a:srgbClr val="800000"/>
                </a:solidFill>
              </a:rPr>
              <a:t>～</a:t>
            </a:r>
            <a:r>
              <a:rPr kumimoji="0" lang="en-US" altLang="zh-CN" sz="2200">
                <a:solidFill>
                  <a:srgbClr val="800000"/>
                </a:solidFill>
              </a:rPr>
              <a:t>Date()</a:t>
            </a:r>
          </a:p>
          <a:p>
            <a:pPr algn="l" eaLnBrk="0" hangingPunct="0">
              <a:lnSpc>
                <a:spcPct val="100000"/>
              </a:lnSpc>
              <a:spcBef>
                <a:spcPct val="0"/>
              </a:spcBef>
              <a:tabLst>
                <a:tab pos="228600" algn="l"/>
                <a:tab pos="457200" algn="l"/>
              </a:tabLst>
            </a:pPr>
            <a:r>
              <a:rPr kumimoji="0" lang="en-US" altLang="zh-CN" sz="2200">
                <a:solidFill>
                  <a:srgbClr val="800000"/>
                </a:solidFill>
              </a:rPr>
              <a:t>{   cout&lt;&lt;"destructing…"&lt;&lt;endl;</a:t>
            </a:r>
          </a:p>
          <a:p>
            <a:pPr algn="l" eaLnBrk="0" hangingPunct="0">
              <a:lnSpc>
                <a:spcPct val="100000"/>
              </a:lnSpc>
              <a:spcBef>
                <a:spcPct val="0"/>
              </a:spcBef>
              <a:tabLst>
                <a:tab pos="228600" algn="l"/>
                <a:tab pos="457200" algn="l"/>
              </a:tabLst>
            </a:pPr>
            <a:r>
              <a:rPr kumimoji="0" lang="en-US" altLang="zh-CN" sz="2200">
                <a:solidFill>
                  <a:srgbClr val="800000"/>
                </a:solidFill>
              </a:rPr>
              <a:t>}</a:t>
            </a:r>
          </a:p>
        </p:txBody>
      </p:sp>
      <p:sp>
        <p:nvSpPr>
          <p:cNvPr id="19763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3.5         </a:t>
            </a:r>
            <a:r>
              <a:rPr kumimoji="0" lang="zh-CN" altLang="en-US" sz="3600">
                <a:solidFill>
                  <a:schemeClr val="tx2"/>
                </a:solidFill>
              </a:rPr>
              <a:t>析构函数</a:t>
            </a:r>
            <a:r>
              <a:rPr kumimoji="0" lang="zh-CN" altLang="en-US" sz="3600" b="0">
                <a:solidFill>
                  <a:schemeClr val="tx2"/>
                </a:solidFill>
              </a:rPr>
              <a:t> </a:t>
            </a:r>
            <a:r>
              <a:rPr kumimoji="0" lang="zh-CN" altLang="en-US" sz="3600">
                <a:solidFill>
                  <a:srgbClr val="000099"/>
                </a:solidFill>
              </a:rPr>
              <a:t>（的定义）</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198658" name="Rectangle 2"/>
          <p:cNvSpPr>
            <a:spLocks noChangeArrowheads="1"/>
          </p:cNvSpPr>
          <p:nvPr/>
        </p:nvSpPr>
        <p:spPr bwMode="auto">
          <a:xfrm>
            <a:off x="1042988" y="1773238"/>
            <a:ext cx="7659687" cy="4421187"/>
          </a:xfrm>
          <a:prstGeom prst="rect">
            <a:avLst/>
          </a:prstGeom>
          <a:no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hlink"/>
                </a:solidFill>
              </a:rPr>
              <a:t>//  main.cpp</a:t>
            </a:r>
            <a:endParaRPr kumimoji="0" lang="en-US" altLang="zh-CN" sz="2200">
              <a:solidFill>
                <a:schemeClr val="hlink"/>
              </a:solidFill>
              <a:cs typeface="Times New Roman" pitchFamily="18" charset="0"/>
            </a:endParaRPr>
          </a:p>
          <a:p>
            <a:pPr algn="l" eaLnBrk="0" hangingPunct="0">
              <a:lnSpc>
                <a:spcPct val="110000"/>
              </a:lnSpc>
              <a:spcBef>
                <a:spcPct val="0"/>
              </a:spcBef>
              <a:tabLst>
                <a:tab pos="228600" algn="l"/>
                <a:tab pos="457200" algn="l"/>
              </a:tabLst>
            </a:pPr>
            <a:r>
              <a:rPr kumimoji="0" lang="en-US" altLang="zh-CN" sz="2200"/>
              <a:t>#include “date.cpp”</a:t>
            </a:r>
          </a:p>
          <a:p>
            <a:pPr algn="l" eaLnBrk="0" hangingPunct="0">
              <a:lnSpc>
                <a:spcPct val="110000"/>
              </a:lnSpc>
              <a:spcBef>
                <a:spcPct val="0"/>
              </a:spcBef>
              <a:tabLst>
                <a:tab pos="228600" algn="l"/>
                <a:tab pos="457200" algn="l"/>
              </a:tabLst>
            </a:pPr>
            <a:r>
              <a:rPr kumimoji="0" lang="en-US" altLang="zh-CN" sz="2200"/>
              <a:t>int main()</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    Date date1(1999,4,20);</a:t>
            </a:r>
          </a:p>
          <a:p>
            <a:pPr algn="l" eaLnBrk="0" hangingPunct="0">
              <a:lnSpc>
                <a:spcPct val="110000"/>
              </a:lnSpc>
              <a:spcBef>
                <a:spcPct val="0"/>
              </a:spcBef>
              <a:tabLst>
                <a:tab pos="228600" algn="l"/>
                <a:tab pos="457200" algn="l"/>
              </a:tabLst>
            </a:pPr>
            <a:r>
              <a:rPr kumimoji="0" lang="en-US" altLang="zh-CN" sz="2200"/>
              <a:t>    cout&lt;&lt;"date1:"&lt;&lt;endl;</a:t>
            </a:r>
          </a:p>
          <a:p>
            <a:pPr algn="l" eaLnBrk="0" hangingPunct="0">
              <a:lnSpc>
                <a:spcPct val="110000"/>
              </a:lnSpc>
              <a:spcBef>
                <a:spcPct val="0"/>
              </a:spcBef>
              <a:tabLst>
                <a:tab pos="228600" algn="l"/>
                <a:tab pos="457200" algn="l"/>
              </a:tabLst>
            </a:pPr>
            <a:r>
              <a:rPr kumimoji="0" lang="en-US" altLang="zh-CN" sz="2200"/>
              <a:t>    date1.ShowDate();</a:t>
            </a:r>
          </a:p>
          <a:p>
            <a:pPr algn="l">
              <a:lnSpc>
                <a:spcPct val="100000"/>
              </a:lnSpc>
              <a:spcBef>
                <a:spcPct val="0"/>
              </a:spcBef>
              <a:tabLst>
                <a:tab pos="228600" algn="l"/>
                <a:tab pos="457200" algn="l"/>
              </a:tabLst>
            </a:pPr>
            <a:r>
              <a:rPr kumimoji="0" lang="en-US" altLang="zh-CN" sz="2200"/>
              <a:t>    Date date2(2004,10,15);</a:t>
            </a:r>
          </a:p>
          <a:p>
            <a:pPr algn="l">
              <a:lnSpc>
                <a:spcPct val="100000"/>
              </a:lnSpc>
              <a:spcBef>
                <a:spcPct val="0"/>
              </a:spcBef>
              <a:tabLst>
                <a:tab pos="228600" algn="l"/>
                <a:tab pos="457200" algn="l"/>
              </a:tabLst>
            </a:pPr>
            <a:r>
              <a:rPr kumimoji="0" lang="en-US" altLang="zh-CN" sz="2200"/>
              <a:t>    cout&lt;&lt;"date2:"&lt;&lt;endl;</a:t>
            </a:r>
          </a:p>
          <a:p>
            <a:pPr algn="l">
              <a:lnSpc>
                <a:spcPct val="100000"/>
              </a:lnSpc>
              <a:spcBef>
                <a:spcPct val="0"/>
              </a:spcBef>
              <a:tabLst>
                <a:tab pos="228600" algn="l"/>
                <a:tab pos="457200" algn="l"/>
              </a:tabLst>
            </a:pPr>
            <a:r>
              <a:rPr kumimoji="0" lang="en-US" altLang="zh-CN" sz="2200"/>
              <a:t>    date2.ShowDate();    </a:t>
            </a:r>
          </a:p>
          <a:p>
            <a:pPr algn="l" eaLnBrk="0" hangingPunct="0">
              <a:lnSpc>
                <a:spcPct val="110000"/>
              </a:lnSpc>
              <a:spcBef>
                <a:spcPct val="0"/>
              </a:spcBef>
              <a:tabLst>
                <a:tab pos="228600" algn="l"/>
                <a:tab pos="457200" algn="l"/>
              </a:tabLst>
            </a:pPr>
            <a:r>
              <a:rPr kumimoji="0" lang="en-US" altLang="zh-CN" sz="2200"/>
              <a:t>    return 0;</a:t>
            </a:r>
          </a:p>
          <a:p>
            <a:pPr algn="l" eaLnBrk="0" hangingPunct="0">
              <a:lnSpc>
                <a:spcPct val="110000"/>
              </a:lnSpc>
              <a:spcBef>
                <a:spcPct val="0"/>
              </a:spcBef>
              <a:tabLst>
                <a:tab pos="228600" algn="l"/>
                <a:tab pos="457200" algn="l"/>
              </a:tabLst>
            </a:pPr>
            <a:r>
              <a:rPr kumimoji="0" lang="en-US" altLang="zh-CN" sz="2200"/>
              <a:t>}</a:t>
            </a:r>
          </a:p>
        </p:txBody>
      </p:sp>
      <p:sp>
        <p:nvSpPr>
          <p:cNvPr id="19865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3.5         </a:t>
            </a:r>
            <a:r>
              <a:rPr kumimoji="0" lang="zh-CN" altLang="en-US" sz="3600">
                <a:solidFill>
                  <a:schemeClr val="tx2"/>
                </a:solidFill>
              </a:rPr>
              <a:t>析构函数</a:t>
            </a:r>
            <a:r>
              <a:rPr kumimoji="0" lang="zh-CN" altLang="en-US" sz="3600" b="0">
                <a:solidFill>
                  <a:schemeClr val="tx2"/>
                </a:solidFill>
              </a:rPr>
              <a:t> </a:t>
            </a:r>
            <a:r>
              <a:rPr kumimoji="0" lang="zh-CN" altLang="en-US" sz="3600">
                <a:solidFill>
                  <a:srgbClr val="000099"/>
                </a:solidFill>
              </a:rPr>
              <a:t>（的定义）</a:t>
            </a:r>
          </a:p>
        </p:txBody>
      </p:sp>
      <p:sp>
        <p:nvSpPr>
          <p:cNvPr id="198660" name="Rectangle 4"/>
          <p:cNvSpPr>
            <a:spLocks noChangeArrowheads="1"/>
          </p:cNvSpPr>
          <p:nvPr/>
        </p:nvSpPr>
        <p:spPr bwMode="auto">
          <a:xfrm>
            <a:off x="5651500" y="1773238"/>
            <a:ext cx="3313113" cy="2311400"/>
          </a:xfrm>
          <a:prstGeom prst="rect">
            <a:avLst/>
          </a:prstGeom>
          <a:solidFill>
            <a:schemeClr val="tx1"/>
          </a:solid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bg1"/>
                </a:solidFill>
              </a:rPr>
              <a:t>constrcting...</a:t>
            </a:r>
          </a:p>
          <a:p>
            <a:pPr>
              <a:lnSpc>
                <a:spcPct val="110000"/>
              </a:lnSpc>
              <a:spcBef>
                <a:spcPct val="0"/>
              </a:spcBef>
              <a:tabLst>
                <a:tab pos="228600" algn="l"/>
                <a:tab pos="457200" algn="l"/>
              </a:tabLst>
            </a:pPr>
            <a:r>
              <a:rPr kumimoji="0" lang="en-US" altLang="zh-CN" sz="2200">
                <a:solidFill>
                  <a:schemeClr val="bg1"/>
                </a:solidFill>
              </a:rPr>
              <a:t>date1:1999.4.20</a:t>
            </a:r>
          </a:p>
          <a:p>
            <a:pPr>
              <a:lnSpc>
                <a:spcPct val="110000"/>
              </a:lnSpc>
              <a:spcBef>
                <a:spcPct val="0"/>
              </a:spcBef>
              <a:tabLst>
                <a:tab pos="228600" algn="l"/>
                <a:tab pos="457200" algn="l"/>
              </a:tabLst>
            </a:pPr>
            <a:r>
              <a:rPr kumimoji="0" lang="en-US" altLang="zh-CN" sz="2200">
                <a:solidFill>
                  <a:schemeClr val="bg1"/>
                </a:solidFill>
              </a:rPr>
              <a:t>constrcting...</a:t>
            </a:r>
          </a:p>
          <a:p>
            <a:pPr>
              <a:lnSpc>
                <a:spcPct val="110000"/>
              </a:lnSpc>
              <a:spcBef>
                <a:spcPct val="0"/>
              </a:spcBef>
              <a:tabLst>
                <a:tab pos="228600" algn="l"/>
                <a:tab pos="457200" algn="l"/>
              </a:tabLst>
            </a:pPr>
            <a:r>
              <a:rPr kumimoji="0" lang="en-US" altLang="zh-CN" sz="2200">
                <a:solidFill>
                  <a:schemeClr val="bg1"/>
                </a:solidFill>
              </a:rPr>
              <a:t>date2:2004.10.15</a:t>
            </a:r>
          </a:p>
          <a:p>
            <a:pPr>
              <a:lnSpc>
                <a:spcPct val="110000"/>
              </a:lnSpc>
              <a:spcBef>
                <a:spcPct val="0"/>
              </a:spcBef>
              <a:tabLst>
                <a:tab pos="228600" algn="l"/>
                <a:tab pos="457200" algn="l"/>
              </a:tabLst>
            </a:pPr>
            <a:r>
              <a:rPr kumimoji="0" lang="en-US" altLang="zh-CN" sz="2200">
                <a:solidFill>
                  <a:schemeClr val="bg1"/>
                </a:solidFill>
              </a:rPr>
              <a:t>destrcting...</a:t>
            </a:r>
          </a:p>
          <a:p>
            <a:pPr>
              <a:lnSpc>
                <a:spcPct val="110000"/>
              </a:lnSpc>
              <a:spcBef>
                <a:spcPct val="0"/>
              </a:spcBef>
              <a:tabLst>
                <a:tab pos="228600" algn="l"/>
                <a:tab pos="457200" algn="l"/>
              </a:tabLst>
            </a:pPr>
            <a:r>
              <a:rPr kumimoji="0" lang="en-US" altLang="zh-CN" sz="2200">
                <a:solidFill>
                  <a:schemeClr val="bg1"/>
                </a:solidFill>
              </a:rPr>
              <a:t>destrcting...</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22530"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3.6    </a:t>
            </a:r>
            <a:r>
              <a:rPr lang="zh-CN" altLang="en-US" b="1">
                <a:latin typeface="Times New Roman" pitchFamily="18" charset="0"/>
                <a:ea typeface="华文楷体" pitchFamily="2" charset="-122"/>
              </a:rPr>
              <a:t>析构函数</a:t>
            </a:r>
            <a:r>
              <a:rPr lang="zh-CN" altLang="en-US" b="1">
                <a:solidFill>
                  <a:srgbClr val="000099"/>
                </a:solidFill>
                <a:latin typeface="Times New Roman" pitchFamily="18" charset="0"/>
                <a:ea typeface="华文楷体" pitchFamily="2" charset="-122"/>
              </a:rPr>
              <a:t>（的特点 ）</a:t>
            </a:r>
          </a:p>
        </p:txBody>
      </p:sp>
      <p:sp>
        <p:nvSpPr>
          <p:cNvPr id="22531" name="Rectangle 3"/>
          <p:cNvSpPr>
            <a:spLocks noGrp="1" noChangeArrowheads="1"/>
          </p:cNvSpPr>
          <p:nvPr>
            <p:ph type="body" idx="1"/>
          </p:nvPr>
        </p:nvSpPr>
        <p:spPr>
          <a:xfrm>
            <a:off x="590550" y="1778000"/>
            <a:ext cx="8229600" cy="4530725"/>
          </a:xfrm>
          <a:solidFill>
            <a:schemeClr val="bg1"/>
          </a:solidFill>
          <a:ln>
            <a:solidFill>
              <a:schemeClr val="tx1"/>
            </a:solidFill>
          </a:ln>
        </p:spPr>
        <p:txBody>
          <a:bodyPr/>
          <a:lstStyle/>
          <a:p>
            <a:pPr>
              <a:spcBef>
                <a:spcPct val="4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析构函数是成员函数</a:t>
            </a:r>
            <a:r>
              <a:rPr lang="zh-CN" altLang="en-US" sz="2400" b="1">
                <a:latin typeface="Times New Roman" pitchFamily="18" charset="0"/>
                <a:ea typeface="华文楷体" pitchFamily="2" charset="-122"/>
              </a:rPr>
              <a:t>，函数体可写在类体内，也可以写在类体外。</a:t>
            </a:r>
          </a:p>
          <a:p>
            <a:pPr>
              <a:spcBef>
                <a:spcPct val="4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析构函数的函数名与类名相同，并在前面加“</a:t>
            </a:r>
            <a:r>
              <a:rPr lang="en-US" altLang="zh-CN" sz="2400" b="1" u="sng">
                <a:solidFill>
                  <a:srgbClr val="800000"/>
                </a:solidFill>
                <a:latin typeface="Times New Roman" pitchFamily="18" charset="0"/>
                <a:ea typeface="华文楷体" pitchFamily="2" charset="-122"/>
              </a:rPr>
              <a:t>~”</a:t>
            </a:r>
            <a:r>
              <a:rPr lang="zh-CN" altLang="en-US" sz="2400" b="1" u="sng">
                <a:solidFill>
                  <a:srgbClr val="800000"/>
                </a:solidFill>
                <a:latin typeface="Times New Roman" pitchFamily="18" charset="0"/>
                <a:ea typeface="华文楷体" pitchFamily="2" charset="-122"/>
              </a:rPr>
              <a:t>字符，</a:t>
            </a:r>
            <a:r>
              <a:rPr lang="zh-CN" altLang="en-US" sz="2400" b="1">
                <a:latin typeface="Times New Roman" pitchFamily="18" charset="0"/>
                <a:ea typeface="华文楷体" pitchFamily="2" charset="-122"/>
              </a:rPr>
              <a:t>用来与构造函数加以区别。</a:t>
            </a:r>
            <a:r>
              <a:rPr lang="zh-CN" altLang="en-US" sz="2400" b="1">
                <a:solidFill>
                  <a:srgbClr val="FF3300"/>
                </a:solidFill>
                <a:latin typeface="Times New Roman" pitchFamily="18" charset="0"/>
                <a:ea typeface="华文楷体" pitchFamily="2" charset="-122"/>
              </a:rPr>
              <a:t>析构函数不指定返回值类型</a:t>
            </a:r>
            <a:r>
              <a:rPr lang="zh-CN" altLang="en-US" sz="2400" b="1">
                <a:latin typeface="Times New Roman" pitchFamily="18" charset="0"/>
                <a:ea typeface="华文楷体" pitchFamily="2" charset="-122"/>
              </a:rPr>
              <a:t>。</a:t>
            </a:r>
          </a:p>
          <a:p>
            <a:pPr>
              <a:spcBef>
                <a:spcPct val="4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析构函数没有参数，因此不能重载。一个类中只能定义一个析构函数。</a:t>
            </a:r>
          </a:p>
          <a:p>
            <a:pPr>
              <a:spcBef>
                <a:spcPct val="4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每个类都必须有一个析构函数。</a:t>
            </a:r>
            <a:r>
              <a:rPr lang="zh-CN" altLang="en-US" sz="2400" b="1">
                <a:latin typeface="Times New Roman" pitchFamily="18" charset="0"/>
                <a:ea typeface="华文楷体" pitchFamily="2" charset="-122"/>
              </a:rPr>
              <a:t>如果类中没有显式定义析构函数，则编译系统自动生成一个缺省形式的析构函数，作为该类的公有成员。</a:t>
            </a:r>
          </a:p>
          <a:p>
            <a:pPr>
              <a:spcBef>
                <a:spcPct val="4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析构函数在对象生存期结束前由编译系统自动调用。</a:t>
            </a:r>
            <a:r>
              <a:rPr lang="zh-CN" altLang="en-US" sz="2400">
                <a:latin typeface="Times New Roman" pitchFamily="18" charset="0"/>
                <a:ea typeface="华文楷体" pitchFamily="2" charset="-122"/>
              </a:rPr>
              <a: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199682"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3.7         </a:t>
            </a:r>
            <a:r>
              <a:rPr lang="zh-CN" altLang="en-US" b="1">
                <a:latin typeface="Times New Roman" pitchFamily="18" charset="0"/>
                <a:ea typeface="华文楷体" pitchFamily="2" charset="-122"/>
              </a:rPr>
              <a:t>默认析构函数</a:t>
            </a:r>
            <a:endParaRPr lang="zh-CN" altLang="en-US" b="1">
              <a:solidFill>
                <a:srgbClr val="000099"/>
              </a:solidFill>
              <a:latin typeface="Times New Roman" pitchFamily="18" charset="0"/>
              <a:ea typeface="华文楷体" pitchFamily="2" charset="-122"/>
            </a:endParaRPr>
          </a:p>
        </p:txBody>
      </p:sp>
      <p:sp>
        <p:nvSpPr>
          <p:cNvPr id="199685" name="Rectangle 5"/>
          <p:cNvSpPr>
            <a:spLocks noGrp="1" noChangeArrowheads="1"/>
          </p:cNvSpPr>
          <p:nvPr>
            <p:ph type="body" idx="1"/>
          </p:nvPr>
        </p:nvSpPr>
        <p:spPr>
          <a:xfrm>
            <a:off x="590550" y="2133600"/>
            <a:ext cx="8229600" cy="2951163"/>
          </a:xfrm>
          <a:solidFill>
            <a:schemeClr val="bg1"/>
          </a:solidFill>
          <a:ln>
            <a:solidFill>
              <a:schemeClr val="tx1"/>
            </a:solidFill>
          </a:ln>
        </p:spPr>
        <p:txBody>
          <a:bodyPr/>
          <a:lstStyle/>
          <a:p>
            <a:pPr>
              <a:lnSpc>
                <a:spcPct val="120000"/>
              </a:lnSpc>
              <a:spcBef>
                <a:spcPct val="50000"/>
              </a:spcBef>
              <a:buClr>
                <a:srgbClr val="000099"/>
              </a:buClr>
              <a:buFont typeface="Wingdings" pitchFamily="2" charset="2"/>
              <a:buChar char="u"/>
            </a:pPr>
            <a:r>
              <a:rPr lang="zh-CN" altLang="en-US" sz="2400" b="1">
                <a:latin typeface="Times New Roman" pitchFamily="18" charset="0"/>
                <a:ea typeface="华文楷体" pitchFamily="2" charset="-122"/>
              </a:rPr>
              <a:t>当类没有定义析构函数时，编译器自动创建一个默认析构函数。</a:t>
            </a:r>
          </a:p>
          <a:p>
            <a:pPr>
              <a:lnSpc>
                <a:spcPct val="120000"/>
              </a:lnSpc>
              <a:spcBef>
                <a:spcPct val="50000"/>
              </a:spcBef>
              <a:buClr>
                <a:srgbClr val="000099"/>
              </a:buClr>
              <a:buFont typeface="Wingdings" pitchFamily="2" charset="2"/>
              <a:buChar char="u"/>
            </a:pPr>
            <a:r>
              <a:rPr lang="zh-CN" altLang="en-US" sz="2400" b="1">
                <a:latin typeface="Times New Roman" pitchFamily="18" charset="0"/>
                <a:ea typeface="华文楷体" pitchFamily="2" charset="-122"/>
              </a:rPr>
              <a:t>默认析构函数的函数体是空的。</a:t>
            </a:r>
          </a:p>
          <a:p>
            <a:pPr>
              <a:lnSpc>
                <a:spcPct val="120000"/>
              </a:lnSpc>
              <a:spcBef>
                <a:spcPct val="50000"/>
              </a:spcBef>
              <a:buClr>
                <a:srgbClr val="000099"/>
              </a:buClr>
              <a:buFont typeface="Wingdings" pitchFamily="2" charset="2"/>
              <a:buChar char="u"/>
            </a:pPr>
            <a:r>
              <a:rPr lang="zh-CN" altLang="en-US" sz="2400" b="1">
                <a:latin typeface="Times New Roman" pitchFamily="18" charset="0"/>
                <a:ea typeface="华文楷体" pitchFamily="2" charset="-122"/>
              </a:rPr>
              <a:t>如果一个对象完成其操作之前需要一些特殊处理，则应该显式地定义析构函数。</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200706"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3.7         </a:t>
            </a:r>
            <a:r>
              <a:rPr lang="zh-CN" altLang="en-US" b="1">
                <a:latin typeface="Times New Roman" pitchFamily="18" charset="0"/>
                <a:ea typeface="华文楷体" pitchFamily="2" charset="-122"/>
              </a:rPr>
              <a:t>默认析构函数</a:t>
            </a:r>
            <a:endParaRPr lang="zh-CN" altLang="en-US" b="1">
              <a:solidFill>
                <a:srgbClr val="000099"/>
              </a:solidFill>
              <a:latin typeface="Times New Roman" pitchFamily="18" charset="0"/>
              <a:ea typeface="华文楷体" pitchFamily="2" charset="-122"/>
            </a:endParaRPr>
          </a:p>
        </p:txBody>
      </p:sp>
      <p:sp>
        <p:nvSpPr>
          <p:cNvPr id="200707" name="Rectangle 3"/>
          <p:cNvSpPr>
            <a:spLocks noGrp="1" noChangeArrowheads="1"/>
          </p:cNvSpPr>
          <p:nvPr>
            <p:ph type="body" idx="1"/>
          </p:nvPr>
        </p:nvSpPr>
        <p:spPr>
          <a:xfrm>
            <a:off x="684213" y="1773238"/>
            <a:ext cx="8229600" cy="4608512"/>
          </a:xfrm>
          <a:solidFill>
            <a:schemeClr val="bg1"/>
          </a:solidFill>
          <a:ln>
            <a:solidFill>
              <a:schemeClr val="tx1"/>
            </a:solidFill>
          </a:ln>
        </p:spPr>
        <p:txBody>
          <a:bodyPr/>
          <a:lstStyle/>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a:t>
            </a:r>
            <a:r>
              <a:rPr lang="zh-CN" altLang="en-US" sz="2000" b="1">
                <a:latin typeface="Times New Roman" pitchFamily="18" charset="0"/>
                <a:ea typeface="华文楷体" pitchFamily="2" charset="-122"/>
              </a:rPr>
              <a:t>例题</a:t>
            </a:r>
            <a:r>
              <a:rPr lang="en-US" altLang="zh-CN" sz="2000" b="1">
                <a:latin typeface="Times New Roman" pitchFamily="18" charset="0"/>
                <a:ea typeface="华文楷体" pitchFamily="2" charset="-122"/>
              </a:rPr>
              <a:t>3.12</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#include &lt;iostream&gt;</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using namespace std;</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class String</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private:</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char *text;</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public:</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String(char *ch)</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text=new char[strlen(ch)+1];</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strcpy(text,ch);</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cout&lt;&lt;"constructing…"&lt;&lt;endl;</a:t>
            </a:r>
          </a:p>
          <a:p>
            <a:pPr marL="0" indent="0">
              <a:lnSpc>
                <a:spcPct val="105000"/>
              </a:lnSpc>
              <a:spcBef>
                <a:spcPct val="0"/>
              </a:spcBef>
              <a:buClr>
                <a:srgbClr val="000099"/>
              </a:buClr>
              <a:buFont typeface="Wingdings" pitchFamily="2" charset="2"/>
              <a:buNone/>
            </a:pPr>
            <a:r>
              <a:rPr lang="en-US" altLang="zh-CN" sz="2000" b="1">
                <a:latin typeface="Times New Roman" pitchFamily="18" charset="0"/>
                <a:ea typeface="华文楷体" pitchFamily="2" charset="-122"/>
              </a:rPr>
              <a: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201730"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3.7         </a:t>
            </a:r>
            <a:r>
              <a:rPr lang="zh-CN" altLang="en-US" b="1">
                <a:latin typeface="Times New Roman" pitchFamily="18" charset="0"/>
                <a:ea typeface="华文楷体" pitchFamily="2" charset="-122"/>
              </a:rPr>
              <a:t>默认析构函数</a:t>
            </a:r>
            <a:endParaRPr lang="zh-CN" altLang="en-US" b="1">
              <a:solidFill>
                <a:srgbClr val="000099"/>
              </a:solidFill>
              <a:latin typeface="Times New Roman" pitchFamily="18" charset="0"/>
              <a:ea typeface="华文楷体" pitchFamily="2" charset="-122"/>
            </a:endParaRPr>
          </a:p>
        </p:txBody>
      </p:sp>
      <p:sp>
        <p:nvSpPr>
          <p:cNvPr id="201731" name="Rectangle 3"/>
          <p:cNvSpPr>
            <a:spLocks noGrp="1" noChangeArrowheads="1"/>
          </p:cNvSpPr>
          <p:nvPr>
            <p:ph type="body" idx="1"/>
          </p:nvPr>
        </p:nvSpPr>
        <p:spPr>
          <a:xfrm>
            <a:off x="684213" y="1628775"/>
            <a:ext cx="8229600" cy="5084763"/>
          </a:xfrm>
          <a:solidFill>
            <a:schemeClr val="bg1"/>
          </a:solidFill>
          <a:ln>
            <a:solidFill>
              <a:schemeClr val="tx1"/>
            </a:solidFill>
          </a:ln>
        </p:spPr>
        <p:txBody>
          <a:bodyPr/>
          <a:lstStyle/>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~String( )</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delete [ ]text;</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cout&lt;&lt;"destructing…"&lt;&lt;endl;</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void Show()</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cout&lt;&lt;"text="&lt;&lt;text&lt;&lt;endl;</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int main( )</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String string("Hello!");</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string.Show();</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      return 0;</a:t>
            </a:r>
          </a:p>
          <a:p>
            <a:pPr marL="0" indent="0">
              <a:spcBef>
                <a:spcPct val="0"/>
              </a:spcBef>
              <a:buClr>
                <a:srgbClr val="000099"/>
              </a:buClr>
              <a:buFont typeface="Wingdings" pitchFamily="2" charset="2"/>
              <a:buNone/>
            </a:pPr>
            <a:r>
              <a:rPr lang="en-US" altLang="zh-CN" sz="2000" b="1">
                <a:latin typeface="Times New Roman" pitchFamily="18" charset="0"/>
                <a:ea typeface="华文楷体" pitchFamily="2" charset="-122"/>
              </a:rPr>
              <a:t>}</a:t>
            </a:r>
          </a:p>
        </p:txBody>
      </p:sp>
      <p:sp>
        <p:nvSpPr>
          <p:cNvPr id="201732" name="Rectangle 4"/>
          <p:cNvSpPr>
            <a:spLocks noChangeArrowheads="1"/>
          </p:cNvSpPr>
          <p:nvPr/>
        </p:nvSpPr>
        <p:spPr bwMode="auto">
          <a:xfrm>
            <a:off x="6099175" y="3933825"/>
            <a:ext cx="2649538" cy="1150938"/>
          </a:xfrm>
          <a:prstGeom prst="rect">
            <a:avLst/>
          </a:prstGeom>
          <a:solidFill>
            <a:schemeClr val="tx1"/>
          </a:solidFill>
          <a:ln w="9525">
            <a:solidFill>
              <a:schemeClr val="tx1"/>
            </a:solidFill>
            <a:miter lim="800000"/>
            <a:headEnd/>
            <a:tailEnd/>
          </a:ln>
          <a:effectLst/>
        </p:spPr>
        <p:txBody>
          <a:bodyPr/>
          <a:lstStyle/>
          <a:p>
            <a:pPr algn="l">
              <a:lnSpc>
                <a:spcPct val="100000"/>
              </a:lnSpc>
              <a:spcBef>
                <a:spcPct val="0"/>
              </a:spcBef>
              <a:buClr>
                <a:srgbClr val="000099"/>
              </a:buClr>
              <a:buSzPct val="70000"/>
              <a:buFont typeface="Wingdings" pitchFamily="2" charset="2"/>
              <a:buNone/>
            </a:pPr>
            <a:r>
              <a:rPr kumimoji="0" lang="en-US" altLang="zh-CN" sz="2000">
                <a:solidFill>
                  <a:schemeClr val="bg1"/>
                </a:solidFill>
              </a:rPr>
              <a:t>constructing…</a:t>
            </a:r>
          </a:p>
          <a:p>
            <a:pPr algn="l">
              <a:lnSpc>
                <a:spcPct val="100000"/>
              </a:lnSpc>
              <a:spcBef>
                <a:spcPct val="0"/>
              </a:spcBef>
              <a:buClr>
                <a:srgbClr val="000099"/>
              </a:buClr>
              <a:buSzPct val="70000"/>
              <a:buFont typeface="Wingdings" pitchFamily="2" charset="2"/>
              <a:buNone/>
            </a:pPr>
            <a:r>
              <a:rPr kumimoji="0" lang="en-US" altLang="zh-CN" sz="2000">
                <a:solidFill>
                  <a:schemeClr val="bg1"/>
                </a:solidFill>
              </a:rPr>
              <a:t>text=Hello!</a:t>
            </a:r>
          </a:p>
          <a:p>
            <a:pPr algn="l">
              <a:lnSpc>
                <a:spcPct val="100000"/>
              </a:lnSpc>
              <a:spcBef>
                <a:spcPct val="0"/>
              </a:spcBef>
              <a:buClr>
                <a:srgbClr val="000099"/>
              </a:buClr>
              <a:buSzPct val="70000"/>
              <a:buFont typeface="Wingdings" pitchFamily="2" charset="2"/>
              <a:buNone/>
            </a:pPr>
            <a:r>
              <a:rPr kumimoji="0" lang="en-US" altLang="zh-CN" sz="2000">
                <a:solidFill>
                  <a:schemeClr val="bg1"/>
                </a:solidFill>
              </a:rPr>
              <a:t>destructing…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153602" name="Rectangle 2"/>
          <p:cNvSpPr>
            <a:spLocks noChangeArrowheads="1"/>
          </p:cNvSpPr>
          <p:nvPr/>
        </p:nvSpPr>
        <p:spPr bwMode="auto">
          <a:xfrm>
            <a:off x="1042988" y="1773238"/>
            <a:ext cx="7659687" cy="4151312"/>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dirty="0">
                <a:solidFill>
                  <a:schemeClr val="hlink"/>
                </a:solidFill>
              </a:rPr>
              <a:t>//  </a:t>
            </a:r>
            <a:r>
              <a:rPr kumimoji="0" lang="zh-CN" altLang="en-US" sz="2200" dirty="0">
                <a:solidFill>
                  <a:schemeClr val="hlink"/>
                </a:solidFill>
              </a:rPr>
              <a:t>示例程序</a:t>
            </a:r>
            <a:r>
              <a:rPr kumimoji="0" lang="en-US" altLang="zh-CN" sz="2200" dirty="0">
                <a:solidFill>
                  <a:schemeClr val="hlink"/>
                </a:solidFill>
              </a:rPr>
              <a:t>2</a:t>
            </a:r>
            <a:r>
              <a:rPr kumimoji="0" lang="zh-CN" altLang="en-US" sz="2200" dirty="0">
                <a:solidFill>
                  <a:schemeClr val="hlink"/>
                </a:solidFill>
              </a:rPr>
              <a:t>，日期类的定义，错误示范</a:t>
            </a:r>
          </a:p>
          <a:p>
            <a:pPr algn="l" eaLnBrk="0" hangingPunct="0">
              <a:lnSpc>
                <a:spcPct val="100000"/>
              </a:lnSpc>
              <a:spcBef>
                <a:spcPct val="0"/>
              </a:spcBef>
              <a:tabLst>
                <a:tab pos="228600" algn="l"/>
                <a:tab pos="457200" algn="l"/>
              </a:tabLst>
            </a:pPr>
            <a:r>
              <a:rPr kumimoji="0" lang="en-US" altLang="zh-CN" sz="2200" dirty="0">
                <a:solidFill>
                  <a:schemeClr val="hlink"/>
                </a:solidFill>
              </a:rPr>
              <a:t>//  </a:t>
            </a:r>
            <a:r>
              <a:rPr kumimoji="0" lang="en-US" altLang="zh-CN" sz="2200" dirty="0" err="1">
                <a:solidFill>
                  <a:schemeClr val="hlink"/>
                </a:solidFill>
              </a:rPr>
              <a:t>date.h</a:t>
            </a:r>
            <a:endParaRPr kumimoji="0" lang="en-US" altLang="zh-CN" sz="2200" dirty="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dirty="0"/>
              <a:t>class Date 		             </a:t>
            </a:r>
            <a:r>
              <a:rPr kumimoji="0" lang="en-US" altLang="zh-CN" sz="2200" dirty="0">
                <a:solidFill>
                  <a:srgbClr val="800000"/>
                </a:solidFill>
              </a:rPr>
              <a:t>//</a:t>
            </a:r>
            <a:r>
              <a:rPr kumimoji="0" lang="zh-CN" altLang="en-US" sz="2200" dirty="0">
                <a:solidFill>
                  <a:srgbClr val="800000"/>
                </a:solidFill>
              </a:rPr>
              <a:t>定义日期类</a:t>
            </a:r>
            <a:r>
              <a:rPr kumimoji="0" lang="en-US" altLang="zh-CN" sz="2200" dirty="0">
                <a:solidFill>
                  <a:srgbClr val="800000"/>
                </a:solidFill>
              </a:rPr>
              <a:t>Date</a:t>
            </a:r>
          </a:p>
          <a:p>
            <a:pPr algn="l" eaLnBrk="0" hangingPunct="0">
              <a:lnSpc>
                <a:spcPct val="100000"/>
              </a:lnSpc>
              <a:spcBef>
                <a:spcPct val="0"/>
              </a:spcBef>
              <a:tabLst>
                <a:tab pos="228600" algn="l"/>
                <a:tab pos="457200" algn="l"/>
              </a:tabLst>
            </a:pPr>
            <a:r>
              <a:rPr kumimoji="0" lang="en-US" altLang="zh-CN" sz="2200" dirty="0"/>
              <a:t>{</a:t>
            </a:r>
          </a:p>
          <a:p>
            <a:pPr algn="l" eaLnBrk="0" hangingPunct="0">
              <a:lnSpc>
                <a:spcPct val="100000"/>
              </a:lnSpc>
              <a:spcBef>
                <a:spcPct val="0"/>
              </a:spcBef>
              <a:tabLst>
                <a:tab pos="228600" algn="l"/>
                <a:tab pos="457200" algn="l"/>
              </a:tabLst>
            </a:pPr>
            <a:r>
              <a:rPr kumimoji="0" lang="en-US" altLang="zh-CN" sz="2200" dirty="0"/>
              <a:t>	public: 			</a:t>
            </a:r>
            <a:r>
              <a:rPr kumimoji="0" lang="en-US" altLang="zh-CN" sz="2200" dirty="0">
                <a:solidFill>
                  <a:srgbClr val="800000"/>
                </a:solidFill>
              </a:rPr>
              <a:t>//</a:t>
            </a:r>
            <a:r>
              <a:rPr kumimoji="0" lang="zh-CN" altLang="en-US" sz="2200" dirty="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dirty="0"/>
              <a:t>		</a:t>
            </a:r>
            <a:r>
              <a:rPr kumimoji="0" lang="en-US" altLang="zh-CN" sz="2200" dirty="0"/>
              <a:t>void </a:t>
            </a:r>
            <a:r>
              <a:rPr kumimoji="0" lang="en-US" altLang="zh-CN" sz="2200" dirty="0" err="1"/>
              <a:t>SetDate</a:t>
            </a:r>
            <a:r>
              <a:rPr kumimoji="0" lang="en-US" altLang="zh-CN" sz="2200" dirty="0"/>
              <a:t>(</a:t>
            </a:r>
            <a:r>
              <a:rPr kumimoji="0" lang="en-US" altLang="zh-CN" sz="2200" dirty="0" err="1"/>
              <a:t>int</a:t>
            </a:r>
            <a:r>
              <a:rPr kumimoji="0" lang="en-US" altLang="zh-CN" sz="2200" dirty="0"/>
              <a:t> y, </a:t>
            </a:r>
            <a:r>
              <a:rPr kumimoji="0" lang="en-US" altLang="zh-CN" sz="2200" dirty="0" err="1"/>
              <a:t>int</a:t>
            </a:r>
            <a:r>
              <a:rPr kumimoji="0" lang="en-US" altLang="zh-CN" sz="2200" dirty="0"/>
              <a:t> m , </a:t>
            </a:r>
            <a:r>
              <a:rPr kumimoji="0" lang="en-US" altLang="zh-CN" sz="2200" dirty="0" err="1"/>
              <a:t>int</a:t>
            </a:r>
            <a:r>
              <a:rPr kumimoji="0" lang="en-US" altLang="zh-CN" sz="2200" dirty="0"/>
              <a:t> d);</a:t>
            </a:r>
          </a:p>
          <a:p>
            <a:pPr algn="l" eaLnBrk="0" hangingPunct="0">
              <a:lnSpc>
                <a:spcPct val="100000"/>
              </a:lnSpc>
              <a:spcBef>
                <a:spcPct val="0"/>
              </a:spcBef>
              <a:tabLst>
                <a:tab pos="228600" algn="l"/>
                <a:tab pos="457200" algn="l"/>
              </a:tabLst>
            </a:pPr>
            <a:r>
              <a:rPr kumimoji="0" lang="en-US" altLang="zh-CN" sz="2200" dirty="0"/>
              <a:t>		void </a:t>
            </a:r>
            <a:r>
              <a:rPr kumimoji="0" lang="en-US" altLang="zh-CN" sz="2200" dirty="0" err="1"/>
              <a:t>ShowDate</a:t>
            </a:r>
            <a:r>
              <a:rPr kumimoji="0" lang="en-US" altLang="zh-CN" sz="2200" dirty="0"/>
              <a:t>( );</a:t>
            </a:r>
          </a:p>
          <a:p>
            <a:pPr algn="l" eaLnBrk="0" hangingPunct="0">
              <a:lnSpc>
                <a:spcPct val="100000"/>
              </a:lnSpc>
              <a:spcBef>
                <a:spcPct val="0"/>
              </a:spcBef>
              <a:tabLst>
                <a:tab pos="228600" algn="l"/>
                <a:tab pos="457200" algn="l"/>
              </a:tabLst>
            </a:pPr>
            <a:r>
              <a:rPr kumimoji="0" lang="en-US" altLang="zh-CN" sz="2200" dirty="0"/>
              <a:t>	private:         </a:t>
            </a:r>
            <a:r>
              <a:rPr kumimoji="0" lang="en-US" altLang="zh-CN" dirty="0"/>
              <a:t>		           </a:t>
            </a:r>
            <a:r>
              <a:rPr kumimoji="0" lang="en-US" altLang="zh-CN" dirty="0">
                <a:solidFill>
                  <a:srgbClr val="800000"/>
                </a:solidFill>
              </a:rPr>
              <a:t>//private</a:t>
            </a:r>
            <a:r>
              <a:rPr kumimoji="0" lang="zh-CN" altLang="en-US" dirty="0">
                <a:solidFill>
                  <a:srgbClr val="800000"/>
                </a:solidFill>
              </a:rPr>
              <a:t>可以默认</a:t>
            </a:r>
            <a:r>
              <a:rPr kumimoji="0" lang="zh-CN" altLang="en-US" sz="2200" dirty="0"/>
              <a:t>		</a:t>
            </a:r>
          </a:p>
          <a:p>
            <a:pPr algn="l" eaLnBrk="0" hangingPunct="0">
              <a:lnSpc>
                <a:spcPct val="100000"/>
              </a:lnSpc>
              <a:spcBef>
                <a:spcPct val="0"/>
              </a:spcBef>
              <a:tabLst>
                <a:tab pos="228600" algn="l"/>
                <a:tab pos="457200" algn="l"/>
              </a:tabLst>
            </a:pPr>
            <a:r>
              <a:rPr kumimoji="0" lang="zh-CN" altLang="en-US" sz="2200" dirty="0"/>
              <a:t>		</a:t>
            </a:r>
            <a:r>
              <a:rPr kumimoji="0" lang="en-US" altLang="zh-CN" sz="2200" dirty="0" err="1"/>
              <a:t>int</a:t>
            </a:r>
            <a:r>
              <a:rPr kumimoji="0" lang="en-US" altLang="zh-CN" sz="2200" dirty="0"/>
              <a:t> year=2011;</a:t>
            </a:r>
          </a:p>
          <a:p>
            <a:pPr algn="l" eaLnBrk="0" hangingPunct="0">
              <a:lnSpc>
                <a:spcPct val="100000"/>
              </a:lnSpc>
              <a:spcBef>
                <a:spcPct val="0"/>
              </a:spcBef>
              <a:tabLst>
                <a:tab pos="228600" algn="l"/>
                <a:tab pos="457200" algn="l"/>
              </a:tabLst>
            </a:pPr>
            <a:r>
              <a:rPr kumimoji="0" lang="en-US" altLang="zh-CN" sz="2200" dirty="0"/>
              <a:t>      </a:t>
            </a:r>
            <a:r>
              <a:rPr kumimoji="0" lang="en-US" altLang="zh-CN" sz="2200" dirty="0" err="1"/>
              <a:t>int</a:t>
            </a:r>
            <a:r>
              <a:rPr kumimoji="0" lang="en-US" altLang="zh-CN" sz="2200" dirty="0"/>
              <a:t> month=9;</a:t>
            </a:r>
          </a:p>
          <a:p>
            <a:pPr algn="l" eaLnBrk="0" hangingPunct="0">
              <a:lnSpc>
                <a:spcPct val="100000"/>
              </a:lnSpc>
              <a:spcBef>
                <a:spcPct val="0"/>
              </a:spcBef>
              <a:tabLst>
                <a:tab pos="228600" algn="l"/>
                <a:tab pos="457200" algn="l"/>
              </a:tabLst>
            </a:pPr>
            <a:r>
              <a:rPr kumimoji="0" lang="en-US" altLang="zh-CN" sz="2200" dirty="0"/>
              <a:t>      </a:t>
            </a:r>
            <a:r>
              <a:rPr kumimoji="0" lang="en-US" altLang="zh-CN" sz="2200" dirty="0" err="1"/>
              <a:t>int</a:t>
            </a:r>
            <a:r>
              <a:rPr kumimoji="0" lang="en-US" altLang="zh-CN" sz="2200" dirty="0"/>
              <a:t> day=17;</a:t>
            </a:r>
          </a:p>
          <a:p>
            <a:pPr eaLnBrk="0" hangingPunct="0">
              <a:lnSpc>
                <a:spcPct val="100000"/>
              </a:lnSpc>
              <a:spcBef>
                <a:spcPct val="0"/>
              </a:spcBef>
              <a:tabLst>
                <a:tab pos="228600" algn="l"/>
                <a:tab pos="457200" algn="l"/>
              </a:tabLst>
            </a:pPr>
            <a:r>
              <a:rPr kumimoji="0" lang="en-US" altLang="zh-CN" sz="2200" dirty="0"/>
              <a:t>}; 			</a:t>
            </a:r>
            <a:endParaRPr kumimoji="0" lang="en-US" altLang="zh-CN" sz="2200" dirty="0">
              <a:solidFill>
                <a:srgbClr val="800000"/>
              </a:solidFill>
            </a:endParaRPr>
          </a:p>
        </p:txBody>
      </p:sp>
      <p:sp>
        <p:nvSpPr>
          <p:cNvPr id="15360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latin typeface="华文楷体" pitchFamily="2" charset="-122"/>
              </a:rPr>
              <a:t>1.1       </a:t>
            </a:r>
            <a:r>
              <a:rPr kumimoji="0" lang="zh-CN" altLang="en-US" sz="3600">
                <a:solidFill>
                  <a:schemeClr val="tx2"/>
                </a:solidFill>
                <a:latin typeface="华文楷体" pitchFamily="2" charset="-122"/>
              </a:rPr>
              <a:t>类的定义</a:t>
            </a:r>
            <a:r>
              <a:rPr kumimoji="0" lang="zh-CN" altLang="en-US" sz="3600">
                <a:solidFill>
                  <a:srgbClr val="000099"/>
                </a:solidFill>
                <a:latin typeface="华文楷体" pitchFamily="2" charset="-122"/>
              </a:rPr>
              <a:t>（注意事项）</a:t>
            </a:r>
            <a:r>
              <a:rPr kumimoji="0" lang="zh-CN" altLang="en-US" sz="3600" b="0">
                <a:solidFill>
                  <a:schemeClr val="tx2"/>
                </a:solidFill>
                <a:latin typeface="华文楷体" pitchFamily="2" charset="-122"/>
              </a:rPr>
              <a:t> </a:t>
            </a:r>
          </a:p>
        </p:txBody>
      </p:sp>
      <p:sp>
        <p:nvSpPr>
          <p:cNvPr id="153604" name="Text Box 4"/>
          <p:cNvSpPr txBox="1">
            <a:spLocks noChangeArrowheads="1"/>
          </p:cNvSpPr>
          <p:nvPr/>
        </p:nvSpPr>
        <p:spPr bwMode="auto">
          <a:xfrm>
            <a:off x="3779838" y="4508500"/>
            <a:ext cx="1871662" cy="2057400"/>
          </a:xfrm>
          <a:prstGeom prst="rect">
            <a:avLst/>
          </a:prstGeom>
          <a:noFill/>
          <a:ln w="9525">
            <a:noFill/>
            <a:miter lim="800000"/>
            <a:headEnd/>
            <a:tailEnd/>
          </a:ln>
          <a:effectLst/>
        </p:spPr>
        <p:txBody>
          <a:bodyPr>
            <a:spAutoFit/>
          </a:bodyPr>
          <a:lstStyle/>
          <a:p>
            <a:pPr algn="l">
              <a:lnSpc>
                <a:spcPct val="100000"/>
              </a:lnSpc>
              <a:spcBef>
                <a:spcPct val="50000"/>
              </a:spcBef>
            </a:pPr>
            <a:r>
              <a:rPr kumimoji="0" lang="en-US" altLang="zh-CN" sz="12900">
                <a:solidFill>
                  <a:srgbClr val="FF3300"/>
                </a:solidFill>
              </a:rPr>
              <a:t>×</a:t>
            </a:r>
          </a:p>
        </p:txBody>
      </p:sp>
      <p:sp>
        <p:nvSpPr>
          <p:cNvPr id="6" name="圆角矩形 5"/>
          <p:cNvSpPr/>
          <p:nvPr/>
        </p:nvSpPr>
        <p:spPr>
          <a:xfrm>
            <a:off x="1142976" y="4500570"/>
            <a:ext cx="2714644" cy="12144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en-US" altLang="zh-CN"/>
              <a:t> </a:t>
            </a:r>
          </a:p>
        </p:txBody>
      </p:sp>
      <p:sp>
        <p:nvSpPr>
          <p:cNvPr id="202754" name="Text Box 2"/>
          <p:cNvSpPr txBox="1">
            <a:spLocks noChangeArrowheads="1"/>
          </p:cNvSpPr>
          <p:nvPr/>
        </p:nvSpPr>
        <p:spPr bwMode="auto">
          <a:xfrm>
            <a:off x="900113" y="1735138"/>
            <a:ext cx="7848600" cy="4592637"/>
          </a:xfrm>
          <a:prstGeom prst="rect">
            <a:avLst/>
          </a:prstGeom>
          <a:solidFill>
            <a:schemeClr val="bg1"/>
          </a:solidFill>
          <a:ln w="9525">
            <a:solidFill>
              <a:schemeClr val="tx1"/>
            </a:solidFill>
            <a:miter lim="800000"/>
            <a:headEnd/>
            <a:tailEnd/>
          </a:ln>
          <a:effectLst/>
        </p:spPr>
        <p:txBody>
          <a:bodyPr>
            <a:spAutoFit/>
          </a:bodyPr>
          <a:lstStyle/>
          <a:p>
            <a:pPr marL="342900" indent="-342900" algn="l">
              <a:spcBef>
                <a:spcPct val="50000"/>
              </a:spcBef>
            </a:pPr>
            <a:r>
              <a:rPr kumimoji="0" lang="zh-CN" altLang="en-US">
                <a:solidFill>
                  <a:srgbClr val="800000"/>
                </a:solidFill>
              </a:rPr>
              <a:t>注意：</a:t>
            </a:r>
          </a:p>
          <a:p>
            <a:pPr marL="342900" indent="-342900" algn="l">
              <a:spcBef>
                <a:spcPct val="50000"/>
              </a:spcBef>
              <a:buClr>
                <a:schemeClr val="hlink"/>
              </a:buClr>
              <a:buFontTx/>
              <a:buAutoNum type="arabicPeriod"/>
            </a:pPr>
            <a:r>
              <a:rPr kumimoji="0" lang="zh-CN" altLang="en-US" u="sng">
                <a:solidFill>
                  <a:srgbClr val="800000"/>
                </a:solidFill>
              </a:rPr>
              <a:t>析构函数并不能收回对象本身所占用的内存。</a:t>
            </a:r>
            <a:r>
              <a:rPr kumimoji="0" lang="zh-CN" altLang="en-US"/>
              <a:t>在执行完程序的最后一条语句后，编译系统自动调用析构函数，执行完析构函数后，再由编译系统收回对象所占用的内存。</a:t>
            </a:r>
          </a:p>
          <a:p>
            <a:pPr marL="342900" indent="-342900" algn="l">
              <a:spcBef>
                <a:spcPct val="50000"/>
              </a:spcBef>
              <a:buClr>
                <a:schemeClr val="hlink"/>
              </a:buClr>
              <a:buFontTx/>
              <a:buAutoNum type="arabicPeriod"/>
            </a:pPr>
            <a:r>
              <a:rPr kumimoji="0" lang="zh-CN" altLang="en-US"/>
              <a:t>如果在构造函数中</a:t>
            </a:r>
            <a:r>
              <a:rPr kumimoji="0" lang="en-US" altLang="zh-CN"/>
              <a:t>new</a:t>
            </a:r>
            <a:r>
              <a:rPr kumimoji="0" lang="zh-CN" altLang="en-US"/>
              <a:t>创建对象，则在析构函数中用</a:t>
            </a:r>
            <a:r>
              <a:rPr kumimoji="0" lang="en-US" altLang="zh-CN"/>
              <a:t>delete</a:t>
            </a:r>
            <a:r>
              <a:rPr kumimoji="0" lang="zh-CN" altLang="en-US"/>
              <a:t>进行删除，以回收所占内存空间。</a:t>
            </a:r>
          </a:p>
          <a:p>
            <a:pPr marL="342900" indent="-342900" algn="l">
              <a:spcBef>
                <a:spcPct val="50000"/>
              </a:spcBef>
              <a:buClr>
                <a:schemeClr val="hlink"/>
              </a:buClr>
              <a:buFontTx/>
              <a:buAutoNum type="arabicPeriod"/>
            </a:pPr>
            <a:r>
              <a:rPr kumimoji="0" lang="zh-CN" altLang="en-US"/>
              <a:t>调用构造函数的顺序与创建对象的顺序相同，</a:t>
            </a:r>
            <a:r>
              <a:rPr kumimoji="0" lang="zh-CN" altLang="en-US" u="sng">
                <a:solidFill>
                  <a:srgbClr val="800000"/>
                </a:solidFill>
              </a:rPr>
              <a:t>调用析构函数的顺序与创建对象的顺序相反。</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6322" name="Rectangle 2"/>
          <p:cNvSpPr>
            <a:spLocks noChangeArrowheads="1"/>
          </p:cNvSpPr>
          <p:nvPr/>
        </p:nvSpPr>
        <p:spPr bwMode="auto">
          <a:xfrm>
            <a:off x="349250" y="1484313"/>
            <a:ext cx="8686800" cy="5318125"/>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15000"/>
              </a:spcBef>
            </a:pPr>
            <a:r>
              <a:rPr kumimoji="0" lang="en-US" altLang="zh-CN" sz="2000">
                <a:solidFill>
                  <a:schemeClr val="hlink"/>
                </a:solidFill>
              </a:rPr>
              <a:t>//    </a:t>
            </a:r>
            <a:r>
              <a:rPr kumimoji="0" lang="zh-CN" altLang="en-US" sz="2000">
                <a:solidFill>
                  <a:schemeClr val="hlink"/>
                </a:solidFill>
              </a:rPr>
              <a:t>示例程序，析构函数和重载构造函数</a:t>
            </a:r>
          </a:p>
          <a:p>
            <a:pPr algn="l">
              <a:lnSpc>
                <a:spcPct val="100000"/>
              </a:lnSpc>
              <a:spcBef>
                <a:spcPct val="15000"/>
              </a:spcBef>
            </a:pPr>
            <a:r>
              <a:rPr kumimoji="0" lang="en-US" altLang="zh-CN" sz="2000"/>
              <a:t>#include &lt;iostream&gt;</a:t>
            </a:r>
          </a:p>
          <a:p>
            <a:pPr algn="l">
              <a:lnSpc>
                <a:spcPct val="100000"/>
              </a:lnSpc>
              <a:spcBef>
                <a:spcPct val="15000"/>
              </a:spcBef>
            </a:pPr>
            <a:r>
              <a:rPr kumimoji="0" lang="en-US" altLang="zh-CN" sz="2000"/>
              <a:t>using namespace std;</a:t>
            </a:r>
          </a:p>
          <a:p>
            <a:pPr algn="l">
              <a:lnSpc>
                <a:spcPct val="100000"/>
              </a:lnSpc>
              <a:spcBef>
                <a:spcPct val="15000"/>
              </a:spcBef>
            </a:pPr>
            <a:r>
              <a:rPr kumimoji="0" lang="en-US" altLang="zh-CN" sz="2000"/>
              <a:t>#include &lt;string.h&gt;</a:t>
            </a:r>
          </a:p>
          <a:p>
            <a:pPr algn="l">
              <a:lnSpc>
                <a:spcPct val="100000"/>
              </a:lnSpc>
              <a:spcBef>
                <a:spcPct val="15000"/>
              </a:spcBef>
            </a:pPr>
            <a:r>
              <a:rPr kumimoji="0" lang="en-US" altLang="zh-CN" sz="2000">
                <a:solidFill>
                  <a:srgbClr val="800000"/>
                </a:solidFill>
              </a:rPr>
              <a:t>class </a:t>
            </a:r>
            <a:r>
              <a:rPr kumimoji="0" lang="en-US" altLang="zh-CN" sz="2000"/>
              <a:t>Student </a:t>
            </a:r>
          </a:p>
          <a:p>
            <a:pPr algn="l">
              <a:lnSpc>
                <a:spcPct val="100000"/>
              </a:lnSpc>
              <a:spcBef>
                <a:spcPct val="15000"/>
              </a:spcBef>
            </a:pPr>
            <a:r>
              <a:rPr kumimoji="0" lang="en-US" altLang="zh-CN" sz="2000"/>
              <a:t>{</a:t>
            </a:r>
          </a:p>
          <a:p>
            <a:pPr algn="l">
              <a:lnSpc>
                <a:spcPct val="100000"/>
              </a:lnSpc>
              <a:spcBef>
                <a:spcPct val="15000"/>
              </a:spcBef>
            </a:pPr>
            <a:r>
              <a:rPr kumimoji="0" lang="en-US" altLang="zh-CN" sz="2000">
                <a:solidFill>
                  <a:srgbClr val="800000"/>
                </a:solidFill>
              </a:rPr>
              <a:t>public:</a:t>
            </a:r>
          </a:p>
          <a:p>
            <a:pPr algn="l">
              <a:lnSpc>
                <a:spcPct val="100000"/>
              </a:lnSpc>
              <a:spcBef>
                <a:spcPct val="15000"/>
              </a:spcBef>
            </a:pPr>
            <a:r>
              <a:rPr kumimoji="0" lang="en-US" altLang="zh-CN" sz="2000"/>
              <a:t>    Student();    </a:t>
            </a:r>
            <a:r>
              <a:rPr kumimoji="0" lang="en-US" altLang="zh-CN" sz="2000">
                <a:solidFill>
                  <a:schemeClr val="hlink"/>
                </a:solidFill>
              </a:rPr>
              <a:t>//</a:t>
            </a:r>
            <a:r>
              <a:rPr kumimoji="0" lang="zh-CN" altLang="en-US" sz="2000">
                <a:solidFill>
                  <a:schemeClr val="hlink"/>
                </a:solidFill>
              </a:rPr>
              <a:t>无参数构造函数的声明</a:t>
            </a:r>
          </a:p>
          <a:p>
            <a:pPr algn="l">
              <a:lnSpc>
                <a:spcPct val="100000"/>
              </a:lnSpc>
              <a:spcBef>
                <a:spcPct val="15000"/>
              </a:spcBef>
            </a:pPr>
            <a:r>
              <a:rPr kumimoji="0" lang="zh-CN" altLang="en-US" sz="2000"/>
              <a:t>    </a:t>
            </a:r>
            <a:r>
              <a:rPr kumimoji="0" lang="en-US" altLang="zh-CN" sz="2000"/>
              <a:t>Student(char* pid,char* pname,int a,float s);</a:t>
            </a:r>
            <a:r>
              <a:rPr kumimoji="0" lang="en-US" altLang="zh-CN" sz="2000">
                <a:solidFill>
                  <a:schemeClr val="hlink"/>
                </a:solidFill>
              </a:rPr>
              <a:t>      //</a:t>
            </a:r>
            <a:r>
              <a:rPr kumimoji="0" lang="zh-CN" altLang="en-US" sz="2000">
                <a:solidFill>
                  <a:schemeClr val="hlink"/>
                </a:solidFill>
              </a:rPr>
              <a:t>带参数构造函数的声明</a:t>
            </a:r>
          </a:p>
          <a:p>
            <a:pPr algn="l">
              <a:lnSpc>
                <a:spcPct val="100000"/>
              </a:lnSpc>
              <a:spcBef>
                <a:spcPct val="15000"/>
              </a:spcBef>
            </a:pPr>
            <a:r>
              <a:rPr kumimoji="0" lang="zh-CN" altLang="en-US" sz="2000">
                <a:solidFill>
                  <a:srgbClr val="FF3300"/>
                </a:solidFill>
              </a:rPr>
              <a:t>     </a:t>
            </a:r>
            <a:r>
              <a:rPr kumimoji="0" lang="en-US" altLang="zh-CN" sz="2000">
                <a:solidFill>
                  <a:schemeClr val="hlink"/>
                </a:solidFill>
              </a:rPr>
              <a:t>//………</a:t>
            </a:r>
            <a:r>
              <a:rPr kumimoji="0" lang="zh-CN" altLang="en-US" sz="2000">
                <a:solidFill>
                  <a:schemeClr val="hlink"/>
                </a:solidFill>
              </a:rPr>
              <a:t>中间函数省略</a:t>
            </a:r>
          </a:p>
          <a:p>
            <a:pPr algn="l">
              <a:lnSpc>
                <a:spcPct val="100000"/>
              </a:lnSpc>
              <a:spcBef>
                <a:spcPct val="15000"/>
              </a:spcBef>
            </a:pPr>
            <a:r>
              <a:rPr kumimoji="0" lang="zh-CN" altLang="en-US" sz="2000"/>
              <a:t>    </a:t>
            </a:r>
            <a:r>
              <a:rPr kumimoji="0" lang="en-US" altLang="zh-CN" sz="2000"/>
              <a:t>~Student();    </a:t>
            </a:r>
            <a:r>
              <a:rPr kumimoji="0" lang="en-US" altLang="zh-CN" sz="2000">
                <a:solidFill>
                  <a:schemeClr val="hlink"/>
                </a:solidFill>
              </a:rPr>
              <a:t>//</a:t>
            </a:r>
            <a:r>
              <a:rPr kumimoji="0" lang="zh-CN" altLang="en-US" sz="2000">
                <a:solidFill>
                  <a:schemeClr val="hlink"/>
                </a:solidFill>
              </a:rPr>
              <a:t>析构函数的声明</a:t>
            </a:r>
          </a:p>
          <a:p>
            <a:pPr algn="l">
              <a:lnSpc>
                <a:spcPct val="100000"/>
              </a:lnSpc>
              <a:spcBef>
                <a:spcPct val="15000"/>
              </a:spcBef>
            </a:pPr>
            <a:r>
              <a:rPr kumimoji="0" lang="en-US" altLang="zh-CN" sz="2000">
                <a:solidFill>
                  <a:srgbClr val="800000"/>
                </a:solidFill>
              </a:rPr>
              <a:t>private:</a:t>
            </a:r>
            <a:r>
              <a:rPr kumimoji="0" lang="en-US" altLang="zh-CN" sz="2000"/>
              <a:t>  </a:t>
            </a:r>
          </a:p>
          <a:p>
            <a:pPr algn="l">
              <a:lnSpc>
                <a:spcPct val="100000"/>
              </a:lnSpc>
              <a:spcBef>
                <a:spcPct val="15000"/>
              </a:spcBef>
            </a:pPr>
            <a:r>
              <a:rPr kumimoji="0" lang="en-US" altLang="zh-CN" sz="2000"/>
              <a:t>    char* id;char* name;</a:t>
            </a:r>
          </a:p>
          <a:p>
            <a:pPr algn="l">
              <a:lnSpc>
                <a:spcPct val="100000"/>
              </a:lnSpc>
              <a:spcBef>
                <a:spcPct val="15000"/>
              </a:spcBef>
            </a:pPr>
            <a:r>
              <a:rPr kumimoji="0" lang="en-US" altLang="zh-CN" sz="2000"/>
              <a:t>    int age;float score;</a:t>
            </a:r>
          </a:p>
          <a:p>
            <a:pPr algn="l">
              <a:lnSpc>
                <a:spcPct val="100000"/>
              </a:lnSpc>
              <a:spcBef>
                <a:spcPct val="15000"/>
              </a:spcBef>
            </a:pPr>
            <a:r>
              <a:rPr kumimoji="0" lang="en-US" altLang="zh-CN" sz="2000"/>
              <a:t>};</a:t>
            </a:r>
          </a:p>
        </p:txBody>
      </p:sp>
      <p:sp>
        <p:nvSpPr>
          <p:cNvPr id="5632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3.8         </a:t>
            </a:r>
            <a:r>
              <a:rPr kumimoji="0" lang="zh-CN" altLang="en-US" sz="3600">
                <a:solidFill>
                  <a:schemeClr val="tx2"/>
                </a:solidFill>
              </a:rPr>
              <a:t>重载构造函数</a:t>
            </a:r>
            <a:endParaRPr kumimoji="0" lang="zh-CN" altLang="en-US" sz="3600">
              <a:solidFill>
                <a:srgbClr val="000099"/>
              </a:solidFill>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7347" name="Rectangle 3"/>
          <p:cNvSpPr>
            <a:spLocks noChangeArrowheads="1"/>
          </p:cNvSpPr>
          <p:nvPr/>
        </p:nvSpPr>
        <p:spPr bwMode="auto">
          <a:xfrm>
            <a:off x="819150" y="1628775"/>
            <a:ext cx="8001000" cy="4848225"/>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50000"/>
              </a:spcBef>
            </a:pPr>
            <a:r>
              <a:rPr kumimoji="0" lang="en-US" altLang="zh-CN"/>
              <a:t>Student::Student()	</a:t>
            </a:r>
            <a:r>
              <a:rPr kumimoji="0" lang="en-US" altLang="zh-CN">
                <a:solidFill>
                  <a:schemeClr val="hlink"/>
                </a:solidFill>
              </a:rPr>
              <a:t>//</a:t>
            </a:r>
            <a:r>
              <a:rPr kumimoji="0" lang="zh-CN" altLang="en-US">
                <a:solidFill>
                  <a:schemeClr val="hlink"/>
                </a:solidFill>
              </a:rPr>
              <a:t>无参数构造函数的实现</a:t>
            </a:r>
          </a:p>
          <a:p>
            <a:pPr algn="l">
              <a:lnSpc>
                <a:spcPct val="100000"/>
              </a:lnSpc>
              <a:spcBef>
                <a:spcPct val="50000"/>
              </a:spcBef>
            </a:pPr>
            <a:r>
              <a:rPr kumimoji="0" lang="en-US" altLang="zh-CN"/>
              <a:t>{</a:t>
            </a:r>
          </a:p>
          <a:p>
            <a:pPr algn="l">
              <a:lnSpc>
                <a:spcPct val="100000"/>
              </a:lnSpc>
              <a:spcBef>
                <a:spcPct val="50000"/>
              </a:spcBef>
            </a:pPr>
            <a:r>
              <a:rPr kumimoji="0" lang="en-US" altLang="zh-CN"/>
              <a:t>	id=new char[9];</a:t>
            </a:r>
          </a:p>
          <a:p>
            <a:pPr algn="l">
              <a:lnSpc>
                <a:spcPct val="100000"/>
              </a:lnSpc>
              <a:spcBef>
                <a:spcPct val="50000"/>
              </a:spcBef>
            </a:pPr>
            <a:r>
              <a:rPr kumimoji="0" lang="en-US" altLang="zh-CN"/>
              <a:t>	strcpy(id,"00000000");</a:t>
            </a:r>
          </a:p>
          <a:p>
            <a:pPr algn="l">
              <a:lnSpc>
                <a:spcPct val="100000"/>
              </a:lnSpc>
              <a:spcBef>
                <a:spcPct val="50000"/>
              </a:spcBef>
            </a:pPr>
            <a:r>
              <a:rPr kumimoji="0" lang="en-US" altLang="zh-CN"/>
              <a:t>	name=new char[11];</a:t>
            </a:r>
          </a:p>
          <a:p>
            <a:pPr algn="l">
              <a:lnSpc>
                <a:spcPct val="100000"/>
              </a:lnSpc>
              <a:spcBef>
                <a:spcPct val="50000"/>
              </a:spcBef>
            </a:pPr>
            <a:r>
              <a:rPr kumimoji="0" lang="en-US" altLang="zh-CN"/>
              <a:t>	strcpy(name,"          ");</a:t>
            </a:r>
          </a:p>
          <a:p>
            <a:pPr algn="l">
              <a:lnSpc>
                <a:spcPct val="100000"/>
              </a:lnSpc>
              <a:spcBef>
                <a:spcPct val="50000"/>
              </a:spcBef>
            </a:pPr>
            <a:r>
              <a:rPr kumimoji="0" lang="en-US" altLang="zh-CN"/>
              <a:t>	age=0;</a:t>
            </a:r>
          </a:p>
          <a:p>
            <a:pPr algn="l">
              <a:lnSpc>
                <a:spcPct val="100000"/>
              </a:lnSpc>
              <a:spcBef>
                <a:spcPct val="50000"/>
              </a:spcBef>
            </a:pPr>
            <a:r>
              <a:rPr kumimoji="0" lang="en-US" altLang="zh-CN"/>
              <a:t>	score=0;</a:t>
            </a:r>
          </a:p>
          <a:p>
            <a:pPr algn="l">
              <a:lnSpc>
                <a:spcPct val="100000"/>
              </a:lnSpc>
              <a:spcBef>
                <a:spcPct val="50000"/>
              </a:spcBef>
            </a:pPr>
            <a:r>
              <a:rPr kumimoji="0" lang="en-US" altLang="zh-CN"/>
              <a:t>}</a:t>
            </a:r>
          </a:p>
        </p:txBody>
      </p:sp>
      <p:sp>
        <p:nvSpPr>
          <p:cNvPr id="57348" name="Rectangle 4"/>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3.8         </a:t>
            </a:r>
            <a:r>
              <a:rPr kumimoji="0" lang="zh-CN" altLang="en-US" sz="3600">
                <a:solidFill>
                  <a:schemeClr val="tx2"/>
                </a:solidFill>
              </a:rPr>
              <a:t>重载构造函数</a:t>
            </a:r>
            <a:endParaRPr kumimoji="0" lang="zh-CN" altLang="en-US" sz="3600">
              <a:solidFill>
                <a:srgbClr val="000099"/>
              </a:solidFill>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8370" name="Rectangle 2"/>
          <p:cNvSpPr>
            <a:spLocks noChangeArrowheads="1"/>
          </p:cNvSpPr>
          <p:nvPr/>
        </p:nvSpPr>
        <p:spPr bwMode="auto">
          <a:xfrm>
            <a:off x="1074738" y="1725613"/>
            <a:ext cx="7673975" cy="4521200"/>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50000"/>
              </a:spcBef>
            </a:pPr>
            <a:r>
              <a:rPr kumimoji="0" lang="en-US" altLang="zh-CN" sz="2000"/>
              <a:t>Student::Student(char* pid,char* pname,int a,float s)</a:t>
            </a:r>
          </a:p>
          <a:p>
            <a:pPr algn="l">
              <a:lnSpc>
                <a:spcPct val="100000"/>
              </a:lnSpc>
              <a:spcBef>
                <a:spcPct val="50000"/>
              </a:spcBef>
            </a:pPr>
            <a:r>
              <a:rPr kumimoji="0" lang="en-US" altLang="zh-CN" sz="2000">
                <a:solidFill>
                  <a:schemeClr val="hlink"/>
                </a:solidFill>
              </a:rPr>
              <a:t>//</a:t>
            </a:r>
            <a:r>
              <a:rPr kumimoji="0" lang="zh-CN" altLang="en-US" sz="2000">
                <a:solidFill>
                  <a:schemeClr val="hlink"/>
                </a:solidFill>
              </a:rPr>
              <a:t>带参数构造函数的实现</a:t>
            </a:r>
          </a:p>
          <a:p>
            <a:pPr algn="l">
              <a:lnSpc>
                <a:spcPct val="100000"/>
              </a:lnSpc>
              <a:spcBef>
                <a:spcPct val="50000"/>
              </a:spcBef>
            </a:pPr>
            <a:r>
              <a:rPr kumimoji="0" lang="en-US" altLang="zh-CN" sz="2000"/>
              <a:t>{</a:t>
            </a:r>
          </a:p>
          <a:p>
            <a:pPr algn="l">
              <a:lnSpc>
                <a:spcPct val="100000"/>
              </a:lnSpc>
              <a:spcBef>
                <a:spcPct val="50000"/>
              </a:spcBef>
            </a:pPr>
            <a:r>
              <a:rPr kumimoji="0" lang="en-US" altLang="zh-CN" sz="2000"/>
              <a:t>	id=new char[strlen(pid)+1];</a:t>
            </a:r>
          </a:p>
          <a:p>
            <a:pPr algn="l">
              <a:lnSpc>
                <a:spcPct val="100000"/>
              </a:lnSpc>
              <a:spcBef>
                <a:spcPct val="50000"/>
              </a:spcBef>
            </a:pPr>
            <a:r>
              <a:rPr kumimoji="0" lang="en-US" altLang="zh-CN" sz="2000"/>
              <a:t>	strcpy(id,pid);</a:t>
            </a:r>
          </a:p>
          <a:p>
            <a:pPr algn="l">
              <a:lnSpc>
                <a:spcPct val="100000"/>
              </a:lnSpc>
              <a:spcBef>
                <a:spcPct val="50000"/>
              </a:spcBef>
            </a:pPr>
            <a:r>
              <a:rPr kumimoji="0" lang="en-US" altLang="zh-CN" sz="2000"/>
              <a:t>	name=new char[strlen(pname)+1]; </a:t>
            </a:r>
            <a:r>
              <a:rPr kumimoji="0" lang="en-US" altLang="zh-CN" sz="2000">
                <a:solidFill>
                  <a:schemeClr val="hlink"/>
                </a:solidFill>
              </a:rPr>
              <a:t>//</a:t>
            </a:r>
            <a:r>
              <a:rPr kumimoji="0" lang="zh-CN" altLang="en-US" sz="2000">
                <a:solidFill>
                  <a:schemeClr val="hlink"/>
                </a:solidFill>
              </a:rPr>
              <a:t>动态申请内存单元</a:t>
            </a:r>
          </a:p>
          <a:p>
            <a:pPr algn="l">
              <a:lnSpc>
                <a:spcPct val="100000"/>
              </a:lnSpc>
              <a:spcBef>
                <a:spcPct val="50000"/>
              </a:spcBef>
            </a:pPr>
            <a:r>
              <a:rPr kumimoji="0" lang="zh-CN" altLang="en-US" sz="2000"/>
              <a:t>	</a:t>
            </a:r>
            <a:r>
              <a:rPr kumimoji="0" lang="en-US" altLang="zh-CN" sz="2000"/>
              <a:t>strcpy(name,pname);</a:t>
            </a:r>
          </a:p>
          <a:p>
            <a:pPr algn="l">
              <a:lnSpc>
                <a:spcPct val="100000"/>
              </a:lnSpc>
              <a:spcBef>
                <a:spcPct val="50000"/>
              </a:spcBef>
            </a:pPr>
            <a:r>
              <a:rPr kumimoji="0" lang="en-US" altLang="zh-CN" sz="2000"/>
              <a:t>	age=a;</a:t>
            </a:r>
          </a:p>
          <a:p>
            <a:pPr algn="l">
              <a:lnSpc>
                <a:spcPct val="100000"/>
              </a:lnSpc>
              <a:spcBef>
                <a:spcPct val="50000"/>
              </a:spcBef>
            </a:pPr>
            <a:r>
              <a:rPr kumimoji="0" lang="en-US" altLang="zh-CN" sz="2000"/>
              <a:t>	score=s;</a:t>
            </a:r>
          </a:p>
          <a:p>
            <a:pPr algn="l">
              <a:lnSpc>
                <a:spcPct val="100000"/>
              </a:lnSpc>
              <a:spcBef>
                <a:spcPct val="50000"/>
              </a:spcBef>
            </a:pPr>
            <a:r>
              <a:rPr kumimoji="0" lang="en-US" altLang="zh-CN" sz="2000"/>
              <a:t>}</a:t>
            </a:r>
          </a:p>
        </p:txBody>
      </p:sp>
      <p:sp>
        <p:nvSpPr>
          <p:cNvPr id="58371"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3.8         </a:t>
            </a:r>
            <a:r>
              <a:rPr kumimoji="0" lang="zh-CN" altLang="en-US" sz="3600">
                <a:solidFill>
                  <a:schemeClr val="tx2"/>
                </a:solidFill>
              </a:rPr>
              <a:t>重载构造函数</a:t>
            </a:r>
            <a:endParaRPr kumimoji="0" lang="zh-CN" altLang="en-US" sz="3600">
              <a:solidFill>
                <a:srgbClr val="000099"/>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59394" name="Rectangle 2"/>
          <p:cNvSpPr>
            <a:spLocks noChangeArrowheads="1"/>
          </p:cNvSpPr>
          <p:nvPr/>
        </p:nvSpPr>
        <p:spPr bwMode="auto">
          <a:xfrm>
            <a:off x="1403350" y="1763713"/>
            <a:ext cx="7391400" cy="2862322"/>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50000"/>
              </a:spcBef>
            </a:pPr>
            <a:r>
              <a:rPr kumimoji="0" lang="en-US" altLang="zh-CN" dirty="0"/>
              <a:t>Student::~Student()     </a:t>
            </a:r>
            <a:r>
              <a:rPr kumimoji="0" lang="en-US" altLang="zh-CN" dirty="0">
                <a:solidFill>
                  <a:schemeClr val="hlink"/>
                </a:solidFill>
              </a:rPr>
              <a:t>//</a:t>
            </a:r>
            <a:r>
              <a:rPr kumimoji="0" lang="zh-CN" altLang="en-US" dirty="0">
                <a:solidFill>
                  <a:schemeClr val="hlink"/>
                </a:solidFill>
              </a:rPr>
              <a:t>析构函数的实现</a:t>
            </a:r>
          </a:p>
          <a:p>
            <a:pPr algn="l">
              <a:lnSpc>
                <a:spcPct val="100000"/>
              </a:lnSpc>
              <a:spcBef>
                <a:spcPct val="50000"/>
              </a:spcBef>
            </a:pPr>
            <a:r>
              <a:rPr kumimoji="0" lang="en-US" altLang="zh-CN" dirty="0"/>
              <a:t>{</a:t>
            </a:r>
          </a:p>
          <a:p>
            <a:pPr algn="l">
              <a:lnSpc>
                <a:spcPct val="100000"/>
              </a:lnSpc>
              <a:spcBef>
                <a:spcPct val="50000"/>
              </a:spcBef>
            </a:pPr>
            <a:r>
              <a:rPr kumimoji="0" lang="en-US" altLang="zh-CN" dirty="0">
                <a:solidFill>
                  <a:schemeClr val="hlink"/>
                </a:solidFill>
              </a:rPr>
              <a:t>//</a:t>
            </a:r>
            <a:r>
              <a:rPr kumimoji="0" lang="zh-CN" altLang="en-US" dirty="0">
                <a:solidFill>
                  <a:schemeClr val="hlink"/>
                </a:solidFill>
              </a:rPr>
              <a:t>释放用</a:t>
            </a:r>
            <a:r>
              <a:rPr kumimoji="0" lang="en-US" altLang="zh-CN" dirty="0">
                <a:solidFill>
                  <a:schemeClr val="hlink"/>
                </a:solidFill>
              </a:rPr>
              <a:t>new</a:t>
            </a:r>
            <a:r>
              <a:rPr kumimoji="0" lang="zh-CN" altLang="en-US" dirty="0">
                <a:solidFill>
                  <a:schemeClr val="hlink"/>
                </a:solidFill>
              </a:rPr>
              <a:t>申请的内存单元</a:t>
            </a:r>
          </a:p>
          <a:p>
            <a:pPr algn="l">
              <a:lnSpc>
                <a:spcPct val="100000"/>
              </a:lnSpc>
              <a:spcBef>
                <a:spcPct val="50000"/>
              </a:spcBef>
            </a:pPr>
            <a:r>
              <a:rPr kumimoji="0" lang="zh-CN" altLang="en-US" dirty="0"/>
              <a:t>	</a:t>
            </a:r>
            <a:r>
              <a:rPr kumimoji="0" lang="en-US" altLang="zh-CN" dirty="0">
                <a:solidFill>
                  <a:srgbClr val="FF0000"/>
                </a:solidFill>
              </a:rPr>
              <a:t>delete[] name; </a:t>
            </a:r>
          </a:p>
          <a:p>
            <a:pPr algn="l">
              <a:lnSpc>
                <a:spcPct val="100000"/>
              </a:lnSpc>
              <a:spcBef>
                <a:spcPct val="50000"/>
              </a:spcBef>
            </a:pPr>
            <a:r>
              <a:rPr kumimoji="0" lang="en-US" altLang="zh-CN" dirty="0">
                <a:solidFill>
                  <a:schemeClr val="hlink"/>
                </a:solidFill>
              </a:rPr>
              <a:t>//</a:t>
            </a:r>
            <a:r>
              <a:rPr kumimoji="0" lang="zh-CN" altLang="en-US" dirty="0">
                <a:solidFill>
                  <a:schemeClr val="hlink"/>
                </a:solidFill>
              </a:rPr>
              <a:t>方括号表示将字符串所占用的空间全部释放掉</a:t>
            </a:r>
          </a:p>
          <a:p>
            <a:pPr algn="l">
              <a:lnSpc>
                <a:spcPct val="100000"/>
              </a:lnSpc>
              <a:spcBef>
                <a:spcPct val="50000"/>
              </a:spcBef>
            </a:pPr>
            <a:r>
              <a:rPr kumimoji="0" lang="zh-CN" altLang="en-US" dirty="0"/>
              <a:t>	</a:t>
            </a:r>
            <a:r>
              <a:rPr kumimoji="0" lang="en-US" altLang="zh-CN" dirty="0">
                <a:solidFill>
                  <a:srgbClr val="FF0000"/>
                </a:solidFill>
              </a:rPr>
              <a:t>delete[] id;                </a:t>
            </a:r>
          </a:p>
          <a:p>
            <a:pPr algn="l">
              <a:lnSpc>
                <a:spcPct val="100000"/>
              </a:lnSpc>
              <a:spcBef>
                <a:spcPct val="50000"/>
              </a:spcBef>
            </a:pPr>
            <a:r>
              <a:rPr kumimoji="0" lang="en-US" altLang="zh-CN" dirty="0"/>
              <a:t>}</a:t>
            </a:r>
          </a:p>
        </p:txBody>
      </p:sp>
      <p:sp>
        <p:nvSpPr>
          <p:cNvPr id="59396" name="Rectangle 4"/>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3.8         </a:t>
            </a:r>
            <a:r>
              <a:rPr kumimoji="0" lang="zh-CN" altLang="en-US" sz="3600">
                <a:solidFill>
                  <a:schemeClr val="tx2"/>
                </a:solidFill>
              </a:rPr>
              <a:t>重载构造函数</a:t>
            </a:r>
            <a:endParaRPr kumimoji="0" lang="zh-CN" altLang="en-US" sz="3600">
              <a:solidFill>
                <a:srgbClr val="000099"/>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60418" name="Rectangle 2"/>
          <p:cNvSpPr>
            <a:spLocks noChangeArrowheads="1"/>
          </p:cNvSpPr>
          <p:nvPr/>
        </p:nvSpPr>
        <p:spPr bwMode="auto">
          <a:xfrm>
            <a:off x="468313" y="1700213"/>
            <a:ext cx="8362950" cy="4760912"/>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10000"/>
              </a:spcBef>
            </a:pPr>
            <a:r>
              <a:rPr kumimoji="0" lang="en-US" altLang="zh-CN" sz="2000"/>
              <a:t>int main() 	</a:t>
            </a:r>
            <a:r>
              <a:rPr kumimoji="0" lang="en-US" altLang="zh-CN" sz="2000">
                <a:solidFill>
                  <a:schemeClr val="hlink"/>
                </a:solidFill>
              </a:rPr>
              <a:t>//</a:t>
            </a:r>
            <a:r>
              <a:rPr kumimoji="0" lang="zh-CN" altLang="en-US" sz="2000">
                <a:solidFill>
                  <a:schemeClr val="hlink"/>
                </a:solidFill>
              </a:rPr>
              <a:t>主函数</a:t>
            </a:r>
          </a:p>
          <a:p>
            <a:pPr algn="l">
              <a:lnSpc>
                <a:spcPct val="100000"/>
              </a:lnSpc>
              <a:spcBef>
                <a:spcPct val="10000"/>
              </a:spcBef>
            </a:pPr>
            <a:r>
              <a:rPr kumimoji="0" lang="en-US" altLang="zh-CN" sz="2000"/>
              <a:t>{</a:t>
            </a:r>
          </a:p>
          <a:p>
            <a:pPr algn="l">
              <a:lnSpc>
                <a:spcPct val="100000"/>
              </a:lnSpc>
              <a:spcBef>
                <a:spcPct val="10000"/>
              </a:spcBef>
            </a:pPr>
            <a:r>
              <a:rPr kumimoji="0" lang="en-US" altLang="zh-CN" sz="2000"/>
              <a:t>   Student s2; 	</a:t>
            </a:r>
            <a:r>
              <a:rPr kumimoji="0" lang="en-US" altLang="zh-CN" sz="2000">
                <a:solidFill>
                  <a:schemeClr val="hlink"/>
                </a:solidFill>
              </a:rPr>
              <a:t>//</a:t>
            </a:r>
            <a:r>
              <a:rPr kumimoji="0" lang="zh-CN" altLang="en-US" sz="2000">
                <a:solidFill>
                  <a:schemeClr val="hlink"/>
                </a:solidFill>
              </a:rPr>
              <a:t>调用无参数构造函数创建对象</a:t>
            </a:r>
            <a:r>
              <a:rPr kumimoji="0" lang="en-US" altLang="zh-CN" sz="2000">
                <a:solidFill>
                  <a:schemeClr val="hlink"/>
                </a:solidFill>
              </a:rPr>
              <a:t>s2 </a:t>
            </a:r>
          </a:p>
          <a:p>
            <a:pPr algn="l">
              <a:lnSpc>
                <a:spcPct val="100000"/>
              </a:lnSpc>
              <a:spcBef>
                <a:spcPct val="10000"/>
              </a:spcBef>
            </a:pPr>
            <a:r>
              <a:rPr kumimoji="0" lang="en-US" altLang="zh-CN" sz="2000"/>
              <a:t>   s2.display();</a:t>
            </a:r>
          </a:p>
          <a:p>
            <a:pPr algn="l">
              <a:lnSpc>
                <a:spcPct val="100000"/>
              </a:lnSpc>
              <a:spcBef>
                <a:spcPct val="10000"/>
              </a:spcBef>
            </a:pPr>
            <a:r>
              <a:rPr kumimoji="0" lang="en-US" altLang="zh-CN" sz="2000"/>
              <a:t>   s2.chgId("03410101");</a:t>
            </a:r>
          </a:p>
          <a:p>
            <a:pPr algn="l">
              <a:lnSpc>
                <a:spcPct val="100000"/>
              </a:lnSpc>
              <a:spcBef>
                <a:spcPct val="10000"/>
              </a:spcBef>
            </a:pPr>
            <a:r>
              <a:rPr kumimoji="0" lang="en-US" altLang="zh-CN" sz="2000"/>
              <a:t>   s2.chgName("Wang Min");</a:t>
            </a:r>
          </a:p>
          <a:p>
            <a:pPr algn="l">
              <a:lnSpc>
                <a:spcPct val="100000"/>
              </a:lnSpc>
              <a:spcBef>
                <a:spcPct val="10000"/>
              </a:spcBef>
            </a:pPr>
            <a:r>
              <a:rPr kumimoji="0" lang="en-US" altLang="zh-CN" sz="2000"/>
              <a:t>   s2.chgAge(20);</a:t>
            </a:r>
          </a:p>
          <a:p>
            <a:pPr algn="l">
              <a:lnSpc>
                <a:spcPct val="100000"/>
              </a:lnSpc>
              <a:spcBef>
                <a:spcPct val="10000"/>
              </a:spcBef>
            </a:pPr>
            <a:r>
              <a:rPr kumimoji="0" lang="en-US" altLang="zh-CN" sz="2000"/>
              <a:t>   s2.chgScore(85);</a:t>
            </a:r>
          </a:p>
          <a:p>
            <a:pPr algn="l">
              <a:lnSpc>
                <a:spcPct val="100000"/>
              </a:lnSpc>
              <a:spcBef>
                <a:spcPct val="10000"/>
              </a:spcBef>
            </a:pPr>
            <a:r>
              <a:rPr kumimoji="0" lang="en-US" altLang="zh-CN" sz="2000"/>
              <a:t>   s2.display();</a:t>
            </a:r>
          </a:p>
          <a:p>
            <a:pPr algn="l">
              <a:lnSpc>
                <a:spcPct val="100000"/>
              </a:lnSpc>
              <a:spcBef>
                <a:spcPct val="10000"/>
              </a:spcBef>
            </a:pPr>
            <a:r>
              <a:rPr kumimoji="0" lang="en-US" altLang="zh-CN" sz="2000"/>
              <a:t>   Student s3("03410101","Zhang Hua ",19,95); </a:t>
            </a:r>
          </a:p>
          <a:p>
            <a:pPr algn="l">
              <a:lnSpc>
                <a:spcPct val="100000"/>
              </a:lnSpc>
              <a:spcBef>
                <a:spcPct val="10000"/>
              </a:spcBef>
            </a:pPr>
            <a:r>
              <a:rPr kumimoji="0" lang="en-US" altLang="zh-CN" sz="2000"/>
              <a:t>   </a:t>
            </a:r>
            <a:r>
              <a:rPr kumimoji="0" lang="en-US" altLang="zh-CN" sz="2000">
                <a:solidFill>
                  <a:schemeClr val="hlink"/>
                </a:solidFill>
              </a:rPr>
              <a:t>//</a:t>
            </a:r>
            <a:r>
              <a:rPr kumimoji="0" lang="zh-CN" altLang="en-US" sz="2000">
                <a:solidFill>
                  <a:schemeClr val="hlink"/>
                </a:solidFill>
              </a:rPr>
              <a:t>调用带参数构造函数创建并初始化对象</a:t>
            </a:r>
            <a:r>
              <a:rPr kumimoji="0" lang="en-US" altLang="zh-CN" sz="2000">
                <a:solidFill>
                  <a:schemeClr val="hlink"/>
                </a:solidFill>
              </a:rPr>
              <a:t>s3</a:t>
            </a:r>
          </a:p>
          <a:p>
            <a:pPr algn="l">
              <a:lnSpc>
                <a:spcPct val="100000"/>
              </a:lnSpc>
              <a:spcBef>
                <a:spcPct val="10000"/>
              </a:spcBef>
            </a:pPr>
            <a:r>
              <a:rPr kumimoji="0" lang="en-US" altLang="zh-CN" sz="2000"/>
              <a:t>   s3.display();</a:t>
            </a:r>
          </a:p>
          <a:p>
            <a:pPr algn="l">
              <a:lnSpc>
                <a:spcPct val="100000"/>
              </a:lnSpc>
              <a:spcBef>
                <a:spcPct val="10000"/>
              </a:spcBef>
            </a:pPr>
            <a:r>
              <a:rPr kumimoji="0" lang="en-US" altLang="zh-CN" sz="2000"/>
              <a:t>   return 0;</a:t>
            </a:r>
          </a:p>
          <a:p>
            <a:pPr algn="l">
              <a:lnSpc>
                <a:spcPct val="100000"/>
              </a:lnSpc>
              <a:spcBef>
                <a:spcPct val="10000"/>
              </a:spcBef>
            </a:pPr>
            <a:r>
              <a:rPr kumimoji="0" lang="en-US" altLang="zh-CN" sz="2000"/>
              <a:t>}</a:t>
            </a:r>
          </a:p>
        </p:txBody>
      </p:sp>
      <p:sp>
        <p:nvSpPr>
          <p:cNvPr id="60420" name="Rectangle 4"/>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3.8         </a:t>
            </a:r>
            <a:r>
              <a:rPr kumimoji="0" lang="zh-CN" altLang="en-US" sz="3600">
                <a:solidFill>
                  <a:schemeClr val="tx2"/>
                </a:solidFill>
              </a:rPr>
              <a:t>重载构造函数</a:t>
            </a:r>
            <a:endParaRPr kumimoji="0" lang="zh-CN" altLang="en-US" sz="3600">
              <a:solidFill>
                <a:srgbClr val="000099"/>
              </a:solidFill>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en-US" altLang="zh-CN"/>
              <a:t> </a:t>
            </a:r>
          </a:p>
        </p:txBody>
      </p:sp>
      <p:sp>
        <p:nvSpPr>
          <p:cNvPr id="23554"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3.9    </a:t>
            </a:r>
            <a:r>
              <a:rPr lang="zh-CN" altLang="en-US" b="1">
                <a:latin typeface="Times New Roman" pitchFamily="18" charset="0"/>
                <a:ea typeface="华文楷体" pitchFamily="2" charset="-122"/>
              </a:rPr>
              <a:t>拷贝构造函数</a:t>
            </a:r>
          </a:p>
        </p:txBody>
      </p:sp>
      <p:sp>
        <p:nvSpPr>
          <p:cNvPr id="23555" name="Rectangle 3"/>
          <p:cNvSpPr>
            <a:spLocks noGrp="1" noChangeArrowheads="1"/>
          </p:cNvSpPr>
          <p:nvPr>
            <p:ph type="body" idx="1"/>
          </p:nvPr>
        </p:nvSpPr>
        <p:spPr>
          <a:xfrm>
            <a:off x="900113" y="1628775"/>
            <a:ext cx="7783512" cy="1223963"/>
          </a:xfrm>
          <a:ln>
            <a:solidFill>
              <a:schemeClr val="tx1"/>
            </a:solidFill>
          </a:ln>
        </p:spPr>
        <p:txBody>
          <a:bodyPr/>
          <a:lstStyle/>
          <a:p>
            <a:pPr>
              <a:lnSpc>
                <a:spcPct val="90000"/>
              </a:lnSpc>
              <a:buClr>
                <a:srgbClr val="000099"/>
              </a:buClr>
              <a:buSzPct val="65000"/>
              <a:buFont typeface="Wingdings" pitchFamily="2" charset="2"/>
              <a:buChar char="u"/>
            </a:pPr>
            <a:r>
              <a:rPr lang="zh-CN" altLang="en-US" sz="2400" b="1" u="sng">
                <a:solidFill>
                  <a:srgbClr val="800000"/>
                </a:solidFill>
                <a:latin typeface="华文楷体" pitchFamily="2" charset="-122"/>
                <a:ea typeface="华文楷体" pitchFamily="2" charset="-122"/>
              </a:rPr>
              <a:t>拷贝构造函数是一种特殊的构造函数</a:t>
            </a:r>
            <a:r>
              <a:rPr lang="zh-CN" altLang="en-US" sz="2400" b="1">
                <a:latin typeface="华文楷体" pitchFamily="2" charset="-122"/>
                <a:ea typeface="华文楷体" pitchFamily="2" charset="-122"/>
              </a:rPr>
              <a:t>，它的功能是用一个已知的对象来构造另一个同类的对象。</a:t>
            </a:r>
          </a:p>
          <a:p>
            <a:pPr>
              <a:lnSpc>
                <a:spcPct val="90000"/>
              </a:lnSpc>
              <a:buClr>
                <a:srgbClr val="000099"/>
              </a:buClr>
              <a:buSzPct val="65000"/>
              <a:buFont typeface="Wingdings" pitchFamily="2" charset="2"/>
              <a:buChar char="u"/>
            </a:pPr>
            <a:r>
              <a:rPr lang="zh-CN" altLang="en-US" sz="2400" b="1">
                <a:latin typeface="华文楷体" pitchFamily="2" charset="-122"/>
                <a:ea typeface="华文楷体" pitchFamily="2" charset="-122"/>
              </a:rPr>
              <a:t>拷贝构造函数是重载构造函数的一种重要形式。</a:t>
            </a:r>
          </a:p>
        </p:txBody>
      </p:sp>
      <p:sp>
        <p:nvSpPr>
          <p:cNvPr id="23558" name="Text Box 6"/>
          <p:cNvSpPr txBox="1">
            <a:spLocks noChangeArrowheads="1"/>
          </p:cNvSpPr>
          <p:nvPr/>
        </p:nvSpPr>
        <p:spPr bwMode="auto">
          <a:xfrm>
            <a:off x="906463" y="2935288"/>
            <a:ext cx="7769225" cy="3733800"/>
          </a:xfrm>
          <a:prstGeom prst="rect">
            <a:avLst/>
          </a:prstGeom>
          <a:solidFill>
            <a:srgbClr val="FFFFFF"/>
          </a:solidFill>
          <a:ln w="9525">
            <a:solidFill>
              <a:srgbClr val="000000"/>
            </a:solidFill>
            <a:miter lim="800000"/>
            <a:headEnd/>
            <a:tailEnd/>
          </a:ln>
        </p:spPr>
        <p:txBody>
          <a:bodyPr/>
          <a:lstStyle/>
          <a:p>
            <a:pPr>
              <a:lnSpc>
                <a:spcPct val="100000"/>
              </a:lnSpc>
              <a:spcBef>
                <a:spcPct val="0"/>
              </a:spcBef>
            </a:pPr>
            <a:r>
              <a:rPr kumimoji="0" lang="en-US" altLang="zh-CN" sz="2000">
                <a:solidFill>
                  <a:srgbClr val="800000"/>
                </a:solidFill>
              </a:rPr>
              <a:t>class</a:t>
            </a:r>
            <a:r>
              <a:rPr kumimoji="0" lang="en-US" altLang="zh-CN" sz="2000"/>
              <a:t>   </a:t>
            </a:r>
            <a:r>
              <a:rPr kumimoji="0" lang="zh-CN" altLang="en-US" sz="2000"/>
              <a:t>类名 </a:t>
            </a:r>
          </a:p>
          <a:p>
            <a:pPr>
              <a:lnSpc>
                <a:spcPct val="100000"/>
              </a:lnSpc>
              <a:spcBef>
                <a:spcPct val="0"/>
              </a:spcBef>
            </a:pPr>
            <a:r>
              <a:rPr kumimoji="0" lang="en-US" altLang="zh-CN" sz="2000"/>
              <a:t>{</a:t>
            </a:r>
          </a:p>
          <a:p>
            <a:pPr>
              <a:lnSpc>
                <a:spcPct val="100000"/>
              </a:lnSpc>
              <a:spcBef>
                <a:spcPct val="0"/>
              </a:spcBef>
            </a:pPr>
            <a:r>
              <a:rPr kumimoji="0" lang="en-US" altLang="zh-CN" sz="2000"/>
              <a:t>	public</a:t>
            </a:r>
            <a:r>
              <a:rPr kumimoji="0" lang="zh-CN" altLang="en-US" sz="2000"/>
              <a:t>：</a:t>
            </a:r>
          </a:p>
          <a:p>
            <a:pPr>
              <a:lnSpc>
                <a:spcPct val="100000"/>
              </a:lnSpc>
              <a:spcBef>
                <a:spcPct val="0"/>
              </a:spcBef>
            </a:pPr>
            <a:r>
              <a:rPr kumimoji="0" lang="zh-CN" altLang="en-US" sz="2000"/>
              <a:t>    		类名</a:t>
            </a:r>
            <a:r>
              <a:rPr kumimoji="0" lang="en-US" altLang="zh-CN" sz="2000"/>
              <a:t>(</a:t>
            </a:r>
            <a:r>
              <a:rPr kumimoji="0" lang="zh-CN" altLang="en-US" sz="2000"/>
              <a:t>参数表</a:t>
            </a:r>
            <a:r>
              <a:rPr kumimoji="0" lang="en-US" altLang="zh-CN" sz="2000"/>
              <a:t>);</a:t>
            </a:r>
            <a:r>
              <a:rPr kumimoji="0" lang="zh-CN" altLang="en-US" sz="2000"/>
              <a:t>　          　　　</a:t>
            </a:r>
            <a:r>
              <a:rPr kumimoji="0" lang="en-US" altLang="zh-CN" sz="2000">
                <a:solidFill>
                  <a:schemeClr val="hlink"/>
                </a:solidFill>
              </a:rPr>
              <a:t>//</a:t>
            </a:r>
            <a:r>
              <a:rPr kumimoji="0" lang="zh-CN" altLang="en-US" sz="2000">
                <a:solidFill>
                  <a:schemeClr val="hlink"/>
                </a:solidFill>
              </a:rPr>
              <a:t>构造函数</a:t>
            </a:r>
          </a:p>
          <a:p>
            <a:pPr>
              <a:lnSpc>
                <a:spcPct val="100000"/>
              </a:lnSpc>
              <a:spcBef>
                <a:spcPct val="0"/>
              </a:spcBef>
            </a:pPr>
            <a:r>
              <a:rPr kumimoji="0" lang="zh-CN" altLang="en-US" sz="2000"/>
              <a:t>   		</a:t>
            </a:r>
            <a:r>
              <a:rPr kumimoji="0" lang="zh-CN" altLang="en-US" sz="2000">
                <a:solidFill>
                  <a:srgbClr val="800000"/>
                </a:solidFill>
              </a:rPr>
              <a:t>类名</a:t>
            </a:r>
            <a:r>
              <a:rPr kumimoji="0" lang="en-US" altLang="zh-CN" sz="2000">
                <a:solidFill>
                  <a:srgbClr val="800000"/>
                </a:solidFill>
              </a:rPr>
              <a:t>(const </a:t>
            </a:r>
            <a:r>
              <a:rPr kumimoji="0" lang="zh-CN" altLang="en-US" sz="2000">
                <a:solidFill>
                  <a:srgbClr val="800000"/>
                </a:solidFill>
              </a:rPr>
              <a:t>类名</a:t>
            </a:r>
            <a:r>
              <a:rPr kumimoji="0" lang="en-US" altLang="zh-CN" sz="2000">
                <a:solidFill>
                  <a:srgbClr val="800000"/>
                </a:solidFill>
              </a:rPr>
              <a:t>&amp;</a:t>
            </a:r>
            <a:r>
              <a:rPr kumimoji="0" lang="zh-CN" altLang="en-US" sz="2000">
                <a:solidFill>
                  <a:srgbClr val="800000"/>
                </a:solidFill>
              </a:rPr>
              <a:t>引用名</a:t>
            </a:r>
            <a:r>
              <a:rPr kumimoji="0" lang="en-US" altLang="zh-CN" sz="2000">
                <a:solidFill>
                  <a:srgbClr val="800000"/>
                </a:solidFill>
              </a:rPr>
              <a:t>);</a:t>
            </a:r>
            <a:r>
              <a:rPr kumimoji="0" lang="en-US" altLang="zh-CN" sz="2000"/>
              <a:t>    </a:t>
            </a:r>
            <a:r>
              <a:rPr kumimoji="0" lang="en-US" altLang="zh-CN" sz="2000">
                <a:solidFill>
                  <a:schemeClr val="hlink"/>
                </a:solidFill>
              </a:rPr>
              <a:t>//</a:t>
            </a:r>
            <a:r>
              <a:rPr kumimoji="0" lang="zh-CN" altLang="en-US" sz="2000">
                <a:solidFill>
                  <a:schemeClr val="hlink"/>
                </a:solidFill>
              </a:rPr>
              <a:t>复制构造函数</a:t>
            </a:r>
          </a:p>
          <a:p>
            <a:pPr>
              <a:lnSpc>
                <a:spcPct val="100000"/>
              </a:lnSpc>
              <a:spcBef>
                <a:spcPct val="0"/>
              </a:spcBef>
            </a:pPr>
            <a:r>
              <a:rPr kumimoji="0" lang="zh-CN" altLang="en-US" sz="2000"/>
              <a:t>		</a:t>
            </a:r>
            <a:r>
              <a:rPr kumimoji="0" lang="en-US" altLang="zh-CN" sz="2000"/>
              <a:t>…</a:t>
            </a:r>
          </a:p>
          <a:p>
            <a:pPr>
              <a:lnSpc>
                <a:spcPct val="100000"/>
              </a:lnSpc>
              <a:spcBef>
                <a:spcPct val="0"/>
              </a:spcBef>
            </a:pPr>
            <a:r>
              <a:rPr kumimoji="0" lang="en-US" altLang="zh-CN" sz="2000"/>
              <a:t>};</a:t>
            </a:r>
          </a:p>
          <a:p>
            <a:pPr>
              <a:lnSpc>
                <a:spcPct val="100000"/>
              </a:lnSpc>
              <a:spcBef>
                <a:spcPct val="0"/>
              </a:spcBef>
            </a:pPr>
            <a:r>
              <a:rPr kumimoji="0" lang="en-US" altLang="zh-CN" sz="2000">
                <a:solidFill>
                  <a:schemeClr val="hlink"/>
                </a:solidFill>
              </a:rPr>
              <a:t>//</a:t>
            </a:r>
            <a:r>
              <a:rPr kumimoji="0" lang="zh-CN" altLang="en-US" sz="2000">
                <a:solidFill>
                  <a:schemeClr val="hlink"/>
                </a:solidFill>
              </a:rPr>
              <a:t>复制构造函数的实现，参数是本类对象的引用</a:t>
            </a:r>
          </a:p>
          <a:p>
            <a:pPr>
              <a:lnSpc>
                <a:spcPct val="100000"/>
              </a:lnSpc>
              <a:spcBef>
                <a:spcPct val="0"/>
              </a:spcBef>
            </a:pPr>
            <a:r>
              <a:rPr kumimoji="0" lang="zh-CN" altLang="en-US" sz="2000">
                <a:solidFill>
                  <a:srgbClr val="800000"/>
                </a:solidFill>
              </a:rPr>
              <a:t>类名</a:t>
            </a:r>
            <a:r>
              <a:rPr kumimoji="0" lang="en-US" altLang="zh-CN" sz="2000">
                <a:solidFill>
                  <a:srgbClr val="800000"/>
                </a:solidFill>
              </a:rPr>
              <a:t>::</a:t>
            </a:r>
            <a:r>
              <a:rPr kumimoji="0" lang="zh-CN" altLang="en-US" sz="2000">
                <a:solidFill>
                  <a:srgbClr val="800000"/>
                </a:solidFill>
              </a:rPr>
              <a:t>类名 </a:t>
            </a:r>
            <a:r>
              <a:rPr kumimoji="0" lang="en-US" altLang="zh-CN" sz="2000">
                <a:solidFill>
                  <a:srgbClr val="800000"/>
                </a:solidFill>
              </a:rPr>
              <a:t>(const </a:t>
            </a:r>
            <a:r>
              <a:rPr kumimoji="0" lang="zh-CN" altLang="en-US" sz="2000">
                <a:solidFill>
                  <a:srgbClr val="800000"/>
                </a:solidFill>
              </a:rPr>
              <a:t>类名</a:t>
            </a:r>
            <a:r>
              <a:rPr kumimoji="0" lang="en-US" altLang="zh-CN" sz="2000">
                <a:solidFill>
                  <a:srgbClr val="800000"/>
                </a:solidFill>
              </a:rPr>
              <a:t>&amp; </a:t>
            </a:r>
            <a:r>
              <a:rPr kumimoji="0" lang="zh-CN" altLang="en-US" sz="2000">
                <a:solidFill>
                  <a:srgbClr val="800000"/>
                </a:solidFill>
              </a:rPr>
              <a:t>引用名</a:t>
            </a:r>
            <a:r>
              <a:rPr kumimoji="0" lang="en-US" altLang="zh-CN" sz="2000">
                <a:solidFill>
                  <a:srgbClr val="800000"/>
                </a:solidFill>
              </a:rPr>
              <a:t>)</a:t>
            </a:r>
            <a:endParaRPr kumimoji="0" lang="en-US" altLang="zh-CN" sz="2000">
              <a:solidFill>
                <a:srgbClr val="FF3300"/>
              </a:solidFill>
            </a:endParaRPr>
          </a:p>
          <a:p>
            <a:pPr>
              <a:lnSpc>
                <a:spcPct val="100000"/>
              </a:lnSpc>
              <a:spcBef>
                <a:spcPct val="0"/>
              </a:spcBef>
            </a:pPr>
            <a:r>
              <a:rPr kumimoji="0" lang="en-US" altLang="zh-CN" sz="2000"/>
              <a:t>{</a:t>
            </a:r>
          </a:p>
          <a:p>
            <a:pPr>
              <a:lnSpc>
                <a:spcPct val="100000"/>
              </a:lnSpc>
              <a:spcBef>
                <a:spcPct val="0"/>
              </a:spcBef>
            </a:pPr>
            <a:r>
              <a:rPr kumimoji="0" lang="en-US" altLang="zh-CN" sz="2000"/>
              <a:t>      </a:t>
            </a:r>
            <a:r>
              <a:rPr kumimoji="0" lang="zh-CN" altLang="en-US" sz="2000"/>
              <a:t>函数体</a:t>
            </a:r>
          </a:p>
          <a:p>
            <a:pPr>
              <a:lnSpc>
                <a:spcPct val="100000"/>
              </a:lnSpc>
              <a:spcBef>
                <a:spcPct val="0"/>
              </a:spcBef>
            </a:pPr>
            <a:r>
              <a:rPr kumimoji="0" lang="en-US" altLang="zh-CN" sz="2000"/>
              <a:t>}</a:t>
            </a:r>
          </a:p>
        </p:txBody>
      </p:sp>
      <p:sp>
        <p:nvSpPr>
          <p:cNvPr id="23559" name="AutoShape 7"/>
          <p:cNvSpPr>
            <a:spLocks noChangeArrowheads="1"/>
          </p:cNvSpPr>
          <p:nvPr/>
        </p:nvSpPr>
        <p:spPr bwMode="auto">
          <a:xfrm>
            <a:off x="5219700" y="5876925"/>
            <a:ext cx="3097213" cy="792163"/>
          </a:xfrm>
          <a:prstGeom prst="wedgeRoundRectCallout">
            <a:avLst>
              <a:gd name="adj1" fmla="val -72245"/>
              <a:gd name="adj2" fmla="val -63625"/>
              <a:gd name="adj3" fmla="val 16667"/>
            </a:avLst>
          </a:prstGeom>
          <a:solidFill>
            <a:srgbClr val="DDDDDD"/>
          </a:solidFill>
          <a:ln w="9525">
            <a:solidFill>
              <a:schemeClr val="tx1"/>
            </a:solidFill>
            <a:miter lim="800000"/>
            <a:headEnd/>
            <a:tailEnd/>
          </a:ln>
          <a:effectLst/>
        </p:spPr>
        <p:txBody>
          <a:bodyPr/>
          <a:lstStyle/>
          <a:p>
            <a:pPr algn="ctr">
              <a:lnSpc>
                <a:spcPct val="100000"/>
              </a:lnSpc>
              <a:spcBef>
                <a:spcPct val="0"/>
              </a:spcBef>
            </a:pPr>
            <a:r>
              <a:rPr kumimoji="0" lang="zh-CN" altLang="en-US">
                <a:solidFill>
                  <a:srgbClr val="800000"/>
                </a:solidFill>
              </a:rPr>
              <a:t>拷贝构造函数只有一个引用形参</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en-US" altLang="zh-CN"/>
              <a:t> </a:t>
            </a:r>
          </a:p>
        </p:txBody>
      </p:sp>
      <p:sp>
        <p:nvSpPr>
          <p:cNvPr id="62467" name="Rectangle 3"/>
          <p:cNvSpPr>
            <a:spLocks noChangeArrowheads="1"/>
          </p:cNvSpPr>
          <p:nvPr/>
        </p:nvSpPr>
        <p:spPr bwMode="auto">
          <a:xfrm>
            <a:off x="685800" y="212725"/>
            <a:ext cx="7989888" cy="6562725"/>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000">
                <a:solidFill>
                  <a:schemeClr val="hlink"/>
                </a:solidFill>
              </a:rPr>
              <a:t>//  </a:t>
            </a:r>
            <a:r>
              <a:rPr kumimoji="0" lang="zh-CN" altLang="en-US" sz="2000">
                <a:solidFill>
                  <a:schemeClr val="hlink"/>
                </a:solidFill>
              </a:rPr>
              <a:t>示例程序，复制构造函数。</a:t>
            </a:r>
          </a:p>
          <a:p>
            <a:pPr indent="266700" eaLnBrk="0" hangingPunct="0">
              <a:lnSpc>
                <a:spcPct val="100000"/>
              </a:lnSpc>
              <a:spcBef>
                <a:spcPct val="0"/>
              </a:spcBef>
            </a:pPr>
            <a:r>
              <a:rPr kumimoji="0" lang="en-US" altLang="zh-CN" sz="2000"/>
              <a:t>#include &lt;iostream&gt;</a:t>
            </a:r>
          </a:p>
          <a:p>
            <a:pPr indent="266700" eaLnBrk="0" hangingPunct="0">
              <a:lnSpc>
                <a:spcPct val="100000"/>
              </a:lnSpc>
              <a:spcBef>
                <a:spcPct val="0"/>
              </a:spcBef>
            </a:pPr>
            <a:r>
              <a:rPr kumimoji="0" lang="en-US" altLang="zh-CN" sz="2000"/>
              <a:t>using nsmespace std;</a:t>
            </a:r>
            <a:endParaRPr kumimoji="0" lang="en-US" altLang="zh-CN" sz="2000">
              <a:cs typeface="Times New Roman" pitchFamily="18" charset="0"/>
            </a:endParaRPr>
          </a:p>
          <a:p>
            <a:pPr indent="266700" eaLnBrk="0" hangingPunct="0">
              <a:lnSpc>
                <a:spcPct val="100000"/>
              </a:lnSpc>
              <a:spcBef>
                <a:spcPct val="0"/>
              </a:spcBef>
            </a:pPr>
            <a:r>
              <a:rPr kumimoji="0" lang="en-US" altLang="zh-CN" sz="2000"/>
              <a:t>#include &lt;conio.h&gt;</a:t>
            </a:r>
          </a:p>
          <a:p>
            <a:pPr indent="266700" eaLnBrk="0" hangingPunct="0">
              <a:lnSpc>
                <a:spcPct val="100000"/>
              </a:lnSpc>
              <a:spcBef>
                <a:spcPct val="0"/>
              </a:spcBef>
            </a:pPr>
            <a:r>
              <a:rPr kumimoji="0" lang="en-US" altLang="zh-CN" sz="2000">
                <a:solidFill>
                  <a:srgbClr val="800000"/>
                </a:solidFill>
              </a:rPr>
              <a:t>class</a:t>
            </a:r>
            <a:r>
              <a:rPr kumimoji="0" lang="en-US" altLang="zh-CN" sz="2000"/>
              <a:t> TAdd</a:t>
            </a:r>
          </a:p>
          <a:p>
            <a:pPr indent="266700" eaLnBrk="0" hangingPunct="0">
              <a:lnSpc>
                <a:spcPct val="100000"/>
              </a:lnSpc>
              <a:spcBef>
                <a:spcPct val="0"/>
              </a:spcBef>
            </a:pPr>
            <a:r>
              <a:rPr kumimoji="0" lang="en-US" altLang="zh-CN" sz="2000"/>
              <a:t>{</a:t>
            </a:r>
          </a:p>
          <a:p>
            <a:pPr indent="266700" eaLnBrk="0" hangingPunct="0">
              <a:lnSpc>
                <a:spcPct val="100000"/>
              </a:lnSpc>
              <a:spcBef>
                <a:spcPct val="0"/>
              </a:spcBef>
            </a:pPr>
            <a:r>
              <a:rPr kumimoji="0" lang="en-US" altLang="zh-CN" sz="2000">
                <a:solidFill>
                  <a:srgbClr val="800000"/>
                </a:solidFill>
              </a:rPr>
              <a:t>public:</a:t>
            </a:r>
          </a:p>
          <a:p>
            <a:pPr indent="266700" eaLnBrk="0" hangingPunct="0">
              <a:lnSpc>
                <a:spcPct val="100000"/>
              </a:lnSpc>
              <a:spcBef>
                <a:spcPct val="0"/>
              </a:spcBef>
            </a:pPr>
            <a:r>
              <a:rPr kumimoji="0" lang="en-US" altLang="zh-CN" sz="2000"/>
              <a:t>    TAdd(int a,int b) 		</a:t>
            </a:r>
            <a:r>
              <a:rPr kumimoji="0" lang="en-US" altLang="zh-CN" sz="2000">
                <a:solidFill>
                  <a:schemeClr val="hlink"/>
                </a:solidFill>
              </a:rPr>
              <a:t>//</a:t>
            </a:r>
            <a:r>
              <a:rPr kumimoji="0" lang="zh-CN" altLang="en-US" sz="2000">
                <a:solidFill>
                  <a:schemeClr val="hlink"/>
                </a:solidFill>
              </a:rPr>
              <a:t>构造函数</a:t>
            </a:r>
          </a:p>
          <a:p>
            <a:pPr indent="266700" eaLnBrk="0" hangingPunct="0">
              <a:lnSpc>
                <a:spcPct val="100000"/>
              </a:lnSpc>
              <a:spcBef>
                <a:spcPct val="0"/>
              </a:spcBef>
            </a:pPr>
            <a:r>
              <a:rPr kumimoji="0" lang="zh-CN" altLang="en-US" sz="2000"/>
              <a:t>    </a:t>
            </a:r>
            <a:r>
              <a:rPr kumimoji="0" lang="en-US" altLang="zh-CN" sz="2000"/>
              <a:t>{   x=a;	y=b;</a:t>
            </a:r>
          </a:p>
          <a:p>
            <a:pPr indent="266700" eaLnBrk="0" hangingPunct="0">
              <a:lnSpc>
                <a:spcPct val="100000"/>
              </a:lnSpc>
              <a:spcBef>
                <a:spcPct val="0"/>
              </a:spcBef>
            </a:pPr>
            <a:r>
              <a:rPr kumimoji="0" lang="en-US" altLang="zh-CN" sz="2000"/>
              <a:t>        cout&lt;&lt;"constructor."&lt;&lt;endl;</a:t>
            </a:r>
          </a:p>
          <a:p>
            <a:pPr indent="266700" eaLnBrk="0" hangingPunct="0">
              <a:lnSpc>
                <a:spcPct val="100000"/>
              </a:lnSpc>
              <a:spcBef>
                <a:spcPct val="0"/>
              </a:spcBef>
            </a:pPr>
            <a:r>
              <a:rPr kumimoji="0" lang="en-US" altLang="zh-CN" sz="2000"/>
              <a:t>    }</a:t>
            </a:r>
          </a:p>
          <a:p>
            <a:pPr indent="266700" eaLnBrk="0" hangingPunct="0">
              <a:lnSpc>
                <a:spcPct val="100000"/>
              </a:lnSpc>
              <a:spcBef>
                <a:spcPct val="0"/>
              </a:spcBef>
            </a:pPr>
            <a:r>
              <a:rPr kumimoji="0" lang="en-US" altLang="zh-CN" sz="2000"/>
              <a:t>    TAdd(</a:t>
            </a:r>
            <a:r>
              <a:rPr kumimoji="0" lang="en-US" altLang="zh-CN" sz="2000">
                <a:solidFill>
                  <a:srgbClr val="800000"/>
                </a:solidFill>
              </a:rPr>
              <a:t>const Tadd &amp;p</a:t>
            </a:r>
            <a:r>
              <a:rPr kumimoji="0" lang="en-US" altLang="zh-CN" sz="2000"/>
              <a:t>) 	</a:t>
            </a:r>
            <a:r>
              <a:rPr kumimoji="0" lang="en-US" altLang="zh-CN">
                <a:solidFill>
                  <a:schemeClr val="hlink"/>
                </a:solidFill>
              </a:rPr>
              <a:t>//</a:t>
            </a:r>
            <a:r>
              <a:rPr kumimoji="0" lang="zh-CN" altLang="en-US">
                <a:solidFill>
                  <a:schemeClr val="hlink"/>
                </a:solidFill>
              </a:rPr>
              <a:t>复制构造函数</a:t>
            </a:r>
          </a:p>
          <a:p>
            <a:pPr indent="266700" eaLnBrk="0" hangingPunct="0">
              <a:lnSpc>
                <a:spcPct val="100000"/>
              </a:lnSpc>
              <a:spcBef>
                <a:spcPct val="0"/>
              </a:spcBef>
            </a:pPr>
            <a:r>
              <a:rPr kumimoji="0" lang="zh-CN" altLang="en-US" sz="2000"/>
              <a:t>    </a:t>
            </a:r>
            <a:r>
              <a:rPr kumimoji="0" lang="en-US" altLang="zh-CN" sz="2000"/>
              <a:t>{   x=p.x;	y=p.y;</a:t>
            </a:r>
          </a:p>
          <a:p>
            <a:pPr indent="266700" eaLnBrk="0" hangingPunct="0">
              <a:lnSpc>
                <a:spcPct val="100000"/>
              </a:lnSpc>
              <a:spcBef>
                <a:spcPct val="0"/>
              </a:spcBef>
            </a:pPr>
            <a:r>
              <a:rPr kumimoji="0" lang="en-US" altLang="zh-CN" sz="2000"/>
              <a:t>        cout&lt;&lt;"copy constructor."&lt;&lt;endl;</a:t>
            </a:r>
          </a:p>
          <a:p>
            <a:pPr indent="266700" eaLnBrk="0" hangingPunct="0">
              <a:lnSpc>
                <a:spcPct val="100000"/>
              </a:lnSpc>
              <a:spcBef>
                <a:spcPct val="0"/>
              </a:spcBef>
            </a:pPr>
            <a:r>
              <a:rPr kumimoji="0" lang="en-US" altLang="zh-CN" sz="2000"/>
              <a:t>    }</a:t>
            </a:r>
          </a:p>
          <a:p>
            <a:pPr indent="266700" eaLnBrk="0" hangingPunct="0">
              <a:lnSpc>
                <a:spcPct val="100000"/>
              </a:lnSpc>
              <a:spcBef>
                <a:spcPct val="0"/>
              </a:spcBef>
            </a:pPr>
            <a:r>
              <a:rPr kumimoji="0" lang="en-US" altLang="zh-CN" sz="2000"/>
              <a:t>    ~TAdd() 		             </a:t>
            </a:r>
            <a:r>
              <a:rPr kumimoji="0" lang="en-US" altLang="zh-CN" sz="2000">
                <a:solidFill>
                  <a:schemeClr val="hlink"/>
                </a:solidFill>
              </a:rPr>
              <a:t>//</a:t>
            </a:r>
            <a:r>
              <a:rPr kumimoji="0" lang="zh-CN" altLang="en-US" sz="2000">
                <a:solidFill>
                  <a:schemeClr val="hlink"/>
                </a:solidFill>
              </a:rPr>
              <a:t>析构函数</a:t>
            </a:r>
          </a:p>
          <a:p>
            <a:pPr indent="266700" eaLnBrk="0" hangingPunct="0">
              <a:lnSpc>
                <a:spcPct val="100000"/>
              </a:lnSpc>
              <a:spcBef>
                <a:spcPct val="0"/>
              </a:spcBef>
            </a:pPr>
            <a:r>
              <a:rPr kumimoji="0" lang="zh-CN" altLang="en-US" sz="2000"/>
              <a:t>    </a:t>
            </a:r>
            <a:r>
              <a:rPr kumimoji="0" lang="en-US" altLang="zh-CN" sz="2000"/>
              <a:t>{ cout&lt;&lt;"destructor."&lt;&lt;endl;        }</a:t>
            </a:r>
          </a:p>
          <a:p>
            <a:pPr indent="266700" eaLnBrk="0" hangingPunct="0">
              <a:lnSpc>
                <a:spcPct val="100000"/>
              </a:lnSpc>
              <a:spcBef>
                <a:spcPct val="0"/>
              </a:spcBef>
            </a:pPr>
            <a:r>
              <a:rPr kumimoji="0" lang="en-US" altLang="zh-CN" sz="2000"/>
              <a:t>    int add(){  return x+y;   }     </a:t>
            </a:r>
            <a:r>
              <a:rPr kumimoji="0" lang="en-US" altLang="zh-CN" sz="2000">
                <a:solidFill>
                  <a:schemeClr val="hlink"/>
                </a:solidFill>
              </a:rPr>
              <a:t>//</a:t>
            </a:r>
            <a:r>
              <a:rPr kumimoji="0" lang="zh-CN" altLang="en-US" sz="2000">
                <a:solidFill>
                  <a:schemeClr val="hlink"/>
                </a:solidFill>
              </a:rPr>
              <a:t>成员函数</a:t>
            </a:r>
          </a:p>
          <a:p>
            <a:pPr indent="266700" eaLnBrk="0" hangingPunct="0">
              <a:lnSpc>
                <a:spcPct val="100000"/>
              </a:lnSpc>
              <a:spcBef>
                <a:spcPct val="0"/>
              </a:spcBef>
            </a:pPr>
            <a:r>
              <a:rPr kumimoji="0" lang="en-US" altLang="zh-CN" sz="2000">
                <a:solidFill>
                  <a:srgbClr val="800000"/>
                </a:solidFill>
              </a:rPr>
              <a:t>private:</a:t>
            </a:r>
          </a:p>
          <a:p>
            <a:pPr indent="266700" eaLnBrk="0" hangingPunct="0">
              <a:lnSpc>
                <a:spcPct val="100000"/>
              </a:lnSpc>
              <a:spcBef>
                <a:spcPct val="0"/>
              </a:spcBef>
            </a:pPr>
            <a:r>
              <a:rPr kumimoji="0" lang="en-US" altLang="zh-CN" sz="2000"/>
              <a:t>    int x,y;</a:t>
            </a:r>
          </a:p>
          <a:p>
            <a:pPr indent="266700" eaLnBrk="0" hangingPunct="0">
              <a:lnSpc>
                <a:spcPct val="100000"/>
              </a:lnSpc>
              <a:spcBef>
                <a:spcPct val="0"/>
              </a:spcBef>
            </a:pPr>
            <a:r>
              <a:rPr kumimoji="0" lang="en-US" altLang="zh-CN" sz="2000"/>
              <a: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63490" name="Rectangle 2"/>
          <p:cNvSpPr>
            <a:spLocks noChangeArrowheads="1"/>
          </p:cNvSpPr>
          <p:nvPr/>
        </p:nvSpPr>
        <p:spPr bwMode="auto">
          <a:xfrm>
            <a:off x="117475" y="457200"/>
            <a:ext cx="8991600" cy="2446338"/>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200"/>
              <a:t>int main()</a:t>
            </a:r>
            <a:endParaRPr kumimoji="0" lang="en-US" altLang="zh-CN" sz="2200">
              <a:cs typeface="Times New Roman" pitchFamily="18" charset="0"/>
            </a:endParaRPr>
          </a:p>
          <a:p>
            <a:pPr indent="266700" eaLnBrk="0" hangingPunct="0">
              <a:lnSpc>
                <a:spcPct val="100000"/>
              </a:lnSpc>
              <a:spcBef>
                <a:spcPct val="0"/>
              </a:spcBef>
            </a:pPr>
            <a:r>
              <a:rPr kumimoji="0" lang="en-US" altLang="zh-CN" sz="2200"/>
              <a:t>{</a:t>
            </a:r>
          </a:p>
          <a:p>
            <a:pPr indent="266700" eaLnBrk="0" hangingPunct="0">
              <a:lnSpc>
                <a:spcPct val="100000"/>
              </a:lnSpc>
              <a:spcBef>
                <a:spcPct val="0"/>
              </a:spcBef>
            </a:pPr>
            <a:r>
              <a:rPr kumimoji="0" lang="en-US" altLang="zh-CN" sz="2200"/>
              <a:t>    TAdd p1(2,3); 	</a:t>
            </a:r>
            <a:r>
              <a:rPr kumimoji="0" lang="en-US" altLang="zh-CN" sz="2200">
                <a:solidFill>
                  <a:schemeClr val="hlink"/>
                </a:solidFill>
              </a:rPr>
              <a:t>//</a:t>
            </a:r>
            <a:r>
              <a:rPr kumimoji="0" lang="zh-CN" altLang="en-US" sz="2200">
                <a:solidFill>
                  <a:schemeClr val="hlink"/>
                </a:solidFill>
              </a:rPr>
              <a:t>定义并初始化对象</a:t>
            </a:r>
            <a:r>
              <a:rPr kumimoji="0" lang="en-US" altLang="zh-CN" sz="2200">
                <a:solidFill>
                  <a:schemeClr val="hlink"/>
                </a:solidFill>
              </a:rPr>
              <a:t>p1</a:t>
            </a:r>
          </a:p>
          <a:p>
            <a:pPr indent="266700" eaLnBrk="0" hangingPunct="0">
              <a:lnSpc>
                <a:spcPct val="100000"/>
              </a:lnSpc>
              <a:spcBef>
                <a:spcPct val="0"/>
              </a:spcBef>
            </a:pPr>
            <a:r>
              <a:rPr kumimoji="0" lang="en-US" altLang="zh-CN" sz="2200"/>
              <a:t>    TAdd p2(p1); 	</a:t>
            </a:r>
            <a:r>
              <a:rPr kumimoji="0" lang="en-US" altLang="zh-CN" sz="2200">
                <a:solidFill>
                  <a:schemeClr val="hlink"/>
                </a:solidFill>
              </a:rPr>
              <a:t>//</a:t>
            </a:r>
            <a:r>
              <a:rPr kumimoji="0" lang="zh-CN" altLang="en-US" sz="2200">
                <a:solidFill>
                  <a:schemeClr val="hlink"/>
                </a:solidFill>
              </a:rPr>
              <a:t>定义对象</a:t>
            </a:r>
            <a:r>
              <a:rPr kumimoji="0" lang="en-US" altLang="zh-CN" sz="2200">
                <a:solidFill>
                  <a:schemeClr val="hlink"/>
                </a:solidFill>
              </a:rPr>
              <a:t>p2</a:t>
            </a:r>
            <a:r>
              <a:rPr kumimoji="0" lang="zh-CN" altLang="en-US" sz="2200">
                <a:solidFill>
                  <a:schemeClr val="hlink"/>
                </a:solidFill>
              </a:rPr>
              <a:t>并用对象</a:t>
            </a:r>
            <a:r>
              <a:rPr kumimoji="0" lang="en-US" altLang="zh-CN" sz="2200">
                <a:solidFill>
                  <a:schemeClr val="hlink"/>
                </a:solidFill>
              </a:rPr>
              <a:t>p1</a:t>
            </a:r>
            <a:r>
              <a:rPr kumimoji="0" lang="zh-CN" altLang="en-US" sz="2200">
                <a:solidFill>
                  <a:schemeClr val="hlink"/>
                </a:solidFill>
              </a:rPr>
              <a:t>初始化对象</a:t>
            </a:r>
            <a:r>
              <a:rPr kumimoji="0" lang="en-US" altLang="zh-CN" sz="2200">
                <a:solidFill>
                  <a:schemeClr val="hlink"/>
                </a:solidFill>
              </a:rPr>
              <a:t>p2</a:t>
            </a:r>
          </a:p>
          <a:p>
            <a:pPr indent="266700" eaLnBrk="0" hangingPunct="0">
              <a:lnSpc>
                <a:spcPct val="100000"/>
              </a:lnSpc>
              <a:spcBef>
                <a:spcPct val="0"/>
              </a:spcBef>
            </a:pPr>
            <a:r>
              <a:rPr kumimoji="0" lang="en-US" altLang="zh-CN" sz="2200"/>
              <a:t>    cout&lt;&lt;"in p2,a+b="&lt;&lt;p2.add()&lt;&lt;endl;    </a:t>
            </a:r>
            <a:r>
              <a:rPr kumimoji="0" lang="en-US" altLang="zh-CN" sz="2200">
                <a:solidFill>
                  <a:schemeClr val="hlink"/>
                </a:solidFill>
              </a:rPr>
              <a:t>//</a:t>
            </a:r>
            <a:r>
              <a:rPr kumimoji="0" lang="zh-CN" altLang="en-US" sz="2200">
                <a:solidFill>
                  <a:schemeClr val="hlink"/>
                </a:solidFill>
              </a:rPr>
              <a:t>对象</a:t>
            </a:r>
            <a:r>
              <a:rPr kumimoji="0" lang="en-US" altLang="zh-CN" sz="2200">
                <a:solidFill>
                  <a:schemeClr val="hlink"/>
                </a:solidFill>
              </a:rPr>
              <a:t>p2</a:t>
            </a:r>
            <a:r>
              <a:rPr kumimoji="0" lang="zh-CN" altLang="en-US" sz="2200">
                <a:solidFill>
                  <a:schemeClr val="hlink"/>
                </a:solidFill>
              </a:rPr>
              <a:t>调用公有成员函数</a:t>
            </a:r>
          </a:p>
          <a:p>
            <a:pPr indent="266700" eaLnBrk="0" hangingPunct="0">
              <a:lnSpc>
                <a:spcPct val="100000"/>
              </a:lnSpc>
              <a:spcBef>
                <a:spcPct val="0"/>
              </a:spcBef>
            </a:pPr>
            <a:r>
              <a:rPr kumimoji="0" lang="zh-CN" altLang="en-US" sz="2200"/>
              <a:t>    </a:t>
            </a:r>
            <a:r>
              <a:rPr kumimoji="0" lang="en-US" altLang="zh-CN" sz="2200"/>
              <a:t>return 0;</a:t>
            </a:r>
          </a:p>
          <a:p>
            <a:pPr indent="266700" eaLnBrk="0" hangingPunct="0">
              <a:lnSpc>
                <a:spcPct val="100000"/>
              </a:lnSpc>
              <a:spcBef>
                <a:spcPct val="0"/>
              </a:spcBef>
            </a:pPr>
            <a:r>
              <a:rPr kumimoji="0" lang="en-US" altLang="zh-CN" sz="2200"/>
              <a:t>}</a:t>
            </a:r>
          </a:p>
        </p:txBody>
      </p:sp>
      <p:sp>
        <p:nvSpPr>
          <p:cNvPr id="63491" name="Text Box 3"/>
          <p:cNvSpPr txBox="1">
            <a:spLocks noChangeArrowheads="1"/>
          </p:cNvSpPr>
          <p:nvPr/>
        </p:nvSpPr>
        <p:spPr bwMode="auto">
          <a:xfrm>
            <a:off x="1371600" y="3365500"/>
            <a:ext cx="4800600" cy="2943225"/>
          </a:xfrm>
          <a:prstGeom prst="rect">
            <a:avLst/>
          </a:prstGeom>
          <a:solidFill>
            <a:schemeClr val="tx1"/>
          </a:solidFill>
          <a:ln w="9525">
            <a:noFill/>
            <a:miter lim="800000"/>
            <a:headEnd/>
            <a:tailEnd/>
          </a:ln>
          <a:effectLst/>
        </p:spPr>
        <p:txBody>
          <a:bodyPr>
            <a:spAutoFit/>
          </a:bodyPr>
          <a:lstStyle/>
          <a:p>
            <a:pPr algn="l">
              <a:lnSpc>
                <a:spcPct val="100000"/>
              </a:lnSpc>
              <a:spcBef>
                <a:spcPct val="50000"/>
              </a:spcBef>
            </a:pPr>
            <a:r>
              <a:rPr kumimoji="0" lang="zh-CN" altLang="en-US" sz="2200">
                <a:solidFill>
                  <a:schemeClr val="bg1"/>
                </a:solidFill>
              </a:rPr>
              <a:t>运行结果：</a:t>
            </a:r>
          </a:p>
          <a:p>
            <a:pPr algn="l">
              <a:lnSpc>
                <a:spcPct val="100000"/>
              </a:lnSpc>
              <a:spcBef>
                <a:spcPct val="50000"/>
              </a:spcBef>
            </a:pPr>
            <a:r>
              <a:rPr kumimoji="0" lang="en-US" altLang="zh-CN" sz="2200">
                <a:solidFill>
                  <a:schemeClr val="bg1"/>
                </a:solidFill>
              </a:rPr>
              <a:t>constructor.</a:t>
            </a:r>
          </a:p>
          <a:p>
            <a:pPr algn="l">
              <a:lnSpc>
                <a:spcPct val="100000"/>
              </a:lnSpc>
              <a:spcBef>
                <a:spcPct val="50000"/>
              </a:spcBef>
            </a:pPr>
            <a:r>
              <a:rPr kumimoji="0" lang="en-US" altLang="zh-CN" sz="2200">
                <a:solidFill>
                  <a:schemeClr val="bg1"/>
                </a:solidFill>
              </a:rPr>
              <a:t>copy constructor.</a:t>
            </a:r>
          </a:p>
          <a:p>
            <a:pPr algn="l">
              <a:lnSpc>
                <a:spcPct val="100000"/>
              </a:lnSpc>
              <a:spcBef>
                <a:spcPct val="50000"/>
              </a:spcBef>
            </a:pPr>
            <a:r>
              <a:rPr kumimoji="0" lang="en-US" altLang="zh-CN" sz="2200">
                <a:solidFill>
                  <a:schemeClr val="bg1"/>
                </a:solidFill>
              </a:rPr>
              <a:t>in p2,a+b=5</a:t>
            </a:r>
          </a:p>
          <a:p>
            <a:pPr algn="l">
              <a:lnSpc>
                <a:spcPct val="100000"/>
              </a:lnSpc>
              <a:spcBef>
                <a:spcPct val="50000"/>
              </a:spcBef>
            </a:pPr>
            <a:r>
              <a:rPr kumimoji="0" lang="en-US" altLang="zh-CN" sz="2200">
                <a:solidFill>
                  <a:schemeClr val="bg1"/>
                </a:solidFill>
              </a:rPr>
              <a:t>destructor.</a:t>
            </a:r>
          </a:p>
          <a:p>
            <a:pPr algn="l">
              <a:lnSpc>
                <a:spcPct val="100000"/>
              </a:lnSpc>
              <a:spcBef>
                <a:spcPct val="50000"/>
              </a:spcBef>
            </a:pPr>
            <a:r>
              <a:rPr kumimoji="0" lang="en-US" altLang="zh-CN" sz="2200">
                <a:solidFill>
                  <a:schemeClr val="bg1"/>
                </a:solidFill>
              </a:rPr>
              <a:t>destructor.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25602"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3.10  </a:t>
            </a:r>
            <a:r>
              <a:rPr lang="zh-CN" altLang="en-US" b="1">
                <a:latin typeface="Times New Roman" pitchFamily="18" charset="0"/>
                <a:ea typeface="华文楷体" pitchFamily="2" charset="-122"/>
              </a:rPr>
              <a:t>拷贝构造函数的特点</a:t>
            </a:r>
            <a:r>
              <a:rPr lang="zh-CN" altLang="en-US">
                <a:latin typeface="Times New Roman" pitchFamily="18" charset="0"/>
                <a:ea typeface="华文楷体" pitchFamily="2" charset="-122"/>
              </a:rPr>
              <a:t> </a:t>
            </a:r>
          </a:p>
        </p:txBody>
      </p:sp>
      <p:sp>
        <p:nvSpPr>
          <p:cNvPr id="25603" name="Rectangle 3"/>
          <p:cNvSpPr>
            <a:spLocks noGrp="1" noChangeArrowheads="1"/>
          </p:cNvSpPr>
          <p:nvPr>
            <p:ph type="body" idx="1"/>
          </p:nvPr>
        </p:nvSpPr>
        <p:spPr>
          <a:xfrm>
            <a:off x="1042988" y="1773238"/>
            <a:ext cx="7632700" cy="4530725"/>
          </a:xfrm>
          <a:solidFill>
            <a:schemeClr val="bg1"/>
          </a:solidFill>
          <a:ln>
            <a:solidFill>
              <a:schemeClr val="tx1"/>
            </a:solidFill>
          </a:ln>
        </p:spPr>
        <p:txBody>
          <a:bodyPr/>
          <a:lstStyle/>
          <a:p>
            <a:pPr>
              <a:lnSpc>
                <a:spcPct val="110000"/>
              </a:lnSpc>
              <a:spcBef>
                <a:spcPct val="5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拷贝构造函数是成员函数</a:t>
            </a:r>
            <a:r>
              <a:rPr lang="zh-CN" altLang="en-US" sz="2400" b="1">
                <a:latin typeface="Times New Roman" pitchFamily="18" charset="0"/>
                <a:ea typeface="华文楷体" pitchFamily="2" charset="-122"/>
              </a:rPr>
              <a:t>，函数体可写在类体内，也可以写在类体外。</a:t>
            </a:r>
          </a:p>
          <a:p>
            <a:pPr>
              <a:lnSpc>
                <a:spcPct val="110000"/>
              </a:lnSpc>
              <a:spcBef>
                <a:spcPct val="5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拷贝构造函数名与类名相同，并且也不指定返回值类型。</a:t>
            </a:r>
          </a:p>
          <a:p>
            <a:pPr>
              <a:lnSpc>
                <a:spcPct val="110000"/>
              </a:lnSpc>
              <a:spcBef>
                <a:spcPct val="5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拷贝构造函数只有一个参数，并且是对同类对象的引用。</a:t>
            </a:r>
          </a:p>
          <a:p>
            <a:pPr>
              <a:lnSpc>
                <a:spcPct val="110000"/>
              </a:lnSpc>
              <a:spcBef>
                <a:spcPct val="50000"/>
              </a:spcBef>
              <a:buClr>
                <a:srgbClr val="000099"/>
              </a:buClr>
              <a:buSzPct val="65000"/>
              <a:buFont typeface="Wingdings" pitchFamily="2" charset="2"/>
              <a:buChar char="u"/>
            </a:pPr>
            <a:r>
              <a:rPr lang="zh-CN" altLang="en-US" sz="2400" b="1" u="sng">
                <a:solidFill>
                  <a:srgbClr val="800000"/>
                </a:solidFill>
                <a:latin typeface="Times New Roman" pitchFamily="18" charset="0"/>
                <a:ea typeface="华文楷体" pitchFamily="2" charset="-122"/>
              </a:rPr>
              <a:t>每个类都必须有一个拷贝构造函数。</a:t>
            </a:r>
            <a:r>
              <a:rPr lang="zh-CN" altLang="en-US" sz="2400" b="1">
                <a:latin typeface="Times New Roman" pitchFamily="18" charset="0"/>
                <a:ea typeface="华文楷体" pitchFamily="2" charset="-122"/>
              </a:rPr>
              <a:t>如果类中没有显式定义复制构造函数，则编译系统自动生成一个缺省形式的复制构造函数，作为该类的公有成员。</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en-US" altLang="zh-CN"/>
              <a:t> </a:t>
            </a:r>
          </a:p>
        </p:txBody>
      </p:sp>
      <p:sp>
        <p:nvSpPr>
          <p:cNvPr id="12291" name="Rectangle 3"/>
          <p:cNvSpPr>
            <a:spLocks noGrp="1" noChangeArrowheads="1"/>
          </p:cNvSpPr>
          <p:nvPr>
            <p:ph type="body" idx="1"/>
          </p:nvPr>
        </p:nvSpPr>
        <p:spPr>
          <a:xfrm>
            <a:off x="1116013" y="1916113"/>
            <a:ext cx="7343775" cy="2017712"/>
          </a:xfrm>
          <a:ln/>
        </p:spPr>
        <p:style>
          <a:lnRef idx="1">
            <a:schemeClr val="accent1"/>
          </a:lnRef>
          <a:fillRef idx="2">
            <a:schemeClr val="accent1"/>
          </a:fillRef>
          <a:effectRef idx="1">
            <a:schemeClr val="accent1"/>
          </a:effectRef>
          <a:fontRef idx="minor">
            <a:schemeClr val="dk1"/>
          </a:fontRef>
        </p:style>
        <p:txBody>
          <a:bodyPr/>
          <a:lstStyle/>
          <a:p>
            <a:pPr>
              <a:buClr>
                <a:srgbClr val="000099"/>
              </a:buClr>
              <a:buSzPct val="65000"/>
              <a:buFont typeface="Wingdings" pitchFamily="2" charset="2"/>
              <a:buChar char="u"/>
            </a:pPr>
            <a:r>
              <a:rPr lang="zh-CN" altLang="en-US" sz="2400" b="1" dirty="0">
                <a:latin typeface="Times New Roman" pitchFamily="18" charset="0"/>
                <a:ea typeface="华文楷体" pitchFamily="2" charset="-122"/>
              </a:rPr>
              <a:t>访问权限有三种类型：</a:t>
            </a:r>
            <a:br>
              <a:rPr lang="zh-CN" altLang="en-US" sz="2400" b="1" dirty="0">
                <a:latin typeface="Times New Roman" pitchFamily="18" charset="0"/>
                <a:ea typeface="华文楷体" pitchFamily="2" charset="-122"/>
              </a:rPr>
            </a:br>
            <a:r>
              <a:rPr lang="en-US" altLang="zh-CN" sz="2400" b="1" u="sng" dirty="0">
                <a:solidFill>
                  <a:srgbClr val="800000"/>
                </a:solidFill>
                <a:latin typeface="Times New Roman" pitchFamily="18" charset="0"/>
                <a:ea typeface="华文楷体" pitchFamily="2" charset="-122"/>
              </a:rPr>
              <a:t>private</a:t>
            </a:r>
            <a:r>
              <a:rPr lang="zh-CN" altLang="en-US" sz="2400" b="1" u="sng" dirty="0">
                <a:solidFill>
                  <a:srgbClr val="800000"/>
                </a:solidFill>
                <a:latin typeface="Times New Roman" pitchFamily="18" charset="0"/>
                <a:ea typeface="华文楷体" pitchFamily="2" charset="-122"/>
              </a:rPr>
              <a:t>、</a:t>
            </a:r>
            <a:r>
              <a:rPr lang="en-US" altLang="zh-CN" sz="2400" b="1" u="sng" dirty="0">
                <a:solidFill>
                  <a:srgbClr val="800000"/>
                </a:solidFill>
                <a:latin typeface="Times New Roman" pitchFamily="18" charset="0"/>
                <a:ea typeface="华文楷体" pitchFamily="2" charset="-122"/>
              </a:rPr>
              <a:t>public</a:t>
            </a:r>
            <a:r>
              <a:rPr lang="zh-CN" altLang="en-US" sz="2400" b="1" u="sng" dirty="0">
                <a:solidFill>
                  <a:srgbClr val="800000"/>
                </a:solidFill>
                <a:latin typeface="Times New Roman" pitchFamily="18" charset="0"/>
                <a:ea typeface="华文楷体" pitchFamily="2" charset="-122"/>
              </a:rPr>
              <a:t>、</a:t>
            </a:r>
            <a:r>
              <a:rPr lang="en-US" altLang="zh-CN" sz="2400" b="1" u="sng" dirty="0">
                <a:solidFill>
                  <a:srgbClr val="800000"/>
                </a:solidFill>
                <a:latin typeface="Times New Roman" pitchFamily="18" charset="0"/>
                <a:ea typeface="华文楷体" pitchFamily="2" charset="-122"/>
              </a:rPr>
              <a:t>protected</a:t>
            </a:r>
            <a:r>
              <a:rPr lang="zh-CN" altLang="en-US" sz="2400" b="1" u="sng" dirty="0">
                <a:solidFill>
                  <a:srgbClr val="800000"/>
                </a:solidFill>
                <a:latin typeface="Times New Roman" pitchFamily="18" charset="0"/>
                <a:ea typeface="华文楷体" pitchFamily="2" charset="-122"/>
              </a:rPr>
              <a:t>。 </a:t>
            </a:r>
          </a:p>
          <a:p>
            <a:pPr>
              <a:buClr>
                <a:srgbClr val="000099"/>
              </a:buClr>
              <a:buSzPct val="65000"/>
              <a:buFont typeface="Wingdings" pitchFamily="2" charset="2"/>
              <a:buChar char="u"/>
            </a:pPr>
            <a:r>
              <a:rPr lang="zh-CN" altLang="en-US" sz="2400" b="1" dirty="0">
                <a:latin typeface="Times New Roman" pitchFamily="18" charset="0"/>
                <a:ea typeface="华文楷体" pitchFamily="2" charset="-122"/>
              </a:rPr>
              <a:t>三种访问权限的成员与出现的先后顺序无关，并且允许多次出现，但是</a:t>
            </a:r>
            <a:r>
              <a:rPr lang="zh-CN" altLang="en-US" sz="2400" b="1" u="sng" dirty="0">
                <a:solidFill>
                  <a:srgbClr val="800000"/>
                </a:solidFill>
                <a:latin typeface="Times New Roman" pitchFamily="18" charset="0"/>
                <a:ea typeface="华文楷体" pitchFamily="2" charset="-122"/>
              </a:rPr>
              <a:t>一个成员只能具有一种访问属性。 </a:t>
            </a:r>
          </a:p>
        </p:txBody>
      </p:sp>
      <p:sp>
        <p:nvSpPr>
          <p:cNvPr id="12292" name="Text Box 4"/>
          <p:cNvSpPr txBox="1">
            <a:spLocks noChangeArrowheads="1"/>
          </p:cNvSpPr>
          <p:nvPr/>
        </p:nvSpPr>
        <p:spPr bwMode="auto">
          <a:xfrm>
            <a:off x="1116013" y="4562491"/>
            <a:ext cx="7343775" cy="1223963"/>
          </a:xfrm>
          <a:prstGeom prst="rect">
            <a:avLst/>
          </a:prstGeom>
          <a:noFill/>
          <a:ln w="9525" algn="ctr">
            <a:solidFill>
              <a:schemeClr val="tx1"/>
            </a:solidFill>
            <a:miter lim="800000"/>
            <a:headEnd/>
            <a:tailEnd/>
          </a:ln>
          <a:effectLst/>
        </p:spPr>
        <p:txBody>
          <a:bodyPr/>
          <a:lstStyle/>
          <a:p>
            <a:pPr marL="342900" indent="-342900" algn="l">
              <a:spcBef>
                <a:spcPct val="40000"/>
              </a:spcBef>
              <a:buClr>
                <a:srgbClr val="000099"/>
              </a:buClr>
              <a:buSzPct val="65000"/>
              <a:buFont typeface="Wingdings" pitchFamily="2" charset="2"/>
              <a:buChar char="u"/>
            </a:pPr>
            <a:r>
              <a:rPr kumimoji="0" lang="en-US" altLang="zh-CN"/>
              <a:t>C++</a:t>
            </a:r>
            <a:r>
              <a:rPr kumimoji="0" lang="zh-CN" altLang="en-US"/>
              <a:t>中，类和结构体的区别：在没有明确访问权限时，结构体的成员是公有的，类的成员是私有的。</a:t>
            </a:r>
          </a:p>
        </p:txBody>
      </p:sp>
      <p:sp>
        <p:nvSpPr>
          <p:cNvPr id="12294" name="Rectangle 6"/>
          <p:cNvSpPr>
            <a:spLocks noGrp="1" noChangeArrowheads="1"/>
          </p:cNvSpPr>
          <p:nvPr>
            <p:ph type="title"/>
          </p:nvPr>
        </p:nvSpPr>
        <p:spPr>
          <a:noFill/>
          <a:ln/>
        </p:spPr>
        <p:txBody>
          <a:bodyPr/>
          <a:lstStyle/>
          <a:p>
            <a:pPr algn="ctr"/>
            <a:r>
              <a:rPr lang="en-US" altLang="zh-CN" b="1">
                <a:latin typeface="Times New Roman" pitchFamily="18" charset="0"/>
                <a:ea typeface="华文楷体" pitchFamily="2" charset="-122"/>
              </a:rPr>
              <a:t>1.2       </a:t>
            </a:r>
            <a:r>
              <a:rPr lang="zh-CN" altLang="en-US" b="1">
                <a:latin typeface="Times New Roman" pitchFamily="18" charset="0"/>
                <a:ea typeface="华文楷体" pitchFamily="2" charset="-122"/>
              </a:rPr>
              <a:t>类</a:t>
            </a:r>
            <a:r>
              <a:rPr lang="zh-CN" altLang="en-US" b="1">
                <a:solidFill>
                  <a:srgbClr val="000099"/>
                </a:solidFill>
                <a:latin typeface="Times New Roman" pitchFamily="18" charset="0"/>
                <a:ea typeface="华文楷体" pitchFamily="2" charset="-122"/>
              </a:rPr>
              <a:t>（的访问属性）</a:t>
            </a:r>
            <a:r>
              <a:rPr lang="zh-CN" altLang="en-US">
                <a:latin typeface="Times New Roman" pitchFamily="18" charset="0"/>
                <a:ea typeface="华文楷体" pitchFamily="2" charset="-122"/>
              </a:rPr>
              <a:t> </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64514" name="Rectangle 2"/>
          <p:cNvSpPr>
            <a:spLocks noChangeArrowheads="1"/>
          </p:cNvSpPr>
          <p:nvPr/>
        </p:nvSpPr>
        <p:spPr bwMode="auto">
          <a:xfrm>
            <a:off x="609600" y="488950"/>
            <a:ext cx="8213725" cy="1416050"/>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20000"/>
              </a:spcBef>
              <a:buClr>
                <a:schemeClr val="accent1"/>
              </a:buClr>
              <a:buSzPct val="65000"/>
              <a:buFont typeface="Wingdings" pitchFamily="2" charset="2"/>
              <a:buNone/>
            </a:pPr>
            <a:r>
              <a:rPr kumimoji="0" lang="zh-CN" altLang="en-US">
                <a:solidFill>
                  <a:srgbClr val="000099"/>
                </a:solidFill>
              </a:rPr>
              <a:t>拷贝构造函数在三种情况下由编译系统自动调用。</a:t>
            </a:r>
          </a:p>
          <a:p>
            <a:pPr algn="l">
              <a:lnSpc>
                <a:spcPct val="110000"/>
              </a:lnSpc>
              <a:spcBef>
                <a:spcPct val="20000"/>
              </a:spcBef>
              <a:buClr>
                <a:schemeClr val="accent2"/>
              </a:buClr>
              <a:buSzPct val="80000"/>
              <a:buFont typeface="Wingdings" pitchFamily="2" charset="2"/>
              <a:buNone/>
            </a:pPr>
            <a:r>
              <a:rPr kumimoji="0" lang="zh-CN" altLang="en-US"/>
              <a:t>①当用类的一个对象去初始化该类的另一个对象时，</a:t>
            </a:r>
          </a:p>
          <a:p>
            <a:pPr algn="l">
              <a:lnSpc>
                <a:spcPct val="110000"/>
              </a:lnSpc>
              <a:spcBef>
                <a:spcPct val="20000"/>
              </a:spcBef>
              <a:buClr>
                <a:schemeClr val="accent2"/>
              </a:buClr>
              <a:buSzPct val="80000"/>
              <a:buFont typeface="Wingdings" pitchFamily="2" charset="2"/>
              <a:buNone/>
            </a:pPr>
            <a:r>
              <a:rPr kumimoji="0" lang="zh-CN" altLang="en-US"/>
              <a:t>系统自动调用它实现复制赋值。</a:t>
            </a:r>
          </a:p>
        </p:txBody>
      </p:sp>
      <p:sp>
        <p:nvSpPr>
          <p:cNvPr id="64515" name="Text Box 3"/>
          <p:cNvSpPr txBox="1">
            <a:spLocks noChangeArrowheads="1"/>
          </p:cNvSpPr>
          <p:nvPr/>
        </p:nvSpPr>
        <p:spPr bwMode="auto">
          <a:xfrm>
            <a:off x="755650" y="2349500"/>
            <a:ext cx="8077200" cy="3994150"/>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200"/>
              <a:t>例如：</a:t>
            </a:r>
          </a:p>
          <a:p>
            <a:pPr algn="l">
              <a:lnSpc>
                <a:spcPct val="100000"/>
              </a:lnSpc>
              <a:spcBef>
                <a:spcPct val="50000"/>
              </a:spcBef>
            </a:pPr>
            <a:r>
              <a:rPr kumimoji="0" lang="en-US" altLang="zh-CN" sz="2200"/>
              <a:t>int  main()</a:t>
            </a:r>
          </a:p>
          <a:p>
            <a:pPr algn="l">
              <a:lnSpc>
                <a:spcPct val="100000"/>
              </a:lnSpc>
              <a:spcBef>
                <a:spcPct val="50000"/>
              </a:spcBef>
            </a:pPr>
            <a:r>
              <a:rPr kumimoji="0" lang="en-US" altLang="zh-CN" sz="2200"/>
              <a:t>{</a:t>
            </a:r>
          </a:p>
          <a:p>
            <a:pPr algn="l">
              <a:lnSpc>
                <a:spcPct val="100000"/>
              </a:lnSpc>
              <a:spcBef>
                <a:spcPct val="50000"/>
              </a:spcBef>
            </a:pPr>
            <a:r>
              <a:rPr kumimoji="0" lang="en-US" altLang="zh-CN" sz="2200"/>
              <a:t>Student s1(</a:t>
            </a:r>
            <a:r>
              <a:rPr kumimoji="0" lang="en-US" altLang="zh-CN"/>
              <a:t>"</a:t>
            </a:r>
            <a:r>
              <a:rPr kumimoji="0" lang="en-US" altLang="zh-CN" sz="2200"/>
              <a:t>03410101","zhang hua",19,95);</a:t>
            </a:r>
          </a:p>
          <a:p>
            <a:pPr algn="l">
              <a:lnSpc>
                <a:spcPct val="100000"/>
              </a:lnSpc>
              <a:spcBef>
                <a:spcPct val="50000"/>
              </a:spcBef>
            </a:pPr>
            <a:r>
              <a:rPr kumimoji="0" lang="en-US" altLang="zh-CN" sz="2200"/>
              <a:t>Student s2(s1); </a:t>
            </a:r>
            <a:r>
              <a:rPr kumimoji="0" lang="en-US" altLang="zh-CN" sz="2200">
                <a:solidFill>
                  <a:schemeClr val="hlink"/>
                </a:solidFill>
              </a:rPr>
              <a:t>//</a:t>
            </a:r>
            <a:r>
              <a:rPr kumimoji="0" lang="zh-CN" altLang="en-US" sz="2200">
                <a:solidFill>
                  <a:schemeClr val="hlink"/>
                </a:solidFill>
              </a:rPr>
              <a:t>用对象</a:t>
            </a:r>
            <a:r>
              <a:rPr kumimoji="0" lang="en-US" altLang="zh-CN" sz="2200">
                <a:solidFill>
                  <a:schemeClr val="hlink"/>
                </a:solidFill>
              </a:rPr>
              <a:t>s1</a:t>
            </a:r>
            <a:r>
              <a:rPr kumimoji="0" lang="zh-CN" altLang="en-US" sz="2200">
                <a:solidFill>
                  <a:schemeClr val="hlink"/>
                </a:solidFill>
              </a:rPr>
              <a:t>初始化对象</a:t>
            </a:r>
            <a:r>
              <a:rPr kumimoji="0" lang="en-US" altLang="zh-CN" sz="2200">
                <a:solidFill>
                  <a:schemeClr val="hlink"/>
                </a:solidFill>
              </a:rPr>
              <a:t>s2</a:t>
            </a:r>
            <a:r>
              <a:rPr kumimoji="0" lang="zh-CN" altLang="en-US" sz="2200">
                <a:solidFill>
                  <a:schemeClr val="hlink"/>
                </a:solidFill>
              </a:rPr>
              <a:t>，复制构造函数被调用</a:t>
            </a:r>
          </a:p>
          <a:p>
            <a:pPr algn="l">
              <a:lnSpc>
                <a:spcPct val="100000"/>
              </a:lnSpc>
              <a:spcBef>
                <a:spcPct val="50000"/>
              </a:spcBef>
            </a:pPr>
            <a:r>
              <a:rPr kumimoji="0" lang="en-US" altLang="zh-CN" sz="2200"/>
              <a:t>s2.display();</a:t>
            </a:r>
          </a:p>
          <a:p>
            <a:pPr algn="l">
              <a:lnSpc>
                <a:spcPct val="100000"/>
              </a:lnSpc>
              <a:spcBef>
                <a:spcPct val="50000"/>
              </a:spcBef>
            </a:pPr>
            <a:r>
              <a:rPr kumimoji="0" lang="en-US" altLang="zh-CN" sz="2200"/>
              <a:t>return 0;</a:t>
            </a:r>
          </a:p>
          <a:p>
            <a:pPr algn="l">
              <a:lnSpc>
                <a:spcPct val="100000"/>
              </a:lnSpc>
              <a:spcBef>
                <a:spcPct val="50000"/>
              </a:spcBef>
            </a:pPr>
            <a:r>
              <a:rPr kumimoji="0" lang="en-US" altLang="zh-CN" sz="2200"/>
              <a:t>}</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65538" name="Rectangle 2"/>
          <p:cNvSpPr>
            <a:spLocks noChangeArrowheads="1"/>
          </p:cNvSpPr>
          <p:nvPr/>
        </p:nvSpPr>
        <p:spPr bwMode="auto">
          <a:xfrm>
            <a:off x="1143000" y="692150"/>
            <a:ext cx="8001000" cy="528638"/>
          </a:xfrm>
          <a:prstGeom prst="rect">
            <a:avLst/>
          </a:prstGeom>
          <a:noFill/>
          <a:ln w="9525">
            <a:noFill/>
            <a:miter lim="800000"/>
            <a:headEnd/>
            <a:tailEnd/>
          </a:ln>
          <a:effectLst/>
        </p:spPr>
        <p:txBody>
          <a:bodyPr>
            <a:spAutoFit/>
          </a:bodyPr>
          <a:lstStyle/>
          <a:p>
            <a:pPr algn="l">
              <a:lnSpc>
                <a:spcPct val="110000"/>
              </a:lnSpc>
              <a:spcBef>
                <a:spcPct val="20000"/>
              </a:spcBef>
              <a:buClr>
                <a:schemeClr val="accent2"/>
              </a:buClr>
              <a:buSzPct val="80000"/>
              <a:buFont typeface="Wingdings" pitchFamily="2" charset="2"/>
              <a:buNone/>
            </a:pPr>
            <a:r>
              <a:rPr kumimoji="0" lang="en-US" altLang="zh-CN" sz="2600">
                <a:latin typeface="宋体" pitchFamily="2" charset="-122"/>
              </a:rPr>
              <a:t>②</a:t>
            </a:r>
            <a:r>
              <a:rPr kumimoji="0" lang="zh-CN" altLang="en-US" sz="2600">
                <a:latin typeface="Arial" pitchFamily="34" charset="0"/>
              </a:rPr>
              <a:t>当对象作为函数的实参传递给函数的形参时</a:t>
            </a:r>
          </a:p>
        </p:txBody>
      </p:sp>
      <p:sp>
        <p:nvSpPr>
          <p:cNvPr id="65539" name="Text Box 3"/>
          <p:cNvSpPr txBox="1">
            <a:spLocks noChangeArrowheads="1"/>
          </p:cNvSpPr>
          <p:nvPr/>
        </p:nvSpPr>
        <p:spPr bwMode="auto">
          <a:xfrm>
            <a:off x="609600" y="1628775"/>
            <a:ext cx="8382000" cy="4826000"/>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30000"/>
              </a:spcBef>
            </a:pPr>
            <a:r>
              <a:rPr kumimoji="0" lang="en-US" altLang="zh-CN" sz="2200">
                <a:solidFill>
                  <a:schemeClr val="hlink"/>
                </a:solidFill>
              </a:rPr>
              <a:t>//   </a:t>
            </a:r>
            <a:r>
              <a:rPr kumimoji="0" lang="zh-CN" altLang="en-US" sz="2200">
                <a:solidFill>
                  <a:schemeClr val="hlink"/>
                </a:solidFill>
              </a:rPr>
              <a:t>例如</a:t>
            </a:r>
          </a:p>
          <a:p>
            <a:pPr algn="l">
              <a:lnSpc>
                <a:spcPct val="100000"/>
              </a:lnSpc>
              <a:spcBef>
                <a:spcPct val="30000"/>
              </a:spcBef>
            </a:pPr>
            <a:r>
              <a:rPr kumimoji="0" lang="en-US" altLang="zh-CN" sz="2200"/>
              <a:t>void f(Student  s )</a:t>
            </a:r>
          </a:p>
          <a:p>
            <a:pPr algn="l">
              <a:lnSpc>
                <a:spcPct val="100000"/>
              </a:lnSpc>
              <a:spcBef>
                <a:spcPct val="30000"/>
              </a:spcBef>
            </a:pPr>
            <a:r>
              <a:rPr kumimoji="0" lang="en-US" altLang="zh-CN" sz="2200"/>
              <a:t>{</a:t>
            </a:r>
          </a:p>
          <a:p>
            <a:pPr algn="l">
              <a:lnSpc>
                <a:spcPct val="100000"/>
              </a:lnSpc>
              <a:spcBef>
                <a:spcPct val="30000"/>
              </a:spcBef>
            </a:pPr>
            <a:r>
              <a:rPr kumimoji="0" lang="en-US" altLang="zh-CN" sz="2200"/>
              <a:t>     s.display();</a:t>
            </a:r>
          </a:p>
          <a:p>
            <a:pPr algn="l">
              <a:lnSpc>
                <a:spcPct val="100000"/>
              </a:lnSpc>
              <a:spcBef>
                <a:spcPct val="30000"/>
              </a:spcBef>
            </a:pPr>
            <a:r>
              <a:rPr kumimoji="0" lang="en-US" altLang="zh-CN" sz="2200"/>
              <a:t>}</a:t>
            </a:r>
          </a:p>
          <a:p>
            <a:pPr algn="l">
              <a:lnSpc>
                <a:spcPct val="100000"/>
              </a:lnSpc>
              <a:spcBef>
                <a:spcPct val="30000"/>
              </a:spcBef>
            </a:pPr>
            <a:r>
              <a:rPr kumimoji="0" lang="en-US" altLang="zh-CN" sz="2200"/>
              <a:t>int main( )</a:t>
            </a:r>
          </a:p>
          <a:p>
            <a:pPr algn="l">
              <a:lnSpc>
                <a:spcPct val="100000"/>
              </a:lnSpc>
              <a:spcBef>
                <a:spcPct val="30000"/>
              </a:spcBef>
            </a:pPr>
            <a:r>
              <a:rPr kumimoji="0" lang="en-US" altLang="zh-CN" sz="2200"/>
              <a:t>{</a:t>
            </a:r>
          </a:p>
          <a:p>
            <a:pPr algn="l">
              <a:lnSpc>
                <a:spcPct val="100000"/>
              </a:lnSpc>
              <a:spcBef>
                <a:spcPct val="30000"/>
              </a:spcBef>
            </a:pPr>
            <a:r>
              <a:rPr kumimoji="0" lang="en-US" altLang="zh-CN" sz="2200"/>
              <a:t>    Student s1(</a:t>
            </a:r>
            <a:r>
              <a:rPr kumimoji="0" lang="en-US" altLang="zh-CN"/>
              <a:t>"</a:t>
            </a:r>
            <a:r>
              <a:rPr kumimoji="0" lang="en-US" altLang="zh-CN" sz="2200"/>
              <a:t>03410101</a:t>
            </a:r>
            <a:r>
              <a:rPr kumimoji="0" lang="en-US" altLang="zh-CN"/>
              <a:t>"</a:t>
            </a:r>
            <a:r>
              <a:rPr kumimoji="0" lang="en-US" altLang="zh-CN" sz="2200"/>
              <a:t>, </a:t>
            </a:r>
            <a:r>
              <a:rPr kumimoji="0" lang="en-US" altLang="zh-CN"/>
              <a:t>"</a:t>
            </a:r>
            <a:r>
              <a:rPr kumimoji="0" lang="en-US" altLang="zh-CN" sz="2200"/>
              <a:t>zhang hua </a:t>
            </a:r>
            <a:r>
              <a:rPr kumimoji="0" lang="en-US" altLang="zh-CN"/>
              <a:t>"</a:t>
            </a:r>
            <a:r>
              <a:rPr kumimoji="0" lang="en-US" altLang="zh-CN" sz="2200"/>
              <a:t>,19,95);</a:t>
            </a:r>
          </a:p>
          <a:p>
            <a:pPr algn="l">
              <a:lnSpc>
                <a:spcPct val="100000"/>
              </a:lnSpc>
              <a:spcBef>
                <a:spcPct val="30000"/>
              </a:spcBef>
            </a:pPr>
            <a:r>
              <a:rPr kumimoji="0" lang="en-US" altLang="zh-CN" sz="2200"/>
              <a:t>    </a:t>
            </a:r>
            <a:r>
              <a:rPr kumimoji="0" lang="en-US" altLang="zh-CN" sz="2200">
                <a:solidFill>
                  <a:schemeClr val="hlink"/>
                </a:solidFill>
              </a:rPr>
              <a:t>//</a:t>
            </a:r>
            <a:r>
              <a:rPr kumimoji="0" lang="zh-CN" altLang="en-US" sz="2200">
                <a:solidFill>
                  <a:schemeClr val="hlink"/>
                </a:solidFill>
              </a:rPr>
              <a:t>函数的实参为类的对象，当调用函数时，复制构造函数被调用</a:t>
            </a:r>
          </a:p>
          <a:p>
            <a:pPr algn="l">
              <a:lnSpc>
                <a:spcPct val="100000"/>
              </a:lnSpc>
              <a:spcBef>
                <a:spcPct val="30000"/>
              </a:spcBef>
            </a:pPr>
            <a:r>
              <a:rPr kumimoji="0" lang="zh-CN" altLang="en-US" sz="2200"/>
              <a:t>    </a:t>
            </a:r>
            <a:r>
              <a:rPr kumimoji="0" lang="en-US" altLang="zh-CN" sz="2200"/>
              <a:t>f(s1);   return 0;</a:t>
            </a:r>
          </a:p>
          <a:p>
            <a:pPr algn="l">
              <a:lnSpc>
                <a:spcPct val="100000"/>
              </a:lnSpc>
              <a:spcBef>
                <a:spcPct val="30000"/>
              </a:spcBef>
            </a:pPr>
            <a:r>
              <a:rPr kumimoji="0" lang="en-US" altLang="zh-CN" sz="2200"/>
              <a:t>}</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66563" name="Rectangle 3"/>
          <p:cNvSpPr>
            <a:spLocks noChangeArrowheads="1"/>
          </p:cNvSpPr>
          <p:nvPr/>
        </p:nvSpPr>
        <p:spPr bwMode="auto">
          <a:xfrm>
            <a:off x="611188" y="765175"/>
            <a:ext cx="8305800" cy="528638"/>
          </a:xfrm>
          <a:prstGeom prst="rect">
            <a:avLst/>
          </a:prstGeom>
          <a:noFill/>
          <a:ln w="9525">
            <a:noFill/>
            <a:miter lim="800000"/>
            <a:headEnd/>
            <a:tailEnd/>
          </a:ln>
          <a:effectLst/>
        </p:spPr>
        <p:txBody>
          <a:bodyPr>
            <a:spAutoFit/>
          </a:bodyPr>
          <a:lstStyle/>
          <a:p>
            <a:pPr algn="l">
              <a:lnSpc>
                <a:spcPct val="110000"/>
              </a:lnSpc>
              <a:spcBef>
                <a:spcPct val="20000"/>
              </a:spcBef>
              <a:buClr>
                <a:schemeClr val="accent2"/>
              </a:buClr>
              <a:buSzPct val="80000"/>
              <a:buFont typeface="Wingdings" pitchFamily="2" charset="2"/>
              <a:buNone/>
            </a:pPr>
            <a:r>
              <a:rPr kumimoji="0" lang="en-US" altLang="zh-CN" sz="2600">
                <a:latin typeface="宋体" pitchFamily="2" charset="-122"/>
              </a:rPr>
              <a:t>③</a:t>
            </a:r>
            <a:r>
              <a:rPr kumimoji="0" lang="zh-CN" altLang="en-US" sz="2600">
                <a:latin typeface="Arial" pitchFamily="34" charset="0"/>
              </a:rPr>
              <a:t>当函数的返回值是类的对象，函数调用完成返回时。</a:t>
            </a:r>
          </a:p>
        </p:txBody>
      </p:sp>
      <p:sp>
        <p:nvSpPr>
          <p:cNvPr id="66564" name="Text Box 4"/>
          <p:cNvSpPr txBox="1">
            <a:spLocks noChangeArrowheads="1"/>
          </p:cNvSpPr>
          <p:nvPr/>
        </p:nvSpPr>
        <p:spPr bwMode="auto">
          <a:xfrm>
            <a:off x="609600" y="1628775"/>
            <a:ext cx="8382000" cy="4786313"/>
          </a:xfrm>
          <a:prstGeom prst="rect">
            <a:avLst/>
          </a:prstGeom>
          <a:solidFill>
            <a:schemeClr val="bg1"/>
          </a:solidFill>
          <a:ln w="9525">
            <a:solidFill>
              <a:schemeClr val="tx1"/>
            </a:solidFill>
            <a:miter lim="800000"/>
            <a:headEnd/>
            <a:tailEnd/>
          </a:ln>
          <a:effectLst/>
        </p:spPr>
        <p:txBody>
          <a:bodyPr>
            <a:spAutoFit/>
          </a:bodyPr>
          <a:lstStyle/>
          <a:p>
            <a:pPr algn="l">
              <a:lnSpc>
                <a:spcPct val="100000"/>
              </a:lnSpc>
              <a:spcBef>
                <a:spcPct val="30000"/>
              </a:spcBef>
            </a:pPr>
            <a:r>
              <a:rPr kumimoji="0" lang="en-US" altLang="zh-CN" sz="2200">
                <a:solidFill>
                  <a:schemeClr val="hlink"/>
                </a:solidFill>
              </a:rPr>
              <a:t>//   </a:t>
            </a:r>
            <a:r>
              <a:rPr kumimoji="0" lang="zh-CN" altLang="en-US" sz="2200">
                <a:solidFill>
                  <a:schemeClr val="hlink"/>
                </a:solidFill>
              </a:rPr>
              <a:t>例如</a:t>
            </a:r>
          </a:p>
          <a:p>
            <a:pPr algn="l">
              <a:lnSpc>
                <a:spcPct val="100000"/>
              </a:lnSpc>
              <a:spcBef>
                <a:spcPct val="30000"/>
              </a:spcBef>
            </a:pPr>
            <a:r>
              <a:rPr kumimoji="0" lang="en-US" altLang="zh-CN" sz="2200"/>
              <a:t>Student g(  )</a:t>
            </a:r>
          </a:p>
          <a:p>
            <a:pPr algn="l">
              <a:lnSpc>
                <a:spcPct val="100000"/>
              </a:lnSpc>
              <a:spcBef>
                <a:spcPct val="30000"/>
              </a:spcBef>
            </a:pPr>
            <a:r>
              <a:rPr kumimoji="0" lang="en-US" altLang="zh-CN" sz="2200"/>
              <a:t>{</a:t>
            </a:r>
          </a:p>
          <a:p>
            <a:pPr algn="l">
              <a:lnSpc>
                <a:spcPct val="100000"/>
              </a:lnSpc>
              <a:spcBef>
                <a:spcPct val="30000"/>
              </a:spcBef>
            </a:pPr>
            <a:r>
              <a:rPr kumimoji="0" lang="en-US" altLang="zh-CN" sz="2200"/>
              <a:t>   Student  s1(“03410101”,”zhang hua ”,19,95);</a:t>
            </a:r>
          </a:p>
          <a:p>
            <a:pPr algn="l">
              <a:lnSpc>
                <a:spcPct val="100000"/>
              </a:lnSpc>
              <a:spcBef>
                <a:spcPct val="30000"/>
              </a:spcBef>
            </a:pPr>
            <a:r>
              <a:rPr kumimoji="0" lang="en-US" altLang="zh-CN" sz="2200"/>
              <a:t>    </a:t>
            </a:r>
            <a:r>
              <a:rPr kumimoji="0" lang="en-US" altLang="zh-CN" sz="2200">
                <a:solidFill>
                  <a:schemeClr val="hlink"/>
                </a:solidFill>
              </a:rPr>
              <a:t>//</a:t>
            </a:r>
            <a:r>
              <a:rPr kumimoji="0" lang="zh-CN" altLang="en-US" sz="2200">
                <a:solidFill>
                  <a:schemeClr val="hlink"/>
                </a:solidFill>
              </a:rPr>
              <a:t>函数的返回值是类的对象，函数返回时，拷贝构造函数被调用</a:t>
            </a:r>
          </a:p>
          <a:p>
            <a:pPr algn="l">
              <a:lnSpc>
                <a:spcPct val="100000"/>
              </a:lnSpc>
              <a:spcBef>
                <a:spcPct val="30000"/>
              </a:spcBef>
            </a:pPr>
            <a:r>
              <a:rPr kumimoji="0" lang="zh-CN" altLang="en-US" sz="2200"/>
              <a:t>   </a:t>
            </a:r>
            <a:r>
              <a:rPr kumimoji="0" lang="en-US" altLang="zh-CN" sz="2200"/>
              <a:t>return s1;</a:t>
            </a:r>
          </a:p>
          <a:p>
            <a:pPr algn="l">
              <a:lnSpc>
                <a:spcPct val="100000"/>
              </a:lnSpc>
              <a:spcBef>
                <a:spcPct val="30000"/>
              </a:spcBef>
            </a:pPr>
            <a:r>
              <a:rPr kumimoji="0" lang="en-US" altLang="zh-CN" sz="2200"/>
              <a:t>}</a:t>
            </a:r>
          </a:p>
          <a:p>
            <a:pPr algn="l">
              <a:lnSpc>
                <a:spcPct val="100000"/>
              </a:lnSpc>
              <a:spcBef>
                <a:spcPct val="30000"/>
              </a:spcBef>
            </a:pPr>
            <a:r>
              <a:rPr kumimoji="0" lang="en-US" altLang="zh-CN" sz="2200"/>
              <a:t>int main( )</a:t>
            </a:r>
          </a:p>
          <a:p>
            <a:pPr algn="l">
              <a:lnSpc>
                <a:spcPct val="100000"/>
              </a:lnSpc>
              <a:spcBef>
                <a:spcPct val="30000"/>
              </a:spcBef>
            </a:pPr>
            <a:r>
              <a:rPr kumimoji="0" lang="en-US" altLang="zh-CN" sz="2200"/>
              <a:t>{ Student  s2;</a:t>
            </a:r>
          </a:p>
          <a:p>
            <a:pPr algn="l">
              <a:lnSpc>
                <a:spcPct val="100000"/>
              </a:lnSpc>
              <a:spcBef>
                <a:spcPct val="30000"/>
              </a:spcBef>
            </a:pPr>
            <a:r>
              <a:rPr kumimoji="0" lang="en-US" altLang="zh-CN" sz="2200"/>
              <a:t>   s2=g( );   return 0;</a:t>
            </a:r>
            <a:endParaRPr kumimoji="0" lang="en-US" altLang="zh-CN" sz="2200">
              <a:solidFill>
                <a:srgbClr val="FF3300"/>
              </a:solidFill>
            </a:endParaRPr>
          </a:p>
          <a:p>
            <a:pPr algn="l">
              <a:lnSpc>
                <a:spcPct val="100000"/>
              </a:lnSpc>
              <a:spcBef>
                <a:spcPct val="30000"/>
              </a:spcBef>
            </a:pPr>
            <a:r>
              <a:rPr kumimoji="0" lang="en-US" altLang="zh-CN" sz="2200"/>
              <a:t> }</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en-US" altLang="zh-CN"/>
              <a:t> </a:t>
            </a:r>
          </a:p>
        </p:txBody>
      </p:sp>
      <p:sp>
        <p:nvSpPr>
          <p:cNvPr id="90114" name="Rectangle 2"/>
          <p:cNvSpPr>
            <a:spLocks noChangeArrowheads="1"/>
          </p:cNvSpPr>
          <p:nvPr/>
        </p:nvSpPr>
        <p:spPr bwMode="auto">
          <a:xfrm>
            <a:off x="0" y="727075"/>
            <a:ext cx="8915400" cy="6130925"/>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200">
                <a:solidFill>
                  <a:schemeClr val="hlink"/>
                </a:solidFill>
              </a:rPr>
              <a:t>//   </a:t>
            </a:r>
            <a:r>
              <a:rPr kumimoji="0" lang="zh-CN" altLang="en-US" sz="2200">
                <a:solidFill>
                  <a:schemeClr val="hlink"/>
                </a:solidFill>
              </a:rPr>
              <a:t>示例程序，拷贝构造函数。</a:t>
            </a:r>
          </a:p>
          <a:p>
            <a:pPr indent="266700" eaLnBrk="0" hangingPunct="0">
              <a:lnSpc>
                <a:spcPct val="100000"/>
              </a:lnSpc>
              <a:spcBef>
                <a:spcPct val="0"/>
              </a:spcBef>
            </a:pPr>
            <a:r>
              <a:rPr kumimoji="0" lang="en-US" altLang="zh-CN" sz="2200">
                <a:solidFill>
                  <a:schemeClr val="hlink"/>
                </a:solidFill>
              </a:rPr>
              <a:t>//    student.h</a:t>
            </a:r>
          </a:p>
          <a:p>
            <a:pPr indent="266700" eaLnBrk="0" hangingPunct="0">
              <a:lnSpc>
                <a:spcPct val="100000"/>
              </a:lnSpc>
              <a:spcBef>
                <a:spcPct val="0"/>
              </a:spcBef>
            </a:pPr>
            <a:r>
              <a:rPr kumimoji="0" lang="en-US" altLang="zh-CN" sz="2200"/>
              <a:t>#include &lt;iostream&gt;</a:t>
            </a:r>
          </a:p>
          <a:p>
            <a:pPr indent="266700" eaLnBrk="0" hangingPunct="0">
              <a:lnSpc>
                <a:spcPct val="100000"/>
              </a:lnSpc>
              <a:spcBef>
                <a:spcPct val="0"/>
              </a:spcBef>
            </a:pPr>
            <a:r>
              <a:rPr kumimoji="0" lang="en-US" altLang="zh-CN" sz="2200"/>
              <a:t>using namespace std;</a:t>
            </a:r>
          </a:p>
          <a:p>
            <a:pPr indent="266700" eaLnBrk="0" hangingPunct="0">
              <a:lnSpc>
                <a:spcPct val="100000"/>
              </a:lnSpc>
              <a:spcBef>
                <a:spcPct val="0"/>
              </a:spcBef>
            </a:pPr>
            <a:r>
              <a:rPr kumimoji="0" lang="en-US" altLang="zh-CN" sz="2200"/>
              <a:t>#include &lt;string.h&gt;</a:t>
            </a:r>
          </a:p>
          <a:p>
            <a:pPr indent="266700" eaLnBrk="0" hangingPunct="0">
              <a:lnSpc>
                <a:spcPct val="100000"/>
              </a:lnSpc>
              <a:spcBef>
                <a:spcPct val="0"/>
              </a:spcBef>
            </a:pPr>
            <a:r>
              <a:rPr kumimoji="0" lang="en-US" altLang="zh-CN" sz="2200">
                <a:solidFill>
                  <a:srgbClr val="800000"/>
                </a:solidFill>
              </a:rPr>
              <a:t>class</a:t>
            </a:r>
            <a:r>
              <a:rPr kumimoji="0" lang="en-US" altLang="zh-CN" sz="2200"/>
              <a:t> Student </a:t>
            </a:r>
          </a:p>
          <a:p>
            <a:pPr indent="266700" eaLnBrk="0" hangingPunct="0">
              <a:lnSpc>
                <a:spcPct val="100000"/>
              </a:lnSpc>
              <a:spcBef>
                <a:spcPct val="0"/>
              </a:spcBef>
            </a:pPr>
            <a:r>
              <a:rPr kumimoji="0" lang="en-US" altLang="zh-CN" sz="2200"/>
              <a:t>{</a:t>
            </a:r>
          </a:p>
          <a:p>
            <a:pPr indent="266700" eaLnBrk="0" hangingPunct="0">
              <a:lnSpc>
                <a:spcPct val="100000"/>
              </a:lnSpc>
              <a:spcBef>
                <a:spcPct val="0"/>
              </a:spcBef>
            </a:pPr>
            <a:r>
              <a:rPr kumimoji="0" lang="en-US" altLang="zh-CN" sz="2200">
                <a:solidFill>
                  <a:srgbClr val="800000"/>
                </a:solidFill>
              </a:rPr>
              <a:t>public:</a:t>
            </a:r>
            <a:r>
              <a:rPr kumimoji="0" lang="en-US" altLang="zh-CN" sz="2200"/>
              <a:t> </a:t>
            </a:r>
          </a:p>
          <a:p>
            <a:pPr indent="266700" eaLnBrk="0" hangingPunct="0">
              <a:lnSpc>
                <a:spcPct val="100000"/>
              </a:lnSpc>
              <a:spcBef>
                <a:spcPct val="0"/>
              </a:spcBef>
            </a:pPr>
            <a:r>
              <a:rPr kumimoji="0" lang="en-US" altLang="zh-CN" sz="2200"/>
              <a:t>	Student(char* pid,char* pname,int a,float s); </a:t>
            </a:r>
            <a:r>
              <a:rPr kumimoji="0" lang="en-US" altLang="zh-CN" sz="2200">
                <a:solidFill>
                  <a:schemeClr val="hlink"/>
                </a:solidFill>
              </a:rPr>
              <a:t>//</a:t>
            </a:r>
            <a:r>
              <a:rPr kumimoji="0" lang="zh-CN" altLang="en-US" sz="2200">
                <a:solidFill>
                  <a:schemeClr val="hlink"/>
                </a:solidFill>
              </a:rPr>
              <a:t>构造函数的声明</a:t>
            </a:r>
          </a:p>
          <a:p>
            <a:pPr indent="266700" eaLnBrk="0" hangingPunct="0">
              <a:lnSpc>
                <a:spcPct val="100000"/>
              </a:lnSpc>
              <a:spcBef>
                <a:spcPct val="0"/>
              </a:spcBef>
            </a:pPr>
            <a:r>
              <a:rPr kumimoji="0" lang="zh-CN" altLang="en-US" sz="2200"/>
              <a:t>	</a:t>
            </a:r>
            <a:r>
              <a:rPr kumimoji="0" lang="en-US" altLang="zh-CN" sz="2200">
                <a:solidFill>
                  <a:srgbClr val="FF3300"/>
                </a:solidFill>
              </a:rPr>
              <a:t>Student(const Student&amp; init); 	</a:t>
            </a:r>
            <a:r>
              <a:rPr kumimoji="0" lang="en-US" altLang="zh-CN" sz="2200">
                <a:solidFill>
                  <a:schemeClr val="hlink"/>
                </a:solidFill>
              </a:rPr>
              <a:t>//</a:t>
            </a:r>
            <a:r>
              <a:rPr kumimoji="0" lang="zh-CN" altLang="en-US" sz="2200">
                <a:solidFill>
                  <a:schemeClr val="hlink"/>
                </a:solidFill>
              </a:rPr>
              <a:t>拷贝构造函数的声明</a:t>
            </a:r>
          </a:p>
          <a:p>
            <a:pPr indent="266700" eaLnBrk="0" hangingPunct="0">
              <a:lnSpc>
                <a:spcPct val="100000"/>
              </a:lnSpc>
              <a:spcBef>
                <a:spcPct val="0"/>
              </a:spcBef>
            </a:pPr>
            <a:r>
              <a:rPr kumimoji="0" lang="zh-CN" altLang="en-US" sz="2200"/>
              <a:t>          </a:t>
            </a:r>
            <a:r>
              <a:rPr kumimoji="0" lang="en-US" altLang="zh-CN" sz="2200">
                <a:solidFill>
                  <a:schemeClr val="hlink"/>
                </a:solidFill>
              </a:rPr>
              <a:t>//…</a:t>
            </a:r>
          </a:p>
          <a:p>
            <a:pPr indent="266700" eaLnBrk="0" hangingPunct="0">
              <a:lnSpc>
                <a:spcPct val="100000"/>
              </a:lnSpc>
              <a:spcBef>
                <a:spcPct val="0"/>
              </a:spcBef>
            </a:pPr>
            <a:r>
              <a:rPr kumimoji="0" lang="en-US" altLang="zh-CN" sz="2200"/>
              <a:t>	~Student(); 		</a:t>
            </a:r>
            <a:r>
              <a:rPr kumimoji="0" lang="en-US" altLang="zh-CN" sz="2200">
                <a:solidFill>
                  <a:schemeClr val="hlink"/>
                </a:solidFill>
              </a:rPr>
              <a:t>//</a:t>
            </a:r>
            <a:r>
              <a:rPr kumimoji="0" lang="zh-CN" altLang="en-US" sz="2200">
                <a:solidFill>
                  <a:schemeClr val="hlink"/>
                </a:solidFill>
              </a:rPr>
              <a:t>析构函数的声明</a:t>
            </a:r>
          </a:p>
          <a:p>
            <a:pPr indent="266700" eaLnBrk="0" hangingPunct="0">
              <a:lnSpc>
                <a:spcPct val="100000"/>
              </a:lnSpc>
              <a:spcBef>
                <a:spcPct val="0"/>
              </a:spcBef>
            </a:pPr>
            <a:r>
              <a:rPr kumimoji="0" lang="en-US" altLang="zh-CN" sz="2200">
                <a:solidFill>
                  <a:srgbClr val="800000"/>
                </a:solidFill>
              </a:rPr>
              <a:t>private:  </a:t>
            </a:r>
          </a:p>
          <a:p>
            <a:pPr indent="266700" eaLnBrk="0" hangingPunct="0">
              <a:lnSpc>
                <a:spcPct val="100000"/>
              </a:lnSpc>
              <a:spcBef>
                <a:spcPct val="0"/>
              </a:spcBef>
            </a:pPr>
            <a:r>
              <a:rPr kumimoji="0" lang="en-US" altLang="zh-CN" sz="2200"/>
              <a:t>	char* id;</a:t>
            </a:r>
          </a:p>
          <a:p>
            <a:pPr indent="266700" eaLnBrk="0" hangingPunct="0">
              <a:lnSpc>
                <a:spcPct val="100000"/>
              </a:lnSpc>
              <a:spcBef>
                <a:spcPct val="0"/>
              </a:spcBef>
            </a:pPr>
            <a:r>
              <a:rPr kumimoji="0" lang="en-US" altLang="zh-CN" sz="2200"/>
              <a:t>	char* name;</a:t>
            </a:r>
          </a:p>
          <a:p>
            <a:pPr indent="266700" eaLnBrk="0" hangingPunct="0">
              <a:lnSpc>
                <a:spcPct val="100000"/>
              </a:lnSpc>
              <a:spcBef>
                <a:spcPct val="0"/>
              </a:spcBef>
            </a:pPr>
            <a:r>
              <a:rPr kumimoji="0" lang="en-US" altLang="zh-CN" sz="2200"/>
              <a:t>	int age;</a:t>
            </a:r>
          </a:p>
          <a:p>
            <a:pPr indent="266700" eaLnBrk="0" hangingPunct="0">
              <a:lnSpc>
                <a:spcPct val="100000"/>
              </a:lnSpc>
              <a:spcBef>
                <a:spcPct val="0"/>
              </a:spcBef>
            </a:pPr>
            <a:r>
              <a:rPr kumimoji="0" lang="en-US" altLang="zh-CN" sz="2200"/>
              <a:t>	float score;</a:t>
            </a:r>
          </a:p>
          <a:p>
            <a:pPr indent="266700" eaLnBrk="0" hangingPunct="0">
              <a:lnSpc>
                <a:spcPct val="100000"/>
              </a:lnSpc>
              <a:spcBef>
                <a:spcPct val="0"/>
              </a:spcBef>
            </a:pPr>
            <a:r>
              <a:rPr kumimoji="0" lang="en-US" altLang="zh-CN" sz="2200"/>
              <a:t>};</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en-US" altLang="zh-CN"/>
              <a:t> </a:t>
            </a:r>
          </a:p>
        </p:txBody>
      </p:sp>
      <p:sp>
        <p:nvSpPr>
          <p:cNvPr id="91138" name="Rectangle 1026"/>
          <p:cNvSpPr>
            <a:spLocks noChangeArrowheads="1"/>
          </p:cNvSpPr>
          <p:nvPr/>
        </p:nvSpPr>
        <p:spPr bwMode="auto">
          <a:xfrm>
            <a:off x="0" y="1136650"/>
            <a:ext cx="9144000" cy="5461000"/>
          </a:xfrm>
          <a:prstGeom prst="rect">
            <a:avLst/>
          </a:prstGeom>
          <a:solidFill>
            <a:schemeClr val="bg1"/>
          </a:solidFill>
          <a:ln w="9525">
            <a:solidFill>
              <a:schemeClr val="tx1"/>
            </a:solidFill>
            <a:miter lim="800000"/>
            <a:headEnd/>
            <a:tailEnd/>
          </a:ln>
          <a:effectLst/>
        </p:spPr>
        <p:txBody>
          <a:bodyPr>
            <a:spAutoFit/>
          </a:bodyPr>
          <a:lstStyle/>
          <a:p>
            <a:pPr indent="266700">
              <a:lnSpc>
                <a:spcPct val="100000"/>
              </a:lnSpc>
              <a:spcBef>
                <a:spcPct val="0"/>
              </a:spcBef>
            </a:pPr>
            <a:r>
              <a:rPr kumimoji="0" lang="en-US" altLang="zh-CN" sz="2200"/>
              <a:t>Student::Student(char* pid,char* pname,int a,float s) </a:t>
            </a:r>
            <a:r>
              <a:rPr kumimoji="0" lang="en-US" altLang="zh-CN" sz="2200">
                <a:solidFill>
                  <a:schemeClr val="hlink"/>
                </a:solidFill>
              </a:rPr>
              <a:t>//</a:t>
            </a:r>
            <a:r>
              <a:rPr kumimoji="0" lang="zh-CN" altLang="en-US" sz="2200">
                <a:solidFill>
                  <a:schemeClr val="hlink"/>
                </a:solidFill>
              </a:rPr>
              <a:t>构造函数的实现</a:t>
            </a:r>
          </a:p>
          <a:p>
            <a:pPr indent="266700" eaLnBrk="0" hangingPunct="0">
              <a:lnSpc>
                <a:spcPct val="100000"/>
              </a:lnSpc>
              <a:spcBef>
                <a:spcPct val="0"/>
              </a:spcBef>
            </a:pPr>
            <a:r>
              <a:rPr kumimoji="0" lang="en-US" altLang="zh-CN" sz="2200"/>
              <a:t>{									</a:t>
            </a:r>
          </a:p>
          <a:p>
            <a:pPr indent="266700" eaLnBrk="0" hangingPunct="0">
              <a:lnSpc>
                <a:spcPct val="100000"/>
              </a:lnSpc>
              <a:spcBef>
                <a:spcPct val="0"/>
              </a:spcBef>
            </a:pPr>
            <a:r>
              <a:rPr kumimoji="0" lang="en-US" altLang="zh-CN" sz="2200"/>
              <a:t>	id=new char[strlen(pid)+1]; 		</a:t>
            </a:r>
          </a:p>
          <a:p>
            <a:pPr indent="266700" eaLnBrk="0" hangingPunct="0">
              <a:lnSpc>
                <a:spcPct val="100000"/>
              </a:lnSpc>
              <a:spcBef>
                <a:spcPct val="0"/>
              </a:spcBef>
            </a:pPr>
            <a:r>
              <a:rPr kumimoji="0" lang="en-US" altLang="zh-CN" sz="2200"/>
              <a:t>	strcpy(id,pid);</a:t>
            </a:r>
          </a:p>
          <a:p>
            <a:pPr indent="266700" eaLnBrk="0" hangingPunct="0">
              <a:lnSpc>
                <a:spcPct val="100000"/>
              </a:lnSpc>
              <a:spcBef>
                <a:spcPct val="0"/>
              </a:spcBef>
            </a:pPr>
            <a:r>
              <a:rPr kumimoji="0" lang="en-US" altLang="zh-CN" sz="2200"/>
              <a:t>	name=new char[strlen(pname)+1]; </a:t>
            </a:r>
          </a:p>
          <a:p>
            <a:pPr indent="266700" eaLnBrk="0" hangingPunct="0">
              <a:lnSpc>
                <a:spcPct val="100000"/>
              </a:lnSpc>
              <a:spcBef>
                <a:spcPct val="0"/>
              </a:spcBef>
            </a:pPr>
            <a:r>
              <a:rPr kumimoji="0" lang="en-US" altLang="zh-CN" sz="2200"/>
              <a:t>	strcpy(name,pname);</a:t>
            </a:r>
          </a:p>
          <a:p>
            <a:pPr indent="266700" eaLnBrk="0" hangingPunct="0">
              <a:lnSpc>
                <a:spcPct val="100000"/>
              </a:lnSpc>
              <a:spcBef>
                <a:spcPct val="0"/>
              </a:spcBef>
            </a:pPr>
            <a:r>
              <a:rPr kumimoji="0" lang="en-US" altLang="zh-CN" sz="2200"/>
              <a:t>	age=a;</a:t>
            </a:r>
          </a:p>
          <a:p>
            <a:pPr indent="266700" eaLnBrk="0" hangingPunct="0">
              <a:lnSpc>
                <a:spcPct val="100000"/>
              </a:lnSpc>
              <a:spcBef>
                <a:spcPct val="0"/>
              </a:spcBef>
            </a:pPr>
            <a:r>
              <a:rPr kumimoji="0" lang="en-US" altLang="zh-CN" sz="2200"/>
              <a:t>	score=s;</a:t>
            </a:r>
          </a:p>
          <a:p>
            <a:pPr indent="266700" eaLnBrk="0" hangingPunct="0">
              <a:lnSpc>
                <a:spcPct val="100000"/>
              </a:lnSpc>
              <a:spcBef>
                <a:spcPct val="0"/>
              </a:spcBef>
            </a:pPr>
            <a:r>
              <a:rPr kumimoji="0" lang="en-US" altLang="zh-CN" sz="2200"/>
              <a:t>}</a:t>
            </a:r>
          </a:p>
          <a:p>
            <a:pPr indent="266700" eaLnBrk="0" hangingPunct="0">
              <a:lnSpc>
                <a:spcPct val="100000"/>
              </a:lnSpc>
              <a:spcBef>
                <a:spcPct val="0"/>
              </a:spcBef>
            </a:pPr>
            <a:r>
              <a:rPr kumimoji="0" lang="en-US" altLang="zh-CN" sz="2200">
                <a:solidFill>
                  <a:srgbClr val="FF3300"/>
                </a:solidFill>
              </a:rPr>
              <a:t>Student::Student(const Student&amp; init)</a:t>
            </a:r>
            <a:r>
              <a:rPr kumimoji="0" lang="en-US" altLang="zh-CN" sz="2200"/>
              <a:t> 	</a:t>
            </a:r>
            <a:r>
              <a:rPr kumimoji="0" lang="en-US" altLang="zh-CN" sz="2200">
                <a:solidFill>
                  <a:schemeClr val="hlink"/>
                </a:solidFill>
              </a:rPr>
              <a:t>//</a:t>
            </a:r>
            <a:r>
              <a:rPr kumimoji="0" lang="zh-CN" altLang="en-US" sz="2200">
                <a:solidFill>
                  <a:schemeClr val="hlink"/>
                </a:solidFill>
              </a:rPr>
              <a:t>拷贝构造函数的实现</a:t>
            </a:r>
          </a:p>
          <a:p>
            <a:pPr indent="266700" eaLnBrk="0" hangingPunct="0">
              <a:lnSpc>
                <a:spcPct val="100000"/>
              </a:lnSpc>
              <a:spcBef>
                <a:spcPct val="0"/>
              </a:spcBef>
            </a:pPr>
            <a:r>
              <a:rPr kumimoji="0" lang="en-US" altLang="zh-CN" sz="2200"/>
              <a:t>{</a:t>
            </a:r>
          </a:p>
          <a:p>
            <a:pPr indent="266700" eaLnBrk="0" hangingPunct="0">
              <a:lnSpc>
                <a:spcPct val="100000"/>
              </a:lnSpc>
              <a:spcBef>
                <a:spcPct val="0"/>
              </a:spcBef>
            </a:pPr>
            <a:r>
              <a:rPr kumimoji="0" lang="en-US" altLang="zh-CN" sz="2200"/>
              <a:t>         id=new char[strlen(init.id)+1];</a:t>
            </a:r>
          </a:p>
          <a:p>
            <a:pPr indent="266700" eaLnBrk="0" hangingPunct="0">
              <a:lnSpc>
                <a:spcPct val="100000"/>
              </a:lnSpc>
              <a:spcBef>
                <a:spcPct val="0"/>
              </a:spcBef>
            </a:pPr>
            <a:r>
              <a:rPr kumimoji="0" lang="en-US" altLang="zh-CN" sz="2200"/>
              <a:t>	strcpy(id,init.id);</a:t>
            </a:r>
          </a:p>
          <a:p>
            <a:pPr indent="266700" eaLnBrk="0" hangingPunct="0">
              <a:lnSpc>
                <a:spcPct val="100000"/>
              </a:lnSpc>
              <a:spcBef>
                <a:spcPct val="0"/>
              </a:spcBef>
            </a:pPr>
            <a:r>
              <a:rPr kumimoji="0" lang="en-US" altLang="zh-CN" sz="2200"/>
              <a:t>	name=new char[strlen(init.name)+1];</a:t>
            </a:r>
          </a:p>
          <a:p>
            <a:pPr indent="266700" eaLnBrk="0" hangingPunct="0">
              <a:lnSpc>
                <a:spcPct val="100000"/>
              </a:lnSpc>
              <a:spcBef>
                <a:spcPct val="0"/>
              </a:spcBef>
            </a:pPr>
            <a:r>
              <a:rPr kumimoji="0" lang="en-US" altLang="zh-CN" sz="2200"/>
              <a:t>	strcpy(name,init.name);</a:t>
            </a:r>
          </a:p>
          <a:p>
            <a:pPr indent="266700" eaLnBrk="0" hangingPunct="0">
              <a:lnSpc>
                <a:spcPct val="100000"/>
              </a:lnSpc>
              <a:spcBef>
                <a:spcPct val="0"/>
              </a:spcBef>
            </a:pPr>
            <a:r>
              <a:rPr kumimoji="0" lang="en-US" altLang="zh-CN" sz="2200"/>
              <a:t>}</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p>
            <a:r>
              <a:rPr lang="en-US" altLang="zh-CN"/>
              <a:t> </a:t>
            </a:r>
          </a:p>
        </p:txBody>
      </p:sp>
      <p:sp>
        <p:nvSpPr>
          <p:cNvPr id="92162" name="Rectangle 2"/>
          <p:cNvSpPr>
            <a:spLocks noChangeArrowheads="1"/>
          </p:cNvSpPr>
          <p:nvPr/>
        </p:nvSpPr>
        <p:spPr bwMode="auto">
          <a:xfrm>
            <a:off x="223838" y="1662113"/>
            <a:ext cx="8740775" cy="4791075"/>
          </a:xfrm>
          <a:prstGeom prst="rect">
            <a:avLst/>
          </a:prstGeom>
          <a:solidFill>
            <a:schemeClr val="bg1"/>
          </a:solidFill>
          <a:ln w="9525">
            <a:solidFill>
              <a:schemeClr val="tx1"/>
            </a:solidFill>
            <a:miter lim="800000"/>
            <a:headEnd/>
            <a:tailEnd/>
          </a:ln>
          <a:effectLst/>
        </p:spPr>
        <p:txBody>
          <a:bodyPr>
            <a:spAutoFit/>
          </a:bodyPr>
          <a:lstStyle/>
          <a:p>
            <a:pPr indent="266700" eaLnBrk="0" hangingPunct="0">
              <a:lnSpc>
                <a:spcPct val="100000"/>
              </a:lnSpc>
              <a:spcBef>
                <a:spcPct val="0"/>
              </a:spcBef>
            </a:pPr>
            <a:r>
              <a:rPr kumimoji="0" lang="en-US" altLang="zh-CN" sz="2200"/>
              <a:t>Student::~Student() </a:t>
            </a:r>
            <a:r>
              <a:rPr kumimoji="0" lang="en-US" altLang="zh-CN" sz="2200">
                <a:solidFill>
                  <a:schemeClr val="hlink"/>
                </a:solidFill>
              </a:rPr>
              <a:t>	//</a:t>
            </a:r>
            <a:r>
              <a:rPr kumimoji="0" lang="zh-CN" altLang="en-US" sz="2200">
                <a:solidFill>
                  <a:schemeClr val="hlink"/>
                </a:solidFill>
              </a:rPr>
              <a:t>析构函数的实现</a:t>
            </a:r>
          </a:p>
          <a:p>
            <a:pPr indent="266700" eaLnBrk="0" hangingPunct="0">
              <a:lnSpc>
                <a:spcPct val="100000"/>
              </a:lnSpc>
              <a:spcBef>
                <a:spcPct val="0"/>
              </a:spcBef>
            </a:pPr>
            <a:r>
              <a:rPr kumimoji="0" lang="en-US" altLang="zh-CN" sz="2200"/>
              <a:t>{</a:t>
            </a:r>
          </a:p>
          <a:p>
            <a:pPr indent="266700" eaLnBrk="0" hangingPunct="0">
              <a:lnSpc>
                <a:spcPct val="100000"/>
              </a:lnSpc>
              <a:spcBef>
                <a:spcPct val="0"/>
              </a:spcBef>
            </a:pPr>
            <a:r>
              <a:rPr kumimoji="0" lang="en-US" altLang="zh-CN" sz="2200"/>
              <a:t>	delete[] name; </a:t>
            </a:r>
          </a:p>
          <a:p>
            <a:pPr indent="266700" eaLnBrk="0" hangingPunct="0">
              <a:lnSpc>
                <a:spcPct val="100000"/>
              </a:lnSpc>
              <a:spcBef>
                <a:spcPct val="0"/>
              </a:spcBef>
            </a:pPr>
            <a:r>
              <a:rPr kumimoji="0" lang="en-US" altLang="zh-CN" sz="2200"/>
              <a:t>	delete[] id;</a:t>
            </a:r>
          </a:p>
          <a:p>
            <a:pPr indent="266700" eaLnBrk="0" hangingPunct="0">
              <a:lnSpc>
                <a:spcPct val="100000"/>
              </a:lnSpc>
              <a:spcBef>
                <a:spcPct val="0"/>
              </a:spcBef>
            </a:pPr>
            <a:r>
              <a:rPr kumimoji="0" lang="en-US" altLang="zh-CN" sz="2200"/>
              <a:t>}</a:t>
            </a:r>
          </a:p>
          <a:p>
            <a:pPr indent="266700" eaLnBrk="0" hangingPunct="0">
              <a:lnSpc>
                <a:spcPct val="100000"/>
              </a:lnSpc>
              <a:spcBef>
                <a:spcPct val="0"/>
              </a:spcBef>
            </a:pPr>
            <a:endParaRPr kumimoji="0" lang="en-US" altLang="zh-CN" sz="2200"/>
          </a:p>
          <a:p>
            <a:pPr indent="266700" eaLnBrk="0" hangingPunct="0">
              <a:lnSpc>
                <a:spcPct val="100000"/>
              </a:lnSpc>
              <a:spcBef>
                <a:spcPct val="0"/>
              </a:spcBef>
            </a:pPr>
            <a:r>
              <a:rPr kumimoji="0" lang="en-US" altLang="zh-CN" sz="2200"/>
              <a:t>#include "student.h"</a:t>
            </a:r>
          </a:p>
          <a:p>
            <a:pPr indent="266700" eaLnBrk="0" hangingPunct="0">
              <a:lnSpc>
                <a:spcPct val="100000"/>
              </a:lnSpc>
              <a:spcBef>
                <a:spcPct val="0"/>
              </a:spcBef>
            </a:pPr>
            <a:r>
              <a:rPr kumimoji="0" lang="en-US" altLang="zh-CN" sz="2200"/>
              <a:t>int main() </a:t>
            </a:r>
            <a:r>
              <a:rPr kumimoji="0" lang="en-US" altLang="zh-CN" sz="2200">
                <a:solidFill>
                  <a:schemeClr val="hlink"/>
                </a:solidFill>
              </a:rPr>
              <a:t>	//</a:t>
            </a:r>
            <a:r>
              <a:rPr kumimoji="0" lang="zh-CN" altLang="en-US" sz="2200">
                <a:solidFill>
                  <a:schemeClr val="hlink"/>
                </a:solidFill>
              </a:rPr>
              <a:t>主函数</a:t>
            </a:r>
          </a:p>
          <a:p>
            <a:pPr indent="266700" eaLnBrk="0" hangingPunct="0">
              <a:lnSpc>
                <a:spcPct val="100000"/>
              </a:lnSpc>
              <a:spcBef>
                <a:spcPct val="0"/>
              </a:spcBef>
            </a:pPr>
            <a:r>
              <a:rPr kumimoji="0" lang="en-US" altLang="zh-CN" sz="2200"/>
              <a:t>{      </a:t>
            </a:r>
            <a:r>
              <a:rPr kumimoji="0" lang="en-US" altLang="zh-CN" sz="2200">
                <a:solidFill>
                  <a:schemeClr val="hlink"/>
                </a:solidFill>
              </a:rPr>
              <a:t>//</a:t>
            </a:r>
            <a:r>
              <a:rPr kumimoji="0" lang="zh-CN" altLang="en-US" sz="2200">
                <a:solidFill>
                  <a:schemeClr val="hlink"/>
                </a:solidFill>
              </a:rPr>
              <a:t>调用构造函数创建对象</a:t>
            </a:r>
            <a:r>
              <a:rPr kumimoji="0" lang="en-US" altLang="zh-CN" sz="2200">
                <a:solidFill>
                  <a:schemeClr val="hlink"/>
                </a:solidFill>
              </a:rPr>
              <a:t>s1</a:t>
            </a:r>
          </a:p>
          <a:p>
            <a:pPr indent="266700" eaLnBrk="0" hangingPunct="0">
              <a:lnSpc>
                <a:spcPct val="100000"/>
              </a:lnSpc>
              <a:spcBef>
                <a:spcPct val="0"/>
              </a:spcBef>
            </a:pPr>
            <a:r>
              <a:rPr kumimoji="0" lang="en-US" altLang="zh-CN" sz="2200"/>
              <a:t>       Student s1("03410101","Zhang Hua ",19,95); </a:t>
            </a:r>
          </a:p>
          <a:p>
            <a:pPr indent="266700" eaLnBrk="0" hangingPunct="0">
              <a:lnSpc>
                <a:spcPct val="100000"/>
              </a:lnSpc>
              <a:spcBef>
                <a:spcPct val="0"/>
              </a:spcBef>
            </a:pPr>
            <a:r>
              <a:rPr kumimoji="0" lang="en-US" altLang="zh-CN" sz="2200"/>
              <a:t>       s1.display();</a:t>
            </a:r>
          </a:p>
          <a:p>
            <a:pPr indent="266700" eaLnBrk="0" hangingPunct="0">
              <a:lnSpc>
                <a:spcPct val="100000"/>
              </a:lnSpc>
              <a:spcBef>
                <a:spcPct val="0"/>
              </a:spcBef>
            </a:pPr>
            <a:r>
              <a:rPr kumimoji="0" lang="zh-CN" altLang="en-US" sz="2200"/>
              <a:t>　   </a:t>
            </a:r>
            <a:r>
              <a:rPr kumimoji="0" lang="en-US" altLang="zh-CN" sz="2200"/>
              <a:t>Student s2(s1);    </a:t>
            </a:r>
            <a:r>
              <a:rPr kumimoji="0" lang="en-US" altLang="zh-CN" sz="2200">
                <a:solidFill>
                  <a:schemeClr val="hlink"/>
                </a:solidFill>
              </a:rPr>
              <a:t>//</a:t>
            </a:r>
            <a:r>
              <a:rPr kumimoji="0" lang="zh-CN" altLang="en-US" sz="2200">
                <a:solidFill>
                  <a:schemeClr val="hlink"/>
                </a:solidFill>
              </a:rPr>
              <a:t>调用复制构造函数，用</a:t>
            </a:r>
            <a:r>
              <a:rPr kumimoji="0" lang="en-US" altLang="zh-CN" sz="2200">
                <a:solidFill>
                  <a:schemeClr val="hlink"/>
                </a:solidFill>
              </a:rPr>
              <a:t>s1</a:t>
            </a:r>
            <a:r>
              <a:rPr kumimoji="0" lang="zh-CN" altLang="en-US" sz="2200">
                <a:solidFill>
                  <a:schemeClr val="hlink"/>
                </a:solidFill>
              </a:rPr>
              <a:t>的数据初始化对象</a:t>
            </a:r>
            <a:r>
              <a:rPr kumimoji="0" lang="en-US" altLang="zh-CN" sz="2200">
                <a:solidFill>
                  <a:schemeClr val="hlink"/>
                </a:solidFill>
              </a:rPr>
              <a:t>s2</a:t>
            </a:r>
          </a:p>
          <a:p>
            <a:pPr indent="266700" eaLnBrk="0" hangingPunct="0">
              <a:lnSpc>
                <a:spcPct val="100000"/>
              </a:lnSpc>
              <a:spcBef>
                <a:spcPct val="0"/>
              </a:spcBef>
            </a:pPr>
            <a:r>
              <a:rPr kumimoji="0" lang="en-US" altLang="zh-CN" sz="2200"/>
              <a:t>       s2.display();  return 0;</a:t>
            </a:r>
          </a:p>
          <a:p>
            <a:pPr indent="266700" eaLnBrk="0" hangingPunct="0">
              <a:lnSpc>
                <a:spcPct val="100000"/>
              </a:lnSpc>
              <a:spcBef>
                <a:spcPct val="0"/>
              </a:spcBef>
            </a:pPr>
            <a:r>
              <a:rPr kumimoji="0" lang="en-US" altLang="zh-CN" sz="2200"/>
              <a:t>}</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06850" name="Rectangle 2"/>
          <p:cNvSpPr>
            <a:spLocks noChangeArrowheads="1"/>
          </p:cNvSpPr>
          <p:nvPr/>
        </p:nvSpPr>
        <p:spPr bwMode="auto">
          <a:xfrm>
            <a:off x="1042988" y="1773238"/>
            <a:ext cx="7659687" cy="4821237"/>
          </a:xfrm>
          <a:prstGeom prst="rect">
            <a:avLst/>
          </a:prstGeom>
          <a:noFill/>
          <a:ln w="9525">
            <a:solidFill>
              <a:schemeClr val="tx1"/>
            </a:solidFill>
            <a:miter lim="800000"/>
            <a:headEnd/>
            <a:tailEnd/>
          </a:ln>
          <a:effectLst/>
        </p:spPr>
        <p:txBody>
          <a:bodyPr>
            <a:spAutoFit/>
          </a:bodyPr>
          <a:lstStyle/>
          <a:p>
            <a:pPr>
              <a:lnSpc>
                <a:spcPct val="100000"/>
              </a:lnSpc>
              <a:spcBef>
                <a:spcPct val="0"/>
              </a:spcBef>
              <a:tabLst>
                <a:tab pos="228600" algn="l"/>
                <a:tab pos="457200" algn="l"/>
              </a:tabLst>
            </a:pPr>
            <a:r>
              <a:rPr kumimoji="0" lang="en-US" altLang="zh-CN" sz="2200">
                <a:solidFill>
                  <a:schemeClr val="hlink"/>
                </a:solidFill>
              </a:rPr>
              <a:t>//  </a:t>
            </a:r>
            <a:r>
              <a:rPr kumimoji="0" lang="zh-CN" altLang="en-US" sz="2200">
                <a:solidFill>
                  <a:schemeClr val="hlink"/>
                </a:solidFill>
              </a:rPr>
              <a:t>示例程序，日期类的定义。</a:t>
            </a:r>
          </a:p>
          <a:p>
            <a:pPr algn="l" eaLnBrk="0" hangingPunct="0">
              <a:lnSpc>
                <a:spcPct val="100000"/>
              </a:lnSpc>
              <a:spcBef>
                <a:spcPct val="0"/>
              </a:spcBef>
              <a:tabLst>
                <a:tab pos="228600" algn="l"/>
                <a:tab pos="457200" algn="l"/>
              </a:tabLst>
            </a:pPr>
            <a:r>
              <a:rPr kumimoji="0" lang="en-US" altLang="zh-CN" sz="2200">
                <a:solidFill>
                  <a:schemeClr val="hlink"/>
                </a:solidFill>
              </a:rPr>
              <a:t>//  date.h</a:t>
            </a:r>
            <a:endParaRPr kumimoji="0" lang="en-US" altLang="zh-CN" sz="2200">
              <a:solidFill>
                <a:schemeClr val="hlink"/>
              </a:solidFill>
              <a:cs typeface="Times New Roman" pitchFamily="18" charset="0"/>
            </a:endParaRPr>
          </a:p>
          <a:p>
            <a:pPr algn="l" eaLnBrk="0" hangingPunct="0">
              <a:lnSpc>
                <a:spcPct val="100000"/>
              </a:lnSpc>
              <a:spcBef>
                <a:spcPct val="0"/>
              </a:spcBef>
              <a:tabLst>
                <a:tab pos="228600" algn="l"/>
                <a:tab pos="457200" algn="l"/>
              </a:tabLst>
            </a:pPr>
            <a:r>
              <a:rPr kumimoji="0" lang="en-US" altLang="zh-CN" sz="2200"/>
              <a:t>#include &lt;iostream&gt;</a:t>
            </a:r>
          </a:p>
          <a:p>
            <a:pPr algn="l" eaLnBrk="0" hangingPunct="0">
              <a:lnSpc>
                <a:spcPct val="100000"/>
              </a:lnSpc>
              <a:spcBef>
                <a:spcPct val="0"/>
              </a:spcBef>
              <a:tabLst>
                <a:tab pos="228600" algn="l"/>
                <a:tab pos="457200" algn="l"/>
              </a:tabLst>
            </a:pPr>
            <a:r>
              <a:rPr kumimoji="0" lang="en-US" altLang="zh-CN" sz="2200"/>
              <a:t>using namespace std;</a:t>
            </a:r>
          </a:p>
          <a:p>
            <a:pPr algn="l" eaLnBrk="0" hangingPunct="0">
              <a:lnSpc>
                <a:spcPct val="100000"/>
              </a:lnSpc>
              <a:spcBef>
                <a:spcPct val="0"/>
              </a:spcBef>
              <a:tabLst>
                <a:tab pos="228600" algn="l"/>
                <a:tab pos="457200" algn="l"/>
              </a:tabLst>
            </a:pPr>
            <a:r>
              <a:rPr kumimoji="0" lang="en-US" altLang="zh-CN" sz="2200"/>
              <a:t>class Date 		             </a:t>
            </a:r>
            <a:r>
              <a:rPr kumimoji="0" lang="en-US" altLang="zh-CN" sz="2200">
                <a:solidFill>
                  <a:srgbClr val="800000"/>
                </a:solidFill>
              </a:rPr>
              <a:t>//</a:t>
            </a:r>
            <a:r>
              <a:rPr kumimoji="0" lang="zh-CN" altLang="en-US" sz="2200">
                <a:solidFill>
                  <a:srgbClr val="800000"/>
                </a:solidFill>
              </a:rPr>
              <a:t>定义日期类</a:t>
            </a:r>
            <a:r>
              <a:rPr kumimoji="0" lang="en-US" altLang="zh-CN" sz="2200">
                <a:solidFill>
                  <a:srgbClr val="800000"/>
                </a:solidFill>
              </a:rPr>
              <a:t>Date</a:t>
            </a:r>
          </a:p>
          <a:p>
            <a:pPr algn="l" eaLnBrk="0" hangingPunct="0">
              <a:lnSpc>
                <a:spcPct val="100000"/>
              </a:lnSpc>
              <a:spcBef>
                <a:spcPct val="0"/>
              </a:spcBef>
              <a:tabLst>
                <a:tab pos="228600" algn="l"/>
                <a:tab pos="457200" algn="l"/>
              </a:tabLst>
            </a:pPr>
            <a:r>
              <a:rPr kumimoji="0" lang="en-US" altLang="zh-CN" sz="2200"/>
              <a:t>{</a:t>
            </a:r>
          </a:p>
          <a:p>
            <a:pPr algn="l" eaLnBrk="0" hangingPunct="0">
              <a:lnSpc>
                <a:spcPct val="100000"/>
              </a:lnSpc>
              <a:spcBef>
                <a:spcPct val="0"/>
              </a:spcBef>
              <a:tabLst>
                <a:tab pos="228600" algn="l"/>
                <a:tab pos="457200" algn="l"/>
              </a:tabLst>
            </a:pPr>
            <a:r>
              <a:rPr kumimoji="0" lang="en-US" altLang="zh-CN" sz="2200"/>
              <a:t>	public: 			</a:t>
            </a:r>
            <a:r>
              <a:rPr kumimoji="0" lang="en-US" altLang="zh-CN" sz="2200">
                <a:solidFill>
                  <a:srgbClr val="800000"/>
                </a:solidFill>
              </a:rPr>
              <a:t>//</a:t>
            </a:r>
            <a:r>
              <a:rPr kumimoji="0" lang="zh-CN" altLang="en-US" sz="2200">
                <a:solidFill>
                  <a:srgbClr val="800000"/>
                </a:solidFill>
              </a:rPr>
              <a:t>声明类成员 </a:t>
            </a:r>
          </a:p>
          <a:p>
            <a:pPr algn="l" eaLnBrk="0" hangingPunct="0">
              <a:lnSpc>
                <a:spcPct val="100000"/>
              </a:lnSpc>
              <a:spcBef>
                <a:spcPct val="0"/>
              </a:spcBef>
              <a:tabLst>
                <a:tab pos="228600" algn="l"/>
                <a:tab pos="457200" algn="l"/>
              </a:tabLst>
            </a:pPr>
            <a:r>
              <a:rPr kumimoji="0" lang="zh-CN" altLang="en-US" sz="2200"/>
              <a:t>		</a:t>
            </a:r>
            <a:r>
              <a:rPr kumimoji="0" lang="en-US" altLang="zh-CN" sz="2200"/>
              <a:t>Date(int y=2011, int m=1, int d=1);</a:t>
            </a:r>
          </a:p>
          <a:p>
            <a:pPr algn="l" eaLnBrk="0" hangingPunct="0">
              <a:lnSpc>
                <a:spcPct val="100000"/>
              </a:lnSpc>
              <a:spcBef>
                <a:spcPct val="0"/>
              </a:spcBef>
              <a:tabLst>
                <a:tab pos="228600" algn="l"/>
                <a:tab pos="457200" algn="l"/>
              </a:tabLst>
            </a:pPr>
            <a:r>
              <a:rPr kumimoji="0" lang="en-US" altLang="zh-CN" sz="2200"/>
              <a:t>       Date(const Date &amp;date);</a:t>
            </a:r>
          </a:p>
          <a:p>
            <a:pPr algn="l" eaLnBrk="0" hangingPunct="0">
              <a:lnSpc>
                <a:spcPct val="100000"/>
              </a:lnSpc>
              <a:spcBef>
                <a:spcPct val="0"/>
              </a:spcBef>
              <a:tabLst>
                <a:tab pos="228600" algn="l"/>
                <a:tab pos="457200" algn="l"/>
              </a:tabLst>
            </a:pPr>
            <a:r>
              <a:rPr kumimoji="0" lang="en-US" altLang="zh-CN" sz="2200"/>
              <a:t>      ~Date();</a:t>
            </a:r>
          </a:p>
          <a:p>
            <a:pPr algn="l" eaLnBrk="0" hangingPunct="0">
              <a:lnSpc>
                <a:spcPct val="100000"/>
              </a:lnSpc>
              <a:spcBef>
                <a:spcPct val="0"/>
              </a:spcBef>
              <a:tabLst>
                <a:tab pos="228600" algn="l"/>
                <a:tab pos="457200" algn="l"/>
              </a:tabLst>
            </a:pPr>
            <a:r>
              <a:rPr kumimoji="0" lang="en-US" altLang="zh-CN" sz="2200"/>
              <a:t>		void ShowDate( )</a:t>
            </a:r>
          </a:p>
          <a:p>
            <a:pPr algn="l" eaLnBrk="0" hangingPunct="0">
              <a:lnSpc>
                <a:spcPct val="100000"/>
              </a:lnSpc>
              <a:spcBef>
                <a:spcPct val="0"/>
              </a:spcBef>
              <a:tabLst>
                <a:tab pos="228600" algn="l"/>
                <a:tab pos="457200" algn="l"/>
              </a:tabLst>
            </a:pPr>
            <a:r>
              <a:rPr kumimoji="0" lang="en-US" altLang="zh-CN" sz="2200"/>
              <a:t>  	private:         </a:t>
            </a:r>
            <a:r>
              <a:rPr kumimoji="0" lang="en-US" altLang="zh-CN"/>
              <a:t>		           </a:t>
            </a:r>
            <a:r>
              <a:rPr kumimoji="0" lang="en-US" altLang="zh-CN" sz="2200"/>
              <a:t>		</a:t>
            </a:r>
          </a:p>
          <a:p>
            <a:pPr algn="l" eaLnBrk="0" hangingPunct="0">
              <a:lnSpc>
                <a:spcPct val="100000"/>
              </a:lnSpc>
              <a:spcBef>
                <a:spcPct val="0"/>
              </a:spcBef>
              <a:tabLst>
                <a:tab pos="228600" algn="l"/>
                <a:tab pos="457200" algn="l"/>
              </a:tabLst>
            </a:pPr>
            <a:r>
              <a:rPr kumimoji="0" lang="en-US" altLang="zh-CN" sz="2200"/>
              <a:t>		int year;      int month;      int day;</a:t>
            </a:r>
          </a:p>
          <a:p>
            <a:pPr eaLnBrk="0" hangingPunct="0">
              <a:lnSpc>
                <a:spcPct val="100000"/>
              </a:lnSpc>
              <a:spcBef>
                <a:spcPct val="0"/>
              </a:spcBef>
              <a:tabLst>
                <a:tab pos="228600" algn="l"/>
                <a:tab pos="457200" algn="l"/>
              </a:tabLst>
            </a:pPr>
            <a:r>
              <a:rPr kumimoji="0" lang="en-US" altLang="zh-CN" sz="2200"/>
              <a:t>}; 			</a:t>
            </a:r>
            <a:r>
              <a:rPr kumimoji="0" lang="en-US" altLang="zh-CN" sz="2200">
                <a:solidFill>
                  <a:srgbClr val="800000"/>
                </a:solidFill>
              </a:rPr>
              <a:t>//</a:t>
            </a:r>
            <a:r>
              <a:rPr kumimoji="0" lang="zh-CN" altLang="en-US" sz="2200">
                <a:solidFill>
                  <a:srgbClr val="800000"/>
                </a:solidFill>
              </a:rPr>
              <a:t>以括号及分号结束，体现封装</a:t>
            </a:r>
          </a:p>
        </p:txBody>
      </p:sp>
      <p:sp>
        <p:nvSpPr>
          <p:cNvPr id="206851"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3.11    </a:t>
            </a:r>
            <a:r>
              <a:rPr kumimoji="0" lang="zh-CN" altLang="en-US" sz="3600">
                <a:solidFill>
                  <a:schemeClr val="tx2"/>
                </a:solidFill>
              </a:rPr>
              <a:t>拷贝构造函数</a:t>
            </a:r>
            <a:r>
              <a:rPr kumimoji="0" lang="zh-CN" altLang="en-US" sz="3600">
                <a:solidFill>
                  <a:srgbClr val="000099"/>
                </a:solidFill>
              </a:rPr>
              <a:t>（示例）</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07874" name="Rectangle 2"/>
          <p:cNvSpPr>
            <a:spLocks noChangeArrowheads="1"/>
          </p:cNvSpPr>
          <p:nvPr/>
        </p:nvSpPr>
        <p:spPr bwMode="auto">
          <a:xfrm>
            <a:off x="1042988" y="1700213"/>
            <a:ext cx="7659687" cy="4889500"/>
          </a:xfrm>
          <a:prstGeom prst="rect">
            <a:avLst/>
          </a:prstGeom>
          <a:solidFill>
            <a:schemeClr val="bg1"/>
          </a:solid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hlink"/>
                </a:solidFill>
              </a:rPr>
              <a:t>//  date.cpp</a:t>
            </a:r>
            <a:endParaRPr kumimoji="0" lang="en-US" altLang="zh-CN" sz="2200">
              <a:solidFill>
                <a:schemeClr val="hlink"/>
              </a:solidFill>
              <a:cs typeface="Times New Roman" pitchFamily="18" charset="0"/>
            </a:endParaRPr>
          </a:p>
          <a:p>
            <a:pPr algn="l" eaLnBrk="0" hangingPunct="0">
              <a:lnSpc>
                <a:spcPct val="110000"/>
              </a:lnSpc>
              <a:spcBef>
                <a:spcPct val="0"/>
              </a:spcBef>
              <a:tabLst>
                <a:tab pos="228600" algn="l"/>
                <a:tab pos="457200" algn="l"/>
              </a:tabLst>
            </a:pPr>
            <a:r>
              <a:rPr kumimoji="0" lang="en-US" altLang="zh-CN" sz="2200"/>
              <a:t>#include “date.h”</a:t>
            </a:r>
          </a:p>
          <a:p>
            <a:pPr algn="l" eaLnBrk="0" hangingPunct="0">
              <a:lnSpc>
                <a:spcPct val="110000"/>
              </a:lnSpc>
              <a:spcBef>
                <a:spcPct val="0"/>
              </a:spcBef>
              <a:tabLst>
                <a:tab pos="228600" algn="l"/>
                <a:tab pos="457200" algn="l"/>
              </a:tabLst>
            </a:pPr>
            <a:r>
              <a:rPr kumimoji="0" lang="en-US" altLang="zh-CN" sz="2200"/>
              <a:t>Date::Date(int y, int m, int d)</a:t>
            </a:r>
          </a:p>
          <a:p>
            <a:pPr algn="l" eaLnBrk="0" hangingPunct="0">
              <a:lnSpc>
                <a:spcPct val="110000"/>
              </a:lnSpc>
              <a:spcBef>
                <a:spcPct val="0"/>
              </a:spcBef>
              <a:tabLst>
                <a:tab pos="228600" algn="l"/>
                <a:tab pos="457200" algn="l"/>
              </a:tabLst>
            </a:pPr>
            <a:r>
              <a:rPr kumimoji="0" lang="en-US" altLang="zh-CN" sz="2200"/>
              <a:t>{  year=y;   month=m;  day=d;</a:t>
            </a:r>
          </a:p>
          <a:p>
            <a:pPr algn="l" eaLnBrk="0" hangingPunct="0">
              <a:lnSpc>
                <a:spcPct val="110000"/>
              </a:lnSpc>
              <a:spcBef>
                <a:spcPct val="0"/>
              </a:spcBef>
              <a:tabLst>
                <a:tab pos="228600" algn="l"/>
                <a:tab pos="457200" algn="l"/>
              </a:tabLst>
            </a:pPr>
            <a:r>
              <a:rPr kumimoji="0" lang="en-US" altLang="zh-CN" sz="2200"/>
              <a:t>   cout&lt;&lt;“Constructing…"&lt;&lt;endl;   }</a:t>
            </a:r>
          </a:p>
          <a:p>
            <a:pPr algn="l">
              <a:lnSpc>
                <a:spcPct val="110000"/>
              </a:lnSpc>
              <a:spcBef>
                <a:spcPct val="0"/>
              </a:spcBef>
              <a:tabLst>
                <a:tab pos="228600" algn="l"/>
                <a:tab pos="457200" algn="l"/>
              </a:tabLst>
            </a:pPr>
            <a:r>
              <a:rPr kumimoji="0" lang="en-US" altLang="zh-CN" sz="2200"/>
              <a:t>Date::Date(const Date &amp;date)</a:t>
            </a:r>
          </a:p>
          <a:p>
            <a:pPr algn="l">
              <a:lnSpc>
                <a:spcPct val="110000"/>
              </a:lnSpc>
              <a:spcBef>
                <a:spcPct val="0"/>
              </a:spcBef>
              <a:tabLst>
                <a:tab pos="228600" algn="l"/>
                <a:tab pos="457200" algn="l"/>
              </a:tabLst>
            </a:pPr>
            <a:r>
              <a:rPr kumimoji="0" lang="en-US" altLang="zh-CN" sz="2200"/>
              <a:t>{   year=date1.year;   month=date1.month;  day=date1.day;</a:t>
            </a:r>
          </a:p>
          <a:p>
            <a:pPr algn="l">
              <a:lnSpc>
                <a:spcPct val="110000"/>
              </a:lnSpc>
              <a:spcBef>
                <a:spcPct val="0"/>
              </a:spcBef>
              <a:tabLst>
                <a:tab pos="228600" algn="l"/>
                <a:tab pos="457200" algn="l"/>
              </a:tabLst>
            </a:pPr>
            <a:r>
              <a:rPr kumimoji="0" lang="en-US" altLang="zh-CN" sz="2200"/>
              <a:t>    cout&lt;&lt;"Copy Constructing…"&lt;&lt;endl;   }</a:t>
            </a:r>
          </a:p>
          <a:p>
            <a:pPr algn="l" eaLnBrk="0" hangingPunct="0">
              <a:lnSpc>
                <a:spcPct val="110000"/>
              </a:lnSpc>
              <a:spcBef>
                <a:spcPct val="0"/>
              </a:spcBef>
              <a:tabLst>
                <a:tab pos="228600" algn="l"/>
                <a:tab pos="457200" algn="l"/>
              </a:tabLst>
            </a:pPr>
            <a:r>
              <a:rPr kumimoji="0" lang="en-US" altLang="zh-CN" sz="2200"/>
              <a:t>void Date::ShowDate( )</a:t>
            </a:r>
          </a:p>
          <a:p>
            <a:pPr algn="l" eaLnBrk="0" hangingPunct="0">
              <a:lnSpc>
                <a:spcPct val="110000"/>
              </a:lnSpc>
              <a:spcBef>
                <a:spcPct val="0"/>
              </a:spcBef>
              <a:tabLst>
                <a:tab pos="228600" algn="l"/>
                <a:tab pos="457200" algn="l"/>
              </a:tabLst>
            </a:pPr>
            <a:r>
              <a:rPr kumimoji="0" lang="en-US" altLang="zh-CN" sz="2200"/>
              <a:t>{   cout&lt;&lt;"Date</a:t>
            </a:r>
            <a:r>
              <a:rPr kumimoji="0" lang="zh-CN" altLang="en-US" sz="2200"/>
              <a:t>：</a:t>
            </a:r>
            <a:r>
              <a:rPr kumimoji="0" lang="en-US" altLang="zh-CN" sz="2200"/>
              <a:t>"&lt;&lt;year&lt;&lt;“."&lt;&lt;month&lt;&lt;“."&lt;&lt;day;</a:t>
            </a:r>
          </a:p>
          <a:p>
            <a:pPr algn="l" eaLnBrk="0" hangingPunct="0">
              <a:lnSpc>
                <a:spcPct val="110000"/>
              </a:lnSpc>
              <a:spcBef>
                <a:spcPct val="0"/>
              </a:spcBef>
              <a:tabLst>
                <a:tab pos="228600" algn="l"/>
                <a:tab pos="457200" algn="l"/>
              </a:tabLst>
            </a:pPr>
            <a:r>
              <a:rPr kumimoji="0" lang="en-US" altLang="zh-CN" sz="2200"/>
              <a:t>     cout&lt;&lt;endl;   }</a:t>
            </a:r>
          </a:p>
          <a:p>
            <a:pPr algn="l" eaLnBrk="0" hangingPunct="0">
              <a:lnSpc>
                <a:spcPct val="110000"/>
              </a:lnSpc>
              <a:spcBef>
                <a:spcPct val="0"/>
              </a:spcBef>
              <a:tabLst>
                <a:tab pos="228600" algn="l"/>
                <a:tab pos="457200" algn="l"/>
              </a:tabLst>
            </a:pPr>
            <a:r>
              <a:rPr kumimoji="0" lang="en-US" altLang="zh-CN" sz="2200"/>
              <a:t>Date::</a:t>
            </a:r>
            <a:r>
              <a:rPr kumimoji="0" lang="zh-CN" altLang="en-US" sz="2200"/>
              <a:t>～</a:t>
            </a:r>
            <a:r>
              <a:rPr kumimoji="0" lang="en-US" altLang="zh-CN" sz="2200"/>
              <a:t>Date()</a:t>
            </a:r>
          </a:p>
          <a:p>
            <a:pPr algn="l" eaLnBrk="0" hangingPunct="0">
              <a:lnSpc>
                <a:spcPct val="110000"/>
              </a:lnSpc>
              <a:spcBef>
                <a:spcPct val="0"/>
              </a:spcBef>
              <a:tabLst>
                <a:tab pos="228600" algn="l"/>
                <a:tab pos="457200" algn="l"/>
              </a:tabLst>
            </a:pPr>
            <a:r>
              <a:rPr kumimoji="0" lang="en-US" altLang="zh-CN" sz="2200"/>
              <a:t>{   cout&lt;&lt;"destructing…"&lt;&lt;endl;   }</a:t>
            </a:r>
          </a:p>
        </p:txBody>
      </p:sp>
      <p:sp>
        <p:nvSpPr>
          <p:cNvPr id="20787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3.11    </a:t>
            </a:r>
            <a:r>
              <a:rPr kumimoji="0" lang="zh-CN" altLang="en-US" sz="3600">
                <a:solidFill>
                  <a:schemeClr val="tx2"/>
                </a:solidFill>
              </a:rPr>
              <a:t>拷贝构造函数</a:t>
            </a:r>
            <a:r>
              <a:rPr kumimoji="0" lang="zh-CN" altLang="en-US" sz="3600">
                <a:solidFill>
                  <a:srgbClr val="000099"/>
                </a:solidFill>
              </a:rPr>
              <a:t>（示例）</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08898" name="Rectangle 2"/>
          <p:cNvSpPr>
            <a:spLocks noChangeArrowheads="1"/>
          </p:cNvSpPr>
          <p:nvPr/>
        </p:nvSpPr>
        <p:spPr bwMode="auto">
          <a:xfrm>
            <a:off x="1042988" y="1773238"/>
            <a:ext cx="7659687" cy="4521200"/>
          </a:xfrm>
          <a:prstGeom prst="rect">
            <a:avLst/>
          </a:prstGeom>
          <a:no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solidFill>
                  <a:schemeClr val="hlink"/>
                </a:solidFill>
              </a:rPr>
              <a:t>//  main.cpp</a:t>
            </a:r>
            <a:endParaRPr kumimoji="0" lang="en-US" altLang="zh-CN" sz="2200">
              <a:solidFill>
                <a:schemeClr val="hlink"/>
              </a:solidFill>
              <a:cs typeface="Times New Roman" pitchFamily="18" charset="0"/>
            </a:endParaRPr>
          </a:p>
          <a:p>
            <a:pPr algn="l" eaLnBrk="0" hangingPunct="0">
              <a:lnSpc>
                <a:spcPct val="110000"/>
              </a:lnSpc>
              <a:spcBef>
                <a:spcPct val="0"/>
              </a:spcBef>
              <a:tabLst>
                <a:tab pos="228600" algn="l"/>
                <a:tab pos="457200" algn="l"/>
              </a:tabLst>
            </a:pPr>
            <a:r>
              <a:rPr kumimoji="0" lang="en-US" altLang="zh-CN" sz="2200"/>
              <a:t>#include “date.cpp”</a:t>
            </a:r>
          </a:p>
          <a:p>
            <a:pPr algn="l" eaLnBrk="0" hangingPunct="0">
              <a:lnSpc>
                <a:spcPct val="110000"/>
              </a:lnSpc>
              <a:spcBef>
                <a:spcPct val="0"/>
              </a:spcBef>
              <a:tabLst>
                <a:tab pos="228600" algn="l"/>
                <a:tab pos="457200" algn="l"/>
              </a:tabLst>
            </a:pPr>
            <a:r>
              <a:rPr kumimoji="0" lang="en-US" altLang="zh-CN" sz="2200"/>
              <a:t>Date Fun(Date date2)</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    Date date3(date2);      </a:t>
            </a:r>
            <a:r>
              <a:rPr kumimoji="0" lang="en-US" altLang="zh-CN" sz="2200">
                <a:solidFill>
                  <a:srgbClr val="800000"/>
                </a:solidFill>
              </a:rPr>
              <a:t>//</a:t>
            </a:r>
            <a:r>
              <a:rPr kumimoji="0" lang="zh-CN" altLang="en-US" sz="2200">
                <a:solidFill>
                  <a:srgbClr val="800000"/>
                </a:solidFill>
              </a:rPr>
              <a:t>调用拷贝构造函数</a:t>
            </a:r>
          </a:p>
          <a:p>
            <a:pPr algn="l" eaLnBrk="0" hangingPunct="0">
              <a:lnSpc>
                <a:spcPct val="110000"/>
              </a:lnSpc>
              <a:spcBef>
                <a:spcPct val="0"/>
              </a:spcBef>
              <a:tabLst>
                <a:tab pos="228600" algn="l"/>
                <a:tab pos="457200" algn="l"/>
              </a:tabLst>
            </a:pPr>
            <a:r>
              <a:rPr kumimoji="0" lang="zh-CN" altLang="en-US" sz="2200"/>
              <a:t>    </a:t>
            </a:r>
            <a:r>
              <a:rPr kumimoji="0" lang="en-US" altLang="zh-CN" sz="2200"/>
              <a:t>return date3;</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int main()</a:t>
            </a:r>
          </a:p>
          <a:p>
            <a:pPr algn="l" eaLnBrk="0" hangingPunct="0">
              <a:lnSpc>
                <a:spcPct val="110000"/>
              </a:lnSpc>
              <a:spcBef>
                <a:spcPct val="0"/>
              </a:spcBef>
              <a:tabLst>
                <a:tab pos="228600" algn="l"/>
                <a:tab pos="457200" algn="l"/>
              </a:tabLst>
            </a:pPr>
            <a:r>
              <a:rPr kumimoji="0" lang="en-US" altLang="zh-CN" sz="2200"/>
              <a:t>{</a:t>
            </a:r>
          </a:p>
          <a:p>
            <a:pPr algn="l" eaLnBrk="0" hangingPunct="0">
              <a:lnSpc>
                <a:spcPct val="110000"/>
              </a:lnSpc>
              <a:spcBef>
                <a:spcPct val="0"/>
              </a:spcBef>
              <a:tabLst>
                <a:tab pos="228600" algn="l"/>
                <a:tab pos="457200" algn="l"/>
              </a:tabLst>
            </a:pPr>
            <a:r>
              <a:rPr kumimoji="0" lang="en-US" altLang="zh-CN" sz="2200"/>
              <a:t>    Date obj1(1999,3,20);</a:t>
            </a:r>
          </a:p>
          <a:p>
            <a:pPr algn="l" eaLnBrk="0" hangingPunct="0">
              <a:lnSpc>
                <a:spcPct val="110000"/>
              </a:lnSpc>
              <a:spcBef>
                <a:spcPct val="0"/>
              </a:spcBef>
              <a:tabLst>
                <a:tab pos="228600" algn="l"/>
                <a:tab pos="457200" algn="l"/>
              </a:tabLst>
            </a:pPr>
            <a:r>
              <a:rPr kumimoji="0" lang="en-US" altLang="zh-CN" sz="2200"/>
              <a:t>    Date obj3;</a:t>
            </a:r>
          </a:p>
          <a:p>
            <a:pPr algn="l" eaLnBrk="0" hangingPunct="0">
              <a:lnSpc>
                <a:spcPct val="110000"/>
              </a:lnSpc>
              <a:spcBef>
                <a:spcPct val="0"/>
              </a:spcBef>
              <a:tabLst>
                <a:tab pos="228600" algn="l"/>
                <a:tab pos="457200" algn="l"/>
              </a:tabLst>
            </a:pPr>
            <a:r>
              <a:rPr kumimoji="0" lang="en-US" altLang="zh-CN" sz="2200"/>
              <a:t>    Date obj2(obj1);        </a:t>
            </a:r>
            <a:r>
              <a:rPr kumimoji="0" lang="en-US" altLang="zh-CN" sz="2200">
                <a:solidFill>
                  <a:srgbClr val="800000"/>
                </a:solidFill>
              </a:rPr>
              <a:t>//</a:t>
            </a:r>
            <a:r>
              <a:rPr kumimoji="0" lang="zh-CN" altLang="en-US" sz="2200">
                <a:solidFill>
                  <a:srgbClr val="800000"/>
                </a:solidFill>
              </a:rPr>
              <a:t>调用拷贝构造函数</a:t>
            </a:r>
            <a:r>
              <a:rPr kumimoji="0" lang="zh-CN" altLang="en-US" sz="2200"/>
              <a:t>    </a:t>
            </a:r>
          </a:p>
        </p:txBody>
      </p:sp>
      <p:sp>
        <p:nvSpPr>
          <p:cNvPr id="20889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3.11    </a:t>
            </a:r>
            <a:r>
              <a:rPr kumimoji="0" lang="zh-CN" altLang="en-US" sz="3600">
                <a:solidFill>
                  <a:schemeClr val="tx2"/>
                </a:solidFill>
              </a:rPr>
              <a:t>拷贝构造函数</a:t>
            </a:r>
            <a:r>
              <a:rPr kumimoji="0" lang="zh-CN" altLang="en-US" sz="3600">
                <a:solidFill>
                  <a:srgbClr val="000099"/>
                </a:solidFill>
              </a:rPr>
              <a:t>（示例）</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209922" name="Rectangle 2"/>
          <p:cNvSpPr>
            <a:spLocks noChangeArrowheads="1"/>
          </p:cNvSpPr>
          <p:nvPr/>
        </p:nvSpPr>
        <p:spPr bwMode="auto">
          <a:xfrm>
            <a:off x="1042988" y="1773238"/>
            <a:ext cx="7659687" cy="2311400"/>
          </a:xfrm>
          <a:prstGeom prst="rect">
            <a:avLst/>
          </a:prstGeom>
          <a:no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200"/>
              <a:t>    Date obj4=obj2;</a:t>
            </a:r>
          </a:p>
          <a:p>
            <a:pPr algn="l" eaLnBrk="0" hangingPunct="0">
              <a:lnSpc>
                <a:spcPct val="110000"/>
              </a:lnSpc>
              <a:spcBef>
                <a:spcPct val="0"/>
              </a:spcBef>
              <a:tabLst>
                <a:tab pos="228600" algn="l"/>
                <a:tab pos="457200" algn="l"/>
              </a:tabLst>
            </a:pPr>
            <a:r>
              <a:rPr kumimoji="0" lang="en-US" altLang="zh-CN" sz="2200"/>
              <a:t>    obj3=obj2;</a:t>
            </a:r>
          </a:p>
          <a:p>
            <a:pPr algn="l" eaLnBrk="0" hangingPunct="0">
              <a:lnSpc>
                <a:spcPct val="110000"/>
              </a:lnSpc>
              <a:spcBef>
                <a:spcPct val="0"/>
              </a:spcBef>
              <a:tabLst>
                <a:tab pos="228600" algn="l"/>
                <a:tab pos="457200" algn="l"/>
              </a:tabLst>
            </a:pPr>
            <a:r>
              <a:rPr kumimoji="0" lang="en-US" altLang="zh-CN" sz="2200"/>
              <a:t>    obj3=Fun(obj2);</a:t>
            </a:r>
          </a:p>
          <a:p>
            <a:pPr algn="l" eaLnBrk="0" hangingPunct="0">
              <a:lnSpc>
                <a:spcPct val="110000"/>
              </a:lnSpc>
              <a:spcBef>
                <a:spcPct val="0"/>
              </a:spcBef>
              <a:tabLst>
                <a:tab pos="228600" algn="l"/>
                <a:tab pos="457200" algn="l"/>
              </a:tabLst>
            </a:pPr>
            <a:r>
              <a:rPr kumimoji="0" lang="en-US" altLang="zh-CN" sz="2200"/>
              <a:t>    obj3.ShowDate();  </a:t>
            </a:r>
          </a:p>
          <a:p>
            <a:pPr algn="l" eaLnBrk="0" hangingPunct="0">
              <a:lnSpc>
                <a:spcPct val="110000"/>
              </a:lnSpc>
              <a:spcBef>
                <a:spcPct val="0"/>
              </a:spcBef>
              <a:tabLst>
                <a:tab pos="228600" algn="l"/>
                <a:tab pos="457200" algn="l"/>
              </a:tabLst>
            </a:pPr>
            <a:r>
              <a:rPr kumimoji="0" lang="en-US" altLang="zh-CN" sz="2200"/>
              <a:t>    return 0;</a:t>
            </a:r>
          </a:p>
          <a:p>
            <a:pPr algn="l" eaLnBrk="0" hangingPunct="0">
              <a:lnSpc>
                <a:spcPct val="110000"/>
              </a:lnSpc>
              <a:spcBef>
                <a:spcPct val="0"/>
              </a:spcBef>
              <a:tabLst>
                <a:tab pos="228600" algn="l"/>
                <a:tab pos="457200" algn="l"/>
              </a:tabLst>
            </a:pPr>
            <a:r>
              <a:rPr kumimoji="0" lang="en-US" altLang="zh-CN" sz="2200"/>
              <a:t>}</a:t>
            </a:r>
          </a:p>
        </p:txBody>
      </p:sp>
      <p:sp>
        <p:nvSpPr>
          <p:cNvPr id="20992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3.11    </a:t>
            </a:r>
            <a:r>
              <a:rPr kumimoji="0" lang="zh-CN" altLang="en-US" sz="3600">
                <a:solidFill>
                  <a:schemeClr val="tx2"/>
                </a:solidFill>
              </a:rPr>
              <a:t>拷贝构造函数</a:t>
            </a:r>
            <a:r>
              <a:rPr kumimoji="0" lang="zh-CN" altLang="en-US" sz="3600">
                <a:solidFill>
                  <a:srgbClr val="000099"/>
                </a:solidFill>
              </a:rPr>
              <a:t>（示例）</a:t>
            </a:r>
          </a:p>
        </p:txBody>
      </p:sp>
      <p:sp>
        <p:nvSpPr>
          <p:cNvPr id="209924" name="Rectangle 4"/>
          <p:cNvSpPr>
            <a:spLocks noChangeArrowheads="1"/>
          </p:cNvSpPr>
          <p:nvPr/>
        </p:nvSpPr>
        <p:spPr bwMode="auto">
          <a:xfrm>
            <a:off x="5651500" y="1709738"/>
            <a:ext cx="3313113" cy="4456112"/>
          </a:xfrm>
          <a:prstGeom prst="rect">
            <a:avLst/>
          </a:prstGeom>
          <a:solidFill>
            <a:schemeClr val="tx1"/>
          </a:solidFill>
          <a:ln w="9525">
            <a:solidFill>
              <a:schemeClr val="tx1"/>
            </a:solidFill>
            <a:miter lim="800000"/>
            <a:headEnd/>
            <a:tailEnd/>
          </a:ln>
          <a:effectLst/>
        </p:spPr>
        <p:txBody>
          <a:bodyPr>
            <a:spAutoFit/>
          </a:bodyPr>
          <a:lstStyle/>
          <a:p>
            <a:pPr>
              <a:lnSpc>
                <a:spcPct val="110000"/>
              </a:lnSpc>
              <a:spcBef>
                <a:spcPct val="0"/>
              </a:spcBef>
              <a:tabLst>
                <a:tab pos="228600" algn="l"/>
                <a:tab pos="457200" algn="l"/>
              </a:tabLst>
            </a:pPr>
            <a:r>
              <a:rPr kumimoji="0" lang="en-US" altLang="zh-CN" sz="2000">
                <a:solidFill>
                  <a:schemeClr val="bg1"/>
                </a:solidFill>
              </a:rPr>
              <a:t>Constrcting...</a:t>
            </a:r>
          </a:p>
          <a:p>
            <a:pPr>
              <a:lnSpc>
                <a:spcPct val="110000"/>
              </a:lnSpc>
              <a:spcBef>
                <a:spcPct val="0"/>
              </a:spcBef>
              <a:tabLst>
                <a:tab pos="228600" algn="l"/>
                <a:tab pos="457200" algn="l"/>
              </a:tabLst>
            </a:pPr>
            <a:r>
              <a:rPr kumimoji="0" lang="en-US" altLang="zh-CN" sz="2000">
                <a:solidFill>
                  <a:schemeClr val="bg1"/>
                </a:solidFill>
              </a:rPr>
              <a:t>Constrcting...</a:t>
            </a:r>
          </a:p>
          <a:p>
            <a:pPr>
              <a:lnSpc>
                <a:spcPct val="110000"/>
              </a:lnSpc>
              <a:spcBef>
                <a:spcPct val="0"/>
              </a:spcBef>
              <a:tabLst>
                <a:tab pos="228600" algn="l"/>
                <a:tab pos="457200" algn="l"/>
              </a:tabLst>
            </a:pPr>
            <a:r>
              <a:rPr kumimoji="0" lang="en-US" altLang="zh-CN" sz="2000">
                <a:solidFill>
                  <a:schemeClr val="bg1"/>
                </a:solidFill>
              </a:rPr>
              <a:t>Copy Constrcting...</a:t>
            </a:r>
          </a:p>
          <a:p>
            <a:pPr>
              <a:lnSpc>
                <a:spcPct val="110000"/>
              </a:lnSpc>
              <a:spcBef>
                <a:spcPct val="0"/>
              </a:spcBef>
              <a:tabLst>
                <a:tab pos="228600" algn="l"/>
                <a:tab pos="457200" algn="l"/>
              </a:tabLst>
            </a:pPr>
            <a:r>
              <a:rPr kumimoji="0" lang="en-US" altLang="zh-CN" sz="2000">
                <a:solidFill>
                  <a:schemeClr val="bg1"/>
                </a:solidFill>
              </a:rPr>
              <a:t>Copy Constrcting...</a:t>
            </a:r>
          </a:p>
          <a:p>
            <a:pPr>
              <a:lnSpc>
                <a:spcPct val="110000"/>
              </a:lnSpc>
              <a:spcBef>
                <a:spcPct val="0"/>
              </a:spcBef>
              <a:tabLst>
                <a:tab pos="228600" algn="l"/>
                <a:tab pos="457200" algn="l"/>
              </a:tabLst>
            </a:pPr>
            <a:r>
              <a:rPr kumimoji="0" lang="en-US" altLang="zh-CN" sz="2000">
                <a:solidFill>
                  <a:schemeClr val="bg1"/>
                </a:solidFill>
              </a:rPr>
              <a:t>Copy Constrcting...</a:t>
            </a:r>
          </a:p>
          <a:p>
            <a:pPr>
              <a:lnSpc>
                <a:spcPct val="110000"/>
              </a:lnSpc>
              <a:spcBef>
                <a:spcPct val="0"/>
              </a:spcBef>
              <a:tabLst>
                <a:tab pos="228600" algn="l"/>
                <a:tab pos="457200" algn="l"/>
              </a:tabLst>
            </a:pPr>
            <a:r>
              <a:rPr kumimoji="0" lang="en-US" altLang="zh-CN" sz="2000">
                <a:solidFill>
                  <a:schemeClr val="bg1"/>
                </a:solidFill>
              </a:rPr>
              <a:t>Copy Constrcting...</a:t>
            </a:r>
          </a:p>
          <a:p>
            <a:pPr>
              <a:lnSpc>
                <a:spcPct val="110000"/>
              </a:lnSpc>
              <a:spcBef>
                <a:spcPct val="0"/>
              </a:spcBef>
              <a:tabLst>
                <a:tab pos="228600" algn="l"/>
                <a:tab pos="457200" algn="l"/>
              </a:tabLst>
            </a:pPr>
            <a:r>
              <a:rPr kumimoji="0" lang="en-US" altLang="zh-CN" sz="2000">
                <a:solidFill>
                  <a:schemeClr val="bg1"/>
                </a:solidFill>
              </a:rPr>
              <a:t>Copy Constrcting...</a:t>
            </a:r>
          </a:p>
          <a:p>
            <a:pPr>
              <a:lnSpc>
                <a:spcPct val="110000"/>
              </a:lnSpc>
              <a:spcBef>
                <a:spcPct val="0"/>
              </a:spcBef>
              <a:tabLst>
                <a:tab pos="228600" algn="l"/>
                <a:tab pos="457200" algn="l"/>
              </a:tabLst>
            </a:pPr>
            <a:r>
              <a:rPr kumimoji="0" lang="en-US" altLang="zh-CN" sz="2000">
                <a:solidFill>
                  <a:schemeClr val="bg1"/>
                </a:solidFill>
              </a:rPr>
              <a:t>Destucting…</a:t>
            </a:r>
          </a:p>
          <a:p>
            <a:pPr>
              <a:lnSpc>
                <a:spcPct val="110000"/>
              </a:lnSpc>
              <a:spcBef>
                <a:spcPct val="0"/>
              </a:spcBef>
              <a:tabLst>
                <a:tab pos="228600" algn="l"/>
                <a:tab pos="457200" algn="l"/>
              </a:tabLst>
            </a:pPr>
            <a:r>
              <a:rPr kumimoji="0" lang="en-US" altLang="zh-CN" sz="2000">
                <a:solidFill>
                  <a:schemeClr val="bg1"/>
                </a:solidFill>
              </a:rPr>
              <a:t>Destucting… Destucting…</a:t>
            </a:r>
          </a:p>
          <a:p>
            <a:pPr>
              <a:lnSpc>
                <a:spcPct val="110000"/>
              </a:lnSpc>
              <a:spcBef>
                <a:spcPct val="0"/>
              </a:spcBef>
              <a:tabLst>
                <a:tab pos="228600" algn="l"/>
                <a:tab pos="457200" algn="l"/>
              </a:tabLst>
            </a:pPr>
            <a:r>
              <a:rPr kumimoji="0" lang="en-US" altLang="zh-CN" sz="2000">
                <a:solidFill>
                  <a:schemeClr val="bg1"/>
                </a:solidFill>
              </a:rPr>
              <a:t>1999.3.20</a:t>
            </a:r>
          </a:p>
          <a:p>
            <a:pPr>
              <a:lnSpc>
                <a:spcPct val="110000"/>
              </a:lnSpc>
              <a:spcBef>
                <a:spcPct val="0"/>
              </a:spcBef>
              <a:tabLst>
                <a:tab pos="228600" algn="l"/>
                <a:tab pos="457200" algn="l"/>
              </a:tabLst>
            </a:pPr>
            <a:r>
              <a:rPr kumimoji="0" lang="en-US" altLang="zh-CN" sz="2000">
                <a:solidFill>
                  <a:schemeClr val="bg1"/>
                </a:solidFill>
              </a:rPr>
              <a:t>Destucting… </a:t>
            </a:r>
          </a:p>
          <a:p>
            <a:pPr>
              <a:lnSpc>
                <a:spcPct val="110000"/>
              </a:lnSpc>
              <a:spcBef>
                <a:spcPct val="0"/>
              </a:spcBef>
              <a:tabLst>
                <a:tab pos="228600" algn="l"/>
                <a:tab pos="457200" algn="l"/>
              </a:tabLst>
            </a:pPr>
            <a:r>
              <a:rPr kumimoji="0" lang="en-US" altLang="zh-CN" sz="2000">
                <a:solidFill>
                  <a:schemeClr val="bg1"/>
                </a:solidFill>
              </a:rPr>
              <a:t>Destucting… Destucting… Destucting…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en-US" altLang="zh-CN"/>
              <a:t> </a:t>
            </a:r>
          </a:p>
        </p:txBody>
      </p:sp>
      <p:sp>
        <p:nvSpPr>
          <p:cNvPr id="34818" name="Rectangle 2"/>
          <p:cNvSpPr>
            <a:spLocks noGrp="1" noChangeArrowheads="1"/>
          </p:cNvSpPr>
          <p:nvPr>
            <p:ph type="title"/>
          </p:nvPr>
        </p:nvSpPr>
        <p:spPr/>
        <p:txBody>
          <a:bodyPr/>
          <a:lstStyle/>
          <a:p>
            <a:pPr algn="ctr"/>
            <a:r>
              <a:rPr lang="en-US" altLang="zh-CN" b="1">
                <a:latin typeface="Times New Roman" pitchFamily="18" charset="0"/>
                <a:ea typeface="华文楷体" pitchFamily="2" charset="-122"/>
              </a:rPr>
              <a:t>1.3      </a:t>
            </a:r>
            <a:r>
              <a:rPr lang="zh-CN" altLang="en-US" b="1">
                <a:latin typeface="Times New Roman" pitchFamily="18" charset="0"/>
                <a:ea typeface="华文楷体" pitchFamily="2" charset="-122"/>
              </a:rPr>
              <a:t>公有类型成员</a:t>
            </a:r>
          </a:p>
        </p:txBody>
      </p:sp>
      <p:sp>
        <p:nvSpPr>
          <p:cNvPr id="34819" name="Rectangle 3"/>
          <p:cNvSpPr>
            <a:spLocks noGrp="1" noChangeArrowheads="1"/>
          </p:cNvSpPr>
          <p:nvPr>
            <p:ph type="body" idx="1"/>
          </p:nvPr>
        </p:nvSpPr>
        <p:spPr>
          <a:xfrm>
            <a:off x="1331913" y="3141663"/>
            <a:ext cx="7313612" cy="1673225"/>
          </a:xfrm>
        </p:spPr>
        <p:txBody>
          <a:bodyPr>
            <a:normAutofit fontScale="92500"/>
          </a:bodyPr>
          <a:lstStyle/>
          <a:p>
            <a:pPr marL="0" indent="0">
              <a:lnSpc>
                <a:spcPct val="160000"/>
              </a:lnSpc>
              <a:spcBef>
                <a:spcPct val="50000"/>
              </a:spcBef>
              <a:buFont typeface="Wingdings" pitchFamily="2" charset="2"/>
              <a:buNone/>
            </a:pPr>
            <a:r>
              <a:rPr lang="zh-CN" altLang="en-US" b="1">
                <a:latin typeface="Times New Roman" pitchFamily="18" charset="0"/>
                <a:ea typeface="华文楷体" pitchFamily="2" charset="-122"/>
              </a:rPr>
              <a:t>在</a:t>
            </a:r>
            <a:r>
              <a:rPr lang="zh-CN" altLang="en-US" b="1">
                <a:solidFill>
                  <a:srgbClr val="800000"/>
                </a:solidFill>
                <a:latin typeface="Times New Roman" pitchFamily="18" charset="0"/>
                <a:ea typeface="华文楷体" pitchFamily="2" charset="-122"/>
              </a:rPr>
              <a:t>关键字</a:t>
            </a:r>
            <a:r>
              <a:rPr lang="en-US" altLang="zh-CN" b="1">
                <a:solidFill>
                  <a:srgbClr val="800000"/>
                </a:solidFill>
                <a:latin typeface="Times New Roman" pitchFamily="18" charset="0"/>
                <a:ea typeface="华文楷体" pitchFamily="2" charset="-122"/>
              </a:rPr>
              <a:t>public</a:t>
            </a:r>
            <a:r>
              <a:rPr lang="zh-CN" altLang="zh-CN" b="1">
                <a:latin typeface="Times New Roman" pitchFamily="18" charset="0"/>
                <a:ea typeface="华文楷体" pitchFamily="2" charset="-122"/>
              </a:rPr>
              <a:t>后面声明，它们是类与外部的接口，可以被程序中任何代码访问。</a:t>
            </a:r>
            <a:endParaRPr lang="zh-CN" altLang="en-US" b="1">
              <a:latin typeface="Times New Roman" pitchFamily="18" charset="0"/>
              <a:ea typeface="华文楷体" pitchFamily="2" charset="-122"/>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68610" name="Text Box 2"/>
          <p:cNvSpPr txBox="1">
            <a:spLocks noChangeArrowheads="1"/>
          </p:cNvSpPr>
          <p:nvPr/>
        </p:nvSpPr>
        <p:spPr bwMode="auto">
          <a:xfrm>
            <a:off x="1258888" y="2781300"/>
            <a:ext cx="7489825" cy="1196975"/>
          </a:xfrm>
          <a:prstGeom prst="rect">
            <a:avLst/>
          </a:prstGeom>
          <a:noFill/>
          <a:ln w="9525">
            <a:solidFill>
              <a:schemeClr val="tx1"/>
            </a:solidFill>
            <a:miter lim="800000"/>
            <a:headEnd/>
            <a:tailEnd/>
          </a:ln>
          <a:effectLst/>
        </p:spPr>
        <p:txBody>
          <a:bodyPr>
            <a:spAutoFit/>
          </a:bodyPr>
          <a:lstStyle/>
          <a:p>
            <a:pPr>
              <a:lnSpc>
                <a:spcPct val="100000"/>
              </a:lnSpc>
              <a:spcBef>
                <a:spcPct val="0"/>
              </a:spcBef>
            </a:pPr>
            <a:r>
              <a:rPr lang="zh-CN" altLang="en-US">
                <a:solidFill>
                  <a:srgbClr val="080808"/>
                </a:solidFill>
              </a:rPr>
              <a:t>在用一个对象初始化另一个对象时，只复制了成员，并没有复制资源，使两个对象同时指向了同一资源的复制方式称为</a:t>
            </a:r>
            <a:r>
              <a:rPr lang="zh-CN" altLang="en-US">
                <a:solidFill>
                  <a:srgbClr val="FF0000"/>
                </a:solidFill>
              </a:rPr>
              <a:t>浅拷贝</a:t>
            </a:r>
            <a:r>
              <a:rPr lang="zh-CN" altLang="en-US" b="0">
                <a:solidFill>
                  <a:schemeClr val="bg2"/>
                </a:solidFill>
              </a:rPr>
              <a:t>。</a:t>
            </a:r>
            <a:endParaRPr lang="zh-CN" altLang="en-US" sz="1800" b="0"/>
          </a:p>
        </p:txBody>
      </p:sp>
      <p:sp>
        <p:nvSpPr>
          <p:cNvPr id="68612" name="Rectangle 4"/>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10946" name="Text Box 2"/>
          <p:cNvSpPr txBox="1">
            <a:spLocks noChangeArrowheads="1"/>
          </p:cNvSpPr>
          <p:nvPr/>
        </p:nvSpPr>
        <p:spPr bwMode="auto">
          <a:xfrm>
            <a:off x="1258888" y="1700213"/>
            <a:ext cx="7489825" cy="4456112"/>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en-US" altLang="zh-CN" sz="2000" dirty="0">
                <a:solidFill>
                  <a:srgbClr val="080808"/>
                </a:solidFill>
              </a:rPr>
              <a:t>//</a:t>
            </a:r>
            <a:r>
              <a:rPr lang="zh-CN" altLang="en-US" sz="2000" dirty="0">
                <a:solidFill>
                  <a:srgbClr val="080808"/>
                </a:solidFill>
              </a:rPr>
              <a:t>先来看一个关于浅拷贝的</a:t>
            </a:r>
            <a:r>
              <a:rPr lang="zh-CN" altLang="en-US" sz="2000" dirty="0">
                <a:solidFill>
                  <a:srgbClr val="FF0000"/>
                </a:solidFill>
              </a:rPr>
              <a:t>错误</a:t>
            </a:r>
            <a:r>
              <a:rPr lang="zh-CN" altLang="en-US" sz="2000" dirty="0">
                <a:solidFill>
                  <a:srgbClr val="080808"/>
                </a:solidFill>
              </a:rPr>
              <a:t>范例</a:t>
            </a:r>
          </a:p>
          <a:p>
            <a:pPr>
              <a:lnSpc>
                <a:spcPct val="110000"/>
              </a:lnSpc>
              <a:spcBef>
                <a:spcPct val="0"/>
              </a:spcBef>
            </a:pPr>
            <a:r>
              <a:rPr lang="en-US" altLang="zh-CN" sz="2000" dirty="0"/>
              <a:t>//</a:t>
            </a:r>
            <a:r>
              <a:rPr lang="zh-CN" altLang="en-US" sz="2000" dirty="0"/>
              <a:t>范例</a:t>
            </a:r>
            <a:r>
              <a:rPr lang="en-US" altLang="zh-CN" sz="2000" dirty="0"/>
              <a:t>3.15</a:t>
            </a:r>
          </a:p>
          <a:p>
            <a:pPr>
              <a:lnSpc>
                <a:spcPct val="110000"/>
              </a:lnSpc>
              <a:spcBef>
                <a:spcPct val="0"/>
              </a:spcBef>
            </a:pPr>
            <a:r>
              <a:rPr lang="en-US" altLang="zh-CN" sz="2000" dirty="0"/>
              <a:t>#include &lt;</a:t>
            </a:r>
            <a:r>
              <a:rPr lang="en-US" altLang="zh-CN" sz="2000" dirty="0" err="1"/>
              <a:t>iostream</a:t>
            </a:r>
            <a:r>
              <a:rPr lang="en-US" altLang="zh-CN" sz="2000" dirty="0"/>
              <a:t>&gt;</a:t>
            </a:r>
          </a:p>
          <a:p>
            <a:pPr>
              <a:lnSpc>
                <a:spcPct val="110000"/>
              </a:lnSpc>
              <a:spcBef>
                <a:spcPct val="0"/>
              </a:spcBef>
            </a:pPr>
            <a:r>
              <a:rPr lang="en-US" altLang="zh-CN" sz="2000" dirty="0"/>
              <a:t>using namespace std;</a:t>
            </a:r>
          </a:p>
          <a:p>
            <a:pPr>
              <a:lnSpc>
                <a:spcPct val="110000"/>
              </a:lnSpc>
              <a:spcBef>
                <a:spcPct val="0"/>
              </a:spcBef>
            </a:pPr>
            <a:r>
              <a:rPr lang="en-US" altLang="zh-CN" sz="2000" dirty="0"/>
              <a:t>class String</a:t>
            </a:r>
          </a:p>
          <a:p>
            <a:pPr>
              <a:lnSpc>
                <a:spcPct val="110000"/>
              </a:lnSpc>
              <a:spcBef>
                <a:spcPct val="0"/>
              </a:spcBef>
            </a:pPr>
            <a:r>
              <a:rPr lang="en-US" altLang="zh-CN" sz="2000" dirty="0"/>
              <a:t>{</a:t>
            </a:r>
          </a:p>
          <a:p>
            <a:pPr>
              <a:lnSpc>
                <a:spcPct val="110000"/>
              </a:lnSpc>
              <a:spcBef>
                <a:spcPct val="0"/>
              </a:spcBef>
            </a:pPr>
            <a:r>
              <a:rPr lang="en-US" altLang="zh-CN" sz="2000" dirty="0"/>
              <a:t>    private:</a:t>
            </a:r>
          </a:p>
          <a:p>
            <a:pPr>
              <a:lnSpc>
                <a:spcPct val="110000"/>
              </a:lnSpc>
              <a:spcBef>
                <a:spcPct val="0"/>
              </a:spcBef>
            </a:pPr>
            <a:r>
              <a:rPr lang="en-US" altLang="zh-CN" sz="2000" dirty="0"/>
              <a:t>        char *s;</a:t>
            </a:r>
          </a:p>
          <a:p>
            <a:pPr>
              <a:lnSpc>
                <a:spcPct val="110000"/>
              </a:lnSpc>
              <a:spcBef>
                <a:spcPct val="0"/>
              </a:spcBef>
            </a:pPr>
            <a:r>
              <a:rPr lang="en-US" altLang="zh-CN" sz="2000" dirty="0"/>
              <a:t>   public:</a:t>
            </a:r>
          </a:p>
          <a:p>
            <a:pPr>
              <a:lnSpc>
                <a:spcPct val="110000"/>
              </a:lnSpc>
              <a:spcBef>
                <a:spcPct val="0"/>
              </a:spcBef>
            </a:pPr>
            <a:r>
              <a:rPr lang="en-US" altLang="zh-CN" sz="2000" dirty="0"/>
              <a:t>       String (char *p=0);</a:t>
            </a:r>
          </a:p>
          <a:p>
            <a:pPr>
              <a:lnSpc>
                <a:spcPct val="110000"/>
              </a:lnSpc>
              <a:spcBef>
                <a:spcPct val="0"/>
              </a:spcBef>
            </a:pPr>
            <a:r>
              <a:rPr lang="en-US" altLang="zh-CN" sz="2000" dirty="0"/>
              <a:t>      ~String();</a:t>
            </a:r>
          </a:p>
          <a:p>
            <a:pPr>
              <a:lnSpc>
                <a:spcPct val="110000"/>
              </a:lnSpc>
              <a:spcBef>
                <a:spcPct val="0"/>
              </a:spcBef>
            </a:pPr>
            <a:r>
              <a:rPr lang="en-US" altLang="zh-CN" sz="2000" dirty="0"/>
              <a:t>     void Show();</a:t>
            </a:r>
          </a:p>
          <a:p>
            <a:pPr>
              <a:lnSpc>
                <a:spcPct val="110000"/>
              </a:lnSpc>
              <a:spcBef>
                <a:spcPct val="0"/>
              </a:spcBef>
            </a:pPr>
            <a:r>
              <a:rPr lang="en-US" altLang="zh-CN" sz="2000" dirty="0"/>
              <a:t>};</a:t>
            </a:r>
          </a:p>
        </p:txBody>
      </p:sp>
      <p:sp>
        <p:nvSpPr>
          <p:cNvPr id="21094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11970" name="Text Box 2"/>
          <p:cNvSpPr txBox="1">
            <a:spLocks noChangeArrowheads="1"/>
          </p:cNvSpPr>
          <p:nvPr/>
        </p:nvSpPr>
        <p:spPr bwMode="auto">
          <a:xfrm>
            <a:off x="1258888" y="1700213"/>
            <a:ext cx="7489825" cy="4456112"/>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en-US" altLang="zh-CN" sz="2000"/>
              <a:t>String::String (char *p=0)</a:t>
            </a:r>
          </a:p>
          <a:p>
            <a:pPr>
              <a:lnSpc>
                <a:spcPct val="110000"/>
              </a:lnSpc>
              <a:spcBef>
                <a:spcPct val="0"/>
              </a:spcBef>
            </a:pPr>
            <a:r>
              <a:rPr lang="en-US" altLang="zh-CN" sz="2000"/>
              <a:t>{</a:t>
            </a:r>
          </a:p>
          <a:p>
            <a:pPr>
              <a:lnSpc>
                <a:spcPct val="110000"/>
              </a:lnSpc>
              <a:spcBef>
                <a:spcPct val="0"/>
              </a:spcBef>
            </a:pPr>
            <a:r>
              <a:rPr lang="en-US" altLang="zh-CN" sz="2000"/>
              <a:t>     if(p)</a:t>
            </a:r>
          </a:p>
          <a:p>
            <a:pPr>
              <a:lnSpc>
                <a:spcPct val="110000"/>
              </a:lnSpc>
              <a:spcBef>
                <a:spcPct val="0"/>
              </a:spcBef>
            </a:pPr>
            <a:r>
              <a:rPr lang="en-US" altLang="zh-CN" sz="2000"/>
              <a:t>     {     s=new char[strlen(p)+1];</a:t>
            </a:r>
          </a:p>
          <a:p>
            <a:pPr>
              <a:lnSpc>
                <a:spcPct val="110000"/>
              </a:lnSpc>
              <a:spcBef>
                <a:spcPct val="0"/>
              </a:spcBef>
            </a:pPr>
            <a:r>
              <a:rPr lang="en-US" altLang="zh-CN" sz="2000"/>
              <a:t>           strcpy(s,p);</a:t>
            </a:r>
          </a:p>
          <a:p>
            <a:pPr>
              <a:lnSpc>
                <a:spcPct val="110000"/>
              </a:lnSpc>
              <a:spcBef>
                <a:spcPct val="0"/>
              </a:spcBef>
            </a:pPr>
            <a:r>
              <a:rPr lang="en-US" altLang="zh-CN" sz="2000"/>
              <a:t>     }</a:t>
            </a:r>
          </a:p>
          <a:p>
            <a:pPr>
              <a:lnSpc>
                <a:spcPct val="110000"/>
              </a:lnSpc>
              <a:spcBef>
                <a:spcPct val="0"/>
              </a:spcBef>
            </a:pPr>
            <a:r>
              <a:rPr lang="en-US" altLang="zh-CN" sz="2000"/>
              <a:t>     else  s=0;</a:t>
            </a:r>
          </a:p>
          <a:p>
            <a:pPr>
              <a:lnSpc>
                <a:spcPct val="110000"/>
              </a:lnSpc>
              <a:spcBef>
                <a:spcPct val="0"/>
              </a:spcBef>
            </a:pPr>
            <a:r>
              <a:rPr lang="en-US" altLang="zh-CN" sz="2000"/>
              <a:t>}</a:t>
            </a:r>
          </a:p>
          <a:p>
            <a:pPr>
              <a:lnSpc>
                <a:spcPct val="110000"/>
              </a:lnSpc>
              <a:spcBef>
                <a:spcPct val="0"/>
              </a:spcBef>
            </a:pPr>
            <a:r>
              <a:rPr lang="en-US" altLang="zh-CN" sz="2000"/>
              <a:t>~String()</a:t>
            </a:r>
          </a:p>
          <a:p>
            <a:pPr>
              <a:lnSpc>
                <a:spcPct val="110000"/>
              </a:lnSpc>
              <a:spcBef>
                <a:spcPct val="0"/>
              </a:spcBef>
            </a:pPr>
            <a:r>
              <a:rPr lang="en-US" altLang="zh-CN" sz="2000"/>
              <a:t>{   if(s)  delete []s;  }</a:t>
            </a:r>
          </a:p>
          <a:p>
            <a:pPr>
              <a:lnSpc>
                <a:spcPct val="110000"/>
              </a:lnSpc>
              <a:spcBef>
                <a:spcPct val="0"/>
              </a:spcBef>
            </a:pPr>
            <a:r>
              <a:rPr lang="en-US" altLang="zh-CN" sz="2000"/>
              <a:t>void Show()</a:t>
            </a:r>
          </a:p>
          <a:p>
            <a:pPr>
              <a:lnSpc>
                <a:spcPct val="110000"/>
              </a:lnSpc>
              <a:spcBef>
                <a:spcPct val="0"/>
              </a:spcBef>
            </a:pPr>
            <a:r>
              <a:rPr lang="en-US" altLang="zh-CN" sz="2000"/>
              <a:t>{  cout&lt;&lt;"s="&lt;&lt;s&lt;&lt;endl;</a:t>
            </a:r>
          </a:p>
          <a:p>
            <a:pPr>
              <a:lnSpc>
                <a:spcPct val="110000"/>
              </a:lnSpc>
              <a:spcBef>
                <a:spcPct val="0"/>
              </a:spcBef>
            </a:pPr>
            <a:r>
              <a:rPr lang="en-US" altLang="zh-CN" sz="2000"/>
              <a:t>}</a:t>
            </a:r>
          </a:p>
        </p:txBody>
      </p:sp>
      <p:sp>
        <p:nvSpPr>
          <p:cNvPr id="211971"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212994" name="Text Box 2"/>
          <p:cNvSpPr txBox="1">
            <a:spLocks noChangeArrowheads="1"/>
          </p:cNvSpPr>
          <p:nvPr/>
        </p:nvSpPr>
        <p:spPr bwMode="auto">
          <a:xfrm>
            <a:off x="1258888" y="1700213"/>
            <a:ext cx="7489825" cy="2781300"/>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en-US" altLang="zh-CN" sz="2000"/>
              <a:t>int main()</a:t>
            </a:r>
          </a:p>
          <a:p>
            <a:pPr>
              <a:lnSpc>
                <a:spcPct val="110000"/>
              </a:lnSpc>
              <a:spcBef>
                <a:spcPct val="0"/>
              </a:spcBef>
            </a:pPr>
            <a:r>
              <a:rPr lang="en-US" altLang="zh-CN" sz="2000"/>
              <a:t>{</a:t>
            </a:r>
          </a:p>
          <a:p>
            <a:pPr>
              <a:lnSpc>
                <a:spcPct val="110000"/>
              </a:lnSpc>
              <a:spcBef>
                <a:spcPct val="0"/>
              </a:spcBef>
            </a:pPr>
            <a:r>
              <a:rPr lang="en-US" altLang="zh-CN" sz="2000"/>
              <a:t>    String s1("teacher");</a:t>
            </a:r>
          </a:p>
          <a:p>
            <a:pPr>
              <a:lnSpc>
                <a:spcPct val="110000"/>
              </a:lnSpc>
              <a:spcBef>
                <a:spcPct val="0"/>
              </a:spcBef>
            </a:pPr>
            <a:r>
              <a:rPr lang="en-US" altLang="zh-CN" sz="2000"/>
              <a:t>    </a:t>
            </a:r>
            <a:r>
              <a:rPr lang="en-US" altLang="zh-CN" sz="2000">
                <a:solidFill>
                  <a:srgbClr val="800000"/>
                </a:solidFill>
              </a:rPr>
              <a:t>String s2(s1);</a:t>
            </a:r>
          </a:p>
          <a:p>
            <a:pPr>
              <a:lnSpc>
                <a:spcPct val="110000"/>
              </a:lnSpc>
              <a:spcBef>
                <a:spcPct val="0"/>
              </a:spcBef>
            </a:pPr>
            <a:r>
              <a:rPr lang="en-US" altLang="zh-CN" sz="2000"/>
              <a:t>    s1.Show();</a:t>
            </a:r>
          </a:p>
          <a:p>
            <a:pPr>
              <a:lnSpc>
                <a:spcPct val="110000"/>
              </a:lnSpc>
              <a:spcBef>
                <a:spcPct val="0"/>
              </a:spcBef>
            </a:pPr>
            <a:r>
              <a:rPr lang="en-US" altLang="zh-CN" sz="2000"/>
              <a:t>    s2.Show();</a:t>
            </a:r>
          </a:p>
          <a:p>
            <a:pPr>
              <a:lnSpc>
                <a:spcPct val="110000"/>
              </a:lnSpc>
              <a:spcBef>
                <a:spcPct val="0"/>
              </a:spcBef>
            </a:pPr>
            <a:r>
              <a:rPr lang="en-US" altLang="zh-CN" sz="2000"/>
              <a:t>   return 0;</a:t>
            </a:r>
          </a:p>
          <a:p>
            <a:pPr>
              <a:lnSpc>
                <a:spcPct val="110000"/>
              </a:lnSpc>
              <a:spcBef>
                <a:spcPct val="0"/>
              </a:spcBef>
            </a:pPr>
            <a:r>
              <a:rPr lang="en-US" altLang="zh-CN" sz="2000"/>
              <a:t>}</a:t>
            </a:r>
          </a:p>
        </p:txBody>
      </p:sp>
      <p:sp>
        <p:nvSpPr>
          <p:cNvPr id="21299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
        <p:nvSpPr>
          <p:cNvPr id="212996" name="AutoShape 4"/>
          <p:cNvSpPr>
            <a:spLocks noChangeArrowheads="1"/>
          </p:cNvSpPr>
          <p:nvPr/>
        </p:nvSpPr>
        <p:spPr bwMode="auto">
          <a:xfrm>
            <a:off x="3635375" y="4005263"/>
            <a:ext cx="3673475" cy="1800225"/>
          </a:xfrm>
          <a:prstGeom prst="wedgeRoundRectCallout">
            <a:avLst>
              <a:gd name="adj1" fmla="val -65472"/>
              <a:gd name="adj2" fmla="val -99384"/>
              <a:gd name="adj3" fmla="val 16667"/>
            </a:avLst>
          </a:prstGeom>
          <a:solidFill>
            <a:srgbClr val="000099"/>
          </a:solidFill>
          <a:ln w="9525" algn="ctr">
            <a:noFill/>
            <a:miter lim="800000"/>
            <a:headEnd/>
            <a:tailEnd/>
          </a:ln>
          <a:effectLst/>
        </p:spPr>
        <p:txBody>
          <a:bodyPr anchor="b"/>
          <a:lstStyle/>
          <a:p>
            <a:pPr algn="l">
              <a:lnSpc>
                <a:spcPct val="100000"/>
              </a:lnSpc>
              <a:spcBef>
                <a:spcPct val="0"/>
              </a:spcBef>
            </a:pPr>
            <a:r>
              <a:rPr kumimoji="0" lang="zh-CN" altLang="en-US">
                <a:solidFill>
                  <a:schemeClr val="bg1"/>
                </a:solidFill>
              </a:rPr>
              <a:t>编译时无错误、无警告</a:t>
            </a:r>
          </a:p>
          <a:p>
            <a:pPr algn="l">
              <a:lnSpc>
                <a:spcPct val="100000"/>
              </a:lnSpc>
              <a:spcBef>
                <a:spcPct val="0"/>
              </a:spcBef>
            </a:pPr>
            <a:r>
              <a:rPr kumimoji="0" lang="zh-CN" altLang="en-US">
                <a:solidFill>
                  <a:schemeClr val="bg1"/>
                </a:solidFill>
              </a:rPr>
              <a:t>运行时错误：中断执行</a:t>
            </a:r>
          </a:p>
          <a:p>
            <a:pPr algn="l">
              <a:lnSpc>
                <a:spcPct val="100000"/>
              </a:lnSpc>
              <a:spcBef>
                <a:spcPct val="0"/>
              </a:spcBef>
            </a:pPr>
            <a:endParaRPr kumimoji="0" lang="zh-CN" altLang="en-US">
              <a:solidFill>
                <a:schemeClr val="bg1"/>
              </a:solidFill>
            </a:endParaRPr>
          </a:p>
          <a:p>
            <a:pPr algn="l">
              <a:lnSpc>
                <a:spcPct val="100000"/>
              </a:lnSpc>
              <a:spcBef>
                <a:spcPct val="0"/>
              </a:spcBef>
            </a:pPr>
            <a:r>
              <a:rPr kumimoji="0" lang="zh-CN" altLang="en-US">
                <a:solidFill>
                  <a:schemeClr val="bg1"/>
                </a:solidFill>
              </a:rPr>
              <a:t>原因：？？？</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2"/>
          <p:cNvSpPr>
            <a:spLocks noGrp="1"/>
          </p:cNvSpPr>
          <p:nvPr>
            <p:ph type="sldNum" sz="quarter" idx="11"/>
          </p:nvPr>
        </p:nvSpPr>
        <p:spPr/>
        <p:txBody>
          <a:bodyPr/>
          <a:lstStyle/>
          <a:p>
            <a:r>
              <a:rPr lang="en-US" altLang="zh-CN"/>
              <a:t> </a:t>
            </a:r>
          </a:p>
        </p:txBody>
      </p:sp>
      <p:grpSp>
        <p:nvGrpSpPr>
          <p:cNvPr id="2" name="Group 32"/>
          <p:cNvGrpSpPr>
            <a:grpSpLocks/>
          </p:cNvGrpSpPr>
          <p:nvPr/>
        </p:nvGrpSpPr>
        <p:grpSpPr bwMode="auto">
          <a:xfrm>
            <a:off x="4586288" y="622300"/>
            <a:ext cx="4176712" cy="4330700"/>
            <a:chOff x="2889" y="374"/>
            <a:chExt cx="2631" cy="2728"/>
          </a:xfrm>
        </p:grpSpPr>
        <p:sp>
          <p:nvSpPr>
            <p:cNvPr id="69635" name="Rectangle 3"/>
            <p:cNvSpPr>
              <a:spLocks noChangeArrowheads="1"/>
            </p:cNvSpPr>
            <p:nvPr/>
          </p:nvSpPr>
          <p:spPr bwMode="auto">
            <a:xfrm>
              <a:off x="2903" y="374"/>
              <a:ext cx="2617" cy="2728"/>
            </a:xfrm>
            <a:prstGeom prst="rect">
              <a:avLst/>
            </a:prstGeom>
            <a:solidFill>
              <a:srgbClr val="E7FFF6"/>
            </a:solidFill>
            <a:ln w="9525">
              <a:solidFill>
                <a:srgbClr val="000000"/>
              </a:solidFill>
              <a:miter lim="800000"/>
              <a:headEnd/>
              <a:tailEnd/>
            </a:ln>
          </p:spPr>
          <p:txBody>
            <a:bodyPr/>
            <a:lstStyle/>
            <a:p>
              <a:endParaRPr lang="zh-CN" altLang="en-US"/>
            </a:p>
          </p:txBody>
        </p:sp>
        <p:sp>
          <p:nvSpPr>
            <p:cNvPr id="69642" name="Text Box 10"/>
            <p:cNvSpPr txBox="1">
              <a:spLocks noChangeArrowheads="1"/>
            </p:cNvSpPr>
            <p:nvPr/>
          </p:nvSpPr>
          <p:spPr bwMode="auto">
            <a:xfrm>
              <a:off x="3195" y="669"/>
              <a:ext cx="624" cy="706"/>
            </a:xfrm>
            <a:prstGeom prst="rect">
              <a:avLst/>
            </a:prstGeom>
            <a:solidFill>
              <a:srgbClr val="E7FFF6"/>
            </a:solidFill>
            <a:ln w="9525">
              <a:solidFill>
                <a:srgbClr val="000000"/>
              </a:solidFill>
              <a:miter lim="800000"/>
              <a:headEnd/>
              <a:tailEnd/>
            </a:ln>
          </p:spPr>
          <p:txBody>
            <a:bodyPr/>
            <a:lstStyle/>
            <a:p>
              <a:pPr>
                <a:lnSpc>
                  <a:spcPct val="100000"/>
                </a:lnSpc>
                <a:spcBef>
                  <a:spcPct val="0"/>
                </a:spcBef>
              </a:pPr>
              <a:r>
                <a:rPr lang="en-US" altLang="zh-CN" sz="2000">
                  <a:solidFill>
                    <a:srgbClr val="000099"/>
                  </a:solidFill>
                </a:rPr>
                <a:t>s</a:t>
              </a:r>
            </a:p>
          </p:txBody>
        </p:sp>
        <p:sp>
          <p:nvSpPr>
            <p:cNvPr id="69643" name="Text Box 11"/>
            <p:cNvSpPr txBox="1">
              <a:spLocks noChangeArrowheads="1"/>
            </p:cNvSpPr>
            <p:nvPr/>
          </p:nvSpPr>
          <p:spPr bwMode="auto">
            <a:xfrm>
              <a:off x="2889" y="483"/>
              <a:ext cx="452" cy="351"/>
            </a:xfrm>
            <a:prstGeom prst="rect">
              <a:avLst/>
            </a:prstGeom>
            <a:noFill/>
            <a:ln w="9525">
              <a:noFill/>
              <a:miter lim="800000"/>
              <a:headEnd/>
              <a:tailEnd/>
            </a:ln>
          </p:spPr>
          <p:txBody>
            <a:bodyPr/>
            <a:lstStyle/>
            <a:p>
              <a:pPr>
                <a:lnSpc>
                  <a:spcPct val="100000"/>
                </a:lnSpc>
                <a:spcBef>
                  <a:spcPct val="0"/>
                </a:spcBef>
              </a:pPr>
              <a:r>
                <a:rPr lang="en-US" altLang="zh-CN">
                  <a:solidFill>
                    <a:srgbClr val="000099"/>
                  </a:solidFill>
                </a:rPr>
                <a:t>s1</a:t>
              </a:r>
            </a:p>
          </p:txBody>
        </p:sp>
        <p:sp>
          <p:nvSpPr>
            <p:cNvPr id="69644" name="Text Box 12"/>
            <p:cNvSpPr txBox="1">
              <a:spLocks noChangeArrowheads="1"/>
            </p:cNvSpPr>
            <p:nvPr/>
          </p:nvSpPr>
          <p:spPr bwMode="auto">
            <a:xfrm>
              <a:off x="4271" y="771"/>
              <a:ext cx="505" cy="826"/>
            </a:xfrm>
            <a:prstGeom prst="rect">
              <a:avLst/>
            </a:prstGeom>
            <a:solidFill>
              <a:srgbClr val="E7FFF6"/>
            </a:solidFill>
            <a:ln w="9525">
              <a:solidFill>
                <a:srgbClr val="000000"/>
              </a:solidFill>
              <a:miter lim="800000"/>
              <a:headEnd/>
              <a:tailEnd/>
            </a:ln>
          </p:spPr>
          <p:txBody>
            <a:bodyPr/>
            <a:lstStyle/>
            <a:p>
              <a:pPr algn="ctr">
                <a:lnSpc>
                  <a:spcPct val="100000"/>
                </a:lnSpc>
                <a:spcBef>
                  <a:spcPct val="0"/>
                </a:spcBef>
              </a:pPr>
              <a:r>
                <a:rPr lang="zh-CN" altLang="en-US">
                  <a:solidFill>
                    <a:srgbClr val="000099"/>
                  </a:solidFill>
                </a:rPr>
                <a:t>堆</a:t>
              </a:r>
            </a:p>
          </p:txBody>
        </p:sp>
        <p:sp>
          <p:nvSpPr>
            <p:cNvPr id="69645" name="Line 13"/>
            <p:cNvSpPr>
              <a:spLocks noChangeShapeType="1"/>
            </p:cNvSpPr>
            <p:nvPr/>
          </p:nvSpPr>
          <p:spPr bwMode="auto">
            <a:xfrm flipV="1">
              <a:off x="3833" y="827"/>
              <a:ext cx="438" cy="0"/>
            </a:xfrm>
            <a:prstGeom prst="line">
              <a:avLst/>
            </a:prstGeom>
            <a:noFill/>
            <a:ln w="9525">
              <a:solidFill>
                <a:srgbClr val="000000"/>
              </a:solidFill>
              <a:round/>
              <a:headEnd/>
              <a:tailEnd type="triangle" w="med" len="med"/>
            </a:ln>
          </p:spPr>
          <p:txBody>
            <a:bodyPr/>
            <a:lstStyle/>
            <a:p>
              <a:endParaRPr lang="zh-CN" altLang="en-US"/>
            </a:p>
          </p:txBody>
        </p:sp>
        <p:sp>
          <p:nvSpPr>
            <p:cNvPr id="69646" name="Text Box 14"/>
            <p:cNvSpPr txBox="1">
              <a:spLocks noChangeArrowheads="1"/>
            </p:cNvSpPr>
            <p:nvPr/>
          </p:nvSpPr>
          <p:spPr bwMode="auto">
            <a:xfrm>
              <a:off x="3248" y="1744"/>
              <a:ext cx="624" cy="706"/>
            </a:xfrm>
            <a:prstGeom prst="rect">
              <a:avLst/>
            </a:prstGeom>
            <a:solidFill>
              <a:srgbClr val="E7FFF6"/>
            </a:solidFill>
            <a:ln w="9525">
              <a:solidFill>
                <a:srgbClr val="000000"/>
              </a:solidFill>
              <a:miter lim="800000"/>
              <a:headEnd/>
              <a:tailEnd/>
            </a:ln>
          </p:spPr>
          <p:txBody>
            <a:bodyPr/>
            <a:lstStyle/>
            <a:p>
              <a:pPr>
                <a:lnSpc>
                  <a:spcPct val="100000"/>
                </a:lnSpc>
                <a:spcBef>
                  <a:spcPct val="0"/>
                </a:spcBef>
              </a:pPr>
              <a:r>
                <a:rPr lang="en-US" altLang="zh-CN" sz="2000">
                  <a:solidFill>
                    <a:srgbClr val="000099"/>
                  </a:solidFill>
                </a:rPr>
                <a:t>s</a:t>
              </a:r>
              <a:endParaRPr lang="en-US" altLang="zh-CN">
                <a:solidFill>
                  <a:srgbClr val="000099"/>
                </a:solidFill>
              </a:endParaRPr>
            </a:p>
          </p:txBody>
        </p:sp>
        <p:sp>
          <p:nvSpPr>
            <p:cNvPr id="69647" name="Text Box 15"/>
            <p:cNvSpPr txBox="1">
              <a:spLocks noChangeArrowheads="1"/>
            </p:cNvSpPr>
            <p:nvPr/>
          </p:nvSpPr>
          <p:spPr bwMode="auto">
            <a:xfrm>
              <a:off x="2942" y="1529"/>
              <a:ext cx="452" cy="351"/>
            </a:xfrm>
            <a:prstGeom prst="rect">
              <a:avLst/>
            </a:prstGeom>
            <a:noFill/>
            <a:ln w="9525">
              <a:noFill/>
              <a:miter lim="800000"/>
              <a:headEnd/>
              <a:tailEnd/>
            </a:ln>
          </p:spPr>
          <p:txBody>
            <a:bodyPr/>
            <a:lstStyle/>
            <a:p>
              <a:pPr>
                <a:lnSpc>
                  <a:spcPct val="100000"/>
                </a:lnSpc>
                <a:spcBef>
                  <a:spcPct val="0"/>
                </a:spcBef>
              </a:pPr>
              <a:r>
                <a:rPr lang="en-US" altLang="zh-CN">
                  <a:solidFill>
                    <a:srgbClr val="000099"/>
                  </a:solidFill>
                </a:rPr>
                <a:t>s2</a:t>
              </a:r>
            </a:p>
          </p:txBody>
        </p:sp>
        <p:sp>
          <p:nvSpPr>
            <p:cNvPr id="69648" name="Line 16"/>
            <p:cNvSpPr>
              <a:spLocks noChangeShapeType="1"/>
            </p:cNvSpPr>
            <p:nvPr/>
          </p:nvSpPr>
          <p:spPr bwMode="auto">
            <a:xfrm flipV="1">
              <a:off x="3859" y="895"/>
              <a:ext cx="385" cy="996"/>
            </a:xfrm>
            <a:prstGeom prst="line">
              <a:avLst/>
            </a:prstGeom>
            <a:noFill/>
            <a:ln w="9525">
              <a:solidFill>
                <a:srgbClr val="000000"/>
              </a:solidFill>
              <a:round/>
              <a:headEnd/>
              <a:tailEnd type="triangle" w="med" len="med"/>
            </a:ln>
          </p:spPr>
          <p:txBody>
            <a:bodyPr/>
            <a:lstStyle/>
            <a:p>
              <a:endParaRPr lang="zh-CN" altLang="en-US"/>
            </a:p>
          </p:txBody>
        </p:sp>
        <p:sp>
          <p:nvSpPr>
            <p:cNvPr id="69649" name="AutoShape 17"/>
            <p:cNvSpPr>
              <a:spLocks noChangeArrowheads="1"/>
            </p:cNvSpPr>
            <p:nvPr/>
          </p:nvSpPr>
          <p:spPr bwMode="auto">
            <a:xfrm>
              <a:off x="3434" y="1371"/>
              <a:ext cx="133" cy="373"/>
            </a:xfrm>
            <a:prstGeom prst="downArrow">
              <a:avLst>
                <a:gd name="adj1" fmla="val 50000"/>
                <a:gd name="adj2" fmla="val 70113"/>
              </a:avLst>
            </a:prstGeom>
            <a:solidFill>
              <a:srgbClr val="E7FFF6"/>
            </a:solidFill>
            <a:ln w="9525">
              <a:solidFill>
                <a:srgbClr val="000000"/>
              </a:solidFill>
              <a:miter lim="800000"/>
              <a:headEnd/>
              <a:tailEnd/>
            </a:ln>
          </p:spPr>
          <p:txBody>
            <a:bodyPr vert="eaVert"/>
            <a:lstStyle/>
            <a:p>
              <a:endParaRPr lang="zh-CN" altLang="en-US"/>
            </a:p>
          </p:txBody>
        </p:sp>
        <p:sp>
          <p:nvSpPr>
            <p:cNvPr id="69650" name="Text Box 18"/>
            <p:cNvSpPr txBox="1">
              <a:spLocks noChangeArrowheads="1"/>
            </p:cNvSpPr>
            <p:nvPr/>
          </p:nvSpPr>
          <p:spPr bwMode="auto">
            <a:xfrm>
              <a:off x="3089" y="2548"/>
              <a:ext cx="2298" cy="419"/>
            </a:xfrm>
            <a:prstGeom prst="rect">
              <a:avLst/>
            </a:prstGeom>
            <a:solidFill>
              <a:srgbClr val="E7FFF6"/>
            </a:solidFill>
            <a:ln w="9525">
              <a:noFill/>
              <a:miter lim="800000"/>
              <a:headEnd/>
              <a:tailEnd/>
            </a:ln>
          </p:spPr>
          <p:txBody>
            <a:bodyPr/>
            <a:lstStyle/>
            <a:p>
              <a:pPr algn="ctr">
                <a:lnSpc>
                  <a:spcPct val="100000"/>
                </a:lnSpc>
                <a:spcBef>
                  <a:spcPct val="0"/>
                </a:spcBef>
              </a:pPr>
              <a:r>
                <a:rPr lang="zh-CN" altLang="en-US">
                  <a:solidFill>
                    <a:srgbClr val="000099"/>
                  </a:solidFill>
                </a:rPr>
                <a:t>浅拷贝 拷贝后</a:t>
              </a:r>
            </a:p>
          </p:txBody>
        </p:sp>
      </p:grpSp>
      <p:grpSp>
        <p:nvGrpSpPr>
          <p:cNvPr id="3" name="Group 36"/>
          <p:cNvGrpSpPr>
            <a:grpSpLocks/>
          </p:cNvGrpSpPr>
          <p:nvPr/>
        </p:nvGrpSpPr>
        <p:grpSpPr bwMode="auto">
          <a:xfrm>
            <a:off x="250825" y="908050"/>
            <a:ext cx="3662363" cy="2097088"/>
            <a:chOff x="144" y="412"/>
            <a:chExt cx="2307" cy="1321"/>
          </a:xfrm>
        </p:grpSpPr>
        <p:sp>
          <p:nvSpPr>
            <p:cNvPr id="69669" name="Rectangle 37"/>
            <p:cNvSpPr>
              <a:spLocks noChangeArrowheads="1"/>
            </p:cNvSpPr>
            <p:nvPr/>
          </p:nvSpPr>
          <p:spPr bwMode="auto">
            <a:xfrm>
              <a:off x="192" y="412"/>
              <a:ext cx="2259" cy="1268"/>
            </a:xfrm>
            <a:prstGeom prst="rect">
              <a:avLst/>
            </a:prstGeom>
            <a:solidFill>
              <a:srgbClr val="E7FFF6"/>
            </a:solidFill>
            <a:ln w="9525">
              <a:solidFill>
                <a:srgbClr val="000000"/>
              </a:solidFill>
              <a:miter lim="800000"/>
              <a:headEnd/>
              <a:tailEnd/>
            </a:ln>
          </p:spPr>
          <p:txBody>
            <a:bodyPr/>
            <a:lstStyle/>
            <a:p>
              <a:pPr algn="l">
                <a:lnSpc>
                  <a:spcPct val="100000"/>
                </a:lnSpc>
                <a:spcBef>
                  <a:spcPct val="0"/>
                </a:spcBef>
              </a:pPr>
              <a:endParaRPr kumimoji="0" lang="zh-CN" altLang="zh-CN">
                <a:solidFill>
                  <a:srgbClr val="000099"/>
                </a:solidFill>
              </a:endParaRPr>
            </a:p>
          </p:txBody>
        </p:sp>
        <p:sp>
          <p:nvSpPr>
            <p:cNvPr id="69670" name="Text Box 38"/>
            <p:cNvSpPr txBox="1">
              <a:spLocks noChangeArrowheads="1"/>
            </p:cNvSpPr>
            <p:nvPr/>
          </p:nvSpPr>
          <p:spPr bwMode="auto">
            <a:xfrm>
              <a:off x="537" y="522"/>
              <a:ext cx="625" cy="706"/>
            </a:xfrm>
            <a:prstGeom prst="rect">
              <a:avLst/>
            </a:prstGeom>
            <a:solidFill>
              <a:srgbClr val="E7FFF6"/>
            </a:solidFill>
            <a:ln w="9525">
              <a:solidFill>
                <a:srgbClr val="000000"/>
              </a:solidFill>
              <a:miter lim="800000"/>
              <a:headEnd/>
              <a:tailEnd/>
            </a:ln>
          </p:spPr>
          <p:txBody>
            <a:bodyPr/>
            <a:lstStyle/>
            <a:p>
              <a:pPr>
                <a:lnSpc>
                  <a:spcPct val="100000"/>
                </a:lnSpc>
                <a:spcBef>
                  <a:spcPct val="0"/>
                </a:spcBef>
              </a:pPr>
              <a:r>
                <a:rPr lang="en-US" altLang="zh-CN" sz="2000">
                  <a:solidFill>
                    <a:srgbClr val="000099"/>
                  </a:solidFill>
                </a:rPr>
                <a:t>s</a:t>
              </a:r>
              <a:endParaRPr lang="en-US" altLang="zh-CN">
                <a:solidFill>
                  <a:srgbClr val="000099"/>
                </a:solidFill>
              </a:endParaRPr>
            </a:p>
          </p:txBody>
        </p:sp>
        <p:sp>
          <p:nvSpPr>
            <p:cNvPr id="69671" name="Text Box 39"/>
            <p:cNvSpPr txBox="1">
              <a:spLocks noChangeArrowheads="1"/>
            </p:cNvSpPr>
            <p:nvPr/>
          </p:nvSpPr>
          <p:spPr bwMode="auto">
            <a:xfrm>
              <a:off x="144" y="657"/>
              <a:ext cx="452" cy="351"/>
            </a:xfrm>
            <a:prstGeom prst="rect">
              <a:avLst/>
            </a:prstGeom>
            <a:noFill/>
            <a:ln w="9525">
              <a:noFill/>
              <a:miter lim="800000"/>
              <a:headEnd/>
              <a:tailEnd/>
            </a:ln>
          </p:spPr>
          <p:txBody>
            <a:bodyPr/>
            <a:lstStyle/>
            <a:p>
              <a:pPr>
                <a:lnSpc>
                  <a:spcPct val="100000"/>
                </a:lnSpc>
                <a:spcBef>
                  <a:spcPct val="0"/>
                </a:spcBef>
              </a:pPr>
              <a:r>
                <a:rPr lang="en-US" altLang="zh-CN">
                  <a:solidFill>
                    <a:srgbClr val="000099"/>
                  </a:solidFill>
                </a:rPr>
                <a:t>s1</a:t>
              </a:r>
            </a:p>
          </p:txBody>
        </p:sp>
        <p:sp>
          <p:nvSpPr>
            <p:cNvPr id="69672" name="Text Box 40"/>
            <p:cNvSpPr txBox="1">
              <a:spLocks noChangeArrowheads="1"/>
            </p:cNvSpPr>
            <p:nvPr/>
          </p:nvSpPr>
          <p:spPr bwMode="auto">
            <a:xfrm>
              <a:off x="1640" y="624"/>
              <a:ext cx="505" cy="826"/>
            </a:xfrm>
            <a:prstGeom prst="rect">
              <a:avLst/>
            </a:prstGeom>
            <a:solidFill>
              <a:srgbClr val="E7FFF6"/>
            </a:solidFill>
            <a:ln w="9525">
              <a:solidFill>
                <a:srgbClr val="000000"/>
              </a:solidFill>
              <a:miter lim="800000"/>
              <a:headEnd/>
              <a:tailEnd/>
            </a:ln>
          </p:spPr>
          <p:txBody>
            <a:bodyPr/>
            <a:lstStyle/>
            <a:p>
              <a:pPr algn="ctr">
                <a:lnSpc>
                  <a:spcPct val="100000"/>
                </a:lnSpc>
                <a:spcBef>
                  <a:spcPct val="0"/>
                </a:spcBef>
              </a:pPr>
              <a:r>
                <a:rPr lang="zh-CN" altLang="en-US">
                  <a:solidFill>
                    <a:srgbClr val="000099"/>
                  </a:solidFill>
                </a:rPr>
                <a:t>堆</a:t>
              </a:r>
            </a:p>
          </p:txBody>
        </p:sp>
        <p:sp>
          <p:nvSpPr>
            <p:cNvPr id="69673" name="Line 41"/>
            <p:cNvSpPr>
              <a:spLocks noChangeShapeType="1"/>
            </p:cNvSpPr>
            <p:nvPr/>
          </p:nvSpPr>
          <p:spPr bwMode="auto">
            <a:xfrm>
              <a:off x="1175" y="680"/>
              <a:ext cx="439" cy="0"/>
            </a:xfrm>
            <a:prstGeom prst="line">
              <a:avLst/>
            </a:prstGeom>
            <a:noFill/>
            <a:ln w="9525">
              <a:solidFill>
                <a:srgbClr val="000000"/>
              </a:solidFill>
              <a:round/>
              <a:headEnd/>
              <a:tailEnd type="triangle" w="med" len="med"/>
            </a:ln>
          </p:spPr>
          <p:txBody>
            <a:bodyPr/>
            <a:lstStyle/>
            <a:p>
              <a:endParaRPr lang="zh-CN" altLang="en-US"/>
            </a:p>
          </p:txBody>
        </p:sp>
        <p:sp>
          <p:nvSpPr>
            <p:cNvPr id="69674" name="Text Box 42"/>
            <p:cNvSpPr txBox="1">
              <a:spLocks noChangeArrowheads="1"/>
            </p:cNvSpPr>
            <p:nvPr/>
          </p:nvSpPr>
          <p:spPr bwMode="auto">
            <a:xfrm>
              <a:off x="830" y="1314"/>
              <a:ext cx="890" cy="419"/>
            </a:xfrm>
            <a:prstGeom prst="rect">
              <a:avLst/>
            </a:prstGeom>
            <a:noFill/>
            <a:ln w="9525">
              <a:noFill/>
              <a:miter lim="800000"/>
              <a:headEnd/>
              <a:tailEnd/>
            </a:ln>
          </p:spPr>
          <p:txBody>
            <a:bodyPr/>
            <a:lstStyle/>
            <a:p>
              <a:pPr>
                <a:lnSpc>
                  <a:spcPct val="100000"/>
                </a:lnSpc>
                <a:spcBef>
                  <a:spcPct val="0"/>
                </a:spcBef>
              </a:pPr>
              <a:r>
                <a:rPr lang="zh-CN" altLang="en-US">
                  <a:solidFill>
                    <a:srgbClr val="000099"/>
                  </a:solidFill>
                </a:rPr>
                <a:t>拷贝前</a:t>
              </a:r>
            </a:p>
          </p:txBody>
        </p:sp>
        <p:sp>
          <p:nvSpPr>
            <p:cNvPr id="69675" name="Line 43"/>
            <p:cNvSpPr>
              <a:spLocks noChangeShapeType="1"/>
            </p:cNvSpPr>
            <p:nvPr/>
          </p:nvSpPr>
          <p:spPr bwMode="auto">
            <a:xfrm>
              <a:off x="528" y="528"/>
              <a:ext cx="0" cy="240"/>
            </a:xfrm>
            <a:prstGeom prst="line">
              <a:avLst/>
            </a:prstGeom>
            <a:noFill/>
            <a:ln w="12700" cap="sq">
              <a:noFill/>
              <a:round/>
              <a:headEnd type="none" w="sm" len="sm"/>
              <a:tailEnd type="none" w="sm" len="sm"/>
            </a:ln>
            <a:effectLst/>
          </p:spPr>
          <p:txBody>
            <a:bodyPr/>
            <a:lstStyle/>
            <a:p>
              <a:endParaRPr lang="zh-CN" altLang="en-US"/>
            </a:p>
          </p:txBody>
        </p:sp>
      </p:grpSp>
      <p:sp>
        <p:nvSpPr>
          <p:cNvPr id="69676" name="Text Box 44"/>
          <p:cNvSpPr txBox="1">
            <a:spLocks noChangeArrowheads="1"/>
          </p:cNvSpPr>
          <p:nvPr/>
        </p:nvSpPr>
        <p:spPr bwMode="auto">
          <a:xfrm>
            <a:off x="468313" y="3429000"/>
            <a:ext cx="3744912" cy="2913063"/>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zh-CN" altLang="en-US"/>
              <a:t>当主函数执行结束时，需要释放对象</a:t>
            </a:r>
            <a:r>
              <a:rPr lang="en-US" altLang="zh-CN"/>
              <a:t>s1</a:t>
            </a:r>
            <a:r>
              <a:rPr lang="zh-CN" altLang="en-US"/>
              <a:t>、</a:t>
            </a:r>
            <a:r>
              <a:rPr lang="en-US" altLang="zh-CN"/>
              <a:t>s2</a:t>
            </a:r>
          </a:p>
          <a:p>
            <a:pPr>
              <a:lnSpc>
                <a:spcPct val="110000"/>
              </a:lnSpc>
              <a:spcBef>
                <a:spcPct val="0"/>
              </a:spcBef>
              <a:buClr>
                <a:srgbClr val="000099"/>
              </a:buClr>
              <a:buFont typeface="Wingdings" pitchFamily="2" charset="2"/>
              <a:buChar char="u"/>
            </a:pPr>
            <a:r>
              <a:rPr lang="en-US" altLang="zh-CN"/>
              <a:t>  </a:t>
            </a:r>
            <a:r>
              <a:rPr lang="zh-CN" altLang="en-US"/>
              <a:t>先调用</a:t>
            </a:r>
            <a:r>
              <a:rPr lang="en-US" altLang="zh-CN"/>
              <a:t>s1</a:t>
            </a:r>
            <a:r>
              <a:rPr lang="zh-CN" altLang="en-US"/>
              <a:t>的析构函数，释放字符串的存储空间</a:t>
            </a:r>
          </a:p>
          <a:p>
            <a:pPr>
              <a:lnSpc>
                <a:spcPct val="110000"/>
              </a:lnSpc>
              <a:spcBef>
                <a:spcPct val="0"/>
              </a:spcBef>
              <a:buClr>
                <a:srgbClr val="000099"/>
              </a:buClr>
              <a:buFont typeface="Wingdings" pitchFamily="2" charset="2"/>
              <a:buChar char="u"/>
            </a:pPr>
            <a:r>
              <a:rPr lang="zh-CN" altLang="en-US"/>
              <a:t>  再调用</a:t>
            </a:r>
            <a:r>
              <a:rPr lang="en-US" altLang="zh-CN"/>
              <a:t>s2</a:t>
            </a:r>
            <a:r>
              <a:rPr lang="zh-CN" altLang="en-US"/>
              <a:t>的析构函数，释放内存空间，但是</a:t>
            </a:r>
            <a:r>
              <a:rPr lang="en-US" altLang="zh-CN"/>
              <a:t>s</a:t>
            </a:r>
            <a:r>
              <a:rPr lang="zh-CN" altLang="en-US"/>
              <a:t>成了悬挂指针</a:t>
            </a:r>
          </a:p>
        </p:txBody>
      </p:sp>
      <p:sp>
        <p:nvSpPr>
          <p:cNvPr id="69677" name="Text Box 45"/>
          <p:cNvSpPr txBox="1">
            <a:spLocks noChangeArrowheads="1"/>
          </p:cNvSpPr>
          <p:nvPr/>
        </p:nvSpPr>
        <p:spPr bwMode="auto">
          <a:xfrm>
            <a:off x="4787900" y="5373688"/>
            <a:ext cx="3744913" cy="561975"/>
          </a:xfrm>
          <a:prstGeom prst="rect">
            <a:avLst/>
          </a:prstGeom>
          <a:noFill/>
          <a:ln w="9525">
            <a:noFill/>
            <a:miter lim="800000"/>
            <a:headEnd/>
            <a:tailEnd/>
          </a:ln>
          <a:effectLst/>
        </p:spPr>
        <p:txBody>
          <a:bodyPr>
            <a:spAutoFit/>
          </a:bodyPr>
          <a:lstStyle/>
          <a:p>
            <a:pPr>
              <a:lnSpc>
                <a:spcPct val="110000"/>
              </a:lnSpc>
              <a:spcBef>
                <a:spcPct val="0"/>
              </a:spcBef>
            </a:pPr>
            <a:r>
              <a:rPr lang="zh-CN" altLang="en-US" sz="2800">
                <a:solidFill>
                  <a:srgbClr val="800000"/>
                </a:solidFill>
              </a:rPr>
              <a:t>如何解决这个问题？</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14018" name="Text Box 2"/>
          <p:cNvSpPr txBox="1">
            <a:spLocks noChangeArrowheads="1"/>
          </p:cNvSpPr>
          <p:nvPr/>
        </p:nvSpPr>
        <p:spPr bwMode="auto">
          <a:xfrm>
            <a:off x="1187450" y="2420938"/>
            <a:ext cx="7489825" cy="1562100"/>
          </a:xfrm>
          <a:prstGeom prst="rect">
            <a:avLst/>
          </a:prstGeom>
          <a:noFill/>
          <a:ln w="9525">
            <a:solidFill>
              <a:schemeClr val="tx1"/>
            </a:solidFill>
            <a:miter lim="800000"/>
            <a:headEnd/>
            <a:tailEnd/>
          </a:ln>
          <a:effectLst/>
        </p:spPr>
        <p:txBody>
          <a:bodyPr>
            <a:spAutoFit/>
          </a:bodyPr>
          <a:lstStyle/>
          <a:p>
            <a:pPr>
              <a:lnSpc>
                <a:spcPct val="100000"/>
              </a:lnSpc>
              <a:spcBef>
                <a:spcPct val="0"/>
              </a:spcBef>
            </a:pPr>
            <a:r>
              <a:rPr lang="zh-CN" altLang="en-US">
                <a:solidFill>
                  <a:srgbClr val="080808"/>
                </a:solidFill>
              </a:rPr>
              <a:t>当一个对象创建时，分配了资源，这时必须显示定义复制构造函数。这种在用一个对象初始化另一个对象时，不仅复制了成员，也复制了资源的复制方法称为</a:t>
            </a:r>
            <a:r>
              <a:rPr lang="zh-CN" altLang="en-US">
                <a:solidFill>
                  <a:srgbClr val="FF0000"/>
                </a:solidFill>
              </a:rPr>
              <a:t>深拷贝</a:t>
            </a:r>
            <a:r>
              <a:rPr lang="zh-CN" altLang="en-US" b="0">
                <a:solidFill>
                  <a:schemeClr val="bg2"/>
                </a:solidFill>
              </a:rPr>
              <a:t>。</a:t>
            </a:r>
            <a:endParaRPr lang="zh-CN" altLang="en-US" sz="1800" b="0"/>
          </a:p>
        </p:txBody>
      </p:sp>
      <p:sp>
        <p:nvSpPr>
          <p:cNvPr id="214019"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15042" name="Text Box 2"/>
          <p:cNvSpPr txBox="1">
            <a:spLocks noChangeArrowheads="1"/>
          </p:cNvSpPr>
          <p:nvPr/>
        </p:nvSpPr>
        <p:spPr bwMode="auto">
          <a:xfrm>
            <a:off x="1258888" y="1700213"/>
            <a:ext cx="7489825" cy="4791075"/>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en-US" altLang="zh-CN" sz="2000">
                <a:solidFill>
                  <a:srgbClr val="080808"/>
                </a:solidFill>
              </a:rPr>
              <a:t>//</a:t>
            </a:r>
            <a:r>
              <a:rPr lang="zh-CN" altLang="en-US" sz="2000">
                <a:solidFill>
                  <a:srgbClr val="080808"/>
                </a:solidFill>
              </a:rPr>
              <a:t>先来看一个关于浅拷贝的错误范例</a:t>
            </a:r>
          </a:p>
          <a:p>
            <a:pPr>
              <a:lnSpc>
                <a:spcPct val="110000"/>
              </a:lnSpc>
              <a:spcBef>
                <a:spcPct val="0"/>
              </a:spcBef>
            </a:pPr>
            <a:r>
              <a:rPr lang="en-US" altLang="zh-CN" sz="2000"/>
              <a:t>//</a:t>
            </a:r>
            <a:r>
              <a:rPr lang="zh-CN" altLang="en-US" sz="2000"/>
              <a:t>范例</a:t>
            </a:r>
            <a:r>
              <a:rPr lang="en-US" altLang="zh-CN" sz="2000"/>
              <a:t>3.15</a:t>
            </a:r>
          </a:p>
          <a:p>
            <a:pPr>
              <a:lnSpc>
                <a:spcPct val="110000"/>
              </a:lnSpc>
              <a:spcBef>
                <a:spcPct val="0"/>
              </a:spcBef>
            </a:pPr>
            <a:r>
              <a:rPr lang="en-US" altLang="zh-CN" sz="2000"/>
              <a:t>#include &lt;iostream&gt;</a:t>
            </a:r>
          </a:p>
          <a:p>
            <a:pPr>
              <a:lnSpc>
                <a:spcPct val="110000"/>
              </a:lnSpc>
              <a:spcBef>
                <a:spcPct val="0"/>
              </a:spcBef>
            </a:pPr>
            <a:r>
              <a:rPr lang="en-US" altLang="zh-CN" sz="2000"/>
              <a:t>using namespace std;</a:t>
            </a:r>
          </a:p>
          <a:p>
            <a:pPr>
              <a:lnSpc>
                <a:spcPct val="110000"/>
              </a:lnSpc>
              <a:spcBef>
                <a:spcPct val="0"/>
              </a:spcBef>
            </a:pPr>
            <a:r>
              <a:rPr lang="en-US" altLang="zh-CN" sz="2000"/>
              <a:t>class String</a:t>
            </a:r>
          </a:p>
          <a:p>
            <a:pPr>
              <a:lnSpc>
                <a:spcPct val="110000"/>
              </a:lnSpc>
              <a:spcBef>
                <a:spcPct val="0"/>
              </a:spcBef>
            </a:pPr>
            <a:r>
              <a:rPr lang="en-US" altLang="zh-CN" sz="2000"/>
              <a:t>{</a:t>
            </a:r>
          </a:p>
          <a:p>
            <a:pPr>
              <a:lnSpc>
                <a:spcPct val="110000"/>
              </a:lnSpc>
              <a:spcBef>
                <a:spcPct val="0"/>
              </a:spcBef>
            </a:pPr>
            <a:r>
              <a:rPr lang="en-US" altLang="zh-CN" sz="2000"/>
              <a:t>    private:</a:t>
            </a:r>
          </a:p>
          <a:p>
            <a:pPr>
              <a:lnSpc>
                <a:spcPct val="110000"/>
              </a:lnSpc>
              <a:spcBef>
                <a:spcPct val="0"/>
              </a:spcBef>
            </a:pPr>
            <a:r>
              <a:rPr lang="en-US" altLang="zh-CN" sz="2000"/>
              <a:t>        char *s;</a:t>
            </a:r>
          </a:p>
          <a:p>
            <a:pPr>
              <a:lnSpc>
                <a:spcPct val="110000"/>
              </a:lnSpc>
              <a:spcBef>
                <a:spcPct val="0"/>
              </a:spcBef>
            </a:pPr>
            <a:r>
              <a:rPr lang="en-US" altLang="zh-CN" sz="2000"/>
              <a:t>   public:</a:t>
            </a:r>
          </a:p>
          <a:p>
            <a:pPr>
              <a:lnSpc>
                <a:spcPct val="110000"/>
              </a:lnSpc>
              <a:spcBef>
                <a:spcPct val="0"/>
              </a:spcBef>
            </a:pPr>
            <a:r>
              <a:rPr lang="en-US" altLang="zh-CN" sz="2000"/>
              <a:t>       String (char *p=0);</a:t>
            </a:r>
          </a:p>
          <a:p>
            <a:pPr>
              <a:lnSpc>
                <a:spcPct val="110000"/>
              </a:lnSpc>
              <a:spcBef>
                <a:spcPct val="0"/>
              </a:spcBef>
            </a:pPr>
            <a:r>
              <a:rPr lang="en-US" altLang="zh-CN" sz="2000"/>
              <a:t>       </a:t>
            </a:r>
            <a:r>
              <a:rPr lang="en-US" altLang="zh-CN" sz="2000">
                <a:solidFill>
                  <a:srgbClr val="800000"/>
                </a:solidFill>
              </a:rPr>
              <a:t>String(const String &amp;r);      //</a:t>
            </a:r>
            <a:r>
              <a:rPr lang="zh-CN" altLang="en-US" sz="2000">
                <a:solidFill>
                  <a:srgbClr val="800000"/>
                </a:solidFill>
              </a:rPr>
              <a:t>增加拷贝构造函数</a:t>
            </a:r>
            <a:endParaRPr lang="zh-CN" altLang="en-US" sz="2000"/>
          </a:p>
          <a:p>
            <a:pPr>
              <a:lnSpc>
                <a:spcPct val="110000"/>
              </a:lnSpc>
              <a:spcBef>
                <a:spcPct val="0"/>
              </a:spcBef>
            </a:pPr>
            <a:r>
              <a:rPr lang="zh-CN" altLang="en-US" sz="2000"/>
              <a:t>      </a:t>
            </a:r>
            <a:r>
              <a:rPr lang="en-US" altLang="zh-CN" sz="2000"/>
              <a:t>~String();</a:t>
            </a:r>
          </a:p>
          <a:p>
            <a:pPr>
              <a:lnSpc>
                <a:spcPct val="110000"/>
              </a:lnSpc>
              <a:spcBef>
                <a:spcPct val="0"/>
              </a:spcBef>
            </a:pPr>
            <a:r>
              <a:rPr lang="en-US" altLang="zh-CN" sz="2000"/>
              <a:t>     void Show();</a:t>
            </a:r>
          </a:p>
          <a:p>
            <a:pPr>
              <a:lnSpc>
                <a:spcPct val="110000"/>
              </a:lnSpc>
              <a:spcBef>
                <a:spcPct val="0"/>
              </a:spcBef>
            </a:pPr>
            <a:r>
              <a:rPr lang="en-US" altLang="zh-CN" sz="2000"/>
              <a:t>};</a:t>
            </a:r>
          </a:p>
        </p:txBody>
      </p:sp>
      <p:sp>
        <p:nvSpPr>
          <p:cNvPr id="215043"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16066" name="Text Box 2"/>
          <p:cNvSpPr txBox="1">
            <a:spLocks noChangeArrowheads="1"/>
          </p:cNvSpPr>
          <p:nvPr/>
        </p:nvSpPr>
        <p:spPr bwMode="auto">
          <a:xfrm>
            <a:off x="1258888" y="1700213"/>
            <a:ext cx="7489825" cy="4589462"/>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en-US" altLang="zh-CN" sz="2000"/>
              <a:t>String::String (char *p)</a:t>
            </a:r>
          </a:p>
          <a:p>
            <a:pPr>
              <a:lnSpc>
                <a:spcPct val="110000"/>
              </a:lnSpc>
              <a:spcBef>
                <a:spcPct val="0"/>
              </a:spcBef>
            </a:pPr>
            <a:r>
              <a:rPr lang="en-US" altLang="zh-CN" sz="2000"/>
              <a:t>{</a:t>
            </a:r>
          </a:p>
          <a:p>
            <a:pPr>
              <a:lnSpc>
                <a:spcPct val="110000"/>
              </a:lnSpc>
              <a:spcBef>
                <a:spcPct val="0"/>
              </a:spcBef>
            </a:pPr>
            <a:r>
              <a:rPr lang="en-US" altLang="zh-CN" sz="2000"/>
              <a:t>     if(p)</a:t>
            </a:r>
          </a:p>
          <a:p>
            <a:pPr>
              <a:lnSpc>
                <a:spcPct val="110000"/>
              </a:lnSpc>
              <a:spcBef>
                <a:spcPct val="0"/>
              </a:spcBef>
            </a:pPr>
            <a:r>
              <a:rPr lang="en-US" altLang="zh-CN" sz="2000"/>
              <a:t>     {     s=new char[strlen(p)+1];</a:t>
            </a:r>
          </a:p>
          <a:p>
            <a:pPr>
              <a:lnSpc>
                <a:spcPct val="110000"/>
              </a:lnSpc>
              <a:spcBef>
                <a:spcPct val="0"/>
              </a:spcBef>
            </a:pPr>
            <a:r>
              <a:rPr lang="en-US" altLang="zh-CN" sz="2000"/>
              <a:t>           strcpy(s,p);</a:t>
            </a:r>
          </a:p>
          <a:p>
            <a:pPr>
              <a:lnSpc>
                <a:spcPct val="110000"/>
              </a:lnSpc>
              <a:spcBef>
                <a:spcPct val="0"/>
              </a:spcBef>
            </a:pPr>
            <a:r>
              <a:rPr lang="en-US" altLang="zh-CN" sz="2000"/>
              <a:t>     }</a:t>
            </a:r>
          </a:p>
          <a:p>
            <a:pPr>
              <a:lnSpc>
                <a:spcPct val="110000"/>
              </a:lnSpc>
              <a:spcBef>
                <a:spcPct val="0"/>
              </a:spcBef>
            </a:pPr>
            <a:r>
              <a:rPr lang="en-US" altLang="zh-CN" sz="2000"/>
              <a:t>     else  s=0;</a:t>
            </a:r>
          </a:p>
          <a:p>
            <a:pPr>
              <a:lnSpc>
                <a:spcPct val="110000"/>
              </a:lnSpc>
              <a:spcBef>
                <a:spcPct val="0"/>
              </a:spcBef>
            </a:pPr>
            <a:r>
              <a:rPr lang="en-US" altLang="zh-CN" sz="2000"/>
              <a:t>}</a:t>
            </a:r>
          </a:p>
          <a:p>
            <a:pPr>
              <a:lnSpc>
                <a:spcPct val="110000"/>
              </a:lnSpc>
              <a:spcBef>
                <a:spcPct val="0"/>
              </a:spcBef>
            </a:pPr>
            <a:r>
              <a:rPr lang="en-US" altLang="zh-CN"/>
              <a:t>String:: </a:t>
            </a:r>
            <a:r>
              <a:rPr lang="en-US" altLang="zh-CN" sz="2000"/>
              <a:t>~String()</a:t>
            </a:r>
          </a:p>
          <a:p>
            <a:pPr>
              <a:lnSpc>
                <a:spcPct val="110000"/>
              </a:lnSpc>
              <a:spcBef>
                <a:spcPct val="0"/>
              </a:spcBef>
            </a:pPr>
            <a:r>
              <a:rPr lang="en-US" altLang="zh-CN" sz="2000"/>
              <a:t>{   if(s)  delete []s;  }</a:t>
            </a:r>
          </a:p>
          <a:p>
            <a:pPr>
              <a:lnSpc>
                <a:spcPct val="110000"/>
              </a:lnSpc>
              <a:spcBef>
                <a:spcPct val="0"/>
              </a:spcBef>
            </a:pPr>
            <a:r>
              <a:rPr lang="en-US" altLang="zh-CN" sz="2000"/>
              <a:t>void  </a:t>
            </a:r>
            <a:r>
              <a:rPr lang="en-US" altLang="zh-CN"/>
              <a:t>String:: </a:t>
            </a:r>
            <a:r>
              <a:rPr lang="en-US" altLang="zh-CN" sz="2000"/>
              <a:t>Show()</a:t>
            </a:r>
          </a:p>
          <a:p>
            <a:pPr>
              <a:lnSpc>
                <a:spcPct val="110000"/>
              </a:lnSpc>
              <a:spcBef>
                <a:spcPct val="0"/>
              </a:spcBef>
            </a:pPr>
            <a:r>
              <a:rPr lang="en-US" altLang="zh-CN" sz="2000"/>
              <a:t>{  cout&lt;&lt;"s="&lt;&lt;s&lt;&lt;endl;</a:t>
            </a:r>
          </a:p>
          <a:p>
            <a:pPr>
              <a:lnSpc>
                <a:spcPct val="110000"/>
              </a:lnSpc>
              <a:spcBef>
                <a:spcPct val="0"/>
              </a:spcBef>
            </a:pPr>
            <a:r>
              <a:rPr lang="en-US" altLang="zh-CN" sz="2000"/>
              <a:t>}</a:t>
            </a:r>
          </a:p>
        </p:txBody>
      </p:sp>
      <p:sp>
        <p:nvSpPr>
          <p:cNvPr id="216067"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en-US" altLang="zh-CN"/>
              <a:t> </a:t>
            </a:r>
          </a:p>
        </p:txBody>
      </p:sp>
      <p:sp>
        <p:nvSpPr>
          <p:cNvPr id="218114" name="Text Box 2"/>
          <p:cNvSpPr txBox="1">
            <a:spLocks noChangeArrowheads="1"/>
          </p:cNvSpPr>
          <p:nvPr/>
        </p:nvSpPr>
        <p:spPr bwMode="auto">
          <a:xfrm>
            <a:off x="1258888" y="1844675"/>
            <a:ext cx="7489825" cy="3451225"/>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en-US" altLang="zh-CN" sz="2000">
                <a:solidFill>
                  <a:srgbClr val="800000"/>
                </a:solidFill>
              </a:rPr>
              <a:t>//</a:t>
            </a:r>
            <a:r>
              <a:rPr lang="zh-CN" altLang="en-US" sz="2000">
                <a:solidFill>
                  <a:srgbClr val="800000"/>
                </a:solidFill>
              </a:rPr>
              <a:t>增加一个拷贝构造函数</a:t>
            </a:r>
          </a:p>
          <a:p>
            <a:pPr>
              <a:lnSpc>
                <a:spcPct val="110000"/>
              </a:lnSpc>
              <a:spcBef>
                <a:spcPct val="0"/>
              </a:spcBef>
            </a:pPr>
            <a:endParaRPr lang="zh-CN" altLang="en-US" sz="2000">
              <a:solidFill>
                <a:srgbClr val="800000"/>
              </a:solidFill>
            </a:endParaRPr>
          </a:p>
          <a:p>
            <a:pPr>
              <a:lnSpc>
                <a:spcPct val="110000"/>
              </a:lnSpc>
              <a:spcBef>
                <a:spcPct val="0"/>
              </a:spcBef>
            </a:pPr>
            <a:r>
              <a:rPr lang="en-US" altLang="zh-CN" sz="2000">
                <a:solidFill>
                  <a:srgbClr val="800000"/>
                </a:solidFill>
              </a:rPr>
              <a:t>String::String (const String &amp;r)</a:t>
            </a:r>
          </a:p>
          <a:p>
            <a:pPr>
              <a:lnSpc>
                <a:spcPct val="110000"/>
              </a:lnSpc>
              <a:spcBef>
                <a:spcPct val="0"/>
              </a:spcBef>
            </a:pPr>
            <a:r>
              <a:rPr lang="en-US" altLang="zh-CN" sz="2000">
                <a:solidFill>
                  <a:srgbClr val="800000"/>
                </a:solidFill>
              </a:rPr>
              <a:t>{</a:t>
            </a:r>
          </a:p>
          <a:p>
            <a:pPr>
              <a:lnSpc>
                <a:spcPct val="110000"/>
              </a:lnSpc>
              <a:spcBef>
                <a:spcPct val="0"/>
              </a:spcBef>
            </a:pPr>
            <a:r>
              <a:rPr lang="en-US" altLang="zh-CN" sz="2000">
                <a:solidFill>
                  <a:srgbClr val="800000"/>
                </a:solidFill>
              </a:rPr>
              <a:t>     if(r.s)</a:t>
            </a:r>
          </a:p>
          <a:p>
            <a:pPr>
              <a:lnSpc>
                <a:spcPct val="110000"/>
              </a:lnSpc>
              <a:spcBef>
                <a:spcPct val="0"/>
              </a:spcBef>
            </a:pPr>
            <a:r>
              <a:rPr lang="en-US" altLang="zh-CN" sz="2000">
                <a:solidFill>
                  <a:srgbClr val="800000"/>
                </a:solidFill>
              </a:rPr>
              <a:t>     {     s=new char[strlen(r.s)+1];</a:t>
            </a:r>
          </a:p>
          <a:p>
            <a:pPr>
              <a:lnSpc>
                <a:spcPct val="110000"/>
              </a:lnSpc>
              <a:spcBef>
                <a:spcPct val="0"/>
              </a:spcBef>
            </a:pPr>
            <a:r>
              <a:rPr lang="en-US" altLang="zh-CN" sz="2000">
                <a:solidFill>
                  <a:srgbClr val="800000"/>
                </a:solidFill>
              </a:rPr>
              <a:t>           strcpy(s,r.s);</a:t>
            </a:r>
          </a:p>
          <a:p>
            <a:pPr>
              <a:lnSpc>
                <a:spcPct val="110000"/>
              </a:lnSpc>
              <a:spcBef>
                <a:spcPct val="0"/>
              </a:spcBef>
            </a:pPr>
            <a:r>
              <a:rPr lang="en-US" altLang="zh-CN" sz="2000">
                <a:solidFill>
                  <a:srgbClr val="800000"/>
                </a:solidFill>
              </a:rPr>
              <a:t>     }</a:t>
            </a:r>
          </a:p>
          <a:p>
            <a:pPr>
              <a:lnSpc>
                <a:spcPct val="110000"/>
              </a:lnSpc>
              <a:spcBef>
                <a:spcPct val="0"/>
              </a:spcBef>
            </a:pPr>
            <a:r>
              <a:rPr lang="en-US" altLang="zh-CN" sz="2000">
                <a:solidFill>
                  <a:srgbClr val="800000"/>
                </a:solidFill>
              </a:rPr>
              <a:t>     else  s=0;</a:t>
            </a:r>
          </a:p>
          <a:p>
            <a:pPr>
              <a:lnSpc>
                <a:spcPct val="110000"/>
              </a:lnSpc>
              <a:spcBef>
                <a:spcPct val="0"/>
              </a:spcBef>
            </a:pPr>
            <a:r>
              <a:rPr lang="en-US" altLang="zh-CN" sz="2000">
                <a:solidFill>
                  <a:srgbClr val="800000"/>
                </a:solidFill>
              </a:rPr>
              <a:t>}</a:t>
            </a:r>
          </a:p>
        </p:txBody>
      </p:sp>
      <p:sp>
        <p:nvSpPr>
          <p:cNvPr id="218115"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en-US" altLang="zh-CN"/>
              <a:t> </a:t>
            </a:r>
          </a:p>
        </p:txBody>
      </p:sp>
      <p:sp>
        <p:nvSpPr>
          <p:cNvPr id="217090" name="Text Box 2"/>
          <p:cNvSpPr txBox="1">
            <a:spLocks noChangeArrowheads="1"/>
          </p:cNvSpPr>
          <p:nvPr/>
        </p:nvSpPr>
        <p:spPr bwMode="auto">
          <a:xfrm>
            <a:off x="1258888" y="1700213"/>
            <a:ext cx="7489825" cy="2781300"/>
          </a:xfrm>
          <a:prstGeom prst="rect">
            <a:avLst/>
          </a:prstGeom>
          <a:noFill/>
          <a:ln w="9525">
            <a:solidFill>
              <a:schemeClr val="tx1"/>
            </a:solidFill>
            <a:miter lim="800000"/>
            <a:headEnd/>
            <a:tailEnd/>
          </a:ln>
          <a:effectLst/>
        </p:spPr>
        <p:txBody>
          <a:bodyPr>
            <a:spAutoFit/>
          </a:bodyPr>
          <a:lstStyle/>
          <a:p>
            <a:pPr>
              <a:lnSpc>
                <a:spcPct val="110000"/>
              </a:lnSpc>
              <a:spcBef>
                <a:spcPct val="0"/>
              </a:spcBef>
            </a:pPr>
            <a:r>
              <a:rPr lang="en-US" altLang="zh-CN" sz="2000"/>
              <a:t>int main()</a:t>
            </a:r>
          </a:p>
          <a:p>
            <a:pPr>
              <a:lnSpc>
                <a:spcPct val="110000"/>
              </a:lnSpc>
              <a:spcBef>
                <a:spcPct val="0"/>
              </a:spcBef>
            </a:pPr>
            <a:r>
              <a:rPr lang="en-US" altLang="zh-CN" sz="2000"/>
              <a:t>{</a:t>
            </a:r>
          </a:p>
          <a:p>
            <a:pPr>
              <a:lnSpc>
                <a:spcPct val="110000"/>
              </a:lnSpc>
              <a:spcBef>
                <a:spcPct val="0"/>
              </a:spcBef>
            </a:pPr>
            <a:r>
              <a:rPr lang="en-US" altLang="zh-CN" sz="2000"/>
              <a:t>    String s1("teacher");</a:t>
            </a:r>
          </a:p>
          <a:p>
            <a:pPr>
              <a:lnSpc>
                <a:spcPct val="110000"/>
              </a:lnSpc>
              <a:spcBef>
                <a:spcPct val="0"/>
              </a:spcBef>
            </a:pPr>
            <a:r>
              <a:rPr lang="en-US" altLang="zh-CN" sz="2000"/>
              <a:t>    </a:t>
            </a:r>
            <a:r>
              <a:rPr lang="en-US" altLang="zh-CN" sz="2000">
                <a:solidFill>
                  <a:srgbClr val="800000"/>
                </a:solidFill>
              </a:rPr>
              <a:t>String s2(s1);</a:t>
            </a:r>
          </a:p>
          <a:p>
            <a:pPr>
              <a:lnSpc>
                <a:spcPct val="110000"/>
              </a:lnSpc>
              <a:spcBef>
                <a:spcPct val="0"/>
              </a:spcBef>
            </a:pPr>
            <a:r>
              <a:rPr lang="en-US" altLang="zh-CN" sz="2000"/>
              <a:t>    s1.Show();</a:t>
            </a:r>
          </a:p>
          <a:p>
            <a:pPr>
              <a:lnSpc>
                <a:spcPct val="110000"/>
              </a:lnSpc>
              <a:spcBef>
                <a:spcPct val="0"/>
              </a:spcBef>
            </a:pPr>
            <a:r>
              <a:rPr lang="en-US" altLang="zh-CN" sz="2000"/>
              <a:t>    s2.Show();</a:t>
            </a:r>
          </a:p>
          <a:p>
            <a:pPr>
              <a:lnSpc>
                <a:spcPct val="110000"/>
              </a:lnSpc>
              <a:spcBef>
                <a:spcPct val="0"/>
              </a:spcBef>
            </a:pPr>
            <a:r>
              <a:rPr lang="en-US" altLang="zh-CN" sz="2000"/>
              <a:t>   return 0;</a:t>
            </a:r>
          </a:p>
          <a:p>
            <a:pPr>
              <a:lnSpc>
                <a:spcPct val="110000"/>
              </a:lnSpc>
              <a:spcBef>
                <a:spcPct val="0"/>
              </a:spcBef>
            </a:pPr>
            <a:r>
              <a:rPr lang="en-US" altLang="zh-CN" sz="2000"/>
              <a:t>}</a:t>
            </a:r>
          </a:p>
        </p:txBody>
      </p:sp>
      <p:sp>
        <p:nvSpPr>
          <p:cNvPr id="217091" name="Rectangle 3"/>
          <p:cNvSpPr>
            <a:spLocks noChangeArrowheads="1"/>
          </p:cNvSpPr>
          <p:nvPr/>
        </p:nvSpPr>
        <p:spPr bwMode="auto">
          <a:xfrm>
            <a:off x="1370013" y="301625"/>
            <a:ext cx="7313612" cy="1143000"/>
          </a:xfrm>
          <a:prstGeom prst="rect">
            <a:avLst/>
          </a:prstGeom>
          <a:noFill/>
          <a:ln w="9525">
            <a:noFill/>
            <a:miter lim="800000"/>
            <a:headEnd/>
            <a:tailEnd/>
          </a:ln>
          <a:effectLst/>
        </p:spPr>
        <p:txBody>
          <a:bodyPr anchor="b"/>
          <a:lstStyle/>
          <a:p>
            <a:pPr algn="ctr">
              <a:lnSpc>
                <a:spcPct val="100000"/>
              </a:lnSpc>
              <a:spcBef>
                <a:spcPct val="0"/>
              </a:spcBef>
            </a:pPr>
            <a:r>
              <a:rPr kumimoji="0" lang="en-US" altLang="zh-CN" sz="3600">
                <a:solidFill>
                  <a:schemeClr val="tx2"/>
                </a:solidFill>
              </a:rPr>
              <a:t>3.12       </a:t>
            </a:r>
            <a:r>
              <a:rPr kumimoji="0" lang="zh-CN" altLang="en-US" sz="3600">
                <a:solidFill>
                  <a:schemeClr val="tx2"/>
                </a:solidFill>
              </a:rPr>
              <a:t>浅拷贝和深拷贝</a:t>
            </a:r>
            <a:endParaRPr kumimoji="0" lang="zh-CN" altLang="en-US" sz="3600">
              <a:solidFill>
                <a:srgbClr val="000099"/>
              </a:solidFill>
            </a:endParaRPr>
          </a:p>
        </p:txBody>
      </p:sp>
      <p:sp>
        <p:nvSpPr>
          <p:cNvPr id="217092" name="AutoShape 4"/>
          <p:cNvSpPr>
            <a:spLocks noChangeArrowheads="1"/>
          </p:cNvSpPr>
          <p:nvPr/>
        </p:nvSpPr>
        <p:spPr bwMode="auto">
          <a:xfrm>
            <a:off x="3635375" y="4005263"/>
            <a:ext cx="3673475" cy="1800225"/>
          </a:xfrm>
          <a:prstGeom prst="wedgeRoundRectCallout">
            <a:avLst>
              <a:gd name="adj1" fmla="val -65472"/>
              <a:gd name="adj2" fmla="val -99384"/>
              <a:gd name="adj3" fmla="val 16667"/>
            </a:avLst>
          </a:prstGeom>
          <a:solidFill>
            <a:srgbClr val="000099"/>
          </a:solidFill>
          <a:ln w="9525" algn="ctr">
            <a:noFill/>
            <a:miter lim="800000"/>
            <a:headEnd/>
            <a:tailEnd/>
          </a:ln>
          <a:effectLst/>
        </p:spPr>
        <p:txBody>
          <a:bodyPr anchor="b"/>
          <a:lstStyle/>
          <a:p>
            <a:pPr algn="l">
              <a:lnSpc>
                <a:spcPct val="100000"/>
              </a:lnSpc>
              <a:spcBef>
                <a:spcPct val="0"/>
              </a:spcBef>
            </a:pPr>
            <a:r>
              <a:rPr kumimoji="0" lang="zh-CN" altLang="en-US">
                <a:solidFill>
                  <a:schemeClr val="bg1"/>
                </a:solidFill>
              </a:rPr>
              <a:t>此时没有错误</a:t>
            </a:r>
          </a:p>
          <a:p>
            <a:pPr algn="l">
              <a:lnSpc>
                <a:spcPct val="100000"/>
              </a:lnSpc>
              <a:spcBef>
                <a:spcPct val="0"/>
              </a:spcBef>
            </a:pPr>
            <a:endParaRPr kumimoji="0" lang="zh-CN" altLang="en-US">
              <a:solidFill>
                <a:schemeClr val="bg1"/>
              </a:solidFill>
            </a:endParaRPr>
          </a:p>
          <a:p>
            <a:pPr algn="l">
              <a:lnSpc>
                <a:spcPct val="100000"/>
              </a:lnSpc>
              <a:spcBef>
                <a:spcPct val="0"/>
              </a:spcBef>
            </a:pPr>
            <a:r>
              <a:rPr kumimoji="0" lang="zh-CN" altLang="en-US">
                <a:solidFill>
                  <a:schemeClr val="bg1"/>
                </a:solidFill>
              </a:rPr>
              <a:t>为什么？</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7828</Words>
  <PresentationFormat>全屏显示(4:3)</PresentationFormat>
  <Paragraphs>1640</Paragraphs>
  <Slides>130</Slides>
  <Notes>6</Notes>
  <HiddenSlides>0</HiddenSlides>
  <MMClips>0</MMClips>
  <ScaleCrop>false</ScaleCrop>
  <HeadingPairs>
    <vt:vector size="4" baseType="variant">
      <vt:variant>
        <vt:lpstr>主题</vt:lpstr>
      </vt:variant>
      <vt:variant>
        <vt:i4>1</vt:i4>
      </vt:variant>
      <vt:variant>
        <vt:lpstr>幻灯片标题</vt:lpstr>
      </vt:variant>
      <vt:variant>
        <vt:i4>130</vt:i4>
      </vt:variant>
    </vt:vector>
  </HeadingPairs>
  <TitlesOfParts>
    <vt:vector size="131" baseType="lpstr">
      <vt:lpstr>Office 主题</vt:lpstr>
      <vt:lpstr>1.1       类 </vt:lpstr>
      <vt:lpstr>1.1       类（的定义） </vt:lpstr>
      <vt:lpstr>幻灯片 3</vt:lpstr>
      <vt:lpstr>幻灯片 4</vt:lpstr>
      <vt:lpstr>幻灯片 5</vt:lpstr>
      <vt:lpstr>1.1       类的定义（注意事项）</vt:lpstr>
      <vt:lpstr>幻灯片 7</vt:lpstr>
      <vt:lpstr>1.2       类（的访问属性） </vt:lpstr>
      <vt:lpstr>1.3      公有类型成员</vt:lpstr>
      <vt:lpstr>1.4    私有类型成员</vt:lpstr>
      <vt:lpstr>1.5     保护类型成员</vt:lpstr>
      <vt:lpstr>幻灯片 12</vt:lpstr>
      <vt:lpstr>1.6    类的成员函数 </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 2.1        对象 </vt:lpstr>
      <vt:lpstr>2.2   类成员的访问 </vt:lpstr>
      <vt:lpstr>幻灯片 27</vt:lpstr>
      <vt:lpstr>幻灯片 28</vt:lpstr>
      <vt:lpstr>幻灯片 29</vt:lpstr>
      <vt:lpstr>幻灯片 30</vt:lpstr>
      <vt:lpstr>幻灯片 31</vt:lpstr>
      <vt:lpstr>幻灯片 32</vt:lpstr>
      <vt:lpstr>幻灯片 33</vt:lpstr>
      <vt:lpstr>2.2   类成员的访问 </vt:lpstr>
      <vt:lpstr>幻灯片 35</vt:lpstr>
      <vt:lpstr>幻灯片 36</vt:lpstr>
      <vt:lpstr>幻灯片 37</vt:lpstr>
      <vt:lpstr>幻灯片 38</vt:lpstr>
      <vt:lpstr>2.3   对象的赋值语句 </vt:lpstr>
      <vt:lpstr>幻灯片 40</vt:lpstr>
      <vt:lpstr>幻灯片 41</vt:lpstr>
      <vt:lpstr>2.3   对象的赋值语句 </vt:lpstr>
      <vt:lpstr>2.4  数据封装 </vt:lpstr>
      <vt:lpstr>幻灯片 44</vt:lpstr>
      <vt:lpstr>3.1        构造函数（的定义）</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3.5         析构函数 </vt:lpstr>
      <vt:lpstr>3.5         析构函数 （的定义）</vt:lpstr>
      <vt:lpstr>幻灯片 61</vt:lpstr>
      <vt:lpstr>幻灯片 62</vt:lpstr>
      <vt:lpstr>幻灯片 63</vt:lpstr>
      <vt:lpstr>幻灯片 64</vt:lpstr>
      <vt:lpstr>幻灯片 65</vt:lpstr>
      <vt:lpstr>3.6    析构函数（的特点 ）</vt:lpstr>
      <vt:lpstr>3.7         默认析构函数</vt:lpstr>
      <vt:lpstr>3.7         默认析构函数</vt:lpstr>
      <vt:lpstr>3.7         默认析构函数</vt:lpstr>
      <vt:lpstr>幻灯片 70</vt:lpstr>
      <vt:lpstr>幻灯片 71</vt:lpstr>
      <vt:lpstr>幻灯片 72</vt:lpstr>
      <vt:lpstr>幻灯片 73</vt:lpstr>
      <vt:lpstr>幻灯片 74</vt:lpstr>
      <vt:lpstr>幻灯片 75</vt:lpstr>
      <vt:lpstr>3.9    拷贝构造函数</vt:lpstr>
      <vt:lpstr>幻灯片 77</vt:lpstr>
      <vt:lpstr>幻灯片 78</vt:lpstr>
      <vt:lpstr>3.10  拷贝构造函数的特点 </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Const数据成员</vt:lpstr>
      <vt:lpstr>幻灯片 103</vt:lpstr>
      <vt:lpstr>幻灯片 104</vt:lpstr>
      <vt:lpstr>幻灯片 105</vt:lpstr>
      <vt:lpstr>幻灯片 106</vt:lpstr>
      <vt:lpstr>幻灯片 107</vt:lpstr>
      <vt:lpstr>幻灯片 108</vt:lpstr>
      <vt:lpstr>幻灯片 109</vt:lpstr>
      <vt:lpstr>在介绍静态成员 之前</vt:lpstr>
      <vt:lpstr>4.1     静态数据成员 </vt:lpstr>
      <vt:lpstr>静态成员定义格式：</vt:lpstr>
      <vt:lpstr>4.1      静态数据成员</vt:lpstr>
      <vt:lpstr>4.1      静态数据成员</vt:lpstr>
      <vt:lpstr>4.1      静态数据成员</vt:lpstr>
      <vt:lpstr>4.1      静态数据成员</vt:lpstr>
      <vt:lpstr>4.1      静态数据成员</vt:lpstr>
      <vt:lpstr>4.1      静态数据成员</vt:lpstr>
      <vt:lpstr>4.2     静态成员函数</vt:lpstr>
      <vt:lpstr>静态成员定义格式：</vt:lpstr>
      <vt:lpstr>4.2      静态成员函数</vt:lpstr>
      <vt:lpstr>4.2      静态成员函数</vt:lpstr>
      <vt:lpstr>4.2      静态成员函数</vt:lpstr>
      <vt:lpstr>4.2     静态成员函数</vt:lpstr>
      <vt:lpstr>幻灯片 125</vt:lpstr>
      <vt:lpstr>幻灯片 126</vt:lpstr>
      <vt:lpstr>幻灯片 127</vt:lpstr>
      <vt:lpstr>幻灯片 128</vt:lpstr>
      <vt:lpstr>幻灯片 129</vt:lpstr>
      <vt:lpstr>幻灯片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类 </dc:title>
  <cp:lastModifiedBy>微软用户</cp:lastModifiedBy>
  <cp:revision>17</cp:revision>
  <dcterms:modified xsi:type="dcterms:W3CDTF">2013-04-16T02:57:24Z</dcterms:modified>
</cp:coreProperties>
</file>