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215901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309338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306854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215886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122414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85925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238439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6532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89805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315390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E0CF48-90BE-4989-8D5D-2A16EB87131B}" type="datetimeFigureOut">
              <a:rPr lang="zh-CN" altLang="en-US" smtClean="0"/>
              <a:t>2013/4/16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265753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0CF48-90BE-4989-8D5D-2A16EB87131B}" type="datetimeFigureOut">
              <a:rPr lang="zh-CN" altLang="en-US" smtClean="0"/>
              <a:t>2013/4/16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3D432-2F4F-4182-B378-B2180910EE15}" type="slidenum">
              <a:rPr lang="zh-CN" altLang="en-US" smtClean="0"/>
              <a:t>‹#›</a:t>
            </a:fld>
            <a:endParaRPr lang="zh-CN" altLang="en-US"/>
          </a:p>
        </p:txBody>
      </p:sp>
    </p:spTree>
    <p:extLst>
      <p:ext uri="{BB962C8B-B14F-4D97-AF65-F5344CB8AC3E}">
        <p14:creationId xmlns:p14="http://schemas.microsoft.com/office/powerpoint/2010/main" val="1846781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0"/>
            <a:ext cx="7772400" cy="1470025"/>
          </a:xfrm>
        </p:spPr>
        <p:txBody>
          <a:bodyPr/>
          <a:lstStyle/>
          <a:p>
            <a:r>
              <a:rPr lang="zh-CN" altLang="en-US" b="1" dirty="0" smtClean="0"/>
              <a:t>函数模板</a:t>
            </a:r>
            <a:endParaRPr lang="zh-CN" altLang="en-US" b="1" dirty="0"/>
          </a:p>
        </p:txBody>
      </p:sp>
      <p:sp>
        <p:nvSpPr>
          <p:cNvPr id="3" name="副标题 2"/>
          <p:cNvSpPr>
            <a:spLocks noGrp="1"/>
          </p:cNvSpPr>
          <p:nvPr>
            <p:ph type="subTitle" idx="1"/>
          </p:nvPr>
        </p:nvSpPr>
        <p:spPr>
          <a:xfrm>
            <a:off x="539552" y="1268760"/>
            <a:ext cx="8280920" cy="5328592"/>
          </a:xfrm>
        </p:spPr>
        <p:txBody>
          <a:bodyPr>
            <a:normAutofit/>
          </a:bodyPr>
          <a:lstStyle/>
          <a:p>
            <a:pPr algn="l"/>
            <a:r>
              <a:rPr lang="en-US" altLang="zh-CN" sz="2000" dirty="0" smtClean="0"/>
              <a:t>      </a:t>
            </a:r>
            <a:r>
              <a:rPr lang="en-US" altLang="zh-CN" sz="2000" dirty="0" smtClean="0">
                <a:solidFill>
                  <a:schemeClr val="tx1"/>
                </a:solidFill>
              </a:rPr>
              <a:t> 1.</a:t>
            </a:r>
            <a:r>
              <a:rPr lang="zh-CN" altLang="en-US" sz="2000" dirty="0" smtClean="0">
                <a:solidFill>
                  <a:schemeClr val="tx1"/>
                </a:solidFill>
              </a:rPr>
              <a:t>函数模板提供一个机制，通过我们可以保留函数定义和函数调用的语义</a:t>
            </a:r>
            <a:r>
              <a:rPr lang="zh-CN" altLang="en-US" sz="1800" dirty="0" smtClean="0">
                <a:solidFill>
                  <a:schemeClr val="tx1"/>
                </a:solidFill>
              </a:rPr>
              <a:t>。</a:t>
            </a:r>
            <a:endParaRPr lang="en-US" altLang="zh-CN" sz="1800" dirty="0" smtClean="0">
              <a:solidFill>
                <a:schemeClr val="tx1"/>
              </a:solidFill>
            </a:endParaRPr>
          </a:p>
          <a:p>
            <a:pPr algn="l"/>
            <a:r>
              <a:rPr lang="en-US" altLang="zh-CN" sz="1800" dirty="0">
                <a:solidFill>
                  <a:schemeClr val="tx1"/>
                </a:solidFill>
              </a:rPr>
              <a:t> </a:t>
            </a:r>
            <a:r>
              <a:rPr lang="en-US" altLang="zh-CN" sz="1800" dirty="0" smtClean="0">
                <a:solidFill>
                  <a:schemeClr val="tx1"/>
                </a:solidFill>
              </a:rPr>
              <a:t>       </a:t>
            </a:r>
            <a:r>
              <a:rPr lang="en-US" altLang="zh-CN" sz="2000" dirty="0" smtClean="0">
                <a:solidFill>
                  <a:schemeClr val="tx1"/>
                </a:solidFill>
              </a:rPr>
              <a:t>2.</a:t>
            </a:r>
            <a:r>
              <a:rPr lang="zh-CN" altLang="en-US" sz="2000" dirty="0" smtClean="0">
                <a:solidFill>
                  <a:schemeClr val="tx1"/>
                </a:solidFill>
              </a:rPr>
              <a:t>函数模板提供一种用来自动生成各种类型函数实例的算法。程序员对于函数接口（参数和返回类型）中的全部或者部分类型进行参数化，而函数体保持不变。</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3.</a:t>
            </a:r>
            <a:r>
              <a:rPr lang="zh-CN" altLang="en-US" sz="2000" dirty="0" smtClean="0">
                <a:solidFill>
                  <a:schemeClr val="tx1"/>
                </a:solidFill>
              </a:rPr>
              <a:t>函数模板是函数的一种抽象形式。函数模板的定义形式为</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 class T1,class T2,……&gt;</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返回类型 函数模板名（数据参数表）</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函数模板的函数体</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其中</a:t>
            </a:r>
            <a:r>
              <a:rPr lang="en-US" altLang="zh-CN" sz="2000" dirty="0" smtClean="0">
                <a:solidFill>
                  <a:schemeClr val="tx1"/>
                </a:solidFill>
              </a:rPr>
              <a:t>template</a:t>
            </a:r>
            <a:r>
              <a:rPr lang="zh-CN" altLang="en-US" sz="2000" dirty="0" smtClean="0">
                <a:solidFill>
                  <a:schemeClr val="tx1"/>
                </a:solidFill>
              </a:rPr>
              <a:t>后面尖括号中的内容</a:t>
            </a:r>
            <a:r>
              <a:rPr lang="en-US" altLang="zh-CN" sz="2000" dirty="0" smtClean="0">
                <a:solidFill>
                  <a:schemeClr val="tx1"/>
                </a:solidFill>
              </a:rPr>
              <a:t>class T1</a:t>
            </a:r>
            <a:r>
              <a:rPr lang="zh-CN" altLang="en-US" sz="2000" dirty="0" smtClean="0">
                <a:solidFill>
                  <a:schemeClr val="tx1"/>
                </a:solidFill>
              </a:rPr>
              <a:t>，</a:t>
            </a:r>
            <a:r>
              <a:rPr lang="en-US" altLang="zh-CN" sz="2000" dirty="0" smtClean="0">
                <a:solidFill>
                  <a:schemeClr val="tx1"/>
                </a:solidFill>
              </a:rPr>
              <a:t>class T2</a:t>
            </a:r>
            <a:r>
              <a:rPr lang="zh-CN" altLang="en-US" sz="2000" dirty="0" smtClean="0">
                <a:solidFill>
                  <a:schemeClr val="tx1"/>
                </a:solidFill>
              </a:rPr>
              <a:t>等是类型形参列表，</a:t>
            </a:r>
            <a:r>
              <a:rPr lang="en-US" altLang="zh-CN" sz="2000" dirty="0" smtClean="0">
                <a:solidFill>
                  <a:schemeClr val="tx1"/>
                </a:solidFill>
              </a:rPr>
              <a:t>T1</a:t>
            </a:r>
            <a:r>
              <a:rPr lang="zh-CN" altLang="en-US" sz="2000" dirty="0" smtClean="0">
                <a:solidFill>
                  <a:schemeClr val="tx1"/>
                </a:solidFill>
              </a:rPr>
              <a:t>，</a:t>
            </a:r>
            <a:r>
              <a:rPr lang="en-US" altLang="zh-CN" sz="2000" dirty="0" smtClean="0">
                <a:solidFill>
                  <a:schemeClr val="tx1"/>
                </a:solidFill>
              </a:rPr>
              <a:t>T2</a:t>
            </a:r>
            <a:r>
              <a:rPr lang="zh-CN" altLang="en-US" sz="2000" dirty="0" smtClean="0">
                <a:solidFill>
                  <a:schemeClr val="tx1"/>
                </a:solidFill>
              </a:rPr>
              <a:t>是抽象的类型名，用来描述函数模板的形式参数。模板形参可以是抽象的形式类型，可以使基本数据类型，也可以是类类型。每个模板形参都必须加上前缀</a:t>
            </a:r>
            <a:r>
              <a:rPr lang="en-US" altLang="zh-CN" sz="2000" dirty="0" smtClean="0">
                <a:solidFill>
                  <a:schemeClr val="tx1"/>
                </a:solidFill>
              </a:rPr>
              <a:t>class</a:t>
            </a:r>
            <a:r>
              <a:rPr lang="zh-CN" altLang="en-US" sz="2000" dirty="0" smtClean="0">
                <a:solidFill>
                  <a:schemeClr val="tx1"/>
                </a:solidFill>
              </a:rPr>
              <a:t>，并用逗号隔开，为了与类定义的关键字</a:t>
            </a:r>
            <a:r>
              <a:rPr lang="en-US" altLang="zh-CN" sz="2000" dirty="0" smtClean="0">
                <a:solidFill>
                  <a:schemeClr val="tx1"/>
                </a:solidFill>
              </a:rPr>
              <a:t>class</a:t>
            </a:r>
            <a:r>
              <a:rPr lang="zh-CN" altLang="en-US" sz="2000" dirty="0" smtClean="0">
                <a:solidFill>
                  <a:schemeClr val="tx1"/>
                </a:solidFill>
              </a:rPr>
              <a:t>区</a:t>
            </a:r>
            <a:endParaRPr lang="zh-CN" altLang="en-US" sz="2000" dirty="0">
              <a:solidFill>
                <a:schemeClr val="tx1"/>
              </a:solidFill>
            </a:endParaRPr>
          </a:p>
        </p:txBody>
      </p:sp>
    </p:spTree>
    <p:extLst>
      <p:ext uri="{BB962C8B-B14F-4D97-AF65-F5344CB8AC3E}">
        <p14:creationId xmlns:p14="http://schemas.microsoft.com/office/powerpoint/2010/main" val="337014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3528" y="260648"/>
            <a:ext cx="8424936" cy="6336704"/>
          </a:xfrm>
        </p:spPr>
        <p:txBody>
          <a:bodyPr>
            <a:normAutofit/>
          </a:bodyPr>
          <a:lstStyle/>
          <a:p>
            <a:pPr algn="l"/>
            <a:r>
              <a:rPr lang="en-US" altLang="zh-CN" sz="2000" dirty="0" smtClean="0"/>
              <a:t>  </a:t>
            </a:r>
            <a:r>
              <a:rPr lang="zh-CN" altLang="en-US" sz="2000" dirty="0" smtClean="0">
                <a:solidFill>
                  <a:schemeClr val="tx1"/>
                </a:solidFill>
              </a:rPr>
              <a:t>函数模板是</a:t>
            </a:r>
            <a:r>
              <a:rPr lang="en-US" altLang="zh-CN" sz="2000" dirty="0" smtClean="0">
                <a:solidFill>
                  <a:schemeClr val="tx1"/>
                </a:solidFill>
              </a:rPr>
              <a:t>min3(</a:t>
            </a:r>
            <a:r>
              <a:rPr lang="en-US" altLang="zh-CN" sz="2000" dirty="0" err="1" smtClean="0">
                <a:solidFill>
                  <a:schemeClr val="tx1"/>
                </a:solidFill>
              </a:rPr>
              <a:t>const</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a:t>
            </a:r>
            <a:r>
              <a:rPr lang="en-US" altLang="zh-CN" sz="2000" dirty="0" err="1" smtClean="0">
                <a:solidFill>
                  <a:schemeClr val="tx1"/>
                </a:solidFill>
              </a:rPr>
              <a:t>int</a:t>
            </a:r>
            <a:r>
              <a:rPr lang="zh-CN" altLang="en-US" sz="2000" dirty="0" smtClean="0">
                <a:solidFill>
                  <a:schemeClr val="tx1"/>
                </a:solidFill>
              </a:rPr>
              <a:t>）</a:t>
            </a:r>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0"/>
            <a:ext cx="7772400" cy="1470025"/>
          </a:xfrm>
        </p:spPr>
        <p:txBody>
          <a:bodyPr/>
          <a:lstStyle/>
          <a:p>
            <a:r>
              <a:rPr lang="zh-CN" altLang="en-US" b="1" dirty="0" smtClean="0"/>
              <a:t>显示模板实参</a:t>
            </a:r>
            <a:endParaRPr lang="zh-CN" altLang="en-US" b="1" dirty="0"/>
          </a:p>
        </p:txBody>
      </p:sp>
      <p:sp>
        <p:nvSpPr>
          <p:cNvPr id="3" name="副标题 2"/>
          <p:cNvSpPr>
            <a:spLocks noGrp="1"/>
          </p:cNvSpPr>
          <p:nvPr>
            <p:ph type="subTitle" idx="1"/>
          </p:nvPr>
        </p:nvSpPr>
        <p:spPr>
          <a:xfrm>
            <a:off x="467544" y="1196752"/>
            <a:ext cx="8136904" cy="5328592"/>
          </a:xfrm>
        </p:spPr>
        <p:txBody>
          <a:bodyPr>
            <a:normAutofit/>
          </a:bodyPr>
          <a:lstStyle/>
          <a:p>
            <a:pPr algn="l"/>
            <a:r>
              <a:rPr lang="en-US" altLang="zh-CN" sz="2000" dirty="0" smtClean="0"/>
              <a:t>    </a:t>
            </a:r>
            <a:r>
              <a:rPr lang="zh-CN" altLang="en-US" sz="2000" dirty="0" smtClean="0">
                <a:solidFill>
                  <a:schemeClr val="tx1"/>
                </a:solidFill>
              </a:rPr>
              <a:t>在某些情况下编译器不可能推演出模板实参的类型，在这种情况下，我们需要改变模板实参推演机制，并使用</a:t>
            </a:r>
            <a:r>
              <a:rPr lang="zh-CN" altLang="en-US" sz="2000" b="1" dirty="0" smtClean="0">
                <a:solidFill>
                  <a:schemeClr val="tx1"/>
                </a:solidFill>
              </a:rPr>
              <a:t>显式指定</a:t>
            </a:r>
            <a:r>
              <a:rPr lang="zh-CN" altLang="en-US" sz="2000" dirty="0" smtClean="0">
                <a:solidFill>
                  <a:schemeClr val="tx1"/>
                </a:solidFill>
              </a:rPr>
              <a:t>模板实参。模板实参被显式指定在逗号分隔的列表中，用尖括号，一个小于号和一个大于号括起来，紧跟在函数模板实例的名字后面。</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a:solidFill>
                  <a:schemeClr val="tx1"/>
                </a:solidFill>
              </a:rPr>
              <a:t> </a:t>
            </a:r>
            <a:r>
              <a:rPr lang="zh-CN" altLang="en-US" sz="2000" dirty="0" smtClean="0">
                <a:solidFill>
                  <a:schemeClr val="tx1"/>
                </a:solidFill>
              </a:rPr>
              <a:t>  </a:t>
            </a:r>
            <a:r>
              <a:rPr lang="en-US" altLang="zh-CN" sz="2000" dirty="0" smtClean="0">
                <a:solidFill>
                  <a:schemeClr val="tx1"/>
                </a:solidFill>
              </a:rPr>
              <a:t>// min5 ( unsigned </a:t>
            </a:r>
            <a:r>
              <a:rPr lang="en-US" altLang="zh-CN" sz="2000" dirty="0" err="1" smtClean="0">
                <a:solidFill>
                  <a:schemeClr val="tx1"/>
                </a:solidFill>
              </a:rPr>
              <a:t>int</a:t>
            </a:r>
            <a:r>
              <a:rPr lang="en-US" altLang="zh-CN" sz="2000" dirty="0" smtClean="0">
                <a:solidFill>
                  <a:schemeClr val="tx1"/>
                </a:solidFill>
              </a:rPr>
              <a:t> , unsigned </a:t>
            </a:r>
            <a:r>
              <a:rPr lang="en-US" altLang="zh-CN" sz="2000" dirty="0" err="1" smtClean="0">
                <a:solidFill>
                  <a:schemeClr val="tx1"/>
                </a:solidFill>
              </a:rPr>
              <a:t>int</a:t>
            </a:r>
            <a:r>
              <a:rPr lang="en-US" altLang="zh-CN" sz="2000" dirty="0" smtClean="0">
                <a:solidFill>
                  <a:schemeClr val="tx1"/>
                </a:solidFill>
              </a:rPr>
              <a:t>)</a:t>
            </a:r>
            <a:r>
              <a:rPr lang="zh-CN" altLang="en-US" sz="2000" dirty="0" smtClean="0">
                <a:solidFill>
                  <a:schemeClr val="tx1"/>
                </a:solidFill>
              </a:rPr>
              <a:t>被实例化</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min5&lt;unsigned </a:t>
            </a:r>
            <a:r>
              <a:rPr lang="en-US" altLang="zh-CN" sz="2000" dirty="0" err="1" smtClean="0">
                <a:solidFill>
                  <a:schemeClr val="tx1"/>
                </a:solidFill>
              </a:rPr>
              <a:t>int</a:t>
            </a:r>
            <a:r>
              <a:rPr lang="en-US" altLang="zh-CN" sz="2000" dirty="0" smtClean="0">
                <a:solidFill>
                  <a:schemeClr val="tx1"/>
                </a:solidFill>
              </a:rPr>
              <a:t>&gt;( ui,1024);</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在这种情况下，模板实参表</a:t>
            </a:r>
            <a:r>
              <a:rPr lang="en-US" altLang="zh-CN" sz="2000" dirty="0" smtClean="0">
                <a:solidFill>
                  <a:schemeClr val="tx1"/>
                </a:solidFill>
              </a:rPr>
              <a:t>&lt;unsigned </a:t>
            </a:r>
            <a:r>
              <a:rPr lang="en-US" altLang="zh-CN" sz="2000" dirty="0" err="1" smtClean="0">
                <a:solidFill>
                  <a:schemeClr val="tx1"/>
                </a:solidFill>
              </a:rPr>
              <a:t>int</a:t>
            </a:r>
            <a:r>
              <a:rPr lang="en-US" altLang="zh-CN" sz="2000" dirty="0" smtClean="0">
                <a:solidFill>
                  <a:schemeClr val="tx1"/>
                </a:solidFill>
              </a:rPr>
              <a:t>&gt;</a:t>
            </a:r>
            <a:r>
              <a:rPr lang="zh-CN" altLang="en-US" sz="2000" dirty="0" smtClean="0">
                <a:solidFill>
                  <a:schemeClr val="tx1"/>
                </a:solidFill>
              </a:rPr>
              <a:t>显式地指定了模板实参的类型，因为模板实参已知，所以函数调用不再是一个错误。</a:t>
            </a:r>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1400"/>
            <a:ext cx="7772400" cy="1470025"/>
          </a:xfrm>
        </p:spPr>
        <p:txBody>
          <a:bodyPr/>
          <a:lstStyle/>
          <a:p>
            <a:r>
              <a:rPr lang="zh-CN" altLang="en-US" b="1" dirty="0" smtClean="0"/>
              <a:t>模板编译模式</a:t>
            </a:r>
            <a:endParaRPr lang="zh-CN" altLang="en-US" b="1" dirty="0"/>
          </a:p>
        </p:txBody>
      </p:sp>
      <p:sp>
        <p:nvSpPr>
          <p:cNvPr id="3" name="副标题 2"/>
          <p:cNvSpPr>
            <a:spLocks noGrp="1"/>
          </p:cNvSpPr>
          <p:nvPr>
            <p:ph type="subTitle" idx="1"/>
          </p:nvPr>
        </p:nvSpPr>
        <p:spPr>
          <a:xfrm>
            <a:off x="467544" y="1052736"/>
            <a:ext cx="8280920" cy="5544616"/>
          </a:xfrm>
        </p:spPr>
        <p:txBody>
          <a:bodyPr>
            <a:normAutofit lnSpcReduction="10000"/>
          </a:bodyPr>
          <a:lstStyle/>
          <a:p>
            <a:pPr algn="l"/>
            <a:r>
              <a:rPr lang="en-US" altLang="zh-CN" sz="2000" dirty="0" smtClean="0">
                <a:solidFill>
                  <a:schemeClr val="tx1"/>
                </a:solidFill>
              </a:rPr>
              <a:t>     C++</a:t>
            </a:r>
            <a:r>
              <a:rPr lang="zh-CN" altLang="en-US" sz="2000" dirty="0" smtClean="0">
                <a:solidFill>
                  <a:schemeClr val="tx1"/>
                </a:solidFill>
              </a:rPr>
              <a:t>支持两种模板编译模式：</a:t>
            </a:r>
            <a:r>
              <a:rPr lang="zh-CN" altLang="en-US" sz="2000" b="1" dirty="0" smtClean="0">
                <a:solidFill>
                  <a:schemeClr val="tx1"/>
                </a:solidFill>
              </a:rPr>
              <a:t>包含模式</a:t>
            </a:r>
            <a:r>
              <a:rPr lang="zh-CN" altLang="en-US" sz="2000" dirty="0" smtClean="0">
                <a:solidFill>
                  <a:schemeClr val="tx1"/>
                </a:solidFill>
              </a:rPr>
              <a:t>和</a:t>
            </a:r>
            <a:r>
              <a:rPr lang="zh-CN" altLang="en-US" sz="2000" b="1" dirty="0" smtClean="0">
                <a:solidFill>
                  <a:schemeClr val="tx1"/>
                </a:solidFill>
              </a:rPr>
              <a:t>分离模式</a:t>
            </a:r>
            <a:endParaRPr lang="en-US" altLang="zh-CN" sz="2000" b="1"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1.</a:t>
            </a:r>
            <a:r>
              <a:rPr lang="zh-CN" altLang="en-US" sz="2000" dirty="0" smtClean="0">
                <a:solidFill>
                  <a:schemeClr val="tx1"/>
                </a:solidFill>
              </a:rPr>
              <a:t>包含模式</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在包含模式下，我们在每个模板被实例化的文件中包含函数模板的定义，并且往往把定义放在头文件中。</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a:t>
            </a:r>
            <a:r>
              <a:rPr lang="en-US" altLang="zh-CN" sz="2000" dirty="0" err="1" smtClean="0">
                <a:solidFill>
                  <a:schemeClr val="tx1"/>
                </a:solidFill>
              </a:rPr>
              <a:t>typename</a:t>
            </a:r>
            <a:r>
              <a:rPr lang="en-US" altLang="zh-CN" sz="2000" dirty="0" smtClean="0">
                <a:solidFill>
                  <a:schemeClr val="tx1"/>
                </a:solidFill>
              </a:rPr>
              <a:t> Type&gt;//model1.h;</a:t>
            </a:r>
            <a:r>
              <a:rPr lang="zh-CN" altLang="en-US" sz="2000" dirty="0" smtClean="0">
                <a:solidFill>
                  <a:schemeClr val="tx1"/>
                </a:solidFill>
              </a:rPr>
              <a:t>包含模式：模板定义放在头文件中</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Type min(  Type t1,Type t2)   {</a:t>
            </a:r>
          </a:p>
          <a:p>
            <a:pPr algn="l"/>
            <a:r>
              <a:rPr lang="en-US" altLang="zh-CN" sz="2000" dirty="0">
                <a:solidFill>
                  <a:schemeClr val="tx1"/>
                </a:solidFill>
              </a:rPr>
              <a:t> </a:t>
            </a:r>
            <a:r>
              <a:rPr lang="en-US" altLang="zh-CN" sz="2000" dirty="0" smtClean="0">
                <a:solidFill>
                  <a:schemeClr val="tx1"/>
                </a:solidFill>
              </a:rPr>
              <a:t>             return t1&lt;t2?t1:t2;</a:t>
            </a:r>
          </a:p>
          <a:p>
            <a:pPr algn="l"/>
            <a:r>
              <a:rPr lang="en-US" altLang="zh-CN" sz="2000" dirty="0">
                <a:solidFill>
                  <a:schemeClr val="tx1"/>
                </a:solidFill>
              </a:rPr>
              <a:t> </a:t>
            </a:r>
            <a:r>
              <a:rPr lang="en-US" altLang="zh-CN" sz="2000" dirty="0" smtClean="0">
                <a:solidFill>
                  <a:schemeClr val="tx1"/>
                </a:solidFill>
              </a:rPr>
              <a:t>            } </a:t>
            </a:r>
          </a:p>
          <a:p>
            <a:pPr algn="l"/>
            <a:r>
              <a:rPr lang="en-US" altLang="zh-CN" sz="2000" dirty="0" smtClean="0">
                <a:solidFill>
                  <a:schemeClr val="tx1"/>
                </a:solidFill>
              </a:rPr>
              <a:t>    </a:t>
            </a:r>
            <a:r>
              <a:rPr lang="zh-CN" altLang="en-US" sz="2000" dirty="0" smtClean="0">
                <a:solidFill>
                  <a:schemeClr val="tx1"/>
                </a:solidFill>
              </a:rPr>
              <a:t>在每个使用</a:t>
            </a:r>
            <a:r>
              <a:rPr lang="en-US" altLang="zh-CN" sz="2000" dirty="0" smtClean="0">
                <a:solidFill>
                  <a:schemeClr val="tx1"/>
                </a:solidFill>
              </a:rPr>
              <a:t>min()</a:t>
            </a:r>
            <a:r>
              <a:rPr lang="zh-CN" altLang="en-US" sz="2000" dirty="0" smtClean="0">
                <a:solidFill>
                  <a:schemeClr val="tx1"/>
                </a:solidFill>
              </a:rPr>
              <a:t>实例的文件中都包含了该头文件，例如：</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#include “model1.h”//</a:t>
            </a:r>
            <a:r>
              <a:rPr lang="zh-CN" altLang="en-US" sz="2000" dirty="0" smtClean="0">
                <a:solidFill>
                  <a:schemeClr val="tx1"/>
                </a:solidFill>
              </a:rPr>
              <a:t>在使用模板实例之前包含了模板定义</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2.</a:t>
            </a:r>
            <a:r>
              <a:rPr lang="zh-CN" altLang="en-US" sz="2000" dirty="0" smtClean="0">
                <a:solidFill>
                  <a:schemeClr val="tx1"/>
                </a:solidFill>
              </a:rPr>
              <a:t>分离编译模式</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在分离编译模式下，函数模板的声明被放在头文件中。这种模式下，函数模板声明和定义组织方式与程序中的非内联函数的声明和定义组织方式相同。例如</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260648"/>
            <a:ext cx="8280920" cy="6264696"/>
          </a:xfrm>
        </p:spPr>
        <p:txBody>
          <a:bodyPr>
            <a:normAutofit/>
          </a:bodyPr>
          <a:lstStyle/>
          <a:p>
            <a:pPr algn="l"/>
            <a:r>
              <a:rPr lang="en-US" altLang="zh-CN" sz="2000" dirty="0" smtClean="0"/>
              <a:t>        </a:t>
            </a:r>
            <a:r>
              <a:rPr lang="en-US" altLang="zh-CN" sz="2000" dirty="0" smtClean="0">
                <a:solidFill>
                  <a:schemeClr val="tx1"/>
                </a:solidFill>
              </a:rPr>
              <a:t>template &lt;</a:t>
            </a:r>
            <a:r>
              <a:rPr lang="en-US" altLang="zh-CN" sz="2000" dirty="0" err="1" smtClean="0">
                <a:solidFill>
                  <a:schemeClr val="tx1"/>
                </a:solidFill>
              </a:rPr>
              <a:t>typename</a:t>
            </a:r>
            <a:r>
              <a:rPr lang="en-US" altLang="zh-CN" sz="2000" dirty="0" smtClean="0">
                <a:solidFill>
                  <a:schemeClr val="tx1"/>
                </a:solidFill>
              </a:rPr>
              <a:t> Type&gt;Type min(Type t1,Type t2);//model2.h </a:t>
            </a:r>
            <a:r>
              <a:rPr lang="zh-CN" altLang="en-US" sz="2000" dirty="0" smtClean="0">
                <a:solidFill>
                  <a:schemeClr val="tx1"/>
                </a:solidFill>
              </a:rPr>
              <a:t>分离模式：只提供模板的声明</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使用函数模板</a:t>
            </a:r>
            <a:r>
              <a:rPr lang="en-US" altLang="zh-CN" sz="2000" dirty="0" smtClean="0">
                <a:solidFill>
                  <a:schemeClr val="tx1"/>
                </a:solidFill>
              </a:rPr>
              <a:t>min()</a:t>
            </a:r>
            <a:r>
              <a:rPr lang="zh-CN" altLang="en-US" sz="2000" dirty="0" smtClean="0">
                <a:solidFill>
                  <a:schemeClr val="tx1"/>
                </a:solidFill>
              </a:rPr>
              <a:t>实例的程序只需在使用该实例之前包含这个头文件：</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#include “model2.h”</a:t>
            </a: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i,j</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double d= min(</a:t>
            </a:r>
            <a:r>
              <a:rPr lang="en-US" altLang="zh-CN" sz="2000" dirty="0" err="1" smtClean="0">
                <a:solidFill>
                  <a:schemeClr val="tx1"/>
                </a:solidFill>
              </a:rPr>
              <a:t>i,j</a:t>
            </a:r>
            <a:r>
              <a:rPr lang="en-US" altLang="zh-CN" sz="2000" dirty="0" smtClean="0">
                <a:solidFill>
                  <a:schemeClr val="tx1"/>
                </a:solidFill>
              </a:rPr>
              <a:t>);</a:t>
            </a:r>
            <a:endParaRPr lang="zh-CN" altLang="en-US" sz="2000" dirty="0" smtClean="0">
              <a:solidFill>
                <a:schemeClr val="tx1"/>
              </a:solidFill>
            </a:endParaRPr>
          </a:p>
          <a:p>
            <a:pPr algn="l"/>
            <a:endParaRPr lang="zh-CN" altLang="en-US" sz="2000" dirty="0"/>
          </a:p>
        </p:txBody>
      </p:sp>
    </p:spTree>
    <p:extLst>
      <p:ext uri="{BB962C8B-B14F-4D97-AF65-F5344CB8AC3E}">
        <p14:creationId xmlns:p14="http://schemas.microsoft.com/office/powerpoint/2010/main" val="70996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3528" y="188640"/>
            <a:ext cx="8568952" cy="6669360"/>
          </a:xfrm>
        </p:spPr>
        <p:txBody>
          <a:bodyPr>
            <a:normAutofit/>
          </a:bodyPr>
          <a:lstStyle/>
          <a:p>
            <a:pPr algn="l"/>
            <a:r>
              <a:rPr lang="zh-CN" altLang="en-US" sz="2000" dirty="0" smtClean="0">
                <a:solidFill>
                  <a:schemeClr val="tx1"/>
                </a:solidFill>
              </a:rPr>
              <a:t>分开，也可以用</a:t>
            </a:r>
            <a:r>
              <a:rPr lang="en-US" altLang="zh-CN" sz="2000" dirty="0" err="1" smtClean="0">
                <a:solidFill>
                  <a:schemeClr val="tx1"/>
                </a:solidFill>
              </a:rPr>
              <a:t>typename</a:t>
            </a:r>
            <a:r>
              <a:rPr lang="zh-CN" altLang="en-US" sz="2000" dirty="0" smtClean="0">
                <a:solidFill>
                  <a:schemeClr val="tx1"/>
                </a:solidFill>
              </a:rPr>
              <a:t>来替代，例如如下形式</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 </a:t>
            </a:r>
            <a:r>
              <a:rPr lang="en-US" altLang="zh-CN" sz="2000" dirty="0" err="1" smtClean="0">
                <a:solidFill>
                  <a:schemeClr val="tx1"/>
                </a:solidFill>
              </a:rPr>
              <a:t>typename</a:t>
            </a:r>
            <a:r>
              <a:rPr lang="en-US" altLang="zh-CN" sz="2000" dirty="0" smtClean="0">
                <a:solidFill>
                  <a:schemeClr val="tx1"/>
                </a:solidFill>
              </a:rPr>
              <a:t> T&gt; T Max ( T a, T b)      //</a:t>
            </a:r>
            <a:r>
              <a:rPr lang="zh-CN" altLang="en-US" sz="2000" dirty="0" smtClean="0">
                <a:solidFill>
                  <a:schemeClr val="tx1"/>
                </a:solidFill>
              </a:rPr>
              <a:t>求两个</a:t>
            </a:r>
            <a:r>
              <a:rPr lang="en-US" altLang="zh-CN" sz="2000" dirty="0" smtClean="0">
                <a:solidFill>
                  <a:schemeClr val="tx1"/>
                </a:solidFill>
              </a:rPr>
              <a:t>T</a:t>
            </a:r>
            <a:r>
              <a:rPr lang="zh-CN" altLang="en-US" sz="2000" dirty="0" smtClean="0">
                <a:solidFill>
                  <a:schemeClr val="tx1"/>
                </a:solidFill>
              </a:rPr>
              <a:t>类型数的最大值</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return a&gt;</a:t>
            </a:r>
            <a:r>
              <a:rPr lang="en-US" altLang="zh-CN" sz="2000" dirty="0" err="1" smtClean="0">
                <a:solidFill>
                  <a:schemeClr val="tx1"/>
                </a:solidFill>
              </a:rPr>
              <a:t>b?a:b</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其中函数板名为</a:t>
            </a:r>
            <a:r>
              <a:rPr lang="en-US" altLang="zh-CN" sz="2000" dirty="0" smtClean="0">
                <a:solidFill>
                  <a:schemeClr val="tx1"/>
                </a:solidFill>
              </a:rPr>
              <a:t>Max,</a:t>
            </a:r>
            <a:r>
              <a:rPr lang="zh-CN" altLang="en-US" sz="2000" dirty="0" smtClean="0">
                <a:solidFill>
                  <a:schemeClr val="tx1"/>
                </a:solidFill>
              </a:rPr>
              <a:t>模板形参为抽象的类型</a:t>
            </a:r>
            <a:r>
              <a:rPr lang="en-US" altLang="zh-CN" sz="2000" dirty="0" smtClean="0">
                <a:solidFill>
                  <a:schemeClr val="tx1"/>
                </a:solidFill>
              </a:rPr>
              <a:t>T</a:t>
            </a:r>
            <a:r>
              <a:rPr lang="zh-CN" altLang="en-US" sz="2000" dirty="0" smtClean="0">
                <a:solidFill>
                  <a:schemeClr val="tx1"/>
                </a:solidFill>
              </a:rPr>
              <a:t>，函数模板的数据形参为</a:t>
            </a:r>
            <a:r>
              <a:rPr lang="en-US" altLang="zh-CN" sz="2000" dirty="0" smtClean="0">
                <a:solidFill>
                  <a:schemeClr val="tx1"/>
                </a:solidFill>
              </a:rPr>
              <a:t>a</a:t>
            </a:r>
            <a:r>
              <a:rPr lang="zh-CN" altLang="en-US" sz="2000" dirty="0" smtClean="0">
                <a:solidFill>
                  <a:schemeClr val="tx1"/>
                </a:solidFill>
              </a:rPr>
              <a:t>和</a:t>
            </a:r>
            <a:r>
              <a:rPr lang="en-US" altLang="zh-CN" sz="2000" dirty="0" smtClean="0">
                <a:solidFill>
                  <a:schemeClr val="tx1"/>
                </a:solidFill>
              </a:rPr>
              <a:t>b</a:t>
            </a:r>
            <a:r>
              <a:rPr lang="zh-CN" altLang="en-US" sz="2000" dirty="0" smtClean="0">
                <a:solidFill>
                  <a:schemeClr val="tx1"/>
                </a:solidFill>
              </a:rPr>
              <a:t>，返回类型是</a:t>
            </a:r>
            <a:r>
              <a:rPr lang="en-US" altLang="zh-CN" sz="2000" dirty="0" smtClean="0">
                <a:solidFill>
                  <a:schemeClr val="tx1"/>
                </a:solidFill>
              </a:rPr>
              <a:t>T</a:t>
            </a:r>
            <a:r>
              <a:rPr lang="zh-CN" altLang="en-US" sz="2000" dirty="0" smtClean="0">
                <a:solidFill>
                  <a:schemeClr val="tx1"/>
                </a:solidFill>
              </a:rPr>
              <a:t>。</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4.</a:t>
            </a:r>
            <a:r>
              <a:rPr lang="zh-CN" altLang="en-US" sz="2000" dirty="0" smtClean="0">
                <a:solidFill>
                  <a:schemeClr val="tx1"/>
                </a:solidFill>
              </a:rPr>
              <a:t>模板参数可以是一个</a:t>
            </a:r>
            <a:r>
              <a:rPr lang="zh-CN" altLang="en-US" sz="2000" b="1" dirty="0" smtClean="0">
                <a:solidFill>
                  <a:schemeClr val="tx1"/>
                </a:solidFill>
              </a:rPr>
              <a:t>模板类型参数</a:t>
            </a:r>
            <a:r>
              <a:rPr lang="zh-CN" altLang="en-US" sz="2000" dirty="0" smtClean="0">
                <a:solidFill>
                  <a:schemeClr val="tx1"/>
                </a:solidFill>
              </a:rPr>
              <a:t>，它代表了一种类型，也可以是一个</a:t>
            </a:r>
            <a:r>
              <a:rPr lang="zh-CN" altLang="en-US" sz="2000" b="1" dirty="0" smtClean="0">
                <a:solidFill>
                  <a:schemeClr val="tx1"/>
                </a:solidFill>
              </a:rPr>
              <a:t>模板非类型参数</a:t>
            </a:r>
            <a:r>
              <a:rPr lang="zh-CN" altLang="en-US" sz="2000" dirty="0" smtClean="0">
                <a:solidFill>
                  <a:schemeClr val="tx1"/>
                </a:solidFill>
              </a:rPr>
              <a:t>，它代表了一个常量表达式。模板类型参数由关键字</a:t>
            </a:r>
            <a:r>
              <a:rPr lang="en-US" altLang="zh-CN" sz="2000" dirty="0" smtClean="0">
                <a:solidFill>
                  <a:schemeClr val="tx1"/>
                </a:solidFill>
              </a:rPr>
              <a:t>class</a:t>
            </a:r>
            <a:r>
              <a:rPr lang="zh-CN" altLang="en-US" sz="2000" dirty="0" smtClean="0">
                <a:solidFill>
                  <a:schemeClr val="tx1"/>
                </a:solidFill>
              </a:rPr>
              <a:t>或</a:t>
            </a:r>
            <a:r>
              <a:rPr lang="en-US" altLang="zh-CN" sz="2000" dirty="0" err="1" smtClean="0">
                <a:solidFill>
                  <a:schemeClr val="tx1"/>
                </a:solidFill>
              </a:rPr>
              <a:t>typename</a:t>
            </a:r>
            <a:r>
              <a:rPr lang="zh-CN" altLang="en-US" sz="2000" dirty="0" smtClean="0">
                <a:solidFill>
                  <a:schemeClr val="tx1"/>
                </a:solidFill>
              </a:rPr>
              <a:t>后加一个标识符构成。当我们命名</a:t>
            </a:r>
            <a:r>
              <a:rPr lang="en-US" altLang="zh-CN" sz="2000" dirty="0" smtClean="0">
                <a:solidFill>
                  <a:schemeClr val="tx1"/>
                </a:solidFill>
              </a:rPr>
              <a:t>min()</a:t>
            </a:r>
            <a:r>
              <a:rPr lang="zh-CN" altLang="en-US" sz="2000" dirty="0" smtClean="0">
                <a:solidFill>
                  <a:schemeClr val="tx1"/>
                </a:solidFill>
              </a:rPr>
              <a:t>的模板参数，实际上可以是任何名字。譬如：</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&lt;class </a:t>
            </a:r>
            <a:r>
              <a:rPr lang="en-US" altLang="zh-CN" sz="2000" dirty="0" err="1" smtClean="0">
                <a:solidFill>
                  <a:schemeClr val="tx1"/>
                </a:solidFill>
              </a:rPr>
              <a:t>Glorp</a:t>
            </a:r>
            <a:r>
              <a:rPr lang="en-US" altLang="zh-CN" sz="2000" dirty="0" smtClean="0">
                <a:solidFill>
                  <a:schemeClr val="tx1"/>
                </a:solidFill>
              </a:rPr>
              <a:t>&gt;</a:t>
            </a: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Glorp</a:t>
            </a:r>
            <a:r>
              <a:rPr lang="en-US" altLang="zh-CN" sz="2000" dirty="0" smtClean="0">
                <a:solidFill>
                  <a:schemeClr val="tx1"/>
                </a:solidFill>
              </a:rPr>
              <a:t> min ( </a:t>
            </a:r>
            <a:r>
              <a:rPr lang="en-US" altLang="zh-CN" sz="2000" dirty="0" err="1" smtClean="0">
                <a:solidFill>
                  <a:schemeClr val="tx1"/>
                </a:solidFill>
              </a:rPr>
              <a:t>Glorp</a:t>
            </a:r>
            <a:r>
              <a:rPr lang="en-US" altLang="zh-CN" sz="2000" dirty="0" smtClean="0">
                <a:solidFill>
                  <a:schemeClr val="tx1"/>
                </a:solidFill>
              </a:rPr>
              <a:t> </a:t>
            </a:r>
            <a:r>
              <a:rPr lang="en-US" altLang="zh-CN" sz="2000" dirty="0" err="1" smtClean="0">
                <a:solidFill>
                  <a:schemeClr val="tx1"/>
                </a:solidFill>
              </a:rPr>
              <a:t>a,Glorp</a:t>
            </a:r>
            <a:r>
              <a:rPr lang="en-US" altLang="zh-CN" sz="2000" dirty="0" smtClean="0">
                <a:solidFill>
                  <a:schemeClr val="tx1"/>
                </a:solidFill>
              </a:rPr>
              <a:t> b){</a:t>
            </a:r>
          </a:p>
          <a:p>
            <a:pPr algn="l"/>
            <a:r>
              <a:rPr lang="en-US" altLang="zh-CN" sz="2000" dirty="0">
                <a:solidFill>
                  <a:schemeClr val="tx1"/>
                </a:solidFill>
              </a:rPr>
              <a:t> </a:t>
            </a:r>
            <a:r>
              <a:rPr lang="en-US" altLang="zh-CN" sz="2000" dirty="0" smtClean="0">
                <a:solidFill>
                  <a:schemeClr val="tx1"/>
                </a:solidFill>
              </a:rPr>
              <a:t>                      return a&lt;</a:t>
            </a:r>
            <a:r>
              <a:rPr lang="en-US" altLang="zh-CN" sz="2000" dirty="0" err="1" smtClean="0">
                <a:solidFill>
                  <a:schemeClr val="tx1"/>
                </a:solidFill>
              </a:rPr>
              <a:t>b?a:b</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5.</a:t>
            </a:r>
            <a:r>
              <a:rPr lang="zh-CN" altLang="en-US" sz="2000" dirty="0" smtClean="0">
                <a:solidFill>
                  <a:schemeClr val="tx1"/>
                </a:solidFill>
              </a:rPr>
              <a:t>模板非类型参数由一个普通的参数声明构成，模板非类型参数表示该参数名代表了一个潜在的值，而该值代表了模板定义中的一个常量。例如，</a:t>
            </a:r>
            <a:r>
              <a:rPr lang="en-US" altLang="zh-CN" sz="2000" dirty="0" smtClean="0">
                <a:solidFill>
                  <a:schemeClr val="tx1"/>
                </a:solidFill>
              </a:rPr>
              <a:t>size</a:t>
            </a:r>
            <a:r>
              <a:rPr lang="zh-CN" altLang="en-US" sz="2000" dirty="0" smtClean="0">
                <a:solidFill>
                  <a:schemeClr val="tx1"/>
                </a:solidFill>
              </a:rPr>
              <a:t>是一个模板非类型参数，它代表</a:t>
            </a:r>
            <a:r>
              <a:rPr lang="en-US" altLang="zh-CN" sz="2000" dirty="0" err="1" smtClean="0">
                <a:solidFill>
                  <a:schemeClr val="tx1"/>
                </a:solidFill>
              </a:rPr>
              <a:t>arr</a:t>
            </a:r>
            <a:r>
              <a:rPr lang="zh-CN" altLang="en-US" sz="2000" dirty="0" smtClean="0">
                <a:solidFill>
                  <a:schemeClr val="tx1"/>
                </a:solidFill>
              </a:rPr>
              <a:t>指向的数组的长度</a:t>
            </a:r>
            <a:endParaRPr lang="en-US" altLang="zh-CN" sz="2000" dirty="0" smtClean="0">
              <a:solidFill>
                <a:schemeClr val="tx1"/>
              </a:solidFill>
            </a:endParaRPr>
          </a:p>
          <a:p>
            <a:pPr algn="l"/>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3528" y="260648"/>
            <a:ext cx="8496944" cy="6192688"/>
          </a:xfrm>
        </p:spPr>
        <p:txBody>
          <a:bodyPr>
            <a:normAutofit/>
          </a:bodyPr>
          <a:lstStyle/>
          <a:p>
            <a:pPr algn="l"/>
            <a:r>
              <a:rPr lang="en-US" altLang="zh-CN" sz="2000" dirty="0" smtClean="0"/>
              <a:t>                   </a:t>
            </a:r>
            <a:r>
              <a:rPr lang="en-US" altLang="zh-CN" sz="2000" dirty="0" smtClean="0">
                <a:solidFill>
                  <a:schemeClr val="tx1"/>
                </a:solidFill>
              </a:rPr>
              <a:t>template &lt;class </a:t>
            </a:r>
            <a:r>
              <a:rPr lang="en-US" altLang="zh-CN" sz="2000" dirty="0" err="1" smtClean="0">
                <a:solidFill>
                  <a:schemeClr val="tx1"/>
                </a:solidFill>
              </a:rPr>
              <a:t>Type,int</a:t>
            </a:r>
            <a:r>
              <a:rPr lang="en-US" altLang="zh-CN" sz="2000" dirty="0" smtClean="0">
                <a:solidFill>
                  <a:schemeClr val="tx1"/>
                </a:solidFill>
              </a:rPr>
              <a:t> size&gt;</a:t>
            </a:r>
          </a:p>
          <a:p>
            <a:pPr algn="l"/>
            <a:r>
              <a:rPr lang="en-US" altLang="zh-CN" sz="2000" dirty="0">
                <a:solidFill>
                  <a:schemeClr val="tx1"/>
                </a:solidFill>
              </a:rPr>
              <a:t> </a:t>
            </a:r>
            <a:r>
              <a:rPr lang="en-US" altLang="zh-CN" sz="2000" dirty="0" smtClean="0">
                <a:solidFill>
                  <a:schemeClr val="tx1"/>
                </a:solidFill>
              </a:rPr>
              <a:t>                          Type min ( Type (&amp;</a:t>
            </a:r>
            <a:r>
              <a:rPr lang="en-US" altLang="zh-CN" sz="2000" dirty="0" err="1" smtClean="0">
                <a:solidFill>
                  <a:schemeClr val="tx1"/>
                </a:solidFill>
              </a:rPr>
              <a:t>arr</a:t>
            </a:r>
            <a:r>
              <a:rPr lang="en-US" altLang="zh-CN" sz="2000" dirty="0" smtClean="0">
                <a:solidFill>
                  <a:schemeClr val="tx1"/>
                </a:solidFill>
              </a:rPr>
              <a:t>)   [size]);</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当函数模板</a:t>
            </a:r>
            <a:r>
              <a:rPr lang="en-US" altLang="zh-CN" sz="2000" dirty="0" smtClean="0">
                <a:solidFill>
                  <a:schemeClr val="tx1"/>
                </a:solidFill>
              </a:rPr>
              <a:t>min()</a:t>
            </a:r>
            <a:r>
              <a:rPr lang="zh-CN" altLang="en-US" sz="2000" dirty="0" smtClean="0">
                <a:solidFill>
                  <a:schemeClr val="tx1"/>
                </a:solidFill>
              </a:rPr>
              <a:t>被实例化时，</a:t>
            </a:r>
            <a:r>
              <a:rPr lang="en-US" altLang="zh-CN" sz="2000" dirty="0" smtClean="0">
                <a:solidFill>
                  <a:schemeClr val="tx1"/>
                </a:solidFill>
              </a:rPr>
              <a:t>size</a:t>
            </a:r>
            <a:r>
              <a:rPr lang="zh-CN" altLang="en-US" sz="2000" dirty="0" smtClean="0">
                <a:solidFill>
                  <a:schemeClr val="tx1"/>
                </a:solidFill>
              </a:rPr>
              <a:t>的值会被一个编译时刻已知的常量代替。</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6.</a:t>
            </a:r>
            <a:r>
              <a:rPr lang="zh-CN" altLang="en-US" sz="2000" dirty="0" smtClean="0">
                <a:solidFill>
                  <a:schemeClr val="tx1"/>
                </a:solidFill>
              </a:rPr>
              <a:t>如果在全局域中声明了与模板参数同名的对象，函数，或类型，则该全局名将被隐藏。</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typedef</a:t>
            </a:r>
            <a:r>
              <a:rPr lang="en-US" altLang="zh-CN" sz="2000" dirty="0" smtClean="0">
                <a:solidFill>
                  <a:schemeClr val="tx1"/>
                </a:solidFill>
              </a:rPr>
              <a:t>  double   Type;</a:t>
            </a:r>
          </a:p>
          <a:p>
            <a:pPr algn="l"/>
            <a:r>
              <a:rPr lang="en-US" altLang="zh-CN" sz="2000" dirty="0">
                <a:solidFill>
                  <a:schemeClr val="tx1"/>
                </a:solidFill>
              </a:rPr>
              <a:t> </a:t>
            </a:r>
            <a:r>
              <a:rPr lang="en-US" altLang="zh-CN" sz="2000" dirty="0" smtClean="0">
                <a:solidFill>
                  <a:schemeClr val="tx1"/>
                </a:solidFill>
              </a:rPr>
              <a:t>                   template &lt;class Type &gt;</a:t>
            </a:r>
          </a:p>
          <a:p>
            <a:pPr algn="l"/>
            <a:r>
              <a:rPr lang="en-US" altLang="zh-CN" sz="2000" dirty="0">
                <a:solidFill>
                  <a:schemeClr val="tx1"/>
                </a:solidFill>
              </a:rPr>
              <a:t> </a:t>
            </a:r>
            <a:r>
              <a:rPr lang="en-US" altLang="zh-CN" sz="2000" dirty="0" smtClean="0">
                <a:solidFill>
                  <a:schemeClr val="tx1"/>
                </a:solidFill>
              </a:rPr>
              <a:t>                                   Type min ( Type </a:t>
            </a:r>
            <a:r>
              <a:rPr lang="en-US" altLang="zh-CN" sz="2000" dirty="0" err="1" smtClean="0">
                <a:solidFill>
                  <a:schemeClr val="tx1"/>
                </a:solidFill>
              </a:rPr>
              <a:t>a,Type</a:t>
            </a:r>
            <a:r>
              <a:rPr lang="en-US" altLang="zh-CN" sz="2000" dirty="0" smtClean="0">
                <a:solidFill>
                  <a:schemeClr val="tx1"/>
                </a:solidFill>
              </a:rPr>
              <a:t> b ){</a:t>
            </a:r>
          </a:p>
          <a:p>
            <a:pPr algn="l"/>
            <a:r>
              <a:rPr lang="en-US" altLang="zh-CN" sz="2000" dirty="0">
                <a:solidFill>
                  <a:schemeClr val="tx1"/>
                </a:solidFill>
              </a:rPr>
              <a:t> </a:t>
            </a:r>
            <a:r>
              <a:rPr lang="en-US" altLang="zh-CN" sz="2000" dirty="0" smtClean="0">
                <a:solidFill>
                  <a:schemeClr val="tx1"/>
                </a:solidFill>
              </a:rPr>
              <a:t>                                   Type </a:t>
            </a:r>
            <a:r>
              <a:rPr lang="en-US" altLang="zh-CN" sz="2000" dirty="0" err="1" smtClean="0">
                <a:solidFill>
                  <a:schemeClr val="tx1"/>
                </a:solidFill>
              </a:rPr>
              <a:t>tmp</a:t>
            </a:r>
            <a:r>
              <a:rPr lang="en-US" altLang="zh-CN" sz="2000" dirty="0" smtClean="0">
                <a:solidFill>
                  <a:schemeClr val="tx1"/>
                </a:solidFill>
              </a:rPr>
              <a:t>= a&lt;b</a:t>
            </a:r>
            <a:r>
              <a:rPr lang="zh-CN" altLang="en-US" sz="2000" dirty="0" smtClean="0">
                <a:solidFill>
                  <a:schemeClr val="tx1"/>
                </a:solidFill>
              </a:rPr>
              <a:t>？</a:t>
            </a:r>
            <a:r>
              <a:rPr lang="en-US" altLang="zh-CN" sz="2000" dirty="0" smtClean="0">
                <a:solidFill>
                  <a:schemeClr val="tx1"/>
                </a:solidFill>
              </a:rPr>
              <a:t>a:b;//tmp</a:t>
            </a:r>
            <a:r>
              <a:rPr lang="zh-CN" altLang="en-US" sz="2000" dirty="0" smtClean="0">
                <a:solidFill>
                  <a:schemeClr val="tx1"/>
                </a:solidFill>
              </a:rPr>
              <a:t>类型为模板参数</a:t>
            </a:r>
            <a:r>
              <a:rPr lang="en-US" altLang="zh-CN" sz="2000" dirty="0" smtClean="0">
                <a:solidFill>
                  <a:schemeClr val="tx1"/>
                </a:solidFill>
              </a:rPr>
              <a:t>Type</a:t>
            </a:r>
            <a:r>
              <a:rPr lang="zh-CN" altLang="en-US" sz="2000" dirty="0" smtClean="0">
                <a:solidFill>
                  <a:schemeClr val="tx1"/>
                </a:solidFill>
              </a:rPr>
              <a:t>，不是全局</a:t>
            </a:r>
            <a:r>
              <a:rPr lang="en-US" altLang="zh-CN" sz="2000" dirty="0" smtClean="0">
                <a:solidFill>
                  <a:schemeClr val="tx1"/>
                </a:solidFill>
              </a:rPr>
              <a:t>double</a:t>
            </a:r>
            <a:r>
              <a:rPr lang="zh-CN" altLang="en-US" sz="2000" dirty="0" smtClean="0">
                <a:solidFill>
                  <a:schemeClr val="tx1"/>
                </a:solidFill>
              </a:rPr>
              <a:t>。</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return </a:t>
            </a:r>
            <a:r>
              <a:rPr lang="en-US" altLang="zh-CN" sz="2000" dirty="0" err="1" smtClean="0">
                <a:solidFill>
                  <a:schemeClr val="tx1"/>
                </a:solidFill>
              </a:rPr>
              <a:t>tmp</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smtClean="0">
                <a:solidFill>
                  <a:schemeClr val="tx1"/>
                </a:solidFill>
              </a:rPr>
              <a:t>       7.</a:t>
            </a:r>
            <a:r>
              <a:rPr lang="zh-CN" altLang="en-US" sz="2000" dirty="0" smtClean="0">
                <a:solidFill>
                  <a:schemeClr val="tx1"/>
                </a:solidFill>
              </a:rPr>
              <a:t>在函数模板定义中声明的对象或类型不能与模板参数同名。</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en-US" altLang="zh-CN" sz="2000" dirty="0" smtClean="0">
                <a:solidFill>
                  <a:schemeClr val="tx1"/>
                </a:solidFill>
              </a:rPr>
              <a:t> template &lt;class Type &gt; </a:t>
            </a:r>
          </a:p>
          <a:p>
            <a:pPr algn="l"/>
            <a:r>
              <a:rPr lang="en-US" altLang="zh-CN" sz="2000" dirty="0">
                <a:solidFill>
                  <a:schemeClr val="tx1"/>
                </a:solidFill>
              </a:rPr>
              <a:t> </a:t>
            </a:r>
            <a:r>
              <a:rPr lang="en-US" altLang="zh-CN" sz="2000" dirty="0" smtClean="0">
                <a:solidFill>
                  <a:schemeClr val="tx1"/>
                </a:solidFill>
              </a:rPr>
              <a:t>                              Type    min (Type a, Type b) {</a:t>
            </a: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typedef</a:t>
            </a:r>
            <a:r>
              <a:rPr lang="en-US" altLang="zh-CN" sz="2000" dirty="0" smtClean="0">
                <a:solidFill>
                  <a:schemeClr val="tx1"/>
                </a:solidFill>
              </a:rPr>
              <a:t> double  Type;//</a:t>
            </a:r>
            <a:r>
              <a:rPr lang="zh-CN" altLang="en-US" sz="2000" dirty="0" smtClean="0">
                <a:solidFill>
                  <a:schemeClr val="tx1"/>
                </a:solidFill>
              </a:rPr>
              <a:t>错误：重新声明模板参数</a:t>
            </a:r>
            <a:r>
              <a:rPr lang="en-US" altLang="zh-CN" sz="2000" dirty="0" smtClean="0">
                <a:solidFill>
                  <a:schemeClr val="tx1"/>
                </a:solidFill>
              </a:rPr>
              <a:t>Type</a:t>
            </a:r>
          </a:p>
          <a:p>
            <a:pPr algn="l"/>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568952" cy="6408712"/>
          </a:xfrm>
        </p:spPr>
        <p:txBody>
          <a:bodyPr>
            <a:normAutofit/>
          </a:bodyPr>
          <a:lstStyle/>
          <a:p>
            <a:pPr algn="l"/>
            <a:r>
              <a:rPr lang="en-US" altLang="zh-CN" sz="2000" dirty="0" smtClean="0"/>
              <a:t>    </a:t>
            </a:r>
            <a:r>
              <a:rPr lang="en-US" altLang="zh-CN" sz="2000" dirty="0" smtClean="0">
                <a:solidFill>
                  <a:schemeClr val="tx1"/>
                </a:solidFill>
              </a:rPr>
              <a:t>8.</a:t>
            </a:r>
            <a:r>
              <a:rPr lang="zh-CN" altLang="en-US" sz="2000" dirty="0" smtClean="0">
                <a:solidFill>
                  <a:schemeClr val="tx1"/>
                </a:solidFill>
              </a:rPr>
              <a:t>模板类型参数名可以被用来指定函数模板的返回值：</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&lt;class T1,class T2,class T3&gt;</a:t>
            </a:r>
          </a:p>
          <a:p>
            <a:pPr algn="l"/>
            <a:r>
              <a:rPr lang="en-US" altLang="zh-CN" sz="2000" dirty="0">
                <a:solidFill>
                  <a:schemeClr val="tx1"/>
                </a:solidFill>
              </a:rPr>
              <a:t> </a:t>
            </a:r>
            <a:r>
              <a:rPr lang="en-US" altLang="zh-CN" sz="2000" dirty="0" smtClean="0">
                <a:solidFill>
                  <a:schemeClr val="tx1"/>
                </a:solidFill>
              </a:rPr>
              <a:t>                                T1 min( T2, T2)//OK</a:t>
            </a:r>
            <a:r>
              <a:rPr lang="zh-CN" altLang="en-US" sz="2000" dirty="0" smtClean="0">
                <a:solidFill>
                  <a:schemeClr val="tx1"/>
                </a:solidFill>
              </a:rPr>
              <a:t>：</a:t>
            </a:r>
            <a:r>
              <a:rPr lang="en-US" altLang="zh-CN" sz="2000" dirty="0" smtClean="0">
                <a:solidFill>
                  <a:schemeClr val="tx1"/>
                </a:solidFill>
              </a:rPr>
              <a:t>T1</a:t>
            </a:r>
            <a:r>
              <a:rPr lang="zh-CN" altLang="en-US" sz="2000" dirty="0" smtClean="0">
                <a:solidFill>
                  <a:schemeClr val="tx1"/>
                </a:solidFill>
              </a:rPr>
              <a:t>表示</a:t>
            </a:r>
            <a:r>
              <a:rPr lang="en-US" altLang="zh-CN" sz="2000" dirty="0" smtClean="0">
                <a:solidFill>
                  <a:schemeClr val="tx1"/>
                </a:solidFill>
              </a:rPr>
              <a:t>min</a:t>
            </a:r>
            <a:r>
              <a:rPr lang="zh-CN" altLang="en-US" sz="2000" dirty="0" smtClean="0">
                <a:solidFill>
                  <a:schemeClr val="tx1"/>
                </a:solidFill>
              </a:rPr>
              <a:t>返回类型，</a:t>
            </a:r>
            <a:r>
              <a:rPr lang="en-US" altLang="zh-CN" sz="2000" dirty="0" smtClean="0">
                <a:solidFill>
                  <a:schemeClr val="tx1"/>
                </a:solidFill>
              </a:rPr>
              <a:t>T2</a:t>
            </a:r>
            <a:r>
              <a:rPr lang="zh-CN" altLang="en-US" sz="2000" dirty="0" smtClean="0">
                <a:solidFill>
                  <a:schemeClr val="tx1"/>
                </a:solidFill>
              </a:rPr>
              <a:t>和</a:t>
            </a:r>
            <a:r>
              <a:rPr lang="en-US" altLang="zh-CN" sz="2000" dirty="0" smtClean="0">
                <a:solidFill>
                  <a:schemeClr val="tx1"/>
                </a:solidFill>
              </a:rPr>
              <a:t>T3</a:t>
            </a:r>
            <a:r>
              <a:rPr lang="zh-CN" altLang="en-US" sz="2000" dirty="0" smtClean="0">
                <a:solidFill>
                  <a:schemeClr val="tx1"/>
                </a:solidFill>
              </a:rPr>
              <a:t>表示参数类型</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9.</a:t>
            </a:r>
            <a:r>
              <a:rPr lang="zh-CN" altLang="en-US" sz="2000" dirty="0" smtClean="0">
                <a:solidFill>
                  <a:schemeClr val="tx1"/>
                </a:solidFill>
              </a:rPr>
              <a:t>模板参数名在同一个模板参数表中只能被使用一次：</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&lt;class </a:t>
            </a:r>
            <a:r>
              <a:rPr lang="en-US" altLang="zh-CN" sz="2000" dirty="0" err="1" smtClean="0">
                <a:solidFill>
                  <a:schemeClr val="tx1"/>
                </a:solidFill>
              </a:rPr>
              <a:t>Type,class</a:t>
            </a:r>
            <a:r>
              <a:rPr lang="en-US" altLang="zh-CN" sz="2000" dirty="0" smtClean="0">
                <a:solidFill>
                  <a:schemeClr val="tx1"/>
                </a:solidFill>
              </a:rPr>
              <a:t> Type&gt;//</a:t>
            </a:r>
            <a:r>
              <a:rPr lang="zh-CN" altLang="en-US" sz="2000" dirty="0" smtClean="0">
                <a:solidFill>
                  <a:schemeClr val="tx1"/>
                </a:solidFill>
              </a:rPr>
              <a:t>错误：模板参数名</a:t>
            </a:r>
            <a:r>
              <a:rPr lang="en-US" altLang="zh-CN" sz="2000" dirty="0" smtClean="0">
                <a:solidFill>
                  <a:schemeClr val="tx1"/>
                </a:solidFill>
              </a:rPr>
              <a:t>Type</a:t>
            </a:r>
            <a:r>
              <a:rPr lang="zh-CN" altLang="en-US" sz="2000" dirty="0" smtClean="0">
                <a:solidFill>
                  <a:schemeClr val="tx1"/>
                </a:solidFill>
              </a:rPr>
              <a:t>的非法重复使用</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Type min ( </a:t>
            </a:r>
            <a:r>
              <a:rPr lang="en-US" altLang="zh-CN" sz="2000" dirty="0" err="1" smtClean="0">
                <a:solidFill>
                  <a:schemeClr val="tx1"/>
                </a:solidFill>
              </a:rPr>
              <a:t>Type,Type</a:t>
            </a:r>
            <a:r>
              <a:rPr lang="en-US" altLang="zh-CN" sz="2000" dirty="0" smtClean="0">
                <a:solidFill>
                  <a:schemeClr val="tx1"/>
                </a:solidFill>
              </a:rPr>
              <a:t>);</a:t>
            </a:r>
          </a:p>
          <a:p>
            <a:pPr algn="l"/>
            <a:r>
              <a:rPr lang="en-US" altLang="zh-CN" sz="2000" dirty="0" smtClean="0">
                <a:solidFill>
                  <a:schemeClr val="tx1"/>
                </a:solidFill>
              </a:rPr>
              <a:t>    10.</a:t>
            </a:r>
            <a:r>
              <a:rPr lang="zh-CN" altLang="en-US" sz="2000" dirty="0" smtClean="0">
                <a:solidFill>
                  <a:schemeClr val="tx1"/>
                </a:solidFill>
              </a:rPr>
              <a:t>如果函数模板有一个以上的模板类型参数，则每个模板类型参数前面都必须有关键字</a:t>
            </a:r>
            <a:r>
              <a:rPr lang="en-US" altLang="zh-CN" sz="2000" dirty="0" smtClean="0">
                <a:solidFill>
                  <a:schemeClr val="tx1"/>
                </a:solidFill>
              </a:rPr>
              <a:t>class</a:t>
            </a:r>
            <a:r>
              <a:rPr lang="zh-CN" altLang="en-US" sz="2000" dirty="0" smtClean="0">
                <a:solidFill>
                  <a:schemeClr val="tx1"/>
                </a:solidFill>
              </a:rPr>
              <a:t>或</a:t>
            </a:r>
            <a:r>
              <a:rPr lang="en-US" altLang="zh-CN" sz="2000" dirty="0" err="1" smtClean="0">
                <a:solidFill>
                  <a:schemeClr val="tx1"/>
                </a:solidFill>
              </a:rPr>
              <a:t>typename</a:t>
            </a:r>
            <a:r>
              <a:rPr lang="zh-CN" altLang="en-US" sz="2000" dirty="0" smtClean="0">
                <a:solidFill>
                  <a:schemeClr val="tx1"/>
                </a:solidFill>
              </a:rPr>
              <a:t>。</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a:t>
            </a:r>
            <a:r>
              <a:rPr lang="en-US" altLang="zh-CN" sz="2000" dirty="0" err="1" smtClean="0">
                <a:solidFill>
                  <a:schemeClr val="tx1"/>
                </a:solidFill>
              </a:rPr>
              <a:t>typename</a:t>
            </a:r>
            <a:r>
              <a:rPr lang="en-US" altLang="zh-CN" sz="2000" dirty="0" smtClean="0">
                <a:solidFill>
                  <a:schemeClr val="tx1"/>
                </a:solidFill>
              </a:rPr>
              <a:t> T,U&gt;//</a:t>
            </a:r>
            <a:r>
              <a:rPr lang="zh-CN" altLang="en-US" sz="2000" dirty="0" smtClean="0">
                <a:solidFill>
                  <a:schemeClr val="tx1"/>
                </a:solidFill>
              </a:rPr>
              <a:t>错误</a:t>
            </a:r>
            <a:endParaRPr lang="en-US" altLang="zh-CN" sz="2000" dirty="0" smtClean="0">
              <a:solidFill>
                <a:schemeClr val="tx1"/>
              </a:solidFill>
            </a:endParaRPr>
          </a:p>
          <a:p>
            <a:pPr algn="l"/>
            <a:r>
              <a:rPr lang="en-US" altLang="zh-CN" sz="2000" dirty="0" smtClean="0">
                <a:solidFill>
                  <a:srgbClr val="FF0000"/>
                </a:solidFill>
              </a:rPr>
              <a:t>    </a:t>
            </a:r>
            <a:r>
              <a:rPr lang="zh-CN" altLang="en-US" sz="2000" b="1" dirty="0" smtClean="0">
                <a:solidFill>
                  <a:srgbClr val="FF0000"/>
                </a:solidFill>
              </a:rPr>
              <a:t>补充：类模板</a:t>
            </a:r>
            <a:r>
              <a:rPr lang="zh-CN" altLang="en-US" sz="2000" dirty="0" smtClean="0">
                <a:solidFill>
                  <a:schemeClr val="tx1"/>
                </a:solidFill>
              </a:rPr>
              <a:t>：</a:t>
            </a:r>
            <a:endParaRPr lang="en-US" altLang="zh-CN" sz="2000" dirty="0" smtClean="0">
              <a:solidFill>
                <a:schemeClr val="tx1"/>
              </a:solidFill>
            </a:endParaRPr>
          </a:p>
          <a:p>
            <a:pPr algn="l"/>
            <a:r>
              <a:rPr lang="en-US" altLang="zh-CN" sz="2000" b="1" dirty="0">
                <a:solidFill>
                  <a:schemeClr val="tx1"/>
                </a:solidFill>
              </a:rPr>
              <a:t> </a:t>
            </a:r>
            <a:r>
              <a:rPr lang="en-US" altLang="zh-CN" sz="2000" b="1" dirty="0" smtClean="0">
                <a:solidFill>
                  <a:schemeClr val="tx1"/>
                </a:solidFill>
              </a:rPr>
              <a:t>       </a:t>
            </a:r>
            <a:r>
              <a:rPr lang="zh-CN" altLang="en-US" sz="2000" dirty="0" smtClean="0">
                <a:solidFill>
                  <a:schemeClr val="tx1"/>
                </a:solidFill>
              </a:rPr>
              <a:t>类模板就是设计一种类的框架，可以使用与不同的数据类型，是类的抽象。</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定义类模板的一般格式是：</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a:t>
            </a:r>
            <a:r>
              <a:rPr lang="zh-CN" altLang="en-US" sz="2000" dirty="0" smtClean="0">
                <a:solidFill>
                  <a:schemeClr val="tx1"/>
                </a:solidFill>
              </a:rPr>
              <a:t>类型形参列表</a:t>
            </a:r>
            <a:r>
              <a:rPr lang="en-US" altLang="zh-CN" sz="2000" dirty="0" smtClean="0">
                <a:solidFill>
                  <a:schemeClr val="tx1"/>
                </a:solidFill>
              </a:rPr>
              <a:t>&gt;class </a:t>
            </a:r>
            <a:r>
              <a:rPr lang="zh-CN" altLang="en-US" sz="2000" dirty="0" smtClean="0">
                <a:solidFill>
                  <a:schemeClr val="tx1"/>
                </a:solidFill>
              </a:rPr>
              <a:t>类模板名</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类模板定义</a:t>
            </a:r>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188640"/>
            <a:ext cx="8352928" cy="6336704"/>
          </a:xfrm>
        </p:spPr>
        <p:txBody>
          <a:bodyPr>
            <a:normAutofit/>
          </a:bodyPr>
          <a:lstStyle/>
          <a:p>
            <a:pPr algn="l"/>
            <a:r>
              <a:rPr lang="en-US" altLang="zh-CN" sz="2000" dirty="0" smtClean="0">
                <a:solidFill>
                  <a:schemeClr val="tx1"/>
                </a:solidFill>
              </a:rPr>
              <a:t>  </a:t>
            </a:r>
            <a:r>
              <a:rPr lang="zh-CN" altLang="en-US" sz="2000" dirty="0" smtClean="0">
                <a:solidFill>
                  <a:schemeClr val="tx1"/>
                </a:solidFill>
              </a:rPr>
              <a:t>其中类型形参列表与函数模板形式相同。</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定义类模板时要注意以下几点：</a:t>
            </a:r>
            <a:endParaRPr lang="en-US" altLang="zh-CN" sz="2000" dirty="0" smtClean="0">
              <a:solidFill>
                <a:schemeClr val="tx1"/>
              </a:solidFill>
            </a:endParaRPr>
          </a:p>
          <a:p>
            <a:pPr algn="l"/>
            <a:r>
              <a:rPr lang="en-US" altLang="zh-CN" sz="2000" dirty="0" smtClean="0">
                <a:solidFill>
                  <a:schemeClr val="tx1"/>
                </a:solidFill>
              </a:rPr>
              <a:t>               1.</a:t>
            </a:r>
            <a:r>
              <a:rPr lang="zh-CN" altLang="en-US" sz="2000" dirty="0" smtClean="0">
                <a:solidFill>
                  <a:schemeClr val="tx1"/>
                </a:solidFill>
              </a:rPr>
              <a:t>定义类模板从使用关键字</a:t>
            </a:r>
            <a:r>
              <a:rPr lang="en-US" altLang="zh-CN" sz="2000" dirty="0" smtClean="0">
                <a:solidFill>
                  <a:schemeClr val="tx1"/>
                </a:solidFill>
              </a:rPr>
              <a:t>template</a:t>
            </a:r>
            <a:r>
              <a:rPr lang="zh-CN" altLang="en-US" sz="2000" dirty="0" smtClean="0">
                <a:solidFill>
                  <a:schemeClr val="tx1"/>
                </a:solidFill>
              </a:rPr>
              <a:t>开始</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2.</a:t>
            </a:r>
            <a:r>
              <a:rPr lang="zh-CN" altLang="en-US" sz="2000" dirty="0" smtClean="0">
                <a:solidFill>
                  <a:schemeClr val="tx1"/>
                </a:solidFill>
              </a:rPr>
              <a:t>定义类模板时的类型形参列表可以包含抽象的形式类型，也可以是基本数据类型，但是至少有一个参数，当参数由多个时，需要用逗号隔开。</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3.</a:t>
            </a:r>
            <a:r>
              <a:rPr lang="zh-CN" altLang="en-US" sz="2000" dirty="0" smtClean="0">
                <a:solidFill>
                  <a:schemeClr val="tx1"/>
                </a:solidFill>
              </a:rPr>
              <a:t>类模板的成员函数可以放在类模板的定义体中，与普通成员函数定义方法一样，也可以放在类模板的外部定义，类模板的成员函数其实都是函数模板，其定义如下：</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a:t>
            </a:r>
            <a:r>
              <a:rPr lang="zh-CN" altLang="en-US" sz="2000" dirty="0" smtClean="0">
                <a:solidFill>
                  <a:schemeClr val="tx1"/>
                </a:solidFill>
              </a:rPr>
              <a:t>类型形参列表</a:t>
            </a:r>
            <a:r>
              <a:rPr lang="en-US" altLang="zh-CN" sz="2000" dirty="0" smtClean="0">
                <a:solidFill>
                  <a:schemeClr val="tx1"/>
                </a:solidFill>
              </a:rPr>
              <a:t>&gt;</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函数返回类型  类模板名</a:t>
            </a:r>
            <a:r>
              <a:rPr lang="en-US" altLang="zh-CN" sz="2000" dirty="0" smtClean="0">
                <a:solidFill>
                  <a:schemeClr val="tx1"/>
                </a:solidFill>
              </a:rPr>
              <a:t>&lt;</a:t>
            </a:r>
            <a:r>
              <a:rPr lang="zh-CN" altLang="en-US" sz="2000" dirty="0" smtClean="0">
                <a:solidFill>
                  <a:schemeClr val="tx1"/>
                </a:solidFill>
              </a:rPr>
              <a:t>类型名表</a:t>
            </a:r>
            <a:r>
              <a:rPr lang="en-US" altLang="zh-CN" sz="2000" dirty="0" smtClean="0">
                <a:solidFill>
                  <a:schemeClr val="tx1"/>
                </a:solidFill>
              </a:rPr>
              <a:t>&gt;::</a:t>
            </a:r>
            <a:r>
              <a:rPr lang="zh-CN" altLang="en-US" sz="2000" dirty="0" smtClean="0">
                <a:solidFill>
                  <a:schemeClr val="tx1"/>
                </a:solidFill>
              </a:rPr>
              <a:t>函数名（形参表）</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函数体</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4.</a:t>
            </a:r>
            <a:r>
              <a:rPr lang="zh-CN" altLang="en-US" sz="2000" dirty="0" smtClean="0">
                <a:solidFill>
                  <a:schemeClr val="tx1"/>
                </a:solidFill>
              </a:rPr>
              <a:t>类模板本身不是具体的类，其中涉及的数据类型都是抽象的类型，要想使用类模板，必须先用实际的类型来取代抽象的类型，此过程将确定类模板的实例，即模板类，然后再用该类定义对象，其格式如下：</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类模板名</a:t>
            </a:r>
            <a:r>
              <a:rPr lang="en-US" altLang="zh-CN" sz="2000" dirty="0" smtClean="0">
                <a:solidFill>
                  <a:schemeClr val="tx1"/>
                </a:solidFill>
              </a:rPr>
              <a:t>&lt;</a:t>
            </a:r>
            <a:r>
              <a:rPr lang="zh-CN" altLang="en-US" sz="2000" dirty="0" smtClean="0">
                <a:solidFill>
                  <a:schemeClr val="tx1"/>
                </a:solidFill>
              </a:rPr>
              <a:t>类型实参表列</a:t>
            </a:r>
            <a:r>
              <a:rPr lang="en-US" altLang="zh-CN" sz="2000" dirty="0" smtClean="0">
                <a:solidFill>
                  <a:schemeClr val="tx1"/>
                </a:solidFill>
              </a:rPr>
              <a:t>&gt;  </a:t>
            </a:r>
            <a:r>
              <a:rPr lang="zh-CN" altLang="en-US" sz="2000" dirty="0" smtClean="0">
                <a:solidFill>
                  <a:schemeClr val="tx1"/>
                </a:solidFill>
              </a:rPr>
              <a:t>对象名；</a:t>
            </a:r>
            <a:endParaRPr lang="en-US" altLang="zh-CN" sz="2000" dirty="0" smtClean="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3743"/>
            <a:ext cx="7772400" cy="1470025"/>
          </a:xfrm>
        </p:spPr>
        <p:txBody>
          <a:bodyPr/>
          <a:lstStyle/>
          <a:p>
            <a:r>
              <a:rPr lang="zh-CN" altLang="en-US" b="1" dirty="0" smtClean="0"/>
              <a:t>模板的实例化</a:t>
            </a:r>
            <a:endParaRPr lang="zh-CN" altLang="en-US" b="1" dirty="0"/>
          </a:p>
        </p:txBody>
      </p:sp>
      <p:sp>
        <p:nvSpPr>
          <p:cNvPr id="3" name="副标题 2"/>
          <p:cNvSpPr>
            <a:spLocks noGrp="1"/>
          </p:cNvSpPr>
          <p:nvPr>
            <p:ph type="subTitle" idx="1"/>
          </p:nvPr>
        </p:nvSpPr>
        <p:spPr>
          <a:xfrm>
            <a:off x="323528" y="1124744"/>
            <a:ext cx="8496944" cy="5616624"/>
          </a:xfrm>
        </p:spPr>
        <p:txBody>
          <a:bodyPr>
            <a:normAutofit/>
          </a:bodyPr>
          <a:lstStyle/>
          <a:p>
            <a:pPr algn="l"/>
            <a:r>
              <a:rPr lang="en-US" altLang="zh-CN" sz="2000" dirty="0" smtClean="0"/>
              <a:t>    </a:t>
            </a:r>
            <a:r>
              <a:rPr lang="zh-CN" altLang="en-US" sz="2000" dirty="0" smtClean="0">
                <a:solidFill>
                  <a:schemeClr val="tx1"/>
                </a:solidFill>
              </a:rPr>
              <a:t>函数模板指定了怎样根据一组或更多实际类型或值构造出独立的函数。这个构造过程被称为</a:t>
            </a:r>
            <a:r>
              <a:rPr lang="zh-CN" altLang="en-US" sz="2000" b="1" dirty="0" smtClean="0">
                <a:solidFill>
                  <a:schemeClr val="tx1"/>
                </a:solidFill>
              </a:rPr>
              <a:t>模板的实例化</a:t>
            </a:r>
            <a:r>
              <a:rPr lang="zh-CN" altLang="en-US" sz="2000" dirty="0" smtClean="0">
                <a:solidFill>
                  <a:schemeClr val="tx1"/>
                </a:solidFill>
              </a:rPr>
              <a:t>。这个过程是隐式发生的，它可以被看作是函数模板调用或取函数模板的地址的副作用</a:t>
            </a:r>
            <a:endParaRPr lang="en-US" altLang="zh-CN" sz="2000" dirty="0" smtClean="0">
              <a:solidFill>
                <a:schemeClr val="tx1"/>
              </a:solidFill>
            </a:endParaRPr>
          </a:p>
          <a:p>
            <a:pPr algn="l"/>
            <a:r>
              <a:rPr lang="en-US" altLang="zh-CN" sz="2000" b="1" dirty="0">
                <a:solidFill>
                  <a:schemeClr val="tx1"/>
                </a:solidFill>
              </a:rPr>
              <a:t> </a:t>
            </a:r>
            <a:r>
              <a:rPr lang="en-US" altLang="zh-CN" sz="2000" b="1" dirty="0" smtClean="0">
                <a:solidFill>
                  <a:schemeClr val="tx1"/>
                </a:solidFill>
              </a:rPr>
              <a:t>        template &lt; </a:t>
            </a:r>
            <a:r>
              <a:rPr lang="en-US" altLang="zh-CN" sz="2000" b="1" dirty="0" err="1" smtClean="0">
                <a:solidFill>
                  <a:schemeClr val="tx1"/>
                </a:solidFill>
              </a:rPr>
              <a:t>typename</a:t>
            </a:r>
            <a:r>
              <a:rPr lang="en-US" altLang="zh-CN" sz="2000" b="1" dirty="0" smtClean="0">
                <a:solidFill>
                  <a:schemeClr val="tx1"/>
                </a:solidFill>
              </a:rPr>
              <a:t> </a:t>
            </a:r>
            <a:r>
              <a:rPr lang="en-US" altLang="zh-CN" sz="2000" b="1" dirty="0" err="1" smtClean="0">
                <a:solidFill>
                  <a:schemeClr val="tx1"/>
                </a:solidFill>
              </a:rPr>
              <a:t>Type,int</a:t>
            </a:r>
            <a:r>
              <a:rPr lang="en-US" altLang="zh-CN" sz="2000" b="1" dirty="0" smtClean="0">
                <a:solidFill>
                  <a:schemeClr val="tx1"/>
                </a:solidFill>
              </a:rPr>
              <a:t> size&gt;</a:t>
            </a:r>
          </a:p>
          <a:p>
            <a:pPr algn="l"/>
            <a:r>
              <a:rPr lang="en-US" altLang="zh-CN" sz="2000" b="1" dirty="0">
                <a:solidFill>
                  <a:schemeClr val="tx1"/>
                </a:solidFill>
              </a:rPr>
              <a:t> </a:t>
            </a:r>
            <a:r>
              <a:rPr lang="en-US" altLang="zh-CN" sz="2000" b="1" dirty="0" smtClean="0">
                <a:solidFill>
                  <a:schemeClr val="tx1"/>
                </a:solidFill>
              </a:rPr>
              <a:t>               Type min ( Type (&amp;</a:t>
            </a:r>
            <a:r>
              <a:rPr lang="en-US" altLang="zh-CN" sz="2000" b="1" dirty="0" err="1" smtClean="0">
                <a:solidFill>
                  <a:schemeClr val="tx1"/>
                </a:solidFill>
              </a:rPr>
              <a:t>r_array</a:t>
            </a:r>
            <a:r>
              <a:rPr lang="en-US" altLang="zh-CN" sz="2000" b="1" dirty="0" smtClean="0">
                <a:solidFill>
                  <a:schemeClr val="tx1"/>
                </a:solidFill>
              </a:rPr>
              <a:t>)[size])     {</a:t>
            </a:r>
          </a:p>
          <a:p>
            <a:pPr algn="l"/>
            <a:r>
              <a:rPr lang="en-US" altLang="zh-CN" sz="2000" b="1" dirty="0">
                <a:solidFill>
                  <a:schemeClr val="tx1"/>
                </a:solidFill>
              </a:rPr>
              <a:t> </a:t>
            </a:r>
            <a:r>
              <a:rPr lang="en-US" altLang="zh-CN" sz="2000" b="1" dirty="0" smtClean="0">
                <a:solidFill>
                  <a:schemeClr val="tx1"/>
                </a:solidFill>
              </a:rPr>
              <a:t>                         Type </a:t>
            </a:r>
            <a:r>
              <a:rPr lang="en-US" altLang="zh-CN" sz="2000" b="1" dirty="0" err="1" smtClean="0">
                <a:solidFill>
                  <a:schemeClr val="tx1"/>
                </a:solidFill>
              </a:rPr>
              <a:t>min_val</a:t>
            </a:r>
            <a:r>
              <a:rPr lang="en-US" altLang="zh-CN" sz="2000" b="1" dirty="0" smtClean="0">
                <a:solidFill>
                  <a:schemeClr val="tx1"/>
                </a:solidFill>
              </a:rPr>
              <a:t>= </a:t>
            </a:r>
            <a:r>
              <a:rPr lang="en-US" altLang="zh-CN" sz="2000" b="1" dirty="0" err="1" smtClean="0">
                <a:solidFill>
                  <a:schemeClr val="tx1"/>
                </a:solidFill>
              </a:rPr>
              <a:t>r_array</a:t>
            </a:r>
            <a:r>
              <a:rPr lang="en-US" altLang="zh-CN" sz="2000" b="1" dirty="0" smtClean="0">
                <a:solidFill>
                  <a:schemeClr val="tx1"/>
                </a:solidFill>
              </a:rPr>
              <a:t>[0];</a:t>
            </a:r>
          </a:p>
          <a:p>
            <a:pPr algn="l"/>
            <a:r>
              <a:rPr lang="en-US" altLang="zh-CN" sz="2000" b="1" dirty="0">
                <a:solidFill>
                  <a:schemeClr val="tx1"/>
                </a:solidFill>
              </a:rPr>
              <a:t> </a:t>
            </a:r>
            <a:r>
              <a:rPr lang="en-US" altLang="zh-CN" sz="2000" b="1" dirty="0" smtClean="0">
                <a:solidFill>
                  <a:schemeClr val="tx1"/>
                </a:solidFill>
              </a:rPr>
              <a:t>                         for (</a:t>
            </a:r>
            <a:r>
              <a:rPr lang="en-US" altLang="zh-CN" sz="2000" b="1" dirty="0" err="1" smtClean="0">
                <a:solidFill>
                  <a:schemeClr val="tx1"/>
                </a:solidFill>
              </a:rPr>
              <a:t>int</a:t>
            </a:r>
            <a:r>
              <a:rPr lang="en-US" altLang="zh-CN" sz="2000" b="1" dirty="0" smtClean="0">
                <a:solidFill>
                  <a:schemeClr val="tx1"/>
                </a:solidFill>
              </a:rPr>
              <a:t> </a:t>
            </a:r>
            <a:r>
              <a:rPr lang="en-US" altLang="zh-CN" sz="2000" b="1" dirty="0" err="1" smtClean="0">
                <a:solidFill>
                  <a:schemeClr val="tx1"/>
                </a:solidFill>
              </a:rPr>
              <a:t>i</a:t>
            </a:r>
            <a:r>
              <a:rPr lang="en-US" altLang="zh-CN" sz="2000" b="1" dirty="0" smtClean="0">
                <a:solidFill>
                  <a:schemeClr val="tx1"/>
                </a:solidFill>
              </a:rPr>
              <a:t>=1;i&lt;size;++</a:t>
            </a:r>
            <a:r>
              <a:rPr lang="en-US" altLang="zh-CN" sz="2000" b="1" dirty="0" err="1" smtClean="0">
                <a:solidFill>
                  <a:schemeClr val="tx1"/>
                </a:solidFill>
              </a:rPr>
              <a:t>i</a:t>
            </a:r>
            <a:r>
              <a:rPr lang="en-US" altLang="zh-CN" sz="2000" b="1" dirty="0" smtClean="0">
                <a:solidFill>
                  <a:schemeClr val="tx1"/>
                </a:solidFill>
              </a:rPr>
              <a:t>)</a:t>
            </a:r>
          </a:p>
          <a:p>
            <a:pPr algn="l"/>
            <a:r>
              <a:rPr lang="en-US" altLang="zh-CN" sz="2000" b="1" dirty="0">
                <a:solidFill>
                  <a:schemeClr val="tx1"/>
                </a:solidFill>
              </a:rPr>
              <a:t> </a:t>
            </a:r>
            <a:r>
              <a:rPr lang="en-US" altLang="zh-CN" sz="2000" b="1" dirty="0" smtClean="0">
                <a:solidFill>
                  <a:schemeClr val="tx1"/>
                </a:solidFill>
              </a:rPr>
              <a:t>                                  if (</a:t>
            </a:r>
            <a:r>
              <a:rPr lang="en-US" altLang="zh-CN" sz="2000" b="1" dirty="0">
                <a:solidFill>
                  <a:schemeClr val="tx1"/>
                </a:solidFill>
              </a:rPr>
              <a:t> </a:t>
            </a:r>
            <a:r>
              <a:rPr lang="en-US" altLang="zh-CN" sz="2000" b="1" dirty="0" err="1" smtClean="0">
                <a:solidFill>
                  <a:schemeClr val="tx1"/>
                </a:solidFill>
              </a:rPr>
              <a:t>r_array</a:t>
            </a:r>
            <a:r>
              <a:rPr lang="en-US" altLang="zh-CN" sz="2000" b="1" dirty="0" smtClean="0">
                <a:solidFill>
                  <a:schemeClr val="tx1"/>
                </a:solidFill>
              </a:rPr>
              <a:t>[</a:t>
            </a:r>
            <a:r>
              <a:rPr lang="en-US" altLang="zh-CN" sz="2000" b="1" dirty="0" err="1" smtClean="0">
                <a:solidFill>
                  <a:schemeClr val="tx1"/>
                </a:solidFill>
              </a:rPr>
              <a:t>i</a:t>
            </a:r>
            <a:r>
              <a:rPr lang="en-US" altLang="zh-CN" sz="2000" b="1" dirty="0" smtClean="0">
                <a:solidFill>
                  <a:schemeClr val="tx1"/>
                </a:solidFill>
              </a:rPr>
              <a:t>]&lt;</a:t>
            </a:r>
            <a:r>
              <a:rPr lang="en-US" altLang="zh-CN" sz="2000" b="1" dirty="0" err="1" smtClean="0">
                <a:solidFill>
                  <a:schemeClr val="tx1"/>
                </a:solidFill>
              </a:rPr>
              <a:t>min_val</a:t>
            </a:r>
            <a:r>
              <a:rPr lang="en-US" altLang="zh-CN" sz="2000" b="1" dirty="0" smtClean="0">
                <a:solidFill>
                  <a:schemeClr val="tx1"/>
                </a:solidFill>
              </a:rPr>
              <a:t>)</a:t>
            </a:r>
          </a:p>
          <a:p>
            <a:pPr algn="l"/>
            <a:r>
              <a:rPr lang="en-US" altLang="zh-CN" sz="2000" b="1" dirty="0">
                <a:solidFill>
                  <a:schemeClr val="tx1"/>
                </a:solidFill>
              </a:rPr>
              <a:t> </a:t>
            </a:r>
            <a:r>
              <a:rPr lang="en-US" altLang="zh-CN" sz="2000" b="1" dirty="0" smtClean="0">
                <a:solidFill>
                  <a:schemeClr val="tx1"/>
                </a:solidFill>
              </a:rPr>
              <a:t>                                  </a:t>
            </a:r>
            <a:r>
              <a:rPr lang="en-US" altLang="zh-CN" sz="2000" b="1" dirty="0" err="1" smtClean="0">
                <a:solidFill>
                  <a:schemeClr val="tx1"/>
                </a:solidFill>
              </a:rPr>
              <a:t>min_val</a:t>
            </a:r>
            <a:r>
              <a:rPr lang="en-US" altLang="zh-CN" sz="2000" b="1" dirty="0" smtClean="0">
                <a:solidFill>
                  <a:schemeClr val="tx1"/>
                </a:solidFill>
              </a:rPr>
              <a:t> = </a:t>
            </a:r>
            <a:r>
              <a:rPr lang="en-US" altLang="zh-CN" sz="2000" b="1" dirty="0" err="1" smtClean="0">
                <a:solidFill>
                  <a:schemeClr val="tx1"/>
                </a:solidFill>
              </a:rPr>
              <a:t>r_array</a:t>
            </a:r>
            <a:r>
              <a:rPr lang="en-US" altLang="zh-CN" sz="2000" b="1" dirty="0" smtClean="0">
                <a:solidFill>
                  <a:schemeClr val="tx1"/>
                </a:solidFill>
              </a:rPr>
              <a:t>[</a:t>
            </a:r>
            <a:r>
              <a:rPr lang="en-US" altLang="zh-CN" sz="2000" b="1" dirty="0" err="1" smtClean="0">
                <a:solidFill>
                  <a:schemeClr val="tx1"/>
                </a:solidFill>
              </a:rPr>
              <a:t>i</a:t>
            </a:r>
            <a:r>
              <a:rPr lang="en-US" altLang="zh-CN" sz="2000" b="1" dirty="0" smtClean="0">
                <a:solidFill>
                  <a:schemeClr val="tx1"/>
                </a:solidFill>
              </a:rPr>
              <a:t>];</a:t>
            </a:r>
          </a:p>
          <a:p>
            <a:pPr algn="l"/>
            <a:r>
              <a:rPr lang="en-US" altLang="zh-CN" sz="2000" b="1" dirty="0">
                <a:solidFill>
                  <a:schemeClr val="tx1"/>
                </a:solidFill>
              </a:rPr>
              <a:t> </a:t>
            </a:r>
            <a:r>
              <a:rPr lang="en-US" altLang="zh-CN" sz="2000" b="1" dirty="0" smtClean="0">
                <a:solidFill>
                  <a:schemeClr val="tx1"/>
                </a:solidFill>
              </a:rPr>
              <a:t>                         return </a:t>
            </a:r>
            <a:r>
              <a:rPr lang="en-US" altLang="zh-CN" sz="2000" b="1" dirty="0" err="1" smtClean="0">
                <a:solidFill>
                  <a:schemeClr val="tx1"/>
                </a:solidFill>
              </a:rPr>
              <a:t>min_val</a:t>
            </a:r>
            <a:r>
              <a:rPr lang="en-US" altLang="zh-CN" sz="2000" b="1" dirty="0" smtClean="0">
                <a:solidFill>
                  <a:schemeClr val="tx1"/>
                </a:solidFill>
              </a:rPr>
              <a:t>;</a:t>
            </a:r>
          </a:p>
          <a:p>
            <a:pPr algn="l"/>
            <a:r>
              <a:rPr lang="en-US" altLang="zh-CN" sz="2000" b="1" dirty="0">
                <a:solidFill>
                  <a:schemeClr val="tx1"/>
                </a:solidFill>
              </a:rPr>
              <a:t> </a:t>
            </a:r>
            <a:r>
              <a:rPr lang="en-US" altLang="zh-CN" sz="2000" b="1" dirty="0" smtClean="0">
                <a:solidFill>
                  <a:schemeClr val="tx1"/>
                </a:solidFill>
              </a:rPr>
              <a:t>                        }</a:t>
            </a:r>
          </a:p>
          <a:p>
            <a:pPr algn="l"/>
            <a:r>
              <a:rPr lang="en-US" altLang="zh-CN" sz="2000" b="1" dirty="0">
                <a:solidFill>
                  <a:schemeClr val="tx1"/>
                </a:solidFill>
              </a:rPr>
              <a:t> </a:t>
            </a:r>
            <a:r>
              <a:rPr lang="en-US" altLang="zh-CN" sz="2000" b="1" dirty="0" smtClean="0">
                <a:solidFill>
                  <a:schemeClr val="tx1"/>
                </a:solidFill>
              </a:rPr>
              <a:t>       </a:t>
            </a:r>
            <a:r>
              <a:rPr lang="en-US" altLang="zh-CN" sz="2000" b="1" dirty="0" err="1" smtClean="0">
                <a:solidFill>
                  <a:schemeClr val="tx1"/>
                </a:solidFill>
              </a:rPr>
              <a:t>int</a:t>
            </a:r>
            <a:r>
              <a:rPr lang="en-US" altLang="zh-CN" sz="2000" b="1" dirty="0" smtClean="0">
                <a:solidFill>
                  <a:schemeClr val="tx1"/>
                </a:solidFill>
              </a:rPr>
              <a:t>   </a:t>
            </a:r>
            <a:r>
              <a:rPr lang="en-US" altLang="zh-CN" sz="2000" b="1" dirty="0" err="1" smtClean="0">
                <a:solidFill>
                  <a:schemeClr val="tx1"/>
                </a:solidFill>
              </a:rPr>
              <a:t>ia</a:t>
            </a:r>
            <a:r>
              <a:rPr lang="en-US" altLang="zh-CN" sz="2000" b="1" dirty="0" smtClean="0">
                <a:solidFill>
                  <a:schemeClr val="tx1"/>
                </a:solidFill>
              </a:rPr>
              <a:t>[] ={10,7,14,3,25};</a:t>
            </a:r>
          </a:p>
          <a:p>
            <a:pPr algn="l"/>
            <a:r>
              <a:rPr lang="en-US" altLang="zh-CN" sz="2000" b="1" dirty="0">
                <a:solidFill>
                  <a:schemeClr val="tx1"/>
                </a:solidFill>
              </a:rPr>
              <a:t> </a:t>
            </a:r>
            <a:r>
              <a:rPr lang="en-US" altLang="zh-CN" sz="2000" b="1" dirty="0" smtClean="0">
                <a:solidFill>
                  <a:schemeClr val="tx1"/>
                </a:solidFill>
              </a:rPr>
              <a:t>       double da[6]= {10.2,7.1,14.5,3.2,25.0,16.8 };</a:t>
            </a:r>
          </a:p>
          <a:p>
            <a:pPr algn="l"/>
            <a:r>
              <a:rPr lang="en-US" altLang="zh-CN" sz="2000" b="1" dirty="0">
                <a:solidFill>
                  <a:schemeClr val="tx1"/>
                </a:solidFill>
              </a:rPr>
              <a:t> </a:t>
            </a:r>
            <a:r>
              <a:rPr lang="en-US" altLang="zh-CN" sz="2000" b="1" dirty="0" smtClean="0">
                <a:solidFill>
                  <a:schemeClr val="tx1"/>
                </a:solidFill>
              </a:rPr>
              <a:t>   #include &lt;</a:t>
            </a:r>
            <a:r>
              <a:rPr lang="en-US" altLang="zh-CN" sz="2000" b="1" dirty="0" err="1" smtClean="0">
                <a:solidFill>
                  <a:schemeClr val="tx1"/>
                </a:solidFill>
              </a:rPr>
              <a:t>iostream</a:t>
            </a:r>
            <a:r>
              <a:rPr lang="en-US" altLang="zh-CN" sz="2000" b="1" dirty="0" smtClean="0">
                <a:solidFill>
                  <a:schemeClr val="tx1"/>
                </a:solidFill>
              </a:rPr>
              <a:t>&gt;</a:t>
            </a:r>
          </a:p>
          <a:p>
            <a:pPr algn="l"/>
            <a:r>
              <a:rPr lang="en-US" altLang="zh-CN" sz="2000" b="1" dirty="0">
                <a:solidFill>
                  <a:schemeClr val="tx1"/>
                </a:solidFill>
              </a:rPr>
              <a:t> </a:t>
            </a:r>
            <a:r>
              <a:rPr lang="en-US" altLang="zh-CN" sz="2000" b="1" dirty="0" smtClean="0">
                <a:solidFill>
                  <a:schemeClr val="tx1"/>
                </a:solidFill>
              </a:rPr>
              <a:t>     </a:t>
            </a:r>
            <a:r>
              <a:rPr lang="en-US" altLang="zh-CN" sz="2000" b="1" dirty="0" err="1" smtClean="0">
                <a:solidFill>
                  <a:schemeClr val="tx1"/>
                </a:solidFill>
              </a:rPr>
              <a:t>int</a:t>
            </a:r>
            <a:r>
              <a:rPr lang="en-US" altLang="zh-CN" sz="2000" b="1" dirty="0" smtClean="0">
                <a:solidFill>
                  <a:schemeClr val="tx1"/>
                </a:solidFill>
              </a:rPr>
              <a:t>  main ()</a:t>
            </a:r>
            <a:endParaRPr lang="zh-CN" altLang="en-US" sz="2000" b="1"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188640"/>
            <a:ext cx="8568952" cy="6669360"/>
          </a:xfrm>
        </p:spPr>
        <p:txBody>
          <a:bodyPr>
            <a:normAutofit/>
          </a:bodyPr>
          <a:lstStyle/>
          <a:p>
            <a:pPr algn="l"/>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i</a:t>
            </a:r>
            <a:r>
              <a:rPr lang="en-US" altLang="zh-CN" sz="2000" dirty="0" smtClean="0">
                <a:solidFill>
                  <a:schemeClr val="tx1"/>
                </a:solidFill>
              </a:rPr>
              <a:t>=min(</a:t>
            </a:r>
            <a:r>
              <a:rPr lang="en-US" altLang="zh-CN" sz="2000" dirty="0" err="1" smtClean="0">
                <a:solidFill>
                  <a:schemeClr val="tx1"/>
                </a:solidFill>
              </a:rPr>
              <a:t>ia</a:t>
            </a:r>
            <a:r>
              <a:rPr lang="en-US" altLang="zh-CN" sz="2000" dirty="0" smtClean="0">
                <a:solidFill>
                  <a:schemeClr val="tx1"/>
                </a:solidFill>
              </a:rPr>
              <a:t>);//</a:t>
            </a:r>
            <a:r>
              <a:rPr lang="zh-CN" altLang="en-US" sz="2000" dirty="0" smtClean="0">
                <a:solidFill>
                  <a:schemeClr val="tx1"/>
                </a:solidFill>
              </a:rPr>
              <a:t>为</a:t>
            </a:r>
            <a:r>
              <a:rPr lang="en-US" altLang="zh-CN" sz="2000" dirty="0" smtClean="0">
                <a:solidFill>
                  <a:schemeClr val="tx1"/>
                </a:solidFill>
              </a:rPr>
              <a:t>5</a:t>
            </a:r>
            <a:r>
              <a:rPr lang="zh-CN" altLang="en-US" sz="2000" dirty="0" smtClean="0">
                <a:solidFill>
                  <a:schemeClr val="tx1"/>
                </a:solidFill>
              </a:rPr>
              <a:t>个</a:t>
            </a:r>
            <a:r>
              <a:rPr lang="en-US" altLang="zh-CN" sz="2000" dirty="0" err="1" smtClean="0">
                <a:solidFill>
                  <a:schemeClr val="tx1"/>
                </a:solidFill>
              </a:rPr>
              <a:t>int</a:t>
            </a:r>
            <a:r>
              <a:rPr lang="zh-CN" altLang="en-US" sz="2000" dirty="0" smtClean="0">
                <a:solidFill>
                  <a:schemeClr val="tx1"/>
                </a:solidFill>
              </a:rPr>
              <a:t>数组实例化</a:t>
            </a:r>
            <a:r>
              <a:rPr lang="en-US" altLang="zh-CN" sz="2000" dirty="0" smtClean="0">
                <a:solidFill>
                  <a:schemeClr val="tx1"/>
                </a:solidFill>
              </a:rPr>
              <a:t>min()</a:t>
            </a:r>
            <a:r>
              <a:rPr lang="zh-CN" altLang="en-US" sz="2000" dirty="0" smtClean="0">
                <a:solidFill>
                  <a:schemeClr val="tx1"/>
                </a:solidFill>
              </a:rPr>
              <a:t>，</a:t>
            </a:r>
            <a:r>
              <a:rPr lang="en-US" altLang="zh-CN" sz="2000" dirty="0" smtClean="0">
                <a:solidFill>
                  <a:schemeClr val="tx1"/>
                </a:solidFill>
              </a:rPr>
              <a:t>Type=&gt;</a:t>
            </a:r>
            <a:r>
              <a:rPr lang="en-US" altLang="zh-CN" sz="2000" dirty="0" err="1" smtClean="0">
                <a:solidFill>
                  <a:schemeClr val="tx1"/>
                </a:solidFill>
              </a:rPr>
              <a:t>int,size</a:t>
            </a:r>
            <a:r>
              <a:rPr lang="en-US" altLang="zh-CN" sz="2000" dirty="0" smtClean="0">
                <a:solidFill>
                  <a:schemeClr val="tx1"/>
                </a:solidFill>
              </a:rPr>
              <a:t>=&gt;5</a:t>
            </a: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double d= min(da);//</a:t>
            </a:r>
            <a:r>
              <a:rPr lang="zh-CN" altLang="en-US" sz="2000" dirty="0" smtClean="0">
                <a:solidFill>
                  <a:schemeClr val="tx1"/>
                </a:solidFill>
              </a:rPr>
              <a:t>为</a:t>
            </a:r>
            <a:r>
              <a:rPr lang="en-US" altLang="zh-CN" sz="2000" dirty="0" smtClean="0">
                <a:solidFill>
                  <a:schemeClr val="tx1"/>
                </a:solidFill>
              </a:rPr>
              <a:t>6</a:t>
            </a:r>
            <a:r>
              <a:rPr lang="zh-CN" altLang="en-US" sz="2000" dirty="0" smtClean="0">
                <a:solidFill>
                  <a:schemeClr val="tx1"/>
                </a:solidFill>
              </a:rPr>
              <a:t>个</a:t>
            </a:r>
            <a:r>
              <a:rPr lang="en-US" altLang="zh-CN" sz="2000" dirty="0" smtClean="0">
                <a:solidFill>
                  <a:schemeClr val="tx1"/>
                </a:solidFill>
              </a:rPr>
              <a:t>double</a:t>
            </a:r>
            <a:r>
              <a:rPr lang="zh-CN" altLang="en-US" sz="2000" dirty="0" smtClean="0">
                <a:solidFill>
                  <a:schemeClr val="tx1"/>
                </a:solidFill>
              </a:rPr>
              <a:t>的数组实例化</a:t>
            </a:r>
            <a:r>
              <a:rPr lang="en-US" altLang="zh-CN" sz="2000" dirty="0" smtClean="0">
                <a:solidFill>
                  <a:schemeClr val="tx1"/>
                </a:solidFill>
              </a:rPr>
              <a:t>min(),Type=&gt;double</a:t>
            </a:r>
          </a:p>
          <a:p>
            <a:pPr algn="l"/>
            <a:r>
              <a:rPr lang="en-US" altLang="zh-CN" sz="2000" dirty="0">
                <a:solidFill>
                  <a:schemeClr val="tx1"/>
                </a:solidFill>
              </a:rPr>
              <a:t> </a:t>
            </a:r>
            <a:r>
              <a:rPr lang="en-US" altLang="zh-CN" sz="2000" dirty="0" smtClean="0">
                <a:solidFill>
                  <a:schemeClr val="tx1"/>
                </a:solidFill>
              </a:rPr>
              <a:t>size=&gt;6</a:t>
            </a:r>
          </a:p>
          <a:p>
            <a:pPr algn="l"/>
            <a:r>
              <a:rPr lang="en-US" altLang="zh-CN" sz="2000" dirty="0" smtClean="0">
                <a:solidFill>
                  <a:schemeClr val="tx1"/>
                </a:solidFill>
              </a:rPr>
              <a:t>   </a:t>
            </a:r>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9392"/>
            <a:ext cx="7772400" cy="1491859"/>
          </a:xfrm>
        </p:spPr>
        <p:txBody>
          <a:bodyPr/>
          <a:lstStyle/>
          <a:p>
            <a:r>
              <a:rPr lang="zh-CN" altLang="en-US" b="1" dirty="0" smtClean="0"/>
              <a:t>模板实参推演</a:t>
            </a:r>
            <a:endParaRPr lang="zh-CN" altLang="en-US" b="1" dirty="0"/>
          </a:p>
        </p:txBody>
      </p:sp>
      <p:sp>
        <p:nvSpPr>
          <p:cNvPr id="3" name="副标题 2"/>
          <p:cNvSpPr>
            <a:spLocks noGrp="1"/>
          </p:cNvSpPr>
          <p:nvPr>
            <p:ph type="subTitle" idx="1"/>
          </p:nvPr>
        </p:nvSpPr>
        <p:spPr>
          <a:xfrm>
            <a:off x="395536" y="1124744"/>
            <a:ext cx="8280920" cy="5616624"/>
          </a:xfrm>
        </p:spPr>
        <p:txBody>
          <a:bodyPr>
            <a:normAutofit lnSpcReduction="10000"/>
          </a:bodyPr>
          <a:lstStyle/>
          <a:p>
            <a:pPr algn="l"/>
            <a:r>
              <a:rPr lang="en-US" altLang="zh-CN" sz="2000" dirty="0" smtClean="0"/>
              <a:t>      </a:t>
            </a:r>
            <a:r>
              <a:rPr lang="zh-CN" altLang="en-US" sz="2000" dirty="0" smtClean="0">
                <a:solidFill>
                  <a:schemeClr val="tx1"/>
                </a:solidFill>
              </a:rPr>
              <a:t>当函数模板被调用时，对函数实参类型的检查决定了模板实参的类型和值。这个过程被称为模板实参推演。</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要想成功地进行模板实参的推演，函数实参的类型不一定要严格匹配相应函数参数的类型，下列三种类型的转换是允许的：左值转换，限定转换和到一个基类的转换。</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1.</a:t>
            </a:r>
            <a:r>
              <a:rPr lang="zh-CN" altLang="en-US" sz="2000" dirty="0" smtClean="0">
                <a:solidFill>
                  <a:schemeClr val="tx1"/>
                </a:solidFill>
              </a:rPr>
              <a:t>左值转换包括从左值到右值的转换，从数组到指针的转换或从函数到指针的转换 。</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template &lt;class Type&gt;</a:t>
            </a:r>
          </a:p>
          <a:p>
            <a:pPr algn="l"/>
            <a:r>
              <a:rPr lang="en-US" altLang="zh-CN" sz="2000" dirty="0">
                <a:solidFill>
                  <a:schemeClr val="tx1"/>
                </a:solidFill>
              </a:rPr>
              <a:t> </a:t>
            </a:r>
            <a:r>
              <a:rPr lang="en-US" altLang="zh-CN" sz="2000" dirty="0" smtClean="0">
                <a:solidFill>
                  <a:schemeClr val="tx1"/>
                </a:solidFill>
              </a:rPr>
              <a:t>                Type min2(Type* </a:t>
            </a:r>
            <a:r>
              <a:rPr lang="en-US" altLang="zh-CN" sz="2000" dirty="0" err="1" smtClean="0">
                <a:solidFill>
                  <a:schemeClr val="tx1"/>
                </a:solidFill>
              </a:rPr>
              <a:t>array,int</a:t>
            </a:r>
            <a:r>
              <a:rPr lang="en-US" altLang="zh-CN" sz="2000" dirty="0" smtClean="0">
                <a:solidFill>
                  <a:schemeClr val="tx1"/>
                </a:solidFill>
              </a:rPr>
              <a:t> size)     {</a:t>
            </a:r>
          </a:p>
          <a:p>
            <a:pPr algn="l"/>
            <a:r>
              <a:rPr lang="en-US" altLang="zh-CN" sz="2000" dirty="0">
                <a:solidFill>
                  <a:schemeClr val="tx1"/>
                </a:solidFill>
              </a:rPr>
              <a:t> </a:t>
            </a:r>
            <a:r>
              <a:rPr lang="en-US" altLang="zh-CN" sz="2000" dirty="0" smtClean="0">
                <a:solidFill>
                  <a:schemeClr val="tx1"/>
                </a:solidFill>
              </a:rPr>
              <a:t>                Type </a:t>
            </a:r>
            <a:r>
              <a:rPr lang="en-US" altLang="zh-CN" sz="2000" dirty="0" err="1" smtClean="0">
                <a:solidFill>
                  <a:schemeClr val="tx1"/>
                </a:solidFill>
              </a:rPr>
              <a:t>min_val</a:t>
            </a:r>
            <a:r>
              <a:rPr lang="en-US" altLang="zh-CN" sz="2000" dirty="0" smtClean="0">
                <a:solidFill>
                  <a:schemeClr val="tx1"/>
                </a:solidFill>
              </a:rPr>
              <a:t>=array [0];</a:t>
            </a:r>
          </a:p>
          <a:p>
            <a:pPr algn="l"/>
            <a:r>
              <a:rPr lang="en-US" altLang="zh-CN" sz="2000" dirty="0">
                <a:solidFill>
                  <a:schemeClr val="tx1"/>
                </a:solidFill>
              </a:rPr>
              <a:t> </a:t>
            </a:r>
            <a:r>
              <a:rPr lang="en-US" altLang="zh-CN" sz="2000" dirty="0" smtClean="0">
                <a:solidFill>
                  <a:schemeClr val="tx1"/>
                </a:solidFill>
              </a:rPr>
              <a:t>                for (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i</a:t>
            </a:r>
            <a:r>
              <a:rPr lang="en-US" altLang="zh-CN" sz="2000" dirty="0" smtClean="0">
                <a:solidFill>
                  <a:schemeClr val="tx1"/>
                </a:solidFill>
              </a:rPr>
              <a:t>=1;i&lt;</a:t>
            </a:r>
            <a:r>
              <a:rPr lang="en-US" altLang="zh-CN" sz="2000" dirty="0" err="1" smtClean="0">
                <a:solidFill>
                  <a:schemeClr val="tx1"/>
                </a:solidFill>
              </a:rPr>
              <a:t>size;i</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if (array [</a:t>
            </a:r>
            <a:r>
              <a:rPr lang="en-US" altLang="zh-CN" sz="2000" dirty="0" err="1" smtClean="0">
                <a:solidFill>
                  <a:schemeClr val="tx1"/>
                </a:solidFill>
              </a:rPr>
              <a:t>i</a:t>
            </a:r>
            <a:r>
              <a:rPr lang="en-US" altLang="zh-CN" sz="2000" dirty="0" smtClean="0">
                <a:solidFill>
                  <a:schemeClr val="tx1"/>
                </a:solidFill>
              </a:rPr>
              <a:t>]&lt;</a:t>
            </a:r>
            <a:r>
              <a:rPr lang="en-US" altLang="zh-CN" sz="2000" dirty="0" err="1" smtClean="0">
                <a:solidFill>
                  <a:schemeClr val="tx1"/>
                </a:solidFill>
              </a:rPr>
              <a:t>min_val</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min_val</a:t>
            </a:r>
            <a:r>
              <a:rPr lang="en-US" altLang="zh-CN" sz="2000" dirty="0" smtClean="0">
                <a:solidFill>
                  <a:schemeClr val="tx1"/>
                </a:solidFill>
              </a:rPr>
              <a:t>=array[</a:t>
            </a:r>
            <a:r>
              <a:rPr lang="en-US" altLang="zh-CN" sz="2000" dirty="0" err="1" smtClean="0">
                <a:solidFill>
                  <a:schemeClr val="tx1"/>
                </a:solidFill>
              </a:rPr>
              <a:t>i</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return </a:t>
            </a:r>
            <a:r>
              <a:rPr lang="en-US" altLang="zh-CN" sz="2000" dirty="0" err="1" smtClean="0">
                <a:solidFill>
                  <a:schemeClr val="tx1"/>
                </a:solidFill>
              </a:rPr>
              <a:t>min_val</a:t>
            </a:r>
            <a:r>
              <a:rPr lang="zh-CN" altLang="en-US" sz="2000" dirty="0" smtClean="0">
                <a:solidFill>
                  <a:schemeClr val="tx1"/>
                </a:solidFill>
              </a:rPr>
              <a:t>；</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en-US" altLang="zh-CN" sz="2000" i="1" dirty="0" smtClean="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我们可以用</a:t>
            </a:r>
            <a:r>
              <a:rPr lang="en-US" altLang="zh-CN" sz="2000" dirty="0" smtClean="0">
                <a:solidFill>
                  <a:schemeClr val="tx1"/>
                </a:solidFill>
              </a:rPr>
              <a:t>4</a:t>
            </a:r>
            <a:r>
              <a:rPr lang="zh-CN" altLang="en-US" sz="2000" dirty="0" smtClean="0">
                <a:solidFill>
                  <a:schemeClr val="tx1"/>
                </a:solidFill>
              </a:rPr>
              <a:t>个</a:t>
            </a:r>
            <a:r>
              <a:rPr lang="en-US" altLang="zh-CN" sz="2000" dirty="0" err="1" smtClean="0">
                <a:solidFill>
                  <a:schemeClr val="tx1"/>
                </a:solidFill>
              </a:rPr>
              <a:t>int</a:t>
            </a:r>
            <a:r>
              <a:rPr lang="zh-CN" altLang="en-US" sz="2000" dirty="0" smtClean="0">
                <a:solidFill>
                  <a:schemeClr val="tx1"/>
                </a:solidFill>
              </a:rPr>
              <a:t>的数组来作为第一个实参调用</a:t>
            </a:r>
            <a:r>
              <a:rPr lang="en-US" altLang="zh-CN" sz="2000" dirty="0" smtClean="0">
                <a:solidFill>
                  <a:schemeClr val="tx1"/>
                </a:solidFill>
              </a:rPr>
              <a:t>min2()</a:t>
            </a:r>
            <a:r>
              <a:rPr lang="zh-CN" altLang="en-US" sz="2000" dirty="0" smtClean="0">
                <a:solidFill>
                  <a:schemeClr val="tx1"/>
                </a:solidFill>
              </a:rPr>
              <a:t>，如下</a:t>
            </a:r>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9512" y="188640"/>
            <a:ext cx="8640960" cy="6336704"/>
          </a:xfrm>
        </p:spPr>
        <p:txBody>
          <a:bodyPr>
            <a:normAutofit lnSpcReduction="10000"/>
          </a:bodyPr>
          <a:lstStyle/>
          <a:p>
            <a:pPr algn="l"/>
            <a:r>
              <a:rPr lang="en-US" altLang="zh-CN" sz="2000" dirty="0" smtClean="0"/>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ai</a:t>
            </a:r>
            <a:r>
              <a:rPr lang="en-US" altLang="zh-CN" sz="2000" dirty="0" smtClean="0">
                <a:solidFill>
                  <a:schemeClr val="tx1"/>
                </a:solidFill>
              </a:rPr>
              <a:t>[4] = {12,8,73,45};</a:t>
            </a: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main() {</a:t>
            </a: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size =</a:t>
            </a:r>
            <a:r>
              <a:rPr lang="en-US" altLang="zh-CN" sz="2000" dirty="0" err="1" smtClean="0">
                <a:solidFill>
                  <a:schemeClr val="tx1"/>
                </a:solidFill>
              </a:rPr>
              <a:t>sizeof</a:t>
            </a:r>
            <a:r>
              <a:rPr lang="en-US" altLang="zh-CN" sz="2000" dirty="0" smtClean="0">
                <a:solidFill>
                  <a:schemeClr val="tx1"/>
                </a:solidFill>
              </a:rPr>
              <a:t> (</a:t>
            </a:r>
            <a:r>
              <a:rPr lang="en-US" altLang="zh-CN" sz="2000" dirty="0" err="1" smtClean="0">
                <a:solidFill>
                  <a:schemeClr val="tx1"/>
                </a:solidFill>
              </a:rPr>
              <a:t>ai</a:t>
            </a:r>
            <a:r>
              <a:rPr lang="en-US" altLang="zh-CN" sz="2000" dirty="0" smtClean="0">
                <a:solidFill>
                  <a:schemeClr val="tx1"/>
                </a:solidFill>
              </a:rPr>
              <a:t>)/</a:t>
            </a:r>
            <a:r>
              <a:rPr lang="en-US" altLang="zh-CN" sz="2000" dirty="0" err="1" smtClean="0">
                <a:solidFill>
                  <a:schemeClr val="tx1"/>
                </a:solidFill>
              </a:rPr>
              <a:t>sizeof</a:t>
            </a:r>
            <a:r>
              <a:rPr lang="en-US" altLang="zh-CN" sz="2000" dirty="0" smtClean="0">
                <a:solidFill>
                  <a:schemeClr val="tx1"/>
                </a:solidFill>
              </a:rPr>
              <a:t> (</a:t>
            </a:r>
            <a:r>
              <a:rPr lang="en-US" altLang="zh-CN" sz="2000" dirty="0" err="1" smtClean="0">
                <a:solidFill>
                  <a:schemeClr val="tx1"/>
                </a:solidFill>
              </a:rPr>
              <a:t>ai</a:t>
            </a:r>
            <a:r>
              <a:rPr lang="en-US" altLang="zh-CN" sz="2000" dirty="0" smtClean="0">
                <a:solidFill>
                  <a:schemeClr val="tx1"/>
                </a:solidFill>
              </a:rPr>
              <a:t>[0]);</a:t>
            </a:r>
          </a:p>
          <a:p>
            <a:pPr algn="l"/>
            <a:r>
              <a:rPr lang="en-US" altLang="zh-CN" sz="2000" dirty="0">
                <a:solidFill>
                  <a:schemeClr val="tx1"/>
                </a:solidFill>
              </a:rPr>
              <a:t> </a:t>
            </a:r>
            <a:r>
              <a:rPr lang="en-US" altLang="zh-CN" sz="2000" dirty="0" smtClean="0">
                <a:solidFill>
                  <a:schemeClr val="tx1"/>
                </a:solidFill>
              </a:rPr>
              <a:t>                                       min (</a:t>
            </a:r>
            <a:r>
              <a:rPr lang="en-US" altLang="zh-CN" sz="2000" dirty="0" err="1" smtClean="0">
                <a:solidFill>
                  <a:schemeClr val="tx1"/>
                </a:solidFill>
              </a:rPr>
              <a:t>ai</a:t>
            </a:r>
            <a:r>
              <a:rPr lang="en-US" altLang="zh-CN" sz="2000" dirty="0" smtClean="0">
                <a:solidFill>
                  <a:schemeClr val="tx1"/>
                </a:solidFill>
              </a:rPr>
              <a:t> ,size );//OK:</a:t>
            </a:r>
            <a:r>
              <a:rPr lang="zh-CN" altLang="en-US" sz="2000" dirty="0" smtClean="0">
                <a:solidFill>
                  <a:schemeClr val="tx1"/>
                </a:solidFill>
              </a:rPr>
              <a:t>从数组到指针的转换</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函数实参</a:t>
            </a:r>
            <a:r>
              <a:rPr lang="en-US" altLang="zh-CN" sz="2000" dirty="0" err="1" smtClean="0">
                <a:solidFill>
                  <a:schemeClr val="tx1"/>
                </a:solidFill>
              </a:rPr>
              <a:t>ai</a:t>
            </a:r>
            <a:r>
              <a:rPr lang="zh-CN" altLang="en-US" sz="2000" dirty="0" smtClean="0">
                <a:solidFill>
                  <a:schemeClr val="tx1"/>
                </a:solidFill>
              </a:rPr>
              <a:t>的类型是</a:t>
            </a:r>
            <a:r>
              <a:rPr lang="en-US" altLang="zh-CN" sz="2000" dirty="0" smtClean="0">
                <a:solidFill>
                  <a:schemeClr val="tx1"/>
                </a:solidFill>
              </a:rPr>
              <a:t>4</a:t>
            </a:r>
            <a:r>
              <a:rPr lang="zh-CN" altLang="en-US" sz="2000" dirty="0" smtClean="0">
                <a:solidFill>
                  <a:schemeClr val="tx1"/>
                </a:solidFill>
              </a:rPr>
              <a:t>个</a:t>
            </a:r>
            <a:r>
              <a:rPr lang="en-US" altLang="zh-CN" sz="2000" dirty="0" err="1" smtClean="0">
                <a:solidFill>
                  <a:schemeClr val="tx1"/>
                </a:solidFill>
              </a:rPr>
              <a:t>int</a:t>
            </a:r>
            <a:r>
              <a:rPr lang="zh-CN" altLang="en-US" sz="2000" dirty="0" smtClean="0">
                <a:solidFill>
                  <a:schemeClr val="tx1"/>
                </a:solidFill>
              </a:rPr>
              <a:t>的数组，虽然这与相应的函数参数类型</a:t>
            </a:r>
            <a:r>
              <a:rPr lang="en-US" altLang="zh-CN" sz="2000" dirty="0" smtClean="0">
                <a:solidFill>
                  <a:schemeClr val="tx1"/>
                </a:solidFill>
              </a:rPr>
              <a:t>Type</a:t>
            </a:r>
            <a:r>
              <a:rPr lang="zh-CN" altLang="en-US" sz="2000" dirty="0" smtClean="0">
                <a:solidFill>
                  <a:schemeClr val="tx1"/>
                </a:solidFill>
              </a:rPr>
              <a:t>*并不严格匹配，但是允许从数组到指针的转换，所以实参</a:t>
            </a:r>
            <a:r>
              <a:rPr lang="en-US" altLang="zh-CN" sz="2000" dirty="0" err="1" smtClean="0">
                <a:solidFill>
                  <a:schemeClr val="tx1"/>
                </a:solidFill>
              </a:rPr>
              <a:t>ai</a:t>
            </a:r>
            <a:r>
              <a:rPr lang="zh-CN" altLang="en-US" sz="2000" dirty="0" smtClean="0">
                <a:solidFill>
                  <a:schemeClr val="tx1"/>
                </a:solidFill>
              </a:rPr>
              <a:t>在模板实参 </a:t>
            </a:r>
            <a:r>
              <a:rPr lang="en-US" altLang="zh-CN" sz="2000" dirty="0" smtClean="0">
                <a:solidFill>
                  <a:schemeClr val="tx1"/>
                </a:solidFill>
              </a:rPr>
              <a:t>Type</a:t>
            </a:r>
            <a:r>
              <a:rPr lang="zh-CN" altLang="en-US" sz="2000" dirty="0" smtClean="0">
                <a:solidFill>
                  <a:schemeClr val="tx1"/>
                </a:solidFill>
              </a:rPr>
              <a:t>被推演之前被转换成</a:t>
            </a:r>
            <a:r>
              <a:rPr lang="en-US" altLang="zh-CN" sz="2000" dirty="0" err="1" smtClean="0">
                <a:solidFill>
                  <a:schemeClr val="tx1"/>
                </a:solidFill>
              </a:rPr>
              <a:t>int</a:t>
            </a:r>
            <a:r>
              <a:rPr lang="zh-CN" altLang="en-US" sz="2000" dirty="0" smtClean="0">
                <a:solidFill>
                  <a:schemeClr val="tx1"/>
                </a:solidFill>
              </a:rPr>
              <a:t>*型。</a:t>
            </a:r>
            <a:r>
              <a:rPr lang="en-US" altLang="zh-CN" sz="2000" dirty="0" smtClean="0">
                <a:solidFill>
                  <a:schemeClr val="tx1"/>
                </a:solidFill>
              </a:rPr>
              <a:t>Type</a:t>
            </a:r>
            <a:r>
              <a:rPr lang="zh-CN" altLang="en-US" sz="2000" dirty="0" smtClean="0">
                <a:solidFill>
                  <a:schemeClr val="tx1"/>
                </a:solidFill>
              </a:rPr>
              <a:t>的模板实参接着被推演为</a:t>
            </a:r>
            <a:r>
              <a:rPr lang="en-US" altLang="zh-CN" sz="2000" dirty="0" err="1" smtClean="0">
                <a:solidFill>
                  <a:schemeClr val="tx1"/>
                </a:solidFill>
              </a:rPr>
              <a:t>int</a:t>
            </a:r>
            <a:r>
              <a:rPr lang="zh-CN" altLang="en-US" sz="2000" dirty="0" smtClean="0">
                <a:solidFill>
                  <a:schemeClr val="tx1"/>
                </a:solidFill>
              </a:rPr>
              <a:t>，最终被实例化的函数模板是</a:t>
            </a:r>
            <a:r>
              <a:rPr lang="en-US" altLang="zh-CN" sz="2000" dirty="0" smtClean="0">
                <a:solidFill>
                  <a:schemeClr val="tx1"/>
                </a:solidFill>
              </a:rPr>
              <a:t>min2(</a:t>
            </a:r>
            <a:r>
              <a:rPr lang="en-US" altLang="zh-CN" sz="2000" dirty="0" err="1" smtClean="0">
                <a:solidFill>
                  <a:schemeClr val="tx1"/>
                </a:solidFill>
              </a:rPr>
              <a:t>int</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2.</a:t>
            </a:r>
            <a:r>
              <a:rPr lang="zh-CN" altLang="en-US" sz="2000" dirty="0" smtClean="0">
                <a:solidFill>
                  <a:schemeClr val="tx1"/>
                </a:solidFill>
              </a:rPr>
              <a:t>限定修饰转换把</a:t>
            </a:r>
            <a:r>
              <a:rPr lang="en-US" altLang="zh-CN" sz="2000" dirty="0" err="1" smtClean="0">
                <a:solidFill>
                  <a:schemeClr val="tx1"/>
                </a:solidFill>
              </a:rPr>
              <a:t>const</a:t>
            </a:r>
            <a:r>
              <a:rPr lang="zh-CN" altLang="en-US" sz="2000" dirty="0" smtClean="0">
                <a:solidFill>
                  <a:schemeClr val="tx1"/>
                </a:solidFill>
              </a:rPr>
              <a:t>或</a:t>
            </a:r>
            <a:r>
              <a:rPr lang="en-US" altLang="zh-CN" sz="2000" dirty="0" smtClean="0">
                <a:solidFill>
                  <a:schemeClr val="tx1"/>
                </a:solidFill>
              </a:rPr>
              <a:t>volatile</a:t>
            </a:r>
            <a:r>
              <a:rPr lang="zh-CN" altLang="en-US" sz="2000" dirty="0" smtClean="0">
                <a:solidFill>
                  <a:schemeClr val="tx1"/>
                </a:solidFill>
              </a:rPr>
              <a:t>限定修饰符加到指针上为说明限定修饰转换是怎么影响模板实参推演过程的，我们考虑函数</a:t>
            </a:r>
            <a:r>
              <a:rPr lang="en-US" altLang="zh-CN" sz="2000" dirty="0" smtClean="0">
                <a:solidFill>
                  <a:schemeClr val="tx1"/>
                </a:solidFill>
              </a:rPr>
              <a:t>min3()</a:t>
            </a:r>
            <a:r>
              <a:rPr lang="zh-CN" altLang="en-US" sz="2000" dirty="0" smtClean="0">
                <a:solidFill>
                  <a:schemeClr val="tx1"/>
                </a:solidFill>
              </a:rPr>
              <a:t>，它的第一个函数参数的类型是</a:t>
            </a:r>
            <a:r>
              <a:rPr lang="en-US" altLang="zh-CN" sz="2000" dirty="0" err="1" smtClean="0">
                <a:solidFill>
                  <a:schemeClr val="tx1"/>
                </a:solidFill>
              </a:rPr>
              <a:t>const</a:t>
            </a:r>
            <a:r>
              <a:rPr lang="en-US" altLang="zh-CN" sz="2000" dirty="0" smtClean="0">
                <a:solidFill>
                  <a:schemeClr val="tx1"/>
                </a:solidFill>
              </a:rPr>
              <a:t> Type*:</a:t>
            </a:r>
          </a:p>
          <a:p>
            <a:pPr algn="l"/>
            <a:r>
              <a:rPr lang="en-US" altLang="zh-CN" sz="2000" dirty="0">
                <a:solidFill>
                  <a:schemeClr val="tx1"/>
                </a:solidFill>
              </a:rPr>
              <a:t> </a:t>
            </a:r>
            <a:r>
              <a:rPr lang="en-US" altLang="zh-CN" sz="2000" dirty="0" smtClean="0">
                <a:solidFill>
                  <a:schemeClr val="tx1"/>
                </a:solidFill>
              </a:rPr>
              <a:t>             template &lt;class Type&gt;</a:t>
            </a:r>
          </a:p>
          <a:p>
            <a:pPr algn="l"/>
            <a:r>
              <a:rPr lang="en-US" altLang="zh-CN" sz="2000" dirty="0">
                <a:solidFill>
                  <a:schemeClr val="tx1"/>
                </a:solidFill>
              </a:rPr>
              <a:t> </a:t>
            </a:r>
            <a:r>
              <a:rPr lang="en-US" altLang="zh-CN" sz="2000" dirty="0" smtClean="0">
                <a:solidFill>
                  <a:schemeClr val="tx1"/>
                </a:solidFill>
              </a:rPr>
              <a:t>                    Type min3( </a:t>
            </a:r>
            <a:r>
              <a:rPr lang="en-US" altLang="zh-CN" sz="2000" dirty="0" err="1" smtClean="0">
                <a:solidFill>
                  <a:schemeClr val="tx1"/>
                </a:solidFill>
              </a:rPr>
              <a:t>const</a:t>
            </a:r>
            <a:r>
              <a:rPr lang="en-US" altLang="zh-CN" sz="2000" dirty="0" smtClean="0">
                <a:solidFill>
                  <a:schemeClr val="tx1"/>
                </a:solidFill>
              </a:rPr>
              <a:t> Type* </a:t>
            </a:r>
            <a:r>
              <a:rPr lang="en-US" altLang="zh-CN" sz="2000" dirty="0" err="1" smtClean="0">
                <a:solidFill>
                  <a:schemeClr val="tx1"/>
                </a:solidFill>
              </a:rPr>
              <a:t>array,int</a:t>
            </a:r>
            <a:r>
              <a:rPr lang="en-US" altLang="zh-CN" sz="2000" dirty="0" smtClean="0">
                <a:solidFill>
                  <a:schemeClr val="tx1"/>
                </a:solidFill>
              </a:rPr>
              <a:t> size)//</a:t>
            </a:r>
            <a:r>
              <a:rPr lang="zh-CN" altLang="en-US" sz="2000" dirty="0" smtClean="0">
                <a:solidFill>
                  <a:schemeClr val="tx1"/>
                </a:solidFill>
              </a:rPr>
              <a:t>第一个参数是</a:t>
            </a:r>
            <a:r>
              <a:rPr lang="en-US" altLang="zh-CN" sz="2000" dirty="0" err="1" smtClean="0">
                <a:solidFill>
                  <a:schemeClr val="tx1"/>
                </a:solidFill>
              </a:rPr>
              <a:t>const</a:t>
            </a:r>
            <a:r>
              <a:rPr lang="en-US" altLang="zh-CN" sz="2000" dirty="0" smtClean="0">
                <a:solidFill>
                  <a:schemeClr val="tx1"/>
                </a:solidFill>
              </a:rPr>
              <a:t> Type*</a:t>
            </a: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我们可以用</a:t>
            </a:r>
            <a:r>
              <a:rPr lang="en-US" altLang="zh-CN" sz="2000" dirty="0" err="1" smtClean="0">
                <a:solidFill>
                  <a:schemeClr val="tx1"/>
                </a:solidFill>
              </a:rPr>
              <a:t>int</a:t>
            </a:r>
            <a:r>
              <a:rPr lang="zh-CN" altLang="en-US" sz="2000" dirty="0" smtClean="0">
                <a:solidFill>
                  <a:schemeClr val="tx1"/>
                </a:solidFill>
              </a:rPr>
              <a:t>*型的第一个参数调用</a:t>
            </a:r>
            <a:r>
              <a:rPr lang="en-US" altLang="zh-CN" sz="2000" dirty="0" smtClean="0">
                <a:solidFill>
                  <a:schemeClr val="tx1"/>
                </a:solidFill>
              </a:rPr>
              <a:t>min3()</a:t>
            </a:r>
            <a:r>
              <a:rPr lang="zh-CN" altLang="en-US" sz="2000" dirty="0" smtClean="0">
                <a:solidFill>
                  <a:schemeClr val="tx1"/>
                </a:solidFill>
              </a:rPr>
              <a:t>，如下</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*pi=&amp;</a:t>
            </a:r>
            <a:r>
              <a:rPr lang="en-US" altLang="zh-CN" sz="2000" dirty="0" err="1" smtClean="0">
                <a:solidFill>
                  <a:schemeClr val="tx1"/>
                </a:solidFill>
              </a:rPr>
              <a:t>ai</a:t>
            </a:r>
            <a:r>
              <a:rPr lang="en-US" altLang="zh-CN" sz="2000" dirty="0" smtClean="0">
                <a:solidFill>
                  <a:schemeClr val="tx1"/>
                </a:solidFill>
              </a:rPr>
              <a:t>;</a:t>
            </a:r>
          </a:p>
          <a:p>
            <a:pPr algn="l"/>
            <a:r>
              <a:rPr lang="en-US" altLang="zh-CN" sz="2000" dirty="0">
                <a:solidFill>
                  <a:schemeClr val="tx1"/>
                </a:solidFill>
              </a:rPr>
              <a:t> </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i</a:t>
            </a:r>
            <a:r>
              <a:rPr lang="en-US" altLang="zh-CN" sz="2000" dirty="0" smtClean="0">
                <a:solidFill>
                  <a:schemeClr val="tx1"/>
                </a:solidFill>
              </a:rPr>
              <a:t>= min3(pi,4);//OK:</a:t>
            </a:r>
            <a:r>
              <a:rPr lang="zh-CN" altLang="en-US" sz="2000" dirty="0" smtClean="0">
                <a:solidFill>
                  <a:schemeClr val="tx1"/>
                </a:solidFill>
              </a:rPr>
              <a:t>到</a:t>
            </a:r>
            <a:r>
              <a:rPr lang="en-US" altLang="zh-CN" sz="2000" dirty="0" err="1" smtClean="0">
                <a:solidFill>
                  <a:schemeClr val="tx1"/>
                </a:solidFill>
              </a:rPr>
              <a:t>const</a:t>
            </a:r>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a:t>
            </a:r>
            <a:r>
              <a:rPr lang="zh-CN" altLang="en-US" sz="2000" dirty="0" smtClean="0">
                <a:solidFill>
                  <a:schemeClr val="tx1"/>
                </a:solidFill>
              </a:rPr>
              <a:t>的限定修饰转换</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函数实参</a:t>
            </a:r>
            <a:r>
              <a:rPr lang="en-US" altLang="zh-CN" sz="2000" dirty="0" smtClean="0">
                <a:solidFill>
                  <a:schemeClr val="tx1"/>
                </a:solidFill>
              </a:rPr>
              <a:t>PI</a:t>
            </a:r>
            <a:r>
              <a:rPr lang="zh-CN" altLang="en-US" sz="2000" dirty="0" smtClean="0">
                <a:solidFill>
                  <a:schemeClr val="tx1"/>
                </a:solidFill>
              </a:rPr>
              <a:t>的类型是</a:t>
            </a:r>
            <a:r>
              <a:rPr lang="en-US" altLang="zh-CN" sz="2000" dirty="0" err="1" smtClean="0">
                <a:solidFill>
                  <a:schemeClr val="tx1"/>
                </a:solidFill>
              </a:rPr>
              <a:t>int</a:t>
            </a:r>
            <a:r>
              <a:rPr lang="zh-CN" altLang="en-US" sz="2000" dirty="0" smtClean="0">
                <a:solidFill>
                  <a:schemeClr val="tx1"/>
                </a:solidFill>
              </a:rPr>
              <a:t>指针，虽然与相应的函数参数类型</a:t>
            </a:r>
            <a:r>
              <a:rPr lang="en-US" altLang="zh-CN" sz="2000" dirty="0" err="1" smtClean="0">
                <a:solidFill>
                  <a:schemeClr val="tx1"/>
                </a:solidFill>
              </a:rPr>
              <a:t>const</a:t>
            </a:r>
            <a:r>
              <a:rPr lang="en-US" altLang="zh-CN" sz="2000" dirty="0" smtClean="0">
                <a:solidFill>
                  <a:schemeClr val="tx1"/>
                </a:solidFill>
              </a:rPr>
              <a:t> Type*</a:t>
            </a:r>
            <a:r>
              <a:rPr lang="zh-CN" altLang="en-US" sz="2000" dirty="0" smtClean="0">
                <a:solidFill>
                  <a:schemeClr val="tx1"/>
                </a:solidFill>
              </a:rPr>
              <a:t>并不完全匹配。但是允许限定修饰转换，所以函数实参在模板实参被推演之前，就先被转换成</a:t>
            </a:r>
            <a:r>
              <a:rPr lang="en-US" altLang="zh-CN" sz="2000" dirty="0" err="1" smtClean="0">
                <a:solidFill>
                  <a:schemeClr val="tx1"/>
                </a:solidFill>
              </a:rPr>
              <a:t>const</a:t>
            </a:r>
            <a:r>
              <a:rPr lang="en-US" altLang="zh-CN" sz="2000" dirty="0" smtClean="0">
                <a:solidFill>
                  <a:schemeClr val="tx1"/>
                </a:solidFill>
              </a:rPr>
              <a:t> Type</a:t>
            </a:r>
            <a:r>
              <a:rPr lang="zh-CN" altLang="en-US" sz="2000" dirty="0" smtClean="0">
                <a:solidFill>
                  <a:schemeClr val="tx1"/>
                </a:solidFill>
              </a:rPr>
              <a:t>*型了，然后</a:t>
            </a:r>
            <a:r>
              <a:rPr lang="en-US" altLang="zh-CN" sz="2000" dirty="0" smtClean="0">
                <a:solidFill>
                  <a:schemeClr val="tx1"/>
                </a:solidFill>
              </a:rPr>
              <a:t>Type</a:t>
            </a:r>
            <a:r>
              <a:rPr lang="zh-CN" altLang="en-US" sz="2000" dirty="0" smtClean="0">
                <a:solidFill>
                  <a:schemeClr val="tx1"/>
                </a:solidFill>
              </a:rPr>
              <a:t>的模板实参被推演为</a:t>
            </a:r>
            <a:r>
              <a:rPr lang="en-US" altLang="zh-CN" sz="2000" dirty="0" err="1" smtClean="0">
                <a:solidFill>
                  <a:schemeClr val="tx1"/>
                </a:solidFill>
              </a:rPr>
              <a:t>int</a:t>
            </a:r>
            <a:r>
              <a:rPr lang="en-US" altLang="zh-CN" sz="2000" dirty="0" smtClean="0">
                <a:solidFill>
                  <a:schemeClr val="tx1"/>
                </a:solidFill>
              </a:rPr>
              <a:t> </a:t>
            </a:r>
            <a:r>
              <a:rPr lang="zh-CN" altLang="en-US" sz="2000" dirty="0" smtClean="0">
                <a:solidFill>
                  <a:schemeClr val="tx1"/>
                </a:solidFill>
              </a:rPr>
              <a:t>被实例化的</a:t>
            </a:r>
            <a:endParaRPr lang="zh-CN" altLang="en-US" sz="2000" dirty="0">
              <a:solidFill>
                <a:schemeClr val="tx1"/>
              </a:solidFill>
            </a:endParaRPr>
          </a:p>
        </p:txBody>
      </p:sp>
    </p:spTree>
    <p:extLst>
      <p:ext uri="{BB962C8B-B14F-4D97-AF65-F5344CB8AC3E}">
        <p14:creationId xmlns:p14="http://schemas.microsoft.com/office/powerpoint/2010/main" val="38424988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1995</Words>
  <Application>Microsoft Office PowerPoint</Application>
  <PresentationFormat>全屏显示(4:3)</PresentationFormat>
  <Paragraphs>130</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函数模板</vt:lpstr>
      <vt:lpstr>PowerPoint 演示文稿</vt:lpstr>
      <vt:lpstr>PowerPoint 演示文稿</vt:lpstr>
      <vt:lpstr>PowerPoint 演示文稿</vt:lpstr>
      <vt:lpstr>PowerPoint 演示文稿</vt:lpstr>
      <vt:lpstr>模板的实例化</vt:lpstr>
      <vt:lpstr>PowerPoint 演示文稿</vt:lpstr>
      <vt:lpstr>模板实参推演</vt:lpstr>
      <vt:lpstr>PowerPoint 演示文稿</vt:lpstr>
      <vt:lpstr>PowerPoint 演示文稿</vt:lpstr>
      <vt:lpstr>显示模板实参</vt:lpstr>
      <vt:lpstr>模板编译模式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函数模板</dc:title>
  <dc:creator>caoyang</dc:creator>
  <cp:lastModifiedBy>caoyang</cp:lastModifiedBy>
  <cp:revision>17</cp:revision>
  <dcterms:created xsi:type="dcterms:W3CDTF">2013-04-16T02:15:31Z</dcterms:created>
  <dcterms:modified xsi:type="dcterms:W3CDTF">2013-04-16T05:22:16Z</dcterms:modified>
</cp:coreProperties>
</file>