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310" r:id="rId11"/>
    <p:sldId id="282" r:id="rId12"/>
    <p:sldId id="289" r:id="rId13"/>
    <p:sldId id="311" r:id="rId14"/>
    <p:sldId id="314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40" r:id="rId29"/>
    <p:sldId id="285" r:id="rId30"/>
    <p:sldId id="286" r:id="rId31"/>
    <p:sldId id="290" r:id="rId32"/>
    <p:sldId id="33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1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044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65668-6086-497A-9CC9-CAC44B87F0BC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8EB1-0170-4F55-98F1-1DABA6B67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60281b700100ens2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nku.baidu.com/view/8c2d2b26bcd126fff7050ba3.html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zh-CN" altLang="en-US" dirty="0" smtClean="0"/>
              <a:t>我是不是人？（是的输入是，不是的输入不是</a:t>
            </a:r>
            <a:r>
              <a:rPr lang="en-US" altLang="zh-CN" dirty="0" smtClean="0"/>
              <a:t>)\</a:t>
            </a:r>
            <a:r>
              <a:rPr lang="en-US" dirty="0" smtClean="0"/>
              <a:t>n";</a:t>
            </a:r>
            <a:br>
              <a:rPr lang="en-US" dirty="0" smtClean="0"/>
            </a:br>
            <a:r>
              <a:rPr lang="en-US" dirty="0" err="1" smtClean="0"/>
              <a:t>enum</a:t>
            </a:r>
            <a:r>
              <a:rPr lang="en-US" dirty="0" smtClean="0"/>
              <a:t> TF{</a:t>
            </a:r>
            <a:r>
              <a:rPr lang="zh-CN" altLang="en-US" dirty="0" smtClean="0"/>
              <a:t>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dirty="0" smtClean="0"/>
              <a:t>TF check; 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&gt;&gt;check;</a:t>
            </a:r>
            <a:br>
              <a:rPr lang="en-US" dirty="0" smtClean="0"/>
            </a:br>
            <a:r>
              <a:rPr lang="en-US" dirty="0" smtClean="0"/>
              <a:t>if (check==</a:t>
            </a:r>
            <a:r>
              <a:rPr lang="zh-CN" altLang="en-US" dirty="0" smtClean="0"/>
              <a:t>是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zh-CN" altLang="en-US" dirty="0" smtClean="0"/>
              <a:t>恭喜你答对啦</a:t>
            </a:r>
            <a:r>
              <a:rPr lang="en-US" altLang="zh-CN" dirty="0" smtClean="0"/>
              <a:t>\</a:t>
            </a:r>
            <a:r>
              <a:rPr lang="en-US" dirty="0" smtClean="0"/>
              <a:t>n";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只能把枚举值赋予枚举变量，不能把元素的数值直接赋予枚举变量。如： </a:t>
            </a:r>
            <a:br>
              <a:rPr lang="zh-CN" altLang="en-US" dirty="0" smtClean="0"/>
            </a:br>
            <a:r>
              <a:rPr lang="en-US" altLang="zh-CN" dirty="0" err="1" smtClean="0"/>
              <a:t>enum</a:t>
            </a:r>
            <a:r>
              <a:rPr lang="en-US" altLang="zh-CN" dirty="0" smtClean="0"/>
              <a:t> TF{sum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en-US" altLang="zh-CN" dirty="0" smtClean="0"/>
              <a:t>a=sum; </a:t>
            </a:r>
            <a:br>
              <a:rPr lang="en-US" altLang="zh-CN" dirty="0" smtClean="0"/>
            </a:br>
            <a:r>
              <a:rPr lang="en-US" altLang="zh-CN" dirty="0" smtClean="0"/>
              <a:t>b=</a:t>
            </a:r>
            <a:r>
              <a:rPr lang="en-US" altLang="zh-CN" dirty="0" err="1" smtClean="0"/>
              <a:t>mon</a:t>
            </a:r>
            <a:r>
              <a:rPr lang="en-US" altLang="zh-CN" dirty="0" smtClean="0"/>
              <a:t>; </a:t>
            </a:r>
            <a:br>
              <a:rPr lang="en-US" altLang="zh-CN" dirty="0" smtClean="0"/>
            </a:br>
            <a:r>
              <a:rPr lang="zh-CN" altLang="en-US" dirty="0" smtClean="0"/>
              <a:t>是正确的。而： </a:t>
            </a:r>
            <a:br>
              <a:rPr lang="zh-CN" altLang="en-US" dirty="0" smtClean="0"/>
            </a:br>
            <a:r>
              <a:rPr lang="en-US" altLang="zh-CN" dirty="0" smtClean="0"/>
              <a:t>sum=0; </a:t>
            </a:r>
            <a:br>
              <a:rPr lang="en-US" altLang="zh-CN" dirty="0" smtClean="0"/>
            </a:br>
            <a:r>
              <a:rPr lang="en-US" altLang="zh-CN" dirty="0" err="1" smtClean="0"/>
              <a:t>mon</a:t>
            </a:r>
            <a:r>
              <a:rPr lang="en-US" altLang="zh-CN" dirty="0" smtClean="0"/>
              <a:t>=1; </a:t>
            </a:r>
            <a:br>
              <a:rPr lang="en-US" altLang="zh-CN" dirty="0" smtClean="0"/>
            </a:br>
            <a:r>
              <a:rPr lang="zh-CN" altLang="en-US" dirty="0" smtClean="0"/>
              <a:t>是错误的。如一定要把数值赋予枚举变量，则必须用强制类型转换。 </a:t>
            </a:r>
            <a:br>
              <a:rPr lang="zh-CN" altLang="en-US" dirty="0" smtClean="0"/>
            </a:br>
            <a:r>
              <a:rPr lang="zh-CN" altLang="en-US" dirty="0" smtClean="0"/>
              <a:t>如： </a:t>
            </a:r>
            <a:br>
              <a:rPr lang="zh-CN" altLang="en-US" dirty="0" smtClean="0"/>
            </a:br>
            <a:r>
              <a:rPr lang="en-US" altLang="zh-CN" dirty="0" err="1" smtClean="0"/>
              <a:t>enum</a:t>
            </a:r>
            <a:r>
              <a:rPr lang="en-US" altLang="zh-CN" dirty="0" smtClean="0"/>
              <a:t> T{a}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en-US" altLang="zh-CN" dirty="0" err="1" smtClean="0"/>
              <a:t>enum</a:t>
            </a:r>
            <a:r>
              <a:rPr lang="en-US" altLang="zh-CN" dirty="0" smtClean="0"/>
              <a:t> M{</a:t>
            </a:r>
            <a:r>
              <a:rPr lang="en-US" altLang="zh-CN" dirty="0" err="1" smtClean="0"/>
              <a:t>s,t,k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smtClean="0"/>
              <a:t>a=(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M)2; </a:t>
            </a:r>
            <a:br>
              <a:rPr lang="en-US" altLang="zh-CN" dirty="0" smtClean="0"/>
            </a:br>
            <a:r>
              <a:rPr lang="zh-CN" altLang="en-US" dirty="0" smtClean="0"/>
              <a:t>其意义是将顺序号为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的枚举元素赋予枚举变量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，相当于： </a:t>
            </a:r>
            <a:br>
              <a:rPr lang="zh-CN" altLang="en-US" dirty="0" smtClean="0"/>
            </a:br>
            <a:r>
              <a:rPr lang="en-US" altLang="zh-CN" dirty="0" smtClean="0"/>
              <a:t>a=</a:t>
            </a:r>
            <a:r>
              <a:rPr lang="en-US" altLang="zh-CN" dirty="0" err="1" smtClean="0"/>
              <a:t>tue</a:t>
            </a:r>
            <a:r>
              <a:rPr lang="en-US" altLang="zh-CN" dirty="0" smtClean="0"/>
              <a:t>; </a:t>
            </a:r>
            <a:br>
              <a:rPr lang="en-US" altLang="zh-CN" dirty="0" smtClean="0"/>
            </a:br>
            <a:r>
              <a:rPr lang="zh-CN" altLang="en-US" dirty="0" smtClean="0"/>
              <a:t>还应该说明的是枚举元素不是字符常量也不是字符串常量，使用时不要加单、双引号。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F2CDB-1678-4691-AD07-0E715B8E4D6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://blog.sina.com.cn/s/blog_60281b700100ens2.html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5B2F1-7E9C-4689-929C-D9BD7820C15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一般情况下，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语言的存储数据内存分好几种：</a:t>
            </a:r>
            <a:br>
              <a:rPr lang="zh-CN" altLang="en-US" dirty="0" smtClean="0"/>
            </a:br>
            <a:r>
              <a:rPr lang="zh-CN" altLang="en-US" dirty="0" smtClean="0"/>
              <a:t>全局区</a:t>
            </a:r>
            <a:br>
              <a:rPr lang="zh-CN" altLang="en-US" dirty="0" smtClean="0"/>
            </a:br>
            <a:r>
              <a:rPr lang="zh-CN" altLang="en-US" dirty="0" smtClean="0"/>
              <a:t>常量区</a:t>
            </a:r>
            <a:br>
              <a:rPr lang="zh-CN" altLang="en-US" dirty="0" smtClean="0"/>
            </a:br>
            <a:r>
              <a:rPr lang="zh-CN" altLang="en-US" dirty="0" smtClean="0"/>
              <a:t>堆区</a:t>
            </a:r>
            <a:br>
              <a:rPr lang="zh-CN" altLang="en-US" dirty="0" smtClean="0"/>
            </a:br>
            <a:r>
              <a:rPr lang="zh-CN" altLang="en-US" dirty="0" smtClean="0"/>
              <a:t>栈区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全局变量，是全局可见，程序结束后由操作系统收回。</a:t>
            </a:r>
            <a:br>
              <a:rPr lang="zh-CN" altLang="en-US" dirty="0" smtClean="0"/>
            </a:br>
            <a:r>
              <a:rPr lang="zh-CN" altLang="en-US" dirty="0" smtClean="0"/>
              <a:t>常量区，全局存在，程序结束后由操作系统收回。</a:t>
            </a:r>
            <a:br>
              <a:rPr lang="zh-CN" altLang="en-US" dirty="0" smtClean="0"/>
            </a:br>
            <a:r>
              <a:rPr lang="zh-CN" altLang="en-US" dirty="0" smtClean="0"/>
              <a:t>堆区，全局存在，程序员主动申请，主动释放，如果不释放，导致内存不足，于一个常驻进程内存泄漏，导致程序异常，无法继续申请内存，当程序结束后，此部分内存由操作系统收回。</a:t>
            </a:r>
            <a:br>
              <a:rPr lang="zh-CN" altLang="en-US" dirty="0" smtClean="0"/>
            </a:br>
            <a:r>
              <a:rPr lang="zh-CN" altLang="en-US" dirty="0" smtClean="0"/>
              <a:t>栈区，局部存在，系统分配，作用周期在两个花括号之间，进入花括号，操作系统会在栈中开辟一些空间，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指针减少，称为入栈，当退出花括号，系统会释放分配的栈之内存，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指针增加，恢复到入花括号之前的状态，称之为出栈。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http://wenku.baidu.com/view/8c2d2b26bcd126fff7050ba3.html</a:t>
            </a:r>
            <a:r>
              <a:rPr lang="en-US" dirty="0" smtClean="0"/>
              <a:t> 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宽字符处理表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2268538" y="765175"/>
            <a:ext cx="4678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tx2"/>
                </a:solidFill>
              </a:rPr>
              <a:t>2.1     </a:t>
            </a:r>
            <a:r>
              <a:rPr kumimoji="0" lang="zh-CN" altLang="en-US" sz="3200">
                <a:solidFill>
                  <a:schemeClr val="tx2"/>
                </a:solidFill>
              </a:rPr>
              <a:t>基本数据类型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7158" y="1714488"/>
            <a:ext cx="83867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基本类型：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整型：短整型（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），整型（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），长整形（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   	</a:t>
            </a:r>
            <a:r>
              <a:rPr lang="zh-CN" altLang="en-US" dirty="0" smtClean="0"/>
              <a:t>字符型：</a:t>
            </a:r>
            <a:r>
              <a:rPr lang="en-US" altLang="zh-CN" dirty="0" smtClean="0"/>
              <a:t>char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浮点型：单精度（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），双精度（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），长双精度（</a:t>
            </a:r>
            <a:r>
              <a:rPr lang="en-US" altLang="zh-CN" dirty="0" smtClean="0"/>
              <a:t>long double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布尔型 </a:t>
            </a:r>
            <a:r>
              <a:rPr lang="en-US" altLang="zh-CN" dirty="0" err="1" smtClean="0"/>
              <a:t>bool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空类型：</a:t>
            </a:r>
            <a:r>
              <a:rPr lang="en-US" altLang="zh-CN" dirty="0" smtClean="0"/>
              <a:t>void</a:t>
            </a:r>
          </a:p>
          <a:p>
            <a:r>
              <a:rPr lang="en-US" altLang="zh-CN" dirty="0" smtClean="0"/>
              <a:t>                  string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构造类型：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枚举类型 </a:t>
            </a: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数组类型 </a:t>
            </a:r>
            <a:r>
              <a:rPr lang="en-US" altLang="zh-CN" dirty="0" smtClean="0"/>
              <a:t>type[]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结构体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共用体 </a:t>
            </a:r>
            <a:r>
              <a:rPr lang="en-US" altLang="zh-CN" dirty="0" smtClean="0"/>
              <a:t>union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类类型 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指针类型  </a:t>
            </a:r>
            <a:r>
              <a:rPr lang="en-US" altLang="zh-CN" dirty="0" smtClean="0"/>
              <a:t>type 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结构类型和类类型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结构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 Date{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year;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month;</a:t>
            </a:r>
          </a:p>
          <a:p>
            <a:pPr>
              <a:buNone/>
            </a:pPr>
            <a:r>
              <a:rPr lang="en-US" altLang="zh-CN" dirty="0" smtClean="0"/>
              <a:t>};</a:t>
            </a:r>
          </a:p>
          <a:p>
            <a:pPr>
              <a:buNone/>
            </a:pPr>
            <a:r>
              <a:rPr lang="en-US" altLang="zh-CN" dirty="0" err="1" smtClean="0"/>
              <a:t>struct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标识符的以直接作为该结构体的类型的类型名，也可直接定义成员函数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访问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-&gt;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组成：类名，数据成员，成员函数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默认继承权限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：如果不明确指定，来自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class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的继承按照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private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继承处理，来自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</a:rPr>
              <a:t>struct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的继承按照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public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继承处理；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u"/>
            </a:pP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成员的默认访问权限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</a:rPr>
              <a:t>：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class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的成员默认是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private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权限，</a:t>
            </a:r>
            <a:r>
              <a:rPr lang="en-US" altLang="zh-CN" b="1" dirty="0" err="1" smtClean="0">
                <a:latin typeface="Times New Roman" pitchFamily="18" charset="0"/>
                <a:ea typeface="华文楷体" pitchFamily="2" charset="-122"/>
              </a:rPr>
              <a:t>struct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默认是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</a:rPr>
              <a:t>public</a:t>
            </a: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权限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u"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类更好的体现了封装和信息隐藏的特点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变量的内存地址，就是指针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  指针变量就是存放内存地址的变量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注意：指针引用数组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a[]=…</a:t>
            </a:r>
          </a:p>
          <a:p>
            <a:pPr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* pa = </a:t>
            </a:r>
            <a:r>
              <a:rPr lang="en-US" altLang="zh-CN" b="1" dirty="0" err="1" smtClean="0"/>
              <a:t>a;OR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r>
              <a:rPr lang="en-US" altLang="zh-CN" b="1" dirty="0" smtClean="0"/>
              <a:t>pa=&amp;a[0];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）不同指针类型为什么不能赋值？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分配的大小不同，从起始地址连续向后取对应数据类型的分配的空间大小，如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zh-CN" altLang="en-US" dirty="0" smtClean="0"/>
              <a:t>的</a:t>
            </a:r>
            <a:r>
              <a:rPr lang="en-US" dirty="0" smtClean="0"/>
              <a:t>4</a:t>
            </a:r>
            <a:r>
              <a:rPr lang="zh-CN" altLang="en-US" dirty="0" smtClean="0"/>
              <a:t>字节，</a:t>
            </a:r>
            <a:r>
              <a:rPr lang="en-US" dirty="0" smtClean="0"/>
              <a:t>short</a:t>
            </a:r>
            <a:r>
              <a:rPr lang="zh-CN" altLang="en-US" dirty="0" smtClean="0"/>
              <a:t>的</a:t>
            </a:r>
            <a:r>
              <a:rPr lang="en-US" dirty="0" smtClean="0"/>
              <a:t>2</a:t>
            </a:r>
            <a:r>
              <a:rPr lang="zh-CN" altLang="en-US" dirty="0" smtClean="0"/>
              <a:t>字节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）空指针作用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   void </a:t>
            </a:r>
            <a:r>
              <a:rPr lang="zh-CN" altLang="en-US" dirty="0" smtClean="0"/>
              <a:t>型指针表示不确定的类型，可以被赋值给任何类型的指针变量，无需类型转换，可以多次赋值。但在输出或传递指针值时要进行显示类型转换。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.  void *pi;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=567;  pc=&amp;</a:t>
            </a:r>
            <a:r>
              <a:rPr lang="en-US" dirty="0" err="1" smtClean="0"/>
              <a:t>i</a:t>
            </a:r>
            <a:r>
              <a:rPr lang="en-US" dirty="0" smtClean="0"/>
              <a:t>;  </a:t>
            </a:r>
            <a:r>
              <a:rPr lang="en-US" dirty="0" err="1" smtClean="0"/>
              <a:t>cout</a:t>
            </a:r>
            <a:r>
              <a:rPr lang="en-US" dirty="0" smtClean="0">
                <a:solidFill>
                  <a:srgbClr val="FF0000"/>
                </a:solidFill>
              </a:rPr>
              <a:t>&lt;&lt;*(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*)pi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7.1       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引用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1258888" y="4725988"/>
            <a:ext cx="7313612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</a:rPr>
              <a:t>类型   </a:t>
            </a:r>
            <a:r>
              <a:rPr kumimoji="0" lang="en-US" altLang="zh-CN" sz="2400">
                <a:solidFill>
                  <a:srgbClr val="800000"/>
                </a:solidFill>
              </a:rPr>
              <a:t>&amp;</a:t>
            </a:r>
            <a:r>
              <a:rPr kumimoji="0" lang="zh-CN" altLang="en-US" sz="2400">
                <a:solidFill>
                  <a:srgbClr val="800000"/>
                </a:solidFill>
              </a:rPr>
              <a:t>引用名 </a:t>
            </a:r>
            <a:r>
              <a:rPr kumimoji="0" lang="en-US" altLang="zh-CN" sz="2400">
                <a:solidFill>
                  <a:srgbClr val="800000"/>
                </a:solidFill>
              </a:rPr>
              <a:t>= </a:t>
            </a:r>
            <a:r>
              <a:rPr kumimoji="0" lang="zh-CN" altLang="en-US" sz="2400">
                <a:solidFill>
                  <a:srgbClr val="800000"/>
                </a:solidFill>
              </a:rPr>
              <a:t>变量名或对象名</a:t>
            </a:r>
            <a:r>
              <a:rPr kumimoji="0" lang="en-US" altLang="zh-CN" sz="2400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1258888" y="1630363"/>
            <a:ext cx="7313612" cy="295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000099"/>
                </a:solidFill>
              </a:rPr>
              <a:t>引用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/>
              <a:t>  是某个变量或对象的</a:t>
            </a:r>
            <a:r>
              <a:rPr kumimoji="0" lang="zh-CN" altLang="en-US" sz="2400">
                <a:solidFill>
                  <a:srgbClr val="FF0000"/>
                </a:solidFill>
              </a:rPr>
              <a:t>别名</a:t>
            </a:r>
            <a:endParaRPr kumimoji="0" lang="zh-CN" altLang="en-US" sz="2400"/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/>
              <a:t>  是另一种访问变量或对象的方法（</a:t>
            </a:r>
            <a:r>
              <a:rPr kumimoji="0" lang="zh-CN" altLang="en-US" sz="2400">
                <a:solidFill>
                  <a:srgbClr val="FF0000"/>
                </a:solidFill>
              </a:rPr>
              <a:t>引用不是值，不占用存储空间</a:t>
            </a:r>
            <a:r>
              <a:rPr kumimoji="0" lang="zh-CN" altLang="en-US" sz="2400"/>
              <a:t>）。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/>
              <a:t>   建立引用时，要用某个变量对其初始化，于是它就被绑定在那个变量上。对于引用的改动就是对其所绑定的变量的改动，反之亦然。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7.1     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引用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790575" y="1628775"/>
            <a:ext cx="8353425" cy="482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#include &lt;iostream&gt;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using namespace std;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int main()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{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int x=56;     		</a:t>
            </a:r>
            <a:r>
              <a:rPr kumimoji="0" lang="en-US" altLang="zh-CN">
                <a:solidFill>
                  <a:schemeClr val="hlink"/>
                </a:solidFill>
                <a:latin typeface="华文楷体" pitchFamily="2" charset="-122"/>
              </a:rPr>
              <a:t>//</a:t>
            </a:r>
            <a:r>
              <a:rPr kumimoji="0" lang="zh-CN" altLang="en-US">
                <a:solidFill>
                  <a:schemeClr val="hlink"/>
                </a:solidFill>
                <a:latin typeface="华文楷体" pitchFamily="2" charset="-122"/>
              </a:rPr>
              <a:t>定义并初始化</a:t>
            </a:r>
            <a:r>
              <a:rPr kumimoji="0" lang="en-US" altLang="zh-CN">
                <a:solidFill>
                  <a:schemeClr val="hlink"/>
                </a:solidFill>
                <a:ea typeface="宋体" charset="-122"/>
              </a:rPr>
              <a:t>x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int &amp; a=x;   		</a:t>
            </a:r>
            <a:r>
              <a:rPr kumimoji="0" lang="en-US" altLang="zh-CN">
                <a:solidFill>
                  <a:schemeClr val="hlink"/>
                </a:solidFill>
                <a:latin typeface="华文楷体" pitchFamily="2" charset="-122"/>
              </a:rPr>
              <a:t>//</a:t>
            </a:r>
            <a:r>
              <a:rPr kumimoji="0" lang="zh-CN" altLang="en-US">
                <a:solidFill>
                  <a:schemeClr val="hlink"/>
                </a:solidFill>
                <a:latin typeface="华文楷体" pitchFamily="2" charset="-122"/>
              </a:rPr>
              <a:t>声明</a:t>
            </a:r>
            <a:r>
              <a:rPr kumimoji="0" lang="en-US" altLang="zh-CN">
                <a:solidFill>
                  <a:schemeClr val="hlink"/>
                </a:solidFill>
                <a:latin typeface="华文楷体" pitchFamily="2" charset="-122"/>
              </a:rPr>
              <a:t>x</a:t>
            </a:r>
            <a:r>
              <a:rPr kumimoji="0" lang="zh-CN" altLang="en-US">
                <a:solidFill>
                  <a:schemeClr val="hlink"/>
                </a:solidFill>
                <a:latin typeface="华文楷体" pitchFamily="2" charset="-122"/>
              </a:rPr>
              <a:t>的引用</a:t>
            </a:r>
            <a:r>
              <a:rPr kumimoji="0" lang="en-US" altLang="zh-CN">
                <a:solidFill>
                  <a:schemeClr val="hlink"/>
                </a:solidFill>
                <a:latin typeface="华文楷体" pitchFamily="2" charset="-122"/>
              </a:rPr>
              <a:t>a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int &amp; r=a; 		</a:t>
            </a:r>
            <a:r>
              <a:rPr kumimoji="0" lang="en-US" altLang="zh-CN">
                <a:solidFill>
                  <a:schemeClr val="hlink"/>
                </a:solidFill>
                <a:latin typeface="华文楷体" pitchFamily="2" charset="-122"/>
              </a:rPr>
              <a:t>//</a:t>
            </a:r>
            <a:r>
              <a:rPr kumimoji="0" lang="zh-CN" altLang="en-US">
                <a:solidFill>
                  <a:schemeClr val="hlink"/>
                </a:solidFill>
                <a:latin typeface="华文楷体" pitchFamily="2" charset="-122"/>
              </a:rPr>
              <a:t>声明</a:t>
            </a:r>
            <a:r>
              <a:rPr kumimoji="0" lang="en-US" altLang="zh-CN">
                <a:solidFill>
                  <a:schemeClr val="hlink"/>
                </a:solidFill>
                <a:latin typeface="华文楷体" pitchFamily="2" charset="-122"/>
              </a:rPr>
              <a:t>a</a:t>
            </a:r>
            <a:r>
              <a:rPr kumimoji="0" lang="zh-CN" altLang="en-US">
                <a:solidFill>
                  <a:schemeClr val="hlink"/>
                </a:solidFill>
                <a:latin typeface="华文楷体" pitchFamily="2" charset="-122"/>
              </a:rPr>
              <a:t>的引用</a:t>
            </a:r>
            <a:r>
              <a:rPr kumimoji="0" lang="en-US" altLang="zh-CN">
                <a:solidFill>
                  <a:schemeClr val="hlink"/>
                </a:solidFill>
                <a:latin typeface="华文楷体" pitchFamily="2" charset="-122"/>
              </a:rPr>
              <a:t>r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cout&lt;&lt;"x="&lt;&lt;x&lt;&lt;", &amp;x="&lt;&lt;&amp;x&lt;&lt;", a="&lt;&lt;a&lt;&lt;", &amp;a="&lt;&lt;&amp;a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   &lt;&lt;", r="&lt;&lt;r&lt;&lt;", &amp;r="&lt;&lt;&amp;r&lt;&lt;endl;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r=25;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cout&lt;&lt;"x="&lt;&lt;x&lt;&lt;", &amp;x="&lt;&lt;&amp;x&lt;&lt;", a="&lt;&lt;a&lt;&lt;", &amp;a="&lt;&lt;&amp;a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    &lt;&lt;", r="&lt;&lt;r&lt;&lt;", &amp;r="&lt;&lt;&amp;r&lt;&lt;endl;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cin.ignore();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      return 0;</a:t>
            </a:r>
          </a:p>
          <a:p>
            <a:pPr algn="l">
              <a:lnSpc>
                <a:spcPct val="100000"/>
              </a:lnSpc>
              <a:buClr>
                <a:schemeClr val="tx2"/>
              </a:buClr>
              <a:buSzPct val="70000"/>
            </a:pPr>
            <a:r>
              <a:rPr kumimoji="0" lang="en-US" altLang="zh-CN">
                <a:ea typeface="宋体" charset="-122"/>
              </a:rPr>
              <a:t>}</a:t>
            </a:r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2"/>
          <a:srcRect r="30792" b="79338"/>
          <a:stretch>
            <a:fillRect/>
          </a:stretch>
        </p:blipFill>
        <p:spPr bwMode="auto">
          <a:xfrm>
            <a:off x="3708400" y="1484313"/>
            <a:ext cx="5435600" cy="1062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7.2</a:t>
            </a:r>
            <a:r>
              <a:rPr lang="zh-CN" altLang="en-US" sz="3200" b="1">
                <a:latin typeface="Times New Roman" pitchFamily="18" charset="0"/>
                <a:ea typeface="隶书" pitchFamily="49" charset="-122"/>
              </a:rPr>
              <a:t>、函数参数的按引用传递</a:t>
            </a:r>
            <a:br>
              <a:rPr lang="zh-CN" altLang="en-US" sz="3200" b="1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（回顾模块间的数据通信方式）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00213"/>
            <a:ext cx="8602662" cy="151288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  <a:tabLst>
                <a:tab pos="266700" algn="l"/>
              </a:tabLst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</a:rPr>
              <a:t>主调函数与被调函数之间的三种数据通信方式：</a:t>
            </a:r>
          </a:p>
          <a:p>
            <a:pPr marL="0" indent="0">
              <a:tabLst>
                <a:tab pos="266700" algn="l"/>
              </a:tabLst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</a:rPr>
              <a:t>两种基本通信方式：传入、传出；</a:t>
            </a:r>
          </a:p>
          <a:p>
            <a:pPr marL="0" indent="0">
              <a:tabLst>
                <a:tab pos="266700" algn="l"/>
              </a:tabLst>
            </a:pPr>
            <a:r>
              <a:rPr lang="zh-CN" altLang="en-US" sz="2800" b="1">
                <a:latin typeface="Times New Roman" pitchFamily="18" charset="0"/>
                <a:ea typeface="华文楷体" pitchFamily="2" charset="-122"/>
              </a:rPr>
              <a:t>双向传递：传入和传出的混合使用方式。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3387725"/>
            <a:ext cx="1838325" cy="2586038"/>
            <a:chOff x="567" y="2134"/>
            <a:chExt cx="1158" cy="1629"/>
          </a:xfrm>
        </p:grpSpPr>
        <p:sp>
          <p:nvSpPr>
            <p:cNvPr id="291845" name="AutoShape 5"/>
            <p:cNvSpPr>
              <a:spLocks noChangeArrowheads="1"/>
            </p:cNvSpPr>
            <p:nvPr/>
          </p:nvSpPr>
          <p:spPr bwMode="auto">
            <a:xfrm>
              <a:off x="609" y="2134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主调函数</a:t>
              </a:r>
            </a:p>
          </p:txBody>
        </p:sp>
        <p:sp>
          <p:nvSpPr>
            <p:cNvPr id="291846" name="AutoShape 6"/>
            <p:cNvSpPr>
              <a:spLocks noChangeArrowheads="1"/>
            </p:cNvSpPr>
            <p:nvPr/>
          </p:nvSpPr>
          <p:spPr bwMode="auto">
            <a:xfrm>
              <a:off x="612" y="3339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被调函数</a:t>
              </a:r>
            </a:p>
          </p:txBody>
        </p:sp>
        <p:cxnSp>
          <p:nvCxnSpPr>
            <p:cNvPr id="291847" name="AutoShape 7"/>
            <p:cNvCxnSpPr>
              <a:cxnSpLocks noChangeShapeType="1"/>
              <a:stCxn id="291845" idx="2"/>
              <a:endCxn id="291846" idx="0"/>
            </p:cNvCxnSpPr>
            <p:nvPr/>
          </p:nvCxnSpPr>
          <p:spPr bwMode="auto">
            <a:xfrm>
              <a:off x="1166" y="2558"/>
              <a:ext cx="3" cy="78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291848" name="Text Box 8"/>
            <p:cNvSpPr txBox="1">
              <a:spLocks noChangeArrowheads="1"/>
            </p:cNvSpPr>
            <p:nvPr/>
          </p:nvSpPr>
          <p:spPr bwMode="auto">
            <a:xfrm>
              <a:off x="567" y="2704"/>
              <a:ext cx="1089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传入方式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92500" y="3405188"/>
            <a:ext cx="1838325" cy="2586037"/>
            <a:chOff x="567" y="2134"/>
            <a:chExt cx="1158" cy="1629"/>
          </a:xfrm>
        </p:grpSpPr>
        <p:sp>
          <p:nvSpPr>
            <p:cNvPr id="291850" name="AutoShape 10"/>
            <p:cNvSpPr>
              <a:spLocks noChangeArrowheads="1"/>
            </p:cNvSpPr>
            <p:nvPr/>
          </p:nvSpPr>
          <p:spPr bwMode="auto">
            <a:xfrm>
              <a:off x="609" y="2134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主调函数</a:t>
              </a:r>
            </a:p>
          </p:txBody>
        </p:sp>
        <p:sp>
          <p:nvSpPr>
            <p:cNvPr id="291851" name="AutoShape 11"/>
            <p:cNvSpPr>
              <a:spLocks noChangeArrowheads="1"/>
            </p:cNvSpPr>
            <p:nvPr/>
          </p:nvSpPr>
          <p:spPr bwMode="auto">
            <a:xfrm>
              <a:off x="612" y="3339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被调函数</a:t>
              </a:r>
            </a:p>
          </p:txBody>
        </p:sp>
        <p:cxnSp>
          <p:nvCxnSpPr>
            <p:cNvPr id="291852" name="AutoShape 12"/>
            <p:cNvCxnSpPr>
              <a:cxnSpLocks noChangeShapeType="1"/>
              <a:stCxn id="291850" idx="2"/>
              <a:endCxn id="291851" idx="0"/>
            </p:cNvCxnSpPr>
            <p:nvPr/>
          </p:nvCxnSpPr>
          <p:spPr bwMode="auto">
            <a:xfrm>
              <a:off x="1166" y="2558"/>
              <a:ext cx="3" cy="78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 type="triangle" w="lg" len="lg"/>
              <a:tailEnd/>
            </a:ln>
            <a:effectLst/>
          </p:spPr>
        </p:cxn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567" y="2704"/>
              <a:ext cx="1089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传出方式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00788" y="3429000"/>
            <a:ext cx="1838325" cy="2586038"/>
            <a:chOff x="567" y="2134"/>
            <a:chExt cx="1158" cy="1629"/>
          </a:xfrm>
        </p:grpSpPr>
        <p:sp>
          <p:nvSpPr>
            <p:cNvPr id="291855" name="AutoShape 15"/>
            <p:cNvSpPr>
              <a:spLocks noChangeArrowheads="1"/>
            </p:cNvSpPr>
            <p:nvPr/>
          </p:nvSpPr>
          <p:spPr bwMode="auto">
            <a:xfrm>
              <a:off x="609" y="2134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主调函数</a:t>
              </a: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612" y="3339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被调函数</a:t>
              </a:r>
            </a:p>
          </p:txBody>
        </p:sp>
        <p:cxnSp>
          <p:nvCxnSpPr>
            <p:cNvPr id="291857" name="AutoShape 17"/>
            <p:cNvCxnSpPr>
              <a:cxnSpLocks noChangeShapeType="1"/>
              <a:stCxn id="291855" idx="2"/>
              <a:endCxn id="291856" idx="0"/>
            </p:cNvCxnSpPr>
            <p:nvPr/>
          </p:nvCxnSpPr>
          <p:spPr bwMode="auto">
            <a:xfrm>
              <a:off x="1166" y="2558"/>
              <a:ext cx="3" cy="78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291858" name="Text Box 18"/>
            <p:cNvSpPr txBox="1">
              <a:spLocks noChangeArrowheads="1"/>
            </p:cNvSpPr>
            <p:nvPr/>
          </p:nvSpPr>
          <p:spPr bwMode="auto">
            <a:xfrm>
              <a:off x="567" y="2704"/>
              <a:ext cx="1089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双向传递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7.2</a:t>
            </a:r>
            <a:r>
              <a:rPr lang="zh-CN" altLang="en-US" sz="3200" b="1">
                <a:latin typeface="Times New Roman" pitchFamily="18" charset="0"/>
                <a:ea typeface="隶书" pitchFamily="49" charset="-122"/>
              </a:rPr>
              <a:t>、函数参数的按引用传递</a:t>
            </a:r>
            <a:br>
              <a:rPr lang="zh-CN" altLang="en-US" sz="3200" b="1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（回顾模块间的数据通信方式）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35600" y="2708275"/>
            <a:ext cx="3097213" cy="3600450"/>
          </a:xfrm>
          <a:noFill/>
          <a:ln/>
        </p:spPr>
        <p:txBody>
          <a:bodyPr/>
          <a:lstStyle/>
          <a:p>
            <a:pPr marL="476250" indent="-476250">
              <a:lnSpc>
                <a:spcPct val="115000"/>
              </a:lnSpc>
              <a:tabLst>
                <a:tab pos="266700" algn="l"/>
              </a:tabLst>
            </a:pPr>
            <a:r>
              <a:rPr lang="zh-CN" altLang="en-US" sz="2600" b="1">
                <a:latin typeface="Times New Roman" pitchFamily="18" charset="0"/>
                <a:ea typeface="华文楷体" pitchFamily="2" charset="-122"/>
              </a:rPr>
              <a:t>在函数被调用时，通过参数之间的</a:t>
            </a:r>
            <a:r>
              <a:rPr lang="zh-CN" altLang="en-US" sz="30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</a:rPr>
              <a:t>值传递</a:t>
            </a:r>
            <a:r>
              <a:rPr lang="zh-CN" altLang="en-US" sz="2600" b="1">
                <a:latin typeface="Times New Roman" pitchFamily="18" charset="0"/>
                <a:ea typeface="华文楷体" pitchFamily="2" charset="-122"/>
              </a:rPr>
              <a:t>把实参的值传递给相应形参。</a:t>
            </a:r>
          </a:p>
          <a:p>
            <a:pPr marL="476250" indent="-476250">
              <a:lnSpc>
                <a:spcPct val="115000"/>
              </a:lnSpc>
              <a:tabLst>
                <a:tab pos="266700" algn="l"/>
              </a:tabLst>
            </a:pPr>
            <a:r>
              <a:rPr lang="zh-CN" altLang="en-US" sz="2600" b="1">
                <a:latin typeface="Times New Roman" pitchFamily="18" charset="0"/>
                <a:ea typeface="华文楷体" pitchFamily="2" charset="-122"/>
              </a:rPr>
              <a:t>全局变量</a:t>
            </a:r>
            <a:r>
              <a:rPr lang="zh-CN" altLang="en-US" sz="26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</a:rPr>
              <a:t>（很少使用）</a:t>
            </a:r>
            <a:endParaRPr lang="zh-CN" altLang="en-US" sz="3400" b="1">
              <a:solidFill>
                <a:srgbClr val="CC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692275" y="1700213"/>
            <a:ext cx="6551613" cy="6477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tabLst>
                <a:tab pos="266700" algn="l"/>
              </a:tabLst>
            </a:pPr>
            <a:r>
              <a:rPr kumimoji="0" lang="en-US" altLang="zh-CN" sz="3400">
                <a:solidFill>
                  <a:srgbClr val="0000CC"/>
                </a:solidFill>
              </a:rPr>
              <a:t>  </a:t>
            </a:r>
            <a:r>
              <a:rPr kumimoji="0" lang="zh-CN" altLang="en-US" sz="3400">
                <a:solidFill>
                  <a:srgbClr val="0000CC"/>
                </a:solidFill>
              </a:rPr>
              <a:t>基本通信方式一：传入方式</a:t>
            </a:r>
          </a:p>
        </p:txBody>
      </p:sp>
      <p:sp>
        <p:nvSpPr>
          <p:cNvPr id="292869" name="AutoShape 5"/>
          <p:cNvSpPr>
            <a:spLocks noChangeArrowheads="1"/>
          </p:cNvSpPr>
          <p:nvPr/>
        </p:nvSpPr>
        <p:spPr bwMode="auto">
          <a:xfrm>
            <a:off x="3779838" y="3644900"/>
            <a:ext cx="1638300" cy="1130300"/>
          </a:xfrm>
          <a:prstGeom prst="rightArrow">
            <a:avLst>
              <a:gd name="adj1" fmla="val 50000"/>
              <a:gd name="adj2" fmla="val 36236"/>
            </a:avLst>
          </a:prstGeom>
          <a:solidFill>
            <a:schemeClr val="tx2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pPr>
              <a:buClr>
                <a:schemeClr val="accent2"/>
              </a:buClr>
              <a:buSzPct val="70000"/>
            </a:pPr>
            <a:r>
              <a:rPr kumimoji="0" lang="zh-CN" altLang="en-US" sz="2800">
                <a:solidFill>
                  <a:schemeClr val="bg1"/>
                </a:solidFill>
              </a:rPr>
              <a:t>实现方式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77913" y="2930525"/>
            <a:ext cx="1838325" cy="2586038"/>
            <a:chOff x="567" y="2134"/>
            <a:chExt cx="1158" cy="1629"/>
          </a:xfrm>
        </p:grpSpPr>
        <p:sp>
          <p:nvSpPr>
            <p:cNvPr id="292871" name="AutoShape 7"/>
            <p:cNvSpPr>
              <a:spLocks noChangeArrowheads="1"/>
            </p:cNvSpPr>
            <p:nvPr/>
          </p:nvSpPr>
          <p:spPr bwMode="auto">
            <a:xfrm>
              <a:off x="609" y="2134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主调函数</a:t>
              </a:r>
            </a:p>
          </p:txBody>
        </p:sp>
        <p:sp>
          <p:nvSpPr>
            <p:cNvPr id="292872" name="AutoShape 8"/>
            <p:cNvSpPr>
              <a:spLocks noChangeArrowheads="1"/>
            </p:cNvSpPr>
            <p:nvPr/>
          </p:nvSpPr>
          <p:spPr bwMode="auto">
            <a:xfrm>
              <a:off x="612" y="3339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被调函数</a:t>
              </a:r>
            </a:p>
          </p:txBody>
        </p:sp>
        <p:cxnSp>
          <p:nvCxnSpPr>
            <p:cNvPr id="292873" name="AutoShape 9"/>
            <p:cNvCxnSpPr>
              <a:cxnSpLocks noChangeShapeType="1"/>
              <a:stCxn id="292871" idx="2"/>
              <a:endCxn id="292872" idx="0"/>
            </p:cNvCxnSpPr>
            <p:nvPr/>
          </p:nvCxnSpPr>
          <p:spPr bwMode="auto">
            <a:xfrm>
              <a:off x="1166" y="2558"/>
              <a:ext cx="3" cy="78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292874" name="Text Box 10"/>
            <p:cNvSpPr txBox="1">
              <a:spLocks noChangeArrowheads="1"/>
            </p:cNvSpPr>
            <p:nvPr/>
          </p:nvSpPr>
          <p:spPr bwMode="auto">
            <a:xfrm>
              <a:off x="567" y="2704"/>
              <a:ext cx="1089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传入方式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7.2</a:t>
            </a:r>
            <a:r>
              <a:rPr lang="zh-CN" altLang="en-US" sz="3200" b="1">
                <a:latin typeface="Times New Roman" pitchFamily="18" charset="0"/>
                <a:ea typeface="隶书" pitchFamily="49" charset="-122"/>
              </a:rPr>
              <a:t>、函数参数的按引用传递</a:t>
            </a:r>
            <a:br>
              <a:rPr lang="zh-CN" altLang="en-US" sz="3200" b="1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（回顾模块间的数据通信方式）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35600" y="2708275"/>
            <a:ext cx="3097213" cy="3097213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76250" indent="-476250">
              <a:lnSpc>
                <a:spcPct val="115000"/>
              </a:lnSpc>
              <a:tabLst>
                <a:tab pos="266700" algn="l"/>
              </a:tabLst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函数返回值：返回结果的个数受限，提出只能是一个结果。</a:t>
            </a:r>
          </a:p>
          <a:p>
            <a:pPr marL="476250" indent="-476250">
              <a:lnSpc>
                <a:spcPct val="115000"/>
              </a:lnSpc>
              <a:tabLst>
                <a:tab pos="266700" algn="l"/>
              </a:tabLst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全局变量：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</a:rPr>
              <a:t>（很少使用）。</a:t>
            </a:r>
          </a:p>
          <a:p>
            <a:pPr marL="476250" indent="-476250">
              <a:lnSpc>
                <a:spcPct val="115000"/>
              </a:lnSpc>
              <a:tabLst>
                <a:tab pos="266700" algn="l"/>
              </a:tabLst>
            </a:pP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</a:rPr>
              <a:t>参数间的按引用传递。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1692275" y="1700213"/>
            <a:ext cx="6551613" cy="6477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tabLst>
                <a:tab pos="266700" algn="l"/>
              </a:tabLst>
            </a:pPr>
            <a:r>
              <a:rPr kumimoji="0" lang="en-US" altLang="zh-CN" sz="3400">
                <a:solidFill>
                  <a:srgbClr val="0000CC"/>
                </a:solidFill>
              </a:rPr>
              <a:t>  </a:t>
            </a:r>
            <a:r>
              <a:rPr kumimoji="0" lang="zh-CN" altLang="en-US" sz="3400">
                <a:solidFill>
                  <a:srgbClr val="0000CC"/>
                </a:solidFill>
              </a:rPr>
              <a:t>基本通信方式二：传出方式</a:t>
            </a:r>
          </a:p>
        </p:txBody>
      </p:sp>
      <p:sp>
        <p:nvSpPr>
          <p:cNvPr id="293893" name="AutoShape 5"/>
          <p:cNvSpPr>
            <a:spLocks noChangeArrowheads="1"/>
          </p:cNvSpPr>
          <p:nvPr/>
        </p:nvSpPr>
        <p:spPr bwMode="auto">
          <a:xfrm>
            <a:off x="3779838" y="3500438"/>
            <a:ext cx="1638300" cy="1130300"/>
          </a:xfrm>
          <a:prstGeom prst="rightArrow">
            <a:avLst>
              <a:gd name="adj1" fmla="val 50000"/>
              <a:gd name="adj2" fmla="val 36236"/>
            </a:avLst>
          </a:prstGeom>
          <a:solidFill>
            <a:schemeClr val="tx2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pPr>
              <a:buClr>
                <a:schemeClr val="accent2"/>
              </a:buClr>
              <a:buSzPct val="70000"/>
            </a:pPr>
            <a:r>
              <a:rPr kumimoji="0" lang="zh-CN" altLang="en-US" sz="2800">
                <a:solidFill>
                  <a:schemeClr val="bg1"/>
                </a:solidFill>
              </a:rPr>
              <a:t>实现方式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7450" y="2997200"/>
            <a:ext cx="1838325" cy="2586038"/>
            <a:chOff x="567" y="2134"/>
            <a:chExt cx="1158" cy="1629"/>
          </a:xfrm>
        </p:grpSpPr>
        <p:sp>
          <p:nvSpPr>
            <p:cNvPr id="293895" name="AutoShape 7"/>
            <p:cNvSpPr>
              <a:spLocks noChangeArrowheads="1"/>
            </p:cNvSpPr>
            <p:nvPr/>
          </p:nvSpPr>
          <p:spPr bwMode="auto">
            <a:xfrm>
              <a:off x="609" y="2134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主调函数</a:t>
              </a:r>
            </a:p>
          </p:txBody>
        </p:sp>
        <p:sp>
          <p:nvSpPr>
            <p:cNvPr id="293896" name="AutoShape 8"/>
            <p:cNvSpPr>
              <a:spLocks noChangeArrowheads="1"/>
            </p:cNvSpPr>
            <p:nvPr/>
          </p:nvSpPr>
          <p:spPr bwMode="auto">
            <a:xfrm>
              <a:off x="612" y="3339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被调函数</a:t>
              </a:r>
            </a:p>
          </p:txBody>
        </p:sp>
        <p:cxnSp>
          <p:nvCxnSpPr>
            <p:cNvPr id="293897" name="AutoShape 9"/>
            <p:cNvCxnSpPr>
              <a:cxnSpLocks noChangeShapeType="1"/>
              <a:stCxn id="293895" idx="2"/>
              <a:endCxn id="293896" idx="0"/>
            </p:cNvCxnSpPr>
            <p:nvPr/>
          </p:nvCxnSpPr>
          <p:spPr bwMode="auto">
            <a:xfrm>
              <a:off x="1166" y="2558"/>
              <a:ext cx="3" cy="78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 type="triangle" w="lg" len="lg"/>
              <a:tailEnd/>
            </a:ln>
            <a:effectLst/>
          </p:spPr>
        </p:cxnSp>
        <p:sp>
          <p:nvSpPr>
            <p:cNvPr id="293898" name="Text Box 10"/>
            <p:cNvSpPr txBox="1">
              <a:spLocks noChangeArrowheads="1"/>
            </p:cNvSpPr>
            <p:nvPr/>
          </p:nvSpPr>
          <p:spPr bwMode="auto">
            <a:xfrm>
              <a:off x="567" y="2704"/>
              <a:ext cx="1089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传出方式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7.2</a:t>
            </a:r>
            <a:r>
              <a:rPr lang="zh-CN" altLang="en-US" sz="3200" b="1">
                <a:latin typeface="Times New Roman" pitchFamily="18" charset="0"/>
                <a:ea typeface="隶书" pitchFamily="49" charset="-122"/>
              </a:rPr>
              <a:t>、函数参数的按引用传递</a:t>
            </a:r>
            <a:br>
              <a:rPr lang="zh-CN" altLang="en-US" sz="3200" b="1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（回顾模块间的数据通信方式）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547813" y="1916113"/>
            <a:ext cx="7056437" cy="720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tabLst>
                <a:tab pos="266700" algn="l"/>
              </a:tabLst>
            </a:pPr>
            <a:r>
              <a:rPr kumimoji="0" lang="zh-CN" altLang="en-US" sz="2800">
                <a:solidFill>
                  <a:srgbClr val="0000CC"/>
                </a:solidFill>
              </a:rPr>
              <a:t>实参和形参之间的传递方式一：按值传递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6463" y="2708275"/>
            <a:ext cx="3816350" cy="2547938"/>
          </a:xfrm>
          <a:noFill/>
          <a:ln/>
        </p:spPr>
        <p:txBody>
          <a:bodyPr>
            <a:normAutofit lnSpcReduction="10000"/>
          </a:bodyPr>
          <a:lstStyle/>
          <a:p>
            <a:pPr marL="476250" indent="-476250">
              <a:spcBef>
                <a:spcPct val="50000"/>
              </a:spcBef>
              <a:tabLst>
                <a:tab pos="266700" algn="l"/>
              </a:tabLst>
            </a:pPr>
            <a:r>
              <a:rPr lang="zh-CN" altLang="en-US" sz="2400" b="1">
                <a:ea typeface="华文楷体" pitchFamily="2" charset="-122"/>
              </a:rPr>
              <a:t>形参和实参各有自己的内存空间；</a:t>
            </a:r>
          </a:p>
          <a:p>
            <a:pPr marL="476250" indent="-476250">
              <a:spcBef>
                <a:spcPct val="50000"/>
              </a:spcBef>
              <a:tabLst>
                <a:tab pos="266700" algn="l"/>
              </a:tabLst>
            </a:pPr>
            <a:r>
              <a:rPr lang="zh-CN" altLang="en-US" sz="2400" b="1">
                <a:ea typeface="华文楷体" pitchFamily="2" charset="-122"/>
              </a:rPr>
              <a:t>单向传递：把实参的值赋值给形参变量；</a:t>
            </a:r>
          </a:p>
          <a:p>
            <a:pPr marL="476250" indent="-476250">
              <a:spcBef>
                <a:spcPct val="50000"/>
              </a:spcBef>
              <a:tabLst>
                <a:tab pos="266700" algn="l"/>
              </a:tabLst>
            </a:pPr>
            <a:r>
              <a:rPr lang="zh-CN" altLang="en-US" sz="2400" b="1">
                <a:ea typeface="华文楷体" pitchFamily="2" charset="-122"/>
              </a:rPr>
              <a:t>形参的取值改变不影响实参。</a:t>
            </a:r>
          </a:p>
        </p:txBody>
      </p:sp>
      <p:sp>
        <p:nvSpPr>
          <p:cNvPr id="294917" name="AutoShape 5"/>
          <p:cNvSpPr>
            <a:spLocks noChangeArrowheads="1"/>
          </p:cNvSpPr>
          <p:nvPr/>
        </p:nvSpPr>
        <p:spPr bwMode="auto">
          <a:xfrm>
            <a:off x="3775075" y="3430588"/>
            <a:ext cx="825500" cy="11303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pPr>
              <a:buClr>
                <a:schemeClr val="accent2"/>
              </a:buClr>
              <a:buSzPct val="70000"/>
            </a:pPr>
            <a:r>
              <a:rPr kumimoji="0" lang="zh-CN" altLang="en-US" sz="2800">
                <a:solidFill>
                  <a:schemeClr val="bg1"/>
                </a:solidFill>
              </a:rPr>
              <a:t>特点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7450" y="2924175"/>
            <a:ext cx="1838325" cy="2586038"/>
            <a:chOff x="567" y="2134"/>
            <a:chExt cx="1158" cy="1629"/>
          </a:xfrm>
        </p:grpSpPr>
        <p:sp>
          <p:nvSpPr>
            <p:cNvPr id="294919" name="AutoShape 7"/>
            <p:cNvSpPr>
              <a:spLocks noChangeArrowheads="1"/>
            </p:cNvSpPr>
            <p:nvPr/>
          </p:nvSpPr>
          <p:spPr bwMode="auto">
            <a:xfrm>
              <a:off x="609" y="2134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形式参数</a:t>
              </a:r>
            </a:p>
          </p:txBody>
        </p:sp>
        <p:sp>
          <p:nvSpPr>
            <p:cNvPr id="294920" name="AutoShape 8"/>
            <p:cNvSpPr>
              <a:spLocks noChangeArrowheads="1"/>
            </p:cNvSpPr>
            <p:nvPr/>
          </p:nvSpPr>
          <p:spPr bwMode="auto">
            <a:xfrm>
              <a:off x="612" y="3339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实在参数</a:t>
              </a:r>
            </a:p>
          </p:txBody>
        </p:sp>
        <p:cxnSp>
          <p:nvCxnSpPr>
            <p:cNvPr id="294921" name="AutoShape 9"/>
            <p:cNvCxnSpPr>
              <a:cxnSpLocks noChangeShapeType="1"/>
              <a:stCxn id="294919" idx="2"/>
              <a:endCxn id="294920" idx="0"/>
            </p:cNvCxnSpPr>
            <p:nvPr/>
          </p:nvCxnSpPr>
          <p:spPr bwMode="auto">
            <a:xfrm>
              <a:off x="1166" y="2558"/>
              <a:ext cx="3" cy="78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 type="triangle" w="lg" len="lg"/>
              <a:tailEnd/>
            </a:ln>
            <a:effectLst/>
          </p:spPr>
        </p:cxnSp>
        <p:sp>
          <p:nvSpPr>
            <p:cNvPr id="294922" name="Text Box 10"/>
            <p:cNvSpPr txBox="1">
              <a:spLocks noChangeArrowheads="1"/>
            </p:cNvSpPr>
            <p:nvPr/>
          </p:nvSpPr>
          <p:spPr bwMode="auto">
            <a:xfrm>
              <a:off x="567" y="2704"/>
              <a:ext cx="1089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按值传递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1116013" y="333375"/>
            <a:ext cx="7620000" cy="646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//  </a:t>
            </a:r>
            <a:r>
              <a:rPr kumimoji="0" lang="zh-CN" altLang="en-US" sz="2200">
                <a:solidFill>
                  <a:schemeClr val="hlink"/>
                </a:solidFill>
              </a:rPr>
              <a:t>传值调用示例程序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#include &lt;iostream&gt;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using namespace std;</a:t>
            </a:r>
            <a:endParaRPr kumimoji="0" lang="en-US" altLang="zh-CN" sz="2200">
              <a:cs typeface="Times New Roman" pitchFamily="18" charset="0"/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rgbClr val="800000"/>
                </a:solidFill>
              </a:rPr>
              <a:t>void swap(int x,int y)</a:t>
            </a:r>
            <a:r>
              <a:rPr kumimoji="0" lang="en-US" altLang="zh-CN" sz="2200"/>
              <a:t> </a:t>
            </a:r>
            <a:r>
              <a:rPr kumimoji="0" lang="zh-CN" altLang="en-US" sz="2200"/>
              <a:t>　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函数定义，形参为整型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{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int temp;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temp=x;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x=y;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y=temp;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}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int main()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{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int a=5,b=10;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cout&lt;&lt;"Before Swap a="&lt;&lt;a&lt;&lt;",b="&lt;&lt;b&lt;&lt;endl;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</a:t>
            </a:r>
            <a:r>
              <a:rPr kumimoji="0" lang="en-US" altLang="zh-CN" sz="2200">
                <a:solidFill>
                  <a:srgbClr val="800000"/>
                </a:solidFill>
              </a:rPr>
              <a:t>swap(a,b);</a:t>
            </a:r>
            <a:r>
              <a:rPr kumimoji="0" lang="zh-CN" altLang="en-US" sz="2200"/>
              <a:t>　　　　　 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传值调用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200"/>
              <a:t>  </a:t>
            </a:r>
            <a:r>
              <a:rPr kumimoji="0" lang="en-US" altLang="zh-CN" sz="2200"/>
              <a:t>cout &lt;&lt; "After  Swap a="&lt;&lt;a&lt;&lt;",b="&lt;&lt;b&lt;&lt;endl;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return 0;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}</a:t>
            </a:r>
          </a:p>
          <a:p>
            <a:pPr indent="266700"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0" lang="en-US" altLang="zh-CN" sz="2200"/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508625" y="2276475"/>
            <a:ext cx="3201988" cy="1433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200">
                <a:solidFill>
                  <a:schemeClr val="bg1"/>
                </a:solidFill>
              </a:rPr>
              <a:t>运行结果：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bg1"/>
                </a:solidFill>
              </a:rPr>
              <a:t>Before swap a=5,b=10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bg1"/>
                </a:solidFill>
              </a:rPr>
              <a:t>After swap a=5,b=10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258888" y="765175"/>
            <a:ext cx="7489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tx2"/>
                </a:solidFill>
              </a:rPr>
              <a:t>2.1     </a:t>
            </a:r>
            <a:r>
              <a:rPr kumimoji="0" lang="zh-CN" altLang="en-US" sz="3200">
                <a:solidFill>
                  <a:schemeClr val="tx2"/>
                </a:solidFill>
              </a:rPr>
              <a:t>基本数据类型</a:t>
            </a:r>
            <a:r>
              <a:rPr kumimoji="0" lang="zh-CN" altLang="en-US" sz="3200">
                <a:solidFill>
                  <a:srgbClr val="000099"/>
                </a:solidFill>
              </a:rPr>
              <a:t>（基础类型修饰符）</a:t>
            </a:r>
            <a:endParaRPr kumimoji="0" lang="zh-CN" altLang="en-US" sz="3200">
              <a:solidFill>
                <a:schemeClr val="tx2"/>
              </a:solidFill>
            </a:endParaRP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755650" y="2967038"/>
            <a:ext cx="3636963" cy="547687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CC0000"/>
                </a:solidFill>
                <a:latin typeface="Verdana" pitchFamily="34" charset="0"/>
              </a:rPr>
              <a:t>有符号：</a:t>
            </a:r>
            <a:r>
              <a:rPr kumimoji="0" lang="en-US" altLang="zh-CN" sz="2800">
                <a:solidFill>
                  <a:srgbClr val="000099"/>
                </a:solidFill>
                <a:latin typeface="Verdana" pitchFamily="34" charset="0"/>
              </a:rPr>
              <a:t>signed</a:t>
            </a:r>
            <a:endParaRPr kumimoji="0" lang="en-US" altLang="zh-CN" sz="280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11652" name="Text Box 36"/>
          <p:cNvSpPr txBox="1">
            <a:spLocks noChangeArrowheads="1"/>
          </p:cNvSpPr>
          <p:nvPr/>
        </p:nvSpPr>
        <p:spPr bwMode="auto">
          <a:xfrm>
            <a:off x="755650" y="3716338"/>
            <a:ext cx="3636963" cy="547687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CC0000"/>
                </a:solidFill>
                <a:latin typeface="Verdana" pitchFamily="34" charset="0"/>
              </a:rPr>
              <a:t>无符号：</a:t>
            </a:r>
            <a:r>
              <a:rPr kumimoji="0" lang="en-US" altLang="zh-CN" sz="2800">
                <a:solidFill>
                  <a:srgbClr val="000099"/>
                </a:solidFill>
                <a:latin typeface="Verdana" pitchFamily="34" charset="0"/>
              </a:rPr>
              <a:t>unsigned</a:t>
            </a:r>
            <a:endParaRPr kumimoji="0" lang="en-US" altLang="zh-CN" sz="280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11653" name="Text Box 37"/>
          <p:cNvSpPr txBox="1">
            <a:spLocks noChangeArrowheads="1"/>
          </p:cNvSpPr>
          <p:nvPr/>
        </p:nvSpPr>
        <p:spPr bwMode="auto">
          <a:xfrm>
            <a:off x="755650" y="4624388"/>
            <a:ext cx="3636963" cy="547687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rgbClr val="CC0000"/>
                </a:solidFill>
                <a:latin typeface="Verdana" pitchFamily="34" charset="0"/>
              </a:rPr>
              <a:t>长型：</a:t>
            </a:r>
            <a:r>
              <a:rPr kumimoji="0" lang="en-US" altLang="zh-CN" sz="2800" dirty="0">
                <a:solidFill>
                  <a:srgbClr val="000099"/>
                </a:solidFill>
                <a:latin typeface="Verdana" pitchFamily="34" charset="0"/>
              </a:rPr>
              <a:t>long</a:t>
            </a:r>
            <a:endParaRPr kumimoji="0" lang="en-US" altLang="zh-CN" sz="28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755650" y="5487988"/>
            <a:ext cx="3636963" cy="547687"/>
          </a:xfrm>
          <a:prstGeom prst="rect">
            <a:avLst/>
          </a:prstGeom>
          <a:solidFill>
            <a:schemeClr val="bg1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CC0000"/>
                </a:solidFill>
                <a:latin typeface="Verdana" pitchFamily="34" charset="0"/>
              </a:rPr>
              <a:t>短型：</a:t>
            </a:r>
            <a:r>
              <a:rPr kumimoji="0" lang="en-US" altLang="zh-CN" sz="2800">
                <a:solidFill>
                  <a:srgbClr val="000099"/>
                </a:solidFill>
                <a:latin typeface="Verdana" pitchFamily="34" charset="0"/>
              </a:rPr>
              <a:t>short</a:t>
            </a:r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468313" y="1916113"/>
            <a:ext cx="42481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Verdana" pitchFamily="34" charset="0"/>
              </a:rPr>
              <a:t>基本数据类型修饰符</a:t>
            </a:r>
          </a:p>
        </p:txBody>
      </p:sp>
      <p:sp>
        <p:nvSpPr>
          <p:cNvPr id="111657" name="AutoShape 41"/>
          <p:cNvSpPr>
            <a:spLocks noChangeArrowheads="1"/>
          </p:cNvSpPr>
          <p:nvPr/>
        </p:nvSpPr>
        <p:spPr bwMode="auto">
          <a:xfrm>
            <a:off x="4572000" y="3500438"/>
            <a:ext cx="863600" cy="288925"/>
          </a:xfrm>
          <a:prstGeom prst="chevron">
            <a:avLst>
              <a:gd name="adj" fmla="val 74725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5507038" y="3357563"/>
            <a:ext cx="2520950" cy="53181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/>
              <a:t>char</a:t>
            </a:r>
            <a:r>
              <a:rPr kumimoji="0" lang="zh-CN" altLang="en-US" sz="2800"/>
              <a:t>、</a:t>
            </a:r>
            <a:r>
              <a:rPr kumimoji="0" lang="en-US" altLang="zh-CN" sz="2800"/>
              <a:t>int</a:t>
            </a:r>
          </a:p>
        </p:txBody>
      </p:sp>
      <p:sp>
        <p:nvSpPr>
          <p:cNvPr id="111659" name="AutoShape 43"/>
          <p:cNvSpPr>
            <a:spLocks noChangeArrowheads="1"/>
          </p:cNvSpPr>
          <p:nvPr/>
        </p:nvSpPr>
        <p:spPr bwMode="auto">
          <a:xfrm>
            <a:off x="4572000" y="4724400"/>
            <a:ext cx="863600" cy="288925"/>
          </a:xfrm>
          <a:prstGeom prst="chevron">
            <a:avLst>
              <a:gd name="adj" fmla="val 74725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5580063" y="4365625"/>
            <a:ext cx="2520950" cy="9588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800"/>
              <a:t>int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800"/>
              <a:t>double</a:t>
            </a:r>
          </a:p>
        </p:txBody>
      </p:sp>
      <p:sp>
        <p:nvSpPr>
          <p:cNvPr id="111661" name="AutoShape 45"/>
          <p:cNvSpPr>
            <a:spLocks noChangeArrowheads="1"/>
          </p:cNvSpPr>
          <p:nvPr/>
        </p:nvSpPr>
        <p:spPr bwMode="auto">
          <a:xfrm>
            <a:off x="4572000" y="5661025"/>
            <a:ext cx="863600" cy="288925"/>
          </a:xfrm>
          <a:prstGeom prst="chevron">
            <a:avLst>
              <a:gd name="adj" fmla="val 74725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5580063" y="5516563"/>
            <a:ext cx="2520950" cy="53181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/>
              <a:t>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7.2</a:t>
            </a:r>
            <a:r>
              <a:rPr lang="zh-CN" altLang="en-US" sz="3200" b="1">
                <a:latin typeface="Times New Roman" pitchFamily="18" charset="0"/>
                <a:ea typeface="隶书" pitchFamily="49" charset="-122"/>
              </a:rPr>
              <a:t>、函数参数的按引用传递</a:t>
            </a:r>
            <a:br>
              <a:rPr lang="zh-CN" altLang="en-US" sz="3200" b="1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（回顾模块间的数据通信方式）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547813" y="1916113"/>
            <a:ext cx="7056437" cy="720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tabLst>
                <a:tab pos="266700" algn="l"/>
              </a:tabLst>
            </a:pPr>
            <a:r>
              <a:rPr kumimoji="0" lang="zh-CN" altLang="en-US" sz="2800">
                <a:solidFill>
                  <a:srgbClr val="0000CC"/>
                </a:solidFill>
              </a:rPr>
              <a:t>实参和形参之间的传递方式一：按地址传递（按值传递的特例）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6463" y="2708275"/>
            <a:ext cx="3816350" cy="2547938"/>
          </a:xfrm>
          <a:noFill/>
          <a:ln/>
        </p:spPr>
        <p:txBody>
          <a:bodyPr/>
          <a:lstStyle/>
          <a:p>
            <a:pPr marL="476250" indent="-476250">
              <a:spcBef>
                <a:spcPct val="50000"/>
              </a:spcBef>
              <a:tabLst>
                <a:tab pos="266700" algn="l"/>
              </a:tabLst>
            </a:pPr>
            <a:r>
              <a:rPr lang="zh-CN" altLang="en-US" sz="2400" b="1">
                <a:ea typeface="华文楷体" pitchFamily="2" charset="-122"/>
              </a:rPr>
              <a:t>形参和实参是指针类型；</a:t>
            </a:r>
          </a:p>
          <a:p>
            <a:pPr marL="476250" indent="-476250">
              <a:spcBef>
                <a:spcPct val="50000"/>
              </a:spcBef>
              <a:tabLst>
                <a:tab pos="266700" algn="l"/>
              </a:tabLst>
            </a:pPr>
            <a:r>
              <a:rPr lang="zh-CN" altLang="en-US" sz="2400" b="1">
                <a:ea typeface="华文楷体" pitchFamily="2" charset="-122"/>
              </a:rPr>
              <a:t>形参和实参指向相同的内存空间；</a:t>
            </a:r>
          </a:p>
          <a:p>
            <a:pPr marL="476250" indent="-476250">
              <a:spcBef>
                <a:spcPct val="50000"/>
              </a:spcBef>
              <a:tabLst>
                <a:tab pos="266700" algn="l"/>
              </a:tabLst>
            </a:pPr>
            <a:r>
              <a:rPr lang="zh-CN" altLang="en-US" sz="2400" b="1">
                <a:ea typeface="华文楷体" pitchFamily="2" charset="-122"/>
              </a:rPr>
              <a:t>间接实现双向传递；</a:t>
            </a:r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3775075" y="3430588"/>
            <a:ext cx="825500" cy="11303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pPr>
              <a:buClr>
                <a:schemeClr val="accent2"/>
              </a:buClr>
              <a:buSzPct val="70000"/>
            </a:pPr>
            <a:r>
              <a:rPr kumimoji="0" lang="zh-CN" altLang="en-US" sz="2800">
                <a:solidFill>
                  <a:schemeClr val="bg1"/>
                </a:solidFill>
              </a:rPr>
              <a:t>特点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7450" y="2924175"/>
            <a:ext cx="1838325" cy="2586038"/>
            <a:chOff x="567" y="2134"/>
            <a:chExt cx="1158" cy="1629"/>
          </a:xfrm>
        </p:grpSpPr>
        <p:sp>
          <p:nvSpPr>
            <p:cNvPr id="296967" name="AutoShape 7"/>
            <p:cNvSpPr>
              <a:spLocks noChangeArrowheads="1"/>
            </p:cNvSpPr>
            <p:nvPr/>
          </p:nvSpPr>
          <p:spPr bwMode="auto">
            <a:xfrm>
              <a:off x="609" y="2134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形式参数</a:t>
              </a:r>
            </a:p>
          </p:txBody>
        </p:sp>
        <p:sp>
          <p:nvSpPr>
            <p:cNvPr id="296968" name="AutoShape 8"/>
            <p:cNvSpPr>
              <a:spLocks noChangeArrowheads="1"/>
            </p:cNvSpPr>
            <p:nvPr/>
          </p:nvSpPr>
          <p:spPr bwMode="auto">
            <a:xfrm>
              <a:off x="612" y="3339"/>
              <a:ext cx="1113" cy="424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 marL="6350"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实在参数</a:t>
              </a:r>
            </a:p>
          </p:txBody>
        </p:sp>
        <p:cxnSp>
          <p:nvCxnSpPr>
            <p:cNvPr id="296969" name="AutoShape 9"/>
            <p:cNvCxnSpPr>
              <a:cxnSpLocks noChangeShapeType="1"/>
              <a:stCxn id="296967" idx="2"/>
              <a:endCxn id="296968" idx="0"/>
            </p:cNvCxnSpPr>
            <p:nvPr/>
          </p:nvCxnSpPr>
          <p:spPr bwMode="auto">
            <a:xfrm>
              <a:off x="1166" y="2558"/>
              <a:ext cx="3" cy="78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 type="triangle" w="lg" len="lg"/>
              <a:tailEnd/>
            </a:ln>
            <a:effectLst/>
          </p:spPr>
        </p:cxnSp>
        <p:sp>
          <p:nvSpPr>
            <p:cNvPr id="296970" name="Text Box 10"/>
            <p:cNvSpPr txBox="1">
              <a:spLocks noChangeArrowheads="1"/>
            </p:cNvSpPr>
            <p:nvPr/>
          </p:nvSpPr>
          <p:spPr bwMode="auto">
            <a:xfrm>
              <a:off x="567" y="2704"/>
              <a:ext cx="1089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按值传递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1219200" y="404813"/>
            <a:ext cx="7673975" cy="649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//   </a:t>
            </a:r>
            <a:r>
              <a:rPr kumimoji="0" lang="zh-CN" altLang="en-US" sz="2200">
                <a:solidFill>
                  <a:schemeClr val="hlink"/>
                </a:solidFill>
              </a:rPr>
              <a:t>例</a:t>
            </a:r>
            <a:r>
              <a:rPr kumimoji="0" lang="en-US" altLang="zh-CN" sz="2200">
                <a:solidFill>
                  <a:schemeClr val="hlink"/>
                </a:solidFill>
              </a:rPr>
              <a:t>2.12</a:t>
            </a:r>
            <a:r>
              <a:rPr kumimoji="0" lang="zh-CN" altLang="en-US" sz="2200">
                <a:solidFill>
                  <a:schemeClr val="hlink"/>
                </a:solidFill>
              </a:rPr>
              <a:t>， 传地址调用</a:t>
            </a:r>
            <a:r>
              <a:rPr kumimoji="0" lang="zh-CN" altLang="en-US" sz="2400">
                <a:solidFill>
                  <a:schemeClr val="hlink"/>
                </a:solidFill>
              </a:rPr>
              <a:t>示例程序</a:t>
            </a:r>
            <a:endParaRPr kumimoji="0" lang="zh-CN" altLang="en-US" sz="2200">
              <a:solidFill>
                <a:schemeClr val="hlink"/>
              </a:solidFill>
            </a:endParaRP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#include &lt;iostream&gt;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using namespace std;</a:t>
            </a:r>
            <a:endParaRPr kumimoji="0" lang="en-US" altLang="zh-CN" sz="2200">
              <a:cs typeface="Times New Roman" pitchFamily="18" charset="0"/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rgbClr val="800000"/>
                </a:solidFill>
              </a:rPr>
              <a:t>void swap(int* x,int* y)</a:t>
            </a:r>
            <a:r>
              <a:rPr kumimoji="0" lang="en-US" altLang="zh-CN" sz="2200"/>
              <a:t> </a:t>
            </a:r>
            <a:r>
              <a:rPr kumimoji="0" lang="zh-CN" altLang="en-US" sz="2200"/>
              <a:t>　　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函数定义，形参为指针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{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int temp;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temp=*x;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*x=*y;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*y=temp;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}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int main()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{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int a=5,b=10;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cout&lt;&lt;"Before Swap a="&lt;&lt;a&lt;&lt;",b="&lt;&lt;b&lt;&lt;endl;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</a:t>
            </a:r>
            <a:r>
              <a:rPr kumimoji="0" lang="en-US" altLang="zh-CN" sz="2200">
                <a:solidFill>
                  <a:srgbClr val="800000"/>
                </a:solidFill>
              </a:rPr>
              <a:t>swap(&amp;a,&amp;b);</a:t>
            </a:r>
            <a:r>
              <a:rPr kumimoji="0" lang="zh-CN" altLang="en-US" sz="2200">
                <a:solidFill>
                  <a:srgbClr val="800000"/>
                </a:solidFill>
              </a:rPr>
              <a:t>　</a:t>
            </a:r>
            <a:r>
              <a:rPr kumimoji="0" lang="zh-CN" altLang="en-US" sz="2200"/>
              <a:t>　　　　 　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传地址调用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200"/>
              <a:t>  </a:t>
            </a:r>
            <a:r>
              <a:rPr kumimoji="0" lang="en-US" altLang="zh-CN" sz="2200"/>
              <a:t>cout&lt;&lt;"After Swap a="&lt;&lt;a&lt;&lt;",b="&lt;&lt;b&lt;&lt;endl;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  return 0;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2200"/>
              <a:t>} </a:t>
            </a:r>
          </a:p>
          <a:p>
            <a:pPr indent="266700"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0" lang="en-US" altLang="zh-CN" sz="220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6156325" y="2276475"/>
            <a:ext cx="2697163" cy="13112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bg1"/>
                </a:solidFill>
              </a:rPr>
              <a:t>运行结果：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Before swap a=5,b=10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bg1"/>
                </a:solidFill>
              </a:rPr>
              <a:t>After swap a=10,b=5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隶书" pitchFamily="49" charset="-122"/>
              </a:rPr>
              <a:t>7.2</a:t>
            </a:r>
            <a:r>
              <a:rPr lang="zh-CN" altLang="en-US" sz="3200" b="1">
                <a:latin typeface="Times New Roman" pitchFamily="18" charset="0"/>
                <a:ea typeface="隶书" pitchFamily="49" charset="-122"/>
              </a:rPr>
              <a:t>、函数参数的按引用传递</a:t>
            </a:r>
            <a:br>
              <a:rPr lang="zh-CN" altLang="en-US" sz="3200" b="1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（回顾模块间的数据通信方式）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692275" y="1700213"/>
            <a:ext cx="6551613" cy="720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tabLst>
                <a:tab pos="266700" algn="l"/>
              </a:tabLst>
            </a:pPr>
            <a:r>
              <a:rPr kumimoji="0" lang="zh-CN" altLang="en-US" sz="2800">
                <a:solidFill>
                  <a:srgbClr val="0000CC"/>
                </a:solidFill>
              </a:rPr>
              <a:t>实参和形参之间的传递二：按引用传递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6463" y="2852738"/>
            <a:ext cx="3816350" cy="2547937"/>
          </a:xfrm>
          <a:noFill/>
          <a:ln/>
        </p:spPr>
        <p:txBody>
          <a:bodyPr/>
          <a:lstStyle/>
          <a:p>
            <a:pPr marL="476250" indent="-476250">
              <a:tabLst>
                <a:tab pos="266700" algn="l"/>
              </a:tabLst>
            </a:pPr>
            <a:r>
              <a:rPr lang="zh-CN" altLang="en-US" sz="2800" b="1">
                <a:solidFill>
                  <a:srgbClr val="CC0000"/>
                </a:solidFill>
                <a:ea typeface="华文楷体" pitchFamily="2" charset="-122"/>
              </a:rPr>
              <a:t>形参和实参共用同一个内存空间；</a:t>
            </a:r>
          </a:p>
          <a:p>
            <a:pPr marL="476250" indent="-476250">
              <a:tabLst>
                <a:tab pos="266700" algn="l"/>
              </a:tabLst>
            </a:pPr>
            <a:r>
              <a:rPr lang="zh-CN" altLang="en-US" sz="2400" b="1">
                <a:ea typeface="华文楷体" pitchFamily="2" charset="-122"/>
              </a:rPr>
              <a:t>双向传递：对形参的取值的改变就是对实参取值的改变。</a:t>
            </a:r>
          </a:p>
        </p:txBody>
      </p:sp>
      <p:sp>
        <p:nvSpPr>
          <p:cNvPr id="299013" name="AutoShape 5"/>
          <p:cNvSpPr>
            <a:spLocks noChangeArrowheads="1"/>
          </p:cNvSpPr>
          <p:nvPr/>
        </p:nvSpPr>
        <p:spPr bwMode="auto">
          <a:xfrm>
            <a:off x="3635375" y="3213100"/>
            <a:ext cx="825500" cy="11303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pPr>
              <a:buClr>
                <a:schemeClr val="accent2"/>
              </a:buClr>
              <a:buSzPct val="70000"/>
            </a:pPr>
            <a:r>
              <a:rPr kumimoji="0" lang="zh-CN" altLang="en-US" sz="2800">
                <a:solidFill>
                  <a:schemeClr val="bg1"/>
                </a:solidFill>
              </a:rPr>
              <a:t>特点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539750" y="5661025"/>
            <a:ext cx="7993063" cy="720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tabLst>
                <a:tab pos="266700" algn="l"/>
              </a:tabLst>
            </a:pPr>
            <a:r>
              <a:rPr kumimoji="0" lang="en-US" altLang="zh-CN" sz="2400" i="1">
                <a:solidFill>
                  <a:srgbClr val="CC0000"/>
                </a:solidFill>
              </a:rPr>
              <a:t>C++</a:t>
            </a:r>
            <a:r>
              <a:rPr kumimoji="0" lang="zh-CN" altLang="en-US" sz="2400" i="1">
                <a:solidFill>
                  <a:srgbClr val="CC0000"/>
                </a:solidFill>
              </a:rPr>
              <a:t>中有按引用传递，而</a:t>
            </a:r>
            <a:r>
              <a:rPr kumimoji="0" lang="en-US" altLang="zh-CN" sz="2400" i="1">
                <a:solidFill>
                  <a:srgbClr val="CC0000"/>
                </a:solidFill>
              </a:rPr>
              <a:t>C</a:t>
            </a:r>
            <a:r>
              <a:rPr kumimoji="0" lang="zh-CN" altLang="en-US" sz="2400" i="1">
                <a:solidFill>
                  <a:srgbClr val="CC0000"/>
                </a:solidFill>
              </a:rPr>
              <a:t>语言中实参和形参间没有真正的按引用传递，而是采用指针模拟按引用传递。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1188" y="3060700"/>
            <a:ext cx="2232025" cy="1906588"/>
            <a:chOff x="385" y="1928"/>
            <a:chExt cx="1406" cy="1201"/>
          </a:xfrm>
        </p:grpSpPr>
        <p:sp>
          <p:nvSpPr>
            <p:cNvPr id="299016" name="AutoShape 8"/>
            <p:cNvSpPr>
              <a:spLocks noChangeArrowheads="1"/>
            </p:cNvSpPr>
            <p:nvPr/>
          </p:nvSpPr>
          <p:spPr bwMode="auto">
            <a:xfrm>
              <a:off x="385" y="1928"/>
              <a:ext cx="1406" cy="782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 w="12700" algn="ctr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pPr>
                <a:buClr>
                  <a:schemeClr val="accent2"/>
                </a:buClr>
                <a:buSzPct val="70000"/>
              </a:pPr>
              <a:r>
                <a:rPr kumimoji="0" lang="zh-CN" altLang="en-US" sz="2800"/>
                <a:t>形参变量</a:t>
              </a:r>
              <a:r>
                <a:rPr kumimoji="0" lang="en-US" altLang="zh-CN" sz="2800"/>
                <a:t>/</a:t>
              </a:r>
              <a:br>
                <a:rPr kumimoji="0" lang="en-US" altLang="zh-CN" sz="2800"/>
              </a:br>
              <a:r>
                <a:rPr kumimoji="0" lang="zh-CN" altLang="en-US" sz="2800"/>
                <a:t>实参变量</a:t>
              </a:r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270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179388">
                <a:spcBef>
                  <a:spcPct val="50000"/>
                </a:spcBef>
                <a:buClr>
                  <a:schemeClr val="accent2"/>
                </a:buClr>
                <a:buSzPct val="70000"/>
              </a:pPr>
              <a:r>
                <a:rPr kumimoji="0" lang="zh-CN" altLang="en-US" sz="2400"/>
                <a:t>按引用传递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323850" y="549275"/>
            <a:ext cx="8640763" cy="6027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hlink"/>
                </a:solidFill>
              </a:rPr>
              <a:t>//  </a:t>
            </a:r>
            <a:r>
              <a:rPr kumimoji="0" lang="zh-CN" altLang="en-US" sz="2200">
                <a:solidFill>
                  <a:schemeClr val="hlink"/>
                </a:solidFill>
              </a:rPr>
              <a:t>例</a:t>
            </a:r>
            <a:r>
              <a:rPr kumimoji="0" lang="en-US" altLang="zh-CN" sz="2200">
                <a:solidFill>
                  <a:schemeClr val="hlink"/>
                </a:solidFill>
              </a:rPr>
              <a:t>2.11</a:t>
            </a:r>
            <a:r>
              <a:rPr kumimoji="0" lang="zh-CN" altLang="en-US" sz="2200">
                <a:solidFill>
                  <a:schemeClr val="hlink"/>
                </a:solidFill>
              </a:rPr>
              <a:t>，形参为引用的调用</a:t>
            </a:r>
            <a:r>
              <a:rPr kumimoji="0" lang="zh-CN" altLang="en-US" sz="2400">
                <a:solidFill>
                  <a:schemeClr val="hlink"/>
                </a:solidFill>
              </a:rPr>
              <a:t>示例程序</a:t>
            </a:r>
            <a:endParaRPr kumimoji="0" lang="zh-CN" altLang="en-US" sz="2200">
              <a:solidFill>
                <a:schemeClr val="hlink"/>
              </a:solidFill>
            </a:endParaRPr>
          </a:p>
          <a:p>
            <a:pPr indent="266700" algn="just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#include &lt;iostream&gt;</a:t>
            </a:r>
            <a:endParaRPr kumimoji="0" lang="en-US" altLang="zh-CN" sz="2200">
              <a:cs typeface="Times New Roman" pitchFamily="18" charset="0"/>
            </a:endParaRP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using namespace std;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>
                <a:solidFill>
                  <a:srgbClr val="800000"/>
                </a:solidFill>
              </a:rPr>
              <a:t>void swap(int&amp; x,int&amp; y)</a:t>
            </a:r>
            <a:r>
              <a:rPr kumimoji="0" lang="en-US" altLang="zh-CN" sz="2200"/>
              <a:t>  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定义函数，形参为引用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{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  int temp; 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  temp=x;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  x=y;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  y=temp;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}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int  main( )	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{ int a=5,b=10;          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定义变量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zh-CN" altLang="en-US" sz="2200"/>
              <a:t>  </a:t>
            </a:r>
            <a:r>
              <a:rPr kumimoji="0" lang="en-US" altLang="zh-CN" sz="2200"/>
              <a:t>cout&lt;&lt;"Before Swap a="&lt;&lt;a&lt;&lt;",b="&lt;&lt;b&lt;&lt;endl;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  </a:t>
            </a:r>
            <a:r>
              <a:rPr kumimoji="0" lang="en-US" altLang="zh-CN" sz="2200">
                <a:solidFill>
                  <a:srgbClr val="800000"/>
                </a:solidFill>
              </a:rPr>
              <a:t>swap(a,b);</a:t>
            </a:r>
            <a:r>
              <a:rPr kumimoji="0" lang="en-US" altLang="zh-CN" sz="2200"/>
              <a:t>              </a:t>
            </a:r>
            <a:r>
              <a:rPr kumimoji="0" lang="en-US" altLang="zh-CN" sz="2200">
                <a:solidFill>
                  <a:schemeClr val="hlink"/>
                </a:solidFill>
              </a:rPr>
              <a:t>//</a:t>
            </a:r>
            <a:r>
              <a:rPr kumimoji="0" lang="zh-CN" altLang="en-US" sz="2200">
                <a:solidFill>
                  <a:schemeClr val="hlink"/>
                </a:solidFill>
              </a:rPr>
              <a:t>引用调用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zh-CN" altLang="en-US" sz="2200"/>
              <a:t>  </a:t>
            </a:r>
            <a:r>
              <a:rPr kumimoji="0" lang="en-US" altLang="zh-CN" sz="2200"/>
              <a:t>cout&lt;&lt;"After Swap a="&lt;&lt;a&lt;&lt;",b="&lt;&lt;b&lt;&lt;endl;   return 0;</a:t>
            </a:r>
          </a:p>
          <a:p>
            <a:pPr indent="266700" algn="just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kumimoji="0" lang="en-US" altLang="zh-CN" sz="2200"/>
              <a:t>}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5867400" y="2276475"/>
            <a:ext cx="3097213" cy="14335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200">
                <a:solidFill>
                  <a:schemeClr val="bg1"/>
                </a:solidFill>
              </a:rPr>
              <a:t>运行结果：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bg1"/>
                </a:solidFill>
              </a:rPr>
              <a:t>Before swap a=5,b=10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bg1"/>
                </a:solidFill>
              </a:rPr>
              <a:t>After swap a=10,b=5</a:t>
            </a:r>
          </a:p>
        </p:txBody>
      </p:sp>
      <p:sp>
        <p:nvSpPr>
          <p:cNvPr id="300036" name="AutoShape 4"/>
          <p:cNvSpPr>
            <a:spLocks noChangeArrowheads="1"/>
          </p:cNvSpPr>
          <p:nvPr/>
        </p:nvSpPr>
        <p:spPr bwMode="auto">
          <a:xfrm>
            <a:off x="5724525" y="692150"/>
            <a:ext cx="2663825" cy="720725"/>
          </a:xfrm>
          <a:prstGeom prst="wedgeRoundRectCallout">
            <a:avLst>
              <a:gd name="adj1" fmla="val -126102"/>
              <a:gd name="adj2" fmla="val 82157"/>
              <a:gd name="adj3" fmla="val 16667"/>
            </a:avLst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en-US" altLang="zh-CN">
                <a:solidFill>
                  <a:schemeClr val="bg1"/>
                </a:solidFill>
                <a:latin typeface="华文楷体" pitchFamily="2" charset="-122"/>
              </a:rPr>
              <a:t>C++</a:t>
            </a:r>
            <a:r>
              <a:rPr kumimoji="0" lang="zh-CN" altLang="en-US">
                <a:solidFill>
                  <a:schemeClr val="bg1"/>
                </a:solidFill>
                <a:latin typeface="华文楷体" pitchFamily="2" charset="-122"/>
              </a:rPr>
              <a:t>语言主张引用参数取代地址参数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nimBg="1" autoUpdateAnimBg="0"/>
      <p:bldP spid="3000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7.3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、引用返回值的函数</a:t>
            </a:r>
            <a:endParaRPr lang="zh-CN" altLang="en-US" b="1">
              <a:solidFill>
                <a:srgbClr val="000099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3573463"/>
            <a:ext cx="7129463" cy="2547937"/>
          </a:xfrm>
          <a:noFill/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266700" algn="l"/>
              </a:tabLst>
            </a:pPr>
            <a:r>
              <a:rPr lang="zh-CN" altLang="en-US" sz="2400" b="1" dirty="0">
                <a:ea typeface="华文楷体" pitchFamily="2" charset="-122"/>
              </a:rPr>
              <a:t>调用引用返回函数的</a:t>
            </a:r>
            <a:r>
              <a:rPr lang="zh-CN" altLang="en-US" sz="2400" b="1" dirty="0" smtClean="0">
                <a:ea typeface="华文楷体" pitchFamily="2" charset="-122"/>
              </a:rPr>
              <a:t>方法</a:t>
            </a:r>
            <a:r>
              <a:rPr lang="en-US" altLang="zh-CN" sz="2400" b="1" dirty="0" smtClean="0">
                <a:ea typeface="华文楷体" pitchFamily="2" charset="-122"/>
                <a:sym typeface="Wingdings" pitchFamily="2" charset="2"/>
              </a:rPr>
              <a:t>: (</a:t>
            </a:r>
            <a:r>
              <a:rPr lang="zh-CN" altLang="en-US" sz="2400" b="1" dirty="0" smtClean="0">
                <a:ea typeface="华文楷体" pitchFamily="2" charset="-122"/>
                <a:sym typeface="Wingdings" pitchFamily="2" charset="2"/>
              </a:rPr>
              <a:t>函数直接作为一个值</a:t>
            </a:r>
            <a:r>
              <a:rPr lang="en-US" altLang="zh-CN" sz="2400" b="1" dirty="0" smtClean="0">
                <a:ea typeface="华文楷体" pitchFamily="2" charset="-122"/>
                <a:sym typeface="Wingdings" pitchFamily="2" charset="2"/>
              </a:rPr>
              <a:t>)</a:t>
            </a:r>
            <a:endParaRPr lang="zh-CN" altLang="en-US" sz="2400" b="1" dirty="0">
              <a:ea typeface="华文楷体" pitchFamily="2" charset="-122"/>
            </a:endParaRPr>
          </a:p>
          <a:p>
            <a:pPr marL="0" indent="0">
              <a:tabLst>
                <a:tab pos="266700" algn="l"/>
              </a:tabLst>
            </a:pPr>
            <a:r>
              <a:rPr lang="zh-CN" altLang="en-US" sz="2400" b="1" dirty="0">
                <a:ea typeface="华文楷体" pitchFamily="2" charset="-122"/>
              </a:rPr>
              <a:t>  作为独立的函数语句</a:t>
            </a:r>
          </a:p>
          <a:p>
            <a:pPr marL="0" indent="0">
              <a:tabLst>
                <a:tab pos="266700" algn="l"/>
              </a:tabLst>
            </a:pPr>
            <a:r>
              <a:rPr lang="zh-CN" altLang="en-US" sz="2400" b="1" dirty="0">
                <a:ea typeface="华文楷体" pitchFamily="2" charset="-122"/>
              </a:rPr>
              <a:t>  作为表达式中的某一个运算对象</a:t>
            </a:r>
          </a:p>
          <a:p>
            <a:pPr marL="0" indent="0">
              <a:lnSpc>
                <a:spcPct val="125000"/>
              </a:lnSpc>
              <a:tabLst>
                <a:tab pos="266700" algn="l"/>
              </a:tabLst>
            </a:pPr>
            <a:r>
              <a:rPr lang="zh-CN" altLang="en-US" sz="2400" b="1" dirty="0">
                <a:ea typeface="华文楷体" pitchFamily="2" charset="-122"/>
              </a:rPr>
              <a:t>  作为左值（即赋值号左边的变量），这是引用作为返回值的函数的一个主要用法。</a:t>
            </a:r>
          </a:p>
        </p:txBody>
      </p:sp>
      <p:sp>
        <p:nvSpPr>
          <p:cNvPr id="303112" name="AutoShape 8"/>
          <p:cNvSpPr>
            <a:spLocks noChangeArrowheads="1"/>
          </p:cNvSpPr>
          <p:nvPr/>
        </p:nvSpPr>
        <p:spPr bwMode="auto">
          <a:xfrm>
            <a:off x="1547813" y="2492375"/>
            <a:ext cx="6208712" cy="578882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 w="1270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>
              <a:buClr>
                <a:schemeClr val="accent2"/>
              </a:buClr>
              <a:buSzPct val="70000"/>
            </a:pPr>
            <a:r>
              <a:rPr kumimoji="0" lang="zh-CN" altLang="en-US" sz="2800" dirty="0">
                <a:solidFill>
                  <a:srgbClr val="FF0000"/>
                </a:solidFill>
              </a:rPr>
              <a:t>类型名</a:t>
            </a:r>
            <a:r>
              <a:rPr kumimoji="0" lang="en-US" altLang="zh-CN" sz="2800" dirty="0">
                <a:solidFill>
                  <a:srgbClr val="FF0000"/>
                </a:solidFill>
              </a:rPr>
              <a:t>&amp;  </a:t>
            </a:r>
            <a:r>
              <a:rPr kumimoji="0" lang="zh-CN" altLang="en-US" sz="2800" dirty="0">
                <a:solidFill>
                  <a:srgbClr val="FF0000"/>
                </a:solidFill>
              </a:rPr>
              <a:t>函数名</a:t>
            </a:r>
            <a:r>
              <a:rPr kumimoji="0" lang="en-US" altLang="zh-CN" sz="2800" dirty="0">
                <a:solidFill>
                  <a:srgbClr val="FF0000"/>
                </a:solidFill>
              </a:rPr>
              <a:t>(</a:t>
            </a:r>
            <a:r>
              <a:rPr kumimoji="0" lang="zh-CN" altLang="en-US" sz="2800" dirty="0">
                <a:solidFill>
                  <a:srgbClr val="FF0000"/>
                </a:solidFill>
              </a:rPr>
              <a:t>形式参数表</a:t>
            </a:r>
            <a:r>
              <a:rPr kumimoji="0" lang="en-US" altLang="zh-CN" sz="2800" dirty="0">
                <a:solidFill>
                  <a:srgbClr val="FF0000"/>
                </a:solidFill>
              </a:rPr>
              <a:t>)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；</a:t>
            </a:r>
            <a:endParaRPr kumimoji="0"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1187450" y="1773238"/>
            <a:ext cx="6840538" cy="5762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76250" indent="-476250"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  <a:tabLst>
                <a:tab pos="266700" algn="l"/>
              </a:tabLst>
            </a:pPr>
            <a:r>
              <a:rPr kumimoji="0" lang="zh-CN" altLang="en-US" sz="2400">
                <a:solidFill>
                  <a:srgbClr val="000099"/>
                </a:solidFill>
                <a:latin typeface="Verdana" pitchFamily="34" charset="0"/>
              </a:rPr>
              <a:t>引用返回函数的原型声明形式是：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250825" y="1619250"/>
            <a:ext cx="8642350" cy="497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　返回值类型为引用的调用示例程序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#include &lt;iostream&gt; 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using namespace std;</a:t>
            </a:r>
            <a:endParaRPr kumimoji="0" lang="en-US" altLang="zh-CN">
              <a:cs typeface="Times New Roman" pitchFamily="18" charset="0"/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olidFill>
                  <a:srgbClr val="800000"/>
                </a:solidFill>
              </a:rPr>
              <a:t>int&amp; f1(int n,int* p)</a:t>
            </a:r>
            <a:r>
              <a:rPr kumimoji="0" lang="en-US" altLang="zh-CN"/>
              <a:t> </a:t>
            </a:r>
            <a:r>
              <a:rPr kumimoji="0" lang="zh-CN" altLang="en-US"/>
              <a:t>　　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函数定义，返回值类型为引用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{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int&amp; m=p[n];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return m;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}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int main()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{	int s[]={1,2,3,4,5,6},i;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</a:t>
            </a:r>
            <a:r>
              <a:rPr kumimoji="0" lang="en-US" altLang="zh-CN">
                <a:solidFill>
                  <a:srgbClr val="800000"/>
                </a:solidFill>
              </a:rPr>
              <a:t>f1(3,s)=10;</a:t>
            </a:r>
            <a:r>
              <a:rPr kumimoji="0" lang="zh-CN" altLang="en-US"/>
              <a:t>　　　　　　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引用调用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/>
              <a:t>	</a:t>
            </a:r>
            <a:r>
              <a:rPr kumimoji="0" lang="en-US" altLang="zh-CN"/>
              <a:t>for(i=0;i&lt;6;i++)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    cout&lt;&lt;s[i]&lt;&lt;" ";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cout&lt;&lt;endl;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         return 0;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}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6659563" y="3284538"/>
            <a:ext cx="2211387" cy="9302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200">
                <a:solidFill>
                  <a:schemeClr val="bg1"/>
                </a:solidFill>
              </a:rPr>
              <a:t>运行结果：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bg1"/>
                </a:solidFill>
              </a:rPr>
              <a:t>1  2  3  10  5  6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7.3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、引用返回值的函数</a:t>
            </a:r>
            <a:endParaRPr kumimoji="0" lang="zh-CN" altLang="en-US" sz="3600">
              <a:solidFill>
                <a:srgbClr val="000099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250825" y="1619250"/>
            <a:ext cx="8642350" cy="497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　例</a:t>
            </a:r>
            <a:r>
              <a:rPr kumimoji="0" lang="en-US" altLang="zh-CN">
                <a:solidFill>
                  <a:schemeClr val="hlink"/>
                </a:solidFill>
              </a:rPr>
              <a:t>2.13</a:t>
            </a:r>
            <a:r>
              <a:rPr kumimoji="0" lang="zh-CN" altLang="en-US">
                <a:solidFill>
                  <a:schemeClr val="hlink"/>
                </a:solidFill>
              </a:rPr>
              <a:t>，引用作为函数返回类型的示例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#include &lt;iostream&gt; </a:t>
            </a:r>
          </a:p>
          <a:p>
            <a:pPr indent="266700"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using namespace std;</a:t>
            </a:r>
            <a:endParaRPr kumimoji="0" lang="en-US" altLang="zh-CN">
              <a:cs typeface="Times New Roman" pitchFamily="18" charset="0"/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olidFill>
                  <a:srgbClr val="800000"/>
                </a:solidFill>
              </a:rPr>
              <a:t>int&amp; Fun(const int &amp;x, int &amp;y, int z)</a:t>
            </a:r>
            <a:r>
              <a:rPr kumimoji="0" lang="en-US" altLang="zh-CN"/>
              <a:t> </a:t>
            </a:r>
            <a:r>
              <a:rPr kumimoji="0" lang="zh-CN" altLang="en-US"/>
              <a:t>　　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函数定义，返回值类型为引用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{        z++;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y=x+y+z;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return y;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}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int main()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{	int a=1,b=2,c=3,d=0; 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	cout&lt;&lt;"a="&lt;&lt;a&lt;&lt; &lt;&lt;"b="&lt;&lt;b&lt;&lt; &lt;&lt;"c="&lt;&lt;c&lt;&lt; &lt;&lt;"d="&lt;&lt;d&lt;&lt;endl;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0" lang="en-US" altLang="zh-CN">
              <a:solidFill>
                <a:srgbClr val="800000"/>
              </a:solidFill>
            </a:endParaRP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olidFill>
                  <a:srgbClr val="800000"/>
                </a:solidFill>
              </a:rPr>
              <a:t>         Fun(a,b,c)=20</a:t>
            </a:r>
            <a:r>
              <a:rPr kumimoji="0" lang="zh-CN" altLang="en-US"/>
              <a:t>　　　　　　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相当于  </a:t>
            </a:r>
            <a:r>
              <a:rPr kumimoji="0" lang="en-US" altLang="zh-CN">
                <a:solidFill>
                  <a:schemeClr val="hlink"/>
                </a:solidFill>
              </a:rPr>
              <a:t>b=20;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         cout&lt;&lt;"a="&lt;&lt;a&lt;&lt; &lt;&lt;"b="&lt;&lt;b&lt;&lt; &lt;&lt;"c="&lt;&lt;c&lt;&lt; &lt;&lt;"d="&lt;&lt;d&lt;&lt;endl;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         return 0;</a:t>
            </a:r>
          </a:p>
          <a:p>
            <a:pPr indent="266700" algn="just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/>
              <a:t>}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4572000" y="3068638"/>
            <a:ext cx="4298950" cy="14335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200">
                <a:solidFill>
                  <a:schemeClr val="bg1"/>
                </a:solidFill>
              </a:rPr>
              <a:t>运行结果：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bg1"/>
                </a:solidFill>
              </a:rPr>
              <a:t>a=1 b=2 c=3 d=0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200">
                <a:solidFill>
                  <a:schemeClr val="bg1"/>
                </a:solidFill>
              </a:rPr>
              <a:t>a=1 b=20 c=3 d=0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600">
                <a:solidFill>
                  <a:schemeClr val="tx2"/>
                </a:solidFill>
                <a:ea typeface="隶书" pitchFamily="49" charset="-122"/>
              </a:rPr>
              <a:t>7.3</a:t>
            </a:r>
            <a:r>
              <a:rPr kumimoji="0" lang="zh-CN" altLang="en-US" sz="3600">
                <a:solidFill>
                  <a:schemeClr val="tx2"/>
                </a:solidFill>
                <a:ea typeface="隶书" pitchFamily="49" charset="-122"/>
              </a:rPr>
              <a:t>、引用返回值的函数</a:t>
            </a:r>
            <a:endParaRPr kumimoji="0" lang="zh-CN" altLang="en-US" sz="3600">
              <a:solidFill>
                <a:srgbClr val="000099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  <a:ea typeface="隶书" pitchFamily="49" charset="-122"/>
              </a:rPr>
              <a:t>7.3</a:t>
            </a:r>
            <a:r>
              <a:rPr lang="zh-CN" altLang="en-US" b="1">
                <a:latin typeface="Times New Roman" pitchFamily="18" charset="0"/>
                <a:ea typeface="隶书" pitchFamily="49" charset="-122"/>
              </a:rPr>
              <a:t>、引用返回值的函数</a:t>
            </a:r>
            <a:endParaRPr lang="zh-CN" altLang="en-US" b="1">
              <a:solidFill>
                <a:srgbClr val="000099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916113"/>
            <a:ext cx="7129462" cy="4537075"/>
          </a:xfrm>
          <a:noFill/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  <a:tabLst>
                <a:tab pos="266700" algn="l"/>
              </a:tabLst>
            </a:pPr>
            <a:r>
              <a:rPr lang="zh-CN" altLang="en-US" sz="2400" b="1" dirty="0">
                <a:ea typeface="华文楷体" pitchFamily="2" charset="-122"/>
              </a:rPr>
              <a:t>引用作为返回值的函数有如下的特别要求：</a:t>
            </a:r>
          </a:p>
          <a:p>
            <a:pPr marL="0" indent="0">
              <a:lnSpc>
                <a:spcPct val="120000"/>
              </a:lnSpc>
              <a:tabLst>
                <a:tab pos="266700" algn="l"/>
              </a:tabLst>
            </a:pPr>
            <a:r>
              <a:rPr lang="zh-CN" altLang="en-US" sz="2400" b="1" dirty="0">
                <a:ea typeface="华文楷体" pitchFamily="2" charset="-122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</a:rPr>
              <a:t>return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</a:rPr>
              <a:t>的后面只能是变量，因为引用本身是一种特殊的变量。不能是表达式或常量。</a:t>
            </a:r>
          </a:p>
          <a:p>
            <a:pPr marL="0" indent="0">
              <a:lnSpc>
                <a:spcPct val="120000"/>
              </a:lnSpc>
              <a:tabLst>
                <a:tab pos="266700" algn="l"/>
              </a:tabLst>
            </a:pPr>
            <a:r>
              <a:rPr lang="zh-CN" altLang="en-US" sz="2400" b="1" dirty="0">
                <a:latin typeface="Times New Roman" pitchFamily="18" charset="0"/>
                <a:ea typeface="华文楷体" pitchFamily="2" charset="-122"/>
              </a:rPr>
              <a:t>   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</a:rPr>
              <a:t>return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</a:rPr>
              <a:t>后面变量的内存空间在本次函数调用结束后应当仍然存在，所以局部自动变量不能作为引用返回</a:t>
            </a:r>
            <a:r>
              <a:rPr lang="zh-CN" altLang="en-US" sz="2400" b="1" dirty="0" smtClean="0">
                <a:latin typeface="Times New Roman" pitchFamily="18" charset="0"/>
                <a:ea typeface="华文楷体" pitchFamily="2" charset="-122"/>
              </a:rPr>
              <a:t>。（返回类型是不是一定是引用类型？）</a:t>
            </a:r>
            <a:endParaRPr lang="zh-CN" altLang="en-US" sz="2400" b="1" dirty="0">
              <a:latin typeface="Times New Roman" pitchFamily="18" charset="0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tabLst>
                <a:tab pos="266700" algn="l"/>
              </a:tabLst>
            </a:pPr>
            <a:r>
              <a:rPr lang="zh-CN" altLang="en-US" sz="2400" b="1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</a:rPr>
              <a:t>return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</a:rPr>
              <a:t>后面返回的不能是常引用，因为常引用是为了保护对应的实参变量不能被修改；而引用返回的函数作为左值必定要引起变量的修改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26380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指针和引用的比较</a:t>
            </a:r>
          </a:p>
          <a:p>
            <a:r>
              <a:rPr lang="zh-CN" altLang="en-US" sz="2000" dirty="0" smtClean="0"/>
              <a:t>虽然使用引用（</a:t>
            </a:r>
            <a:r>
              <a:rPr lang="en-US" altLang="zh-CN" sz="2000" dirty="0" smtClean="0"/>
              <a:t>reference</a:t>
            </a:r>
            <a:r>
              <a:rPr lang="zh-CN" altLang="en-US" sz="2000" dirty="0" smtClean="0"/>
              <a:t>）和指针都可间接访问另一个值，但它们之间有两个重要区别。</a:t>
            </a:r>
            <a:endParaRPr lang="en-US" altLang="zh-CN" sz="2000" dirty="0" smtClean="0"/>
          </a:p>
          <a:p>
            <a:r>
              <a:rPr lang="zh-CN" altLang="en-US" sz="2000" dirty="0" smtClean="0"/>
              <a:t>第一个区别在于引用总是指向某个对象：定义引用时没有初始化是错误的。</a:t>
            </a:r>
            <a:endParaRPr lang="en-US" altLang="zh-CN" sz="2000" dirty="0" smtClean="0"/>
          </a:p>
          <a:p>
            <a:r>
              <a:rPr lang="zh-CN" altLang="en-US" sz="2000" dirty="0" smtClean="0"/>
              <a:t>第二个重要区别则是赋值行为的差异：给引用赋值修改的是该引用所关联的对象的值，而并不是使引用与另一个对象关联。引用一经初始化，就始终指向同一个特定对象（这就是为什么引用必须在定义时初始化的原因）。</a:t>
            </a:r>
          </a:p>
          <a:p>
            <a:r>
              <a:rPr lang="zh-CN" altLang="en-US" sz="2000" dirty="0" smtClean="0"/>
              <a:t>考虑以下两个程序段。第一个程序段将一个指针赋给另一指针：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ival</a:t>
            </a:r>
            <a:r>
              <a:rPr lang="en-US" altLang="zh-CN" sz="2000" dirty="0" smtClean="0"/>
              <a:t> = 1024, ival2 = 2048;</a:t>
            </a:r>
          </a:p>
          <a:p>
            <a:r>
              <a:rPr lang="nn-NO" altLang="zh-CN" sz="2000" dirty="0" smtClean="0"/>
              <a:t>int *pi = &amp;ival, *pi2 = &amp;ival2;</a:t>
            </a:r>
          </a:p>
          <a:p>
            <a:r>
              <a:rPr lang="en-US" altLang="zh-CN" sz="2000" dirty="0" smtClean="0"/>
              <a:t>pi = pi2; // pi now points to ival2</a:t>
            </a:r>
          </a:p>
          <a:p>
            <a:r>
              <a:rPr lang="zh-CN" altLang="en-US" sz="2000" dirty="0" smtClean="0"/>
              <a:t>赋值结束后，</a:t>
            </a:r>
            <a:r>
              <a:rPr lang="en-US" altLang="zh-CN" sz="2000" dirty="0" smtClean="0"/>
              <a:t>pi </a:t>
            </a:r>
            <a:r>
              <a:rPr lang="zh-CN" altLang="en-US" sz="2000" dirty="0" smtClean="0"/>
              <a:t>所指向的 </a:t>
            </a:r>
            <a:r>
              <a:rPr lang="en-US" altLang="zh-CN" sz="2000" dirty="0" err="1" smtClean="0"/>
              <a:t>ival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对象值保持不变，赋值操作修改了 </a:t>
            </a:r>
            <a:r>
              <a:rPr lang="en-US" altLang="zh-CN" sz="2000" dirty="0" smtClean="0"/>
              <a:t>pi </a:t>
            </a:r>
            <a:r>
              <a:rPr lang="zh-CN" altLang="en-US" sz="2000" dirty="0" smtClean="0"/>
              <a:t>指</a:t>
            </a:r>
          </a:p>
          <a:p>
            <a:r>
              <a:rPr lang="zh-CN" altLang="en-US" sz="2000" dirty="0" smtClean="0"/>
              <a:t>针的值，使其指向另一个不同的对象。现在考虑另一段相似的程序，使用两个引</a:t>
            </a:r>
          </a:p>
          <a:p>
            <a:r>
              <a:rPr lang="zh-CN" altLang="en-US" sz="2000" dirty="0" smtClean="0"/>
              <a:t>用赋值：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ival</a:t>
            </a:r>
            <a:r>
              <a:rPr lang="en-US" altLang="zh-CN" sz="2000" dirty="0" smtClean="0"/>
              <a:t>, &amp;ri2 = ival2;</a:t>
            </a:r>
          </a:p>
          <a:p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 = ri2; // assigns ival2 to </a:t>
            </a:r>
            <a:r>
              <a:rPr lang="en-US" altLang="zh-CN" sz="2000" dirty="0" err="1" smtClean="0"/>
              <a:t>ival</a:t>
            </a:r>
            <a:endParaRPr lang="en-US" altLang="zh-CN" sz="2000" dirty="0" smtClean="0"/>
          </a:p>
          <a:p>
            <a:r>
              <a:rPr lang="zh-CN" altLang="en-US" sz="2000" dirty="0" smtClean="0"/>
              <a:t>这个赋值操作修改了 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引用的值 </a:t>
            </a:r>
            <a:r>
              <a:rPr lang="en-US" altLang="zh-CN" sz="2000" dirty="0" err="1" smtClean="0"/>
              <a:t>ival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对象，而并非引用本身。赋值后，</a:t>
            </a:r>
          </a:p>
          <a:p>
            <a:r>
              <a:rPr lang="zh-CN" altLang="en-US" sz="2000" dirty="0" smtClean="0"/>
              <a:t>这两个引用还是分别指向原来关联的对象，此时这两个对象的值相等。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 utility </a:t>
            </a:r>
            <a:r>
              <a:rPr lang="zh-CN" altLang="en-US" dirty="0" smtClean="0"/>
              <a:t>头文件中定义</a:t>
            </a:r>
          </a:p>
          <a:p>
            <a:r>
              <a:rPr lang="en-US" dirty="0" smtClean="0"/>
              <a:t>pair </a:t>
            </a:r>
            <a:r>
              <a:rPr lang="zh-CN" altLang="en-US" dirty="0" smtClean="0"/>
              <a:t>包含两个数据值。在创建</a:t>
            </a:r>
            <a:r>
              <a:rPr lang="en-US" dirty="0" smtClean="0"/>
              <a:t> pair </a:t>
            </a:r>
            <a:r>
              <a:rPr lang="zh-CN" altLang="en-US" dirty="0" smtClean="0"/>
              <a:t>对象时，必须提供两个类型名：</a:t>
            </a:r>
            <a:r>
              <a:rPr lang="en-US" dirty="0" smtClean="0"/>
              <a:t>pair </a:t>
            </a:r>
            <a:r>
              <a:rPr lang="zh-CN" altLang="en-US" dirty="0" smtClean="0"/>
              <a:t>对象所包含的两个数据成员各自对应的类型名字，这两个类型必相同。</a:t>
            </a:r>
          </a:p>
          <a:p>
            <a:r>
              <a:rPr lang="en-US" dirty="0" smtClean="0"/>
              <a:t>Pair</a:t>
            </a:r>
            <a:r>
              <a:rPr lang="zh-CN" altLang="en-US" dirty="0" smtClean="0"/>
              <a:t>提供的操作：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</p:txBody>
      </p:sp>
      <p:pic>
        <p:nvPicPr>
          <p:cNvPr id="4" name="图片 3" descr="屏幕截图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728" y="2643182"/>
            <a:ext cx="5274310" cy="323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华文楷体" pitchFamily="2" charset="-122"/>
              </a:rPr>
              <a:t>    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新增</a:t>
            </a:r>
            <a:r>
              <a:rPr lang="en-US" altLang="zh-CN" sz="3200" b="1" dirty="0" err="1">
                <a:latin typeface="Times New Roman" pitchFamily="18" charset="0"/>
                <a:ea typeface="华文楷体" pitchFamily="2" charset="-122"/>
              </a:rPr>
              <a:t>bool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类型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1472" y="1285860"/>
            <a:ext cx="7705725" cy="5113338"/>
            <a:chOff x="793" y="1026"/>
            <a:chExt cx="4854" cy="3221"/>
          </a:xfrm>
        </p:grpSpPr>
        <p:sp>
          <p:nvSpPr>
            <p:cNvPr id="115715" name="Rectangle 3"/>
            <p:cNvSpPr>
              <a:spLocks noChangeArrowheads="1"/>
            </p:cNvSpPr>
            <p:nvPr/>
          </p:nvSpPr>
          <p:spPr bwMode="auto">
            <a:xfrm>
              <a:off x="793" y="1026"/>
              <a:ext cx="4854" cy="10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kumimoji="0" lang="en-US" altLang="zh-CN" dirty="0">
                  <a:solidFill>
                    <a:schemeClr val="bg1"/>
                  </a:solidFill>
                </a:rPr>
                <a:t>false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：假  </a:t>
              </a:r>
              <a:r>
                <a:rPr kumimoji="0" lang="en-US" altLang="zh-CN" dirty="0" smtClean="0">
                  <a:solidFill>
                    <a:schemeClr val="bg1"/>
                  </a:solidFill>
                </a:rPr>
                <a:t>0</a:t>
              </a:r>
              <a:r>
                <a:rPr kumimoji="0" lang="zh-CN" altLang="en-US" dirty="0" smtClean="0">
                  <a:solidFill>
                    <a:schemeClr val="bg1"/>
                  </a:solidFill>
                </a:rPr>
                <a:t>         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true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：</a:t>
              </a:r>
              <a:r>
                <a:rPr kumimoji="0" lang="zh-CN" altLang="en-US" dirty="0" smtClean="0">
                  <a:solidFill>
                    <a:schemeClr val="bg1"/>
                  </a:solidFill>
                </a:rPr>
                <a:t>真 </a:t>
              </a:r>
              <a:r>
                <a:rPr kumimoji="0" lang="en-US" altLang="zh-CN" dirty="0" smtClean="0">
                  <a:solidFill>
                    <a:schemeClr val="bg1"/>
                  </a:solidFill>
                </a:rPr>
                <a:t>1</a:t>
              </a:r>
              <a:endParaRPr kumimoji="0" lang="zh-CN" altLang="en-US" dirty="0">
                <a:solidFill>
                  <a:schemeClr val="bg1"/>
                </a:solidFill>
              </a:endParaRPr>
            </a:p>
            <a:p>
              <a:pPr algn="l">
                <a:spcBef>
                  <a:spcPct val="20000"/>
                </a:spcBef>
              </a:pPr>
              <a:r>
                <a:rPr kumimoji="0" lang="en-US" altLang="zh-CN" dirty="0" err="1">
                  <a:solidFill>
                    <a:schemeClr val="bg1"/>
                  </a:solidFill>
                </a:rPr>
                <a:t>boolalpha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：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C++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标准库提供的操纵符，使之后的逻辑值输出为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true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或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false</a:t>
              </a:r>
            </a:p>
            <a:p>
              <a:pPr algn="l">
                <a:spcBef>
                  <a:spcPct val="20000"/>
                </a:spcBef>
              </a:pPr>
              <a:r>
                <a:rPr kumimoji="0" lang="en-US" altLang="zh-CN" dirty="0" err="1">
                  <a:solidFill>
                    <a:schemeClr val="bg1"/>
                  </a:solidFill>
                </a:rPr>
                <a:t>noboolalpha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：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C++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标准库操纵符，使之后的逻辑值输出为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1</a:t>
              </a:r>
              <a:r>
                <a:rPr kumimoji="0" lang="zh-CN" altLang="en-US" dirty="0">
                  <a:solidFill>
                    <a:schemeClr val="bg1"/>
                  </a:solidFill>
                </a:rPr>
                <a:t>或者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793" y="2070"/>
              <a:ext cx="4854" cy="21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>
                  <a:solidFill>
                    <a:schemeClr val="tx2"/>
                  </a:solidFill>
                </a:rPr>
                <a:t>// </a:t>
              </a:r>
              <a:r>
                <a:rPr kumimoji="0" lang="zh-CN" altLang="en-US" dirty="0">
                  <a:solidFill>
                    <a:schemeClr val="tx2"/>
                  </a:solidFill>
                </a:rPr>
                <a:t>例题</a:t>
              </a:r>
              <a:r>
                <a:rPr kumimoji="0" lang="en-US" altLang="zh-CN" dirty="0">
                  <a:solidFill>
                    <a:schemeClr val="tx2"/>
                  </a:solidFill>
                </a:rPr>
                <a:t>2.4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/>
                <a:t>#include &lt;</a:t>
              </a:r>
              <a:r>
                <a:rPr kumimoji="0" lang="en-US" altLang="zh-CN" dirty="0" err="1"/>
                <a:t>iostream</a:t>
              </a:r>
              <a:r>
                <a:rPr kumimoji="0" lang="en-US" altLang="zh-CN" dirty="0"/>
                <a:t> &gt;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>
                  <a:cs typeface="Times New Roman" pitchFamily="18" charset="0"/>
                </a:rPr>
                <a:t>using namespace std;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 err="1">
                  <a:cs typeface="Times New Roman" pitchFamily="18" charset="0"/>
                </a:rPr>
                <a:t>int</a:t>
              </a:r>
              <a:r>
                <a:rPr kumimoji="0" lang="en-US" altLang="zh-CN" dirty="0">
                  <a:cs typeface="Times New Roman" pitchFamily="18" charset="0"/>
                </a:rPr>
                <a:t> main()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>
                  <a:cs typeface="Times New Roman" pitchFamily="18" charset="0"/>
                </a:rPr>
                <a:t>{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>
                  <a:cs typeface="Times New Roman" pitchFamily="18" charset="0"/>
                </a:rPr>
                <a:t>       </a:t>
              </a:r>
              <a:r>
                <a:rPr kumimoji="0" lang="en-US" altLang="zh-CN" dirty="0" err="1">
                  <a:cs typeface="Times New Roman" pitchFamily="18" charset="0"/>
                </a:rPr>
                <a:t>bool</a:t>
              </a:r>
              <a:r>
                <a:rPr kumimoji="0" lang="en-US" altLang="zh-CN" dirty="0">
                  <a:cs typeface="Times New Roman" pitchFamily="18" charset="0"/>
                </a:rPr>
                <a:t> f=1&lt;2;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>
                  <a:cs typeface="Times New Roman" pitchFamily="18" charset="0"/>
                </a:rPr>
                <a:t>       </a:t>
              </a:r>
              <a:r>
                <a:rPr kumimoji="0" lang="en-US" altLang="zh-CN" dirty="0" err="1">
                  <a:cs typeface="Times New Roman" pitchFamily="18" charset="0"/>
                </a:rPr>
                <a:t>cout</a:t>
              </a:r>
              <a:r>
                <a:rPr kumimoji="0" lang="en-US" altLang="zh-CN" dirty="0">
                  <a:cs typeface="Times New Roman" pitchFamily="18" charset="0"/>
                </a:rPr>
                <a:t>&lt;&lt;f&lt;&lt;" "&lt;&lt;</a:t>
              </a:r>
              <a:r>
                <a:rPr kumimoji="0" lang="en-US" altLang="zh-CN" dirty="0" err="1">
                  <a:cs typeface="Times New Roman" pitchFamily="18" charset="0"/>
                </a:rPr>
                <a:t>boolalpha</a:t>
              </a:r>
              <a:r>
                <a:rPr kumimoji="0" lang="en-US" altLang="zh-CN" dirty="0">
                  <a:cs typeface="Times New Roman" pitchFamily="18" charset="0"/>
                </a:rPr>
                <a:t>&lt;&lt; f&lt;&lt;" "&lt;&lt;</a:t>
              </a:r>
              <a:r>
                <a:rPr kumimoji="0" lang="en-US" altLang="zh-CN" dirty="0" err="1">
                  <a:cs typeface="Times New Roman" pitchFamily="18" charset="0"/>
                </a:rPr>
                <a:t>noboolalpha</a:t>
              </a:r>
              <a:r>
                <a:rPr kumimoji="0" lang="en-US" altLang="zh-CN" dirty="0">
                  <a:cs typeface="Times New Roman" pitchFamily="18" charset="0"/>
                </a:rPr>
                <a:t>&lt;&lt;f&lt;&lt;</a:t>
              </a:r>
              <a:r>
                <a:rPr kumimoji="0" lang="en-US" altLang="zh-CN" dirty="0" err="1">
                  <a:cs typeface="Times New Roman" pitchFamily="18" charset="0"/>
                </a:rPr>
                <a:t>endl</a:t>
              </a:r>
              <a:r>
                <a:rPr kumimoji="0" lang="en-US" altLang="zh-CN" dirty="0">
                  <a:cs typeface="Times New Roman" pitchFamily="18" charset="0"/>
                </a:rPr>
                <a:t>;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>
                  <a:cs typeface="Times New Roman" pitchFamily="18" charset="0"/>
                </a:rPr>
                <a:t>       return 0;</a:t>
              </a:r>
            </a:p>
            <a:p>
              <a:pPr algn="l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kumimoji="0" lang="en-US" altLang="zh-CN" dirty="0">
                  <a:cs typeface="Times New Roman" pitchFamily="18" charset="0"/>
                </a:rPr>
                <a:t>}</a:t>
              </a:r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4377" y="2205"/>
              <a:ext cx="1088" cy="544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kumimoji="0" lang="en-US" altLang="zh-CN">
                  <a:solidFill>
                    <a:schemeClr val="bg1"/>
                  </a:solidFill>
                </a:rPr>
                <a:t>1   true   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Pair</a:t>
            </a:r>
            <a:r>
              <a:rPr lang="zh-CN" altLang="en-US" dirty="0" smtClean="0"/>
              <a:t>的创建和初始化</a:t>
            </a:r>
          </a:p>
          <a:p>
            <a:pPr>
              <a:buNone/>
            </a:pPr>
            <a:r>
              <a:rPr lang="en-US" dirty="0" smtClean="0"/>
              <a:t>1.pair&lt;string, string&gt; author("James", "Joyce");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2.typedef pair&lt;string, string&gt; Author;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Author </a:t>
            </a:r>
            <a:r>
              <a:rPr lang="en-US" dirty="0" err="1" smtClean="0"/>
              <a:t>proust</a:t>
            </a:r>
            <a:r>
              <a:rPr lang="en-US" dirty="0" smtClean="0"/>
              <a:t>("Marcel", "Proust");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Author </a:t>
            </a:r>
            <a:r>
              <a:rPr lang="en-US" dirty="0" err="1" smtClean="0"/>
              <a:t>joyce</a:t>
            </a:r>
            <a:r>
              <a:rPr lang="en-US" dirty="0" smtClean="0"/>
              <a:t>("James", "Joyce");</a:t>
            </a:r>
            <a:endParaRPr lang="zh-CN" altLang="en-US" dirty="0" smtClean="0"/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Pair</a:t>
            </a:r>
            <a:r>
              <a:rPr lang="zh-CN" altLang="en-US" dirty="0" smtClean="0"/>
              <a:t>对象的操作</a:t>
            </a:r>
            <a:r>
              <a:rPr lang="en-US" dirty="0" smtClean="0"/>
              <a:t>  .first  .second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Pair</a:t>
            </a:r>
            <a:r>
              <a:rPr lang="zh-CN" altLang="en-US" dirty="0" smtClean="0"/>
              <a:t>对象的创建</a:t>
            </a:r>
          </a:p>
          <a:p>
            <a:pPr>
              <a:buNone/>
            </a:pPr>
            <a:r>
              <a:rPr lang="en-US" dirty="0" smtClean="0"/>
              <a:t>1.make­_pair</a:t>
            </a:r>
            <a:r>
              <a:rPr lang="zh-CN" altLang="en-US" dirty="0" smtClean="0"/>
              <a:t>函数</a:t>
            </a:r>
          </a:p>
          <a:p>
            <a:pPr>
              <a:buNone/>
            </a:pPr>
            <a:r>
              <a:rPr lang="en-US" dirty="0" err="1" smtClean="0"/>
              <a:t>next_auth</a:t>
            </a:r>
            <a:r>
              <a:rPr lang="en-US" dirty="0" smtClean="0"/>
              <a:t> = </a:t>
            </a:r>
            <a:r>
              <a:rPr lang="en-US" dirty="0" err="1" smtClean="0"/>
              <a:t>make_pair</a:t>
            </a:r>
            <a:r>
              <a:rPr lang="en-US" dirty="0" smtClean="0"/>
              <a:t>(first, last);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next_auth</a:t>
            </a:r>
            <a:r>
              <a:rPr lang="en-US" dirty="0" smtClean="0"/>
              <a:t> = pair&lt;string, string&gt;(first, last);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3. .first=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.second=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2.2   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常量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58888" y="1773238"/>
            <a:ext cx="7313612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kumimoji="0" lang="en-US" altLang="zh-CN" sz="2400" dirty="0">
                <a:solidFill>
                  <a:srgbClr val="000099"/>
                </a:solidFill>
              </a:rPr>
              <a:t>C++</a:t>
            </a:r>
            <a:r>
              <a:rPr kumimoji="0" lang="zh-CN" altLang="en-US" sz="2400" dirty="0">
                <a:solidFill>
                  <a:srgbClr val="000099"/>
                </a:solidFill>
              </a:rPr>
              <a:t>中的常量：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 dirty="0"/>
              <a:t>  </a:t>
            </a:r>
            <a:r>
              <a:rPr kumimoji="0" lang="zh-CN" altLang="en-US" sz="2400" dirty="0">
                <a:solidFill>
                  <a:srgbClr val="800000"/>
                </a:solidFill>
              </a:rPr>
              <a:t>整型常量 ：</a:t>
            </a:r>
            <a:r>
              <a:rPr kumimoji="0" lang="zh-CN" altLang="en-US" sz="2400" dirty="0"/>
              <a:t> </a:t>
            </a:r>
            <a:r>
              <a:rPr kumimoji="0" lang="zh-CN" altLang="en-US" dirty="0"/>
              <a:t>包括正整数、负整数和零</a:t>
            </a:r>
            <a:br>
              <a:rPr kumimoji="0" lang="zh-CN" altLang="en-US" dirty="0"/>
            </a:br>
            <a:r>
              <a:rPr kumimoji="0" lang="zh-CN" altLang="en-US" dirty="0"/>
              <a:t>                               表示形式：十进制、八进制、十六进制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 dirty="0"/>
              <a:t>  </a:t>
            </a:r>
            <a:r>
              <a:rPr kumimoji="0" lang="zh-CN" altLang="en-US" sz="2400" dirty="0">
                <a:solidFill>
                  <a:srgbClr val="800000"/>
                </a:solidFill>
              </a:rPr>
              <a:t>实型常量 ：</a:t>
            </a:r>
            <a:r>
              <a:rPr kumimoji="0" lang="zh-CN" altLang="en-US" dirty="0"/>
              <a:t>以文字形式出现的实数</a:t>
            </a:r>
            <a:br>
              <a:rPr kumimoji="0" lang="zh-CN" altLang="en-US" dirty="0"/>
            </a:br>
            <a:r>
              <a:rPr kumimoji="0" lang="zh-CN" altLang="en-US" dirty="0"/>
              <a:t>                               </a:t>
            </a:r>
            <a:r>
              <a:rPr kumimoji="0" lang="en-US" altLang="zh-CN" dirty="0"/>
              <a:t>C</a:t>
            </a:r>
            <a:r>
              <a:rPr kumimoji="0" lang="zh-CN" altLang="en-US" dirty="0"/>
              <a:t>＋＋中实数就是浮点数</a:t>
            </a:r>
            <a:br>
              <a:rPr kumimoji="0" lang="zh-CN" altLang="en-US" dirty="0"/>
            </a:br>
            <a:r>
              <a:rPr kumimoji="0" lang="zh-CN" altLang="en-US" dirty="0"/>
              <a:t>                            </a:t>
            </a:r>
            <a:r>
              <a:rPr kumimoji="0" lang="zh-CN" altLang="en-US" sz="2400" dirty="0"/>
              <a:t>  </a:t>
            </a:r>
            <a:r>
              <a:rPr kumimoji="0" lang="zh-CN" altLang="en-US" dirty="0"/>
              <a:t>其表示形式：小数形式   指数形式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 dirty="0"/>
              <a:t> </a:t>
            </a:r>
            <a:r>
              <a:rPr kumimoji="0" lang="zh-CN" altLang="en-US" sz="2400" dirty="0">
                <a:solidFill>
                  <a:srgbClr val="800000"/>
                </a:solidFill>
              </a:rPr>
              <a:t>字符常量 ：</a:t>
            </a:r>
            <a:r>
              <a:rPr kumimoji="0" lang="zh-CN" altLang="en-US" dirty="0"/>
              <a:t>用单引号括起来的一个字符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 dirty="0"/>
              <a:t> </a:t>
            </a:r>
            <a:r>
              <a:rPr kumimoji="0" lang="zh-CN" altLang="en-US" sz="2400" dirty="0">
                <a:solidFill>
                  <a:srgbClr val="800000"/>
                </a:solidFill>
              </a:rPr>
              <a:t>字符串常量 ：</a:t>
            </a:r>
            <a:r>
              <a:rPr kumimoji="0" lang="zh-CN" altLang="en-US" dirty="0"/>
              <a:t>是用一对双引号括起来的字符序列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 dirty="0"/>
              <a:t> </a:t>
            </a:r>
            <a:r>
              <a:rPr kumimoji="0" lang="zh-CN" altLang="en-US" sz="2400" dirty="0">
                <a:solidFill>
                  <a:srgbClr val="800000"/>
                </a:solidFill>
              </a:rPr>
              <a:t>布尔常量 ：</a:t>
            </a:r>
            <a:r>
              <a:rPr kumimoji="0" lang="zh-CN" altLang="en-US" dirty="0"/>
              <a:t>只有两个</a:t>
            </a:r>
            <a:r>
              <a:rPr kumimoji="0" lang="en-US" altLang="zh-CN" dirty="0"/>
              <a:t>false(</a:t>
            </a:r>
            <a:r>
              <a:rPr kumimoji="0" lang="zh-CN" altLang="en-US" dirty="0"/>
              <a:t>假</a:t>
            </a:r>
            <a:r>
              <a:rPr kumimoji="0" lang="en-US" altLang="zh-CN" dirty="0"/>
              <a:t>)</a:t>
            </a:r>
            <a:r>
              <a:rPr kumimoji="0" lang="zh-CN" altLang="en-US" dirty="0"/>
              <a:t>和</a:t>
            </a:r>
            <a:r>
              <a:rPr kumimoji="0" lang="en-US" altLang="zh-CN" dirty="0"/>
              <a:t>true(</a:t>
            </a:r>
            <a:r>
              <a:rPr kumimoji="0" lang="zh-CN" altLang="en-US" dirty="0"/>
              <a:t>真</a:t>
            </a:r>
            <a:r>
              <a:rPr kumimoji="0" lang="en-US" altLang="zh-CN" dirty="0"/>
              <a:t>)</a:t>
            </a:r>
          </a:p>
          <a:p>
            <a:pPr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en-US" altLang="zh-CN" sz="2400" dirty="0">
                <a:solidFill>
                  <a:srgbClr val="800000"/>
                </a:solidFill>
              </a:rPr>
              <a:t>  </a:t>
            </a:r>
            <a:r>
              <a:rPr kumimoji="0" lang="zh-CN" altLang="en-US" sz="2400" dirty="0">
                <a:solidFill>
                  <a:srgbClr val="800000"/>
                </a:solidFill>
              </a:rPr>
              <a:t>枚举类型</a:t>
            </a:r>
            <a:r>
              <a:rPr kumimoji="0" lang="zh-CN" altLang="en-US" sz="2400" dirty="0" smtClean="0">
                <a:solidFill>
                  <a:srgbClr val="800000"/>
                </a:solidFill>
              </a:rPr>
              <a:t>常量：</a:t>
            </a:r>
            <a:r>
              <a:rPr lang="zh-CN" altLang="en-US" sz="2400" dirty="0" smtClean="0"/>
              <a:t>只能把枚举值赋予枚举变量，不能把元素的数值直接赋予枚举变量</a:t>
            </a:r>
            <a:endParaRPr kumimoji="0" lang="zh-CN" altLang="en-US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变量和常量寻址区别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常量是不能被程序改变的固定值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变量是可以被程序改变的数据。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常量和变量的主要区别是：常量不占内存空间，不能为常量赋值；变量需要占内存空间，可以给变量赋不同的值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常量在编译的时候，可以以立即数形式编译进指令，比起使用使用内存的变量要高效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变量的存储位置，看定义时的存储类型（见后）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>
                <a:latin typeface="Times New Roman" pitchFamily="18" charset="0"/>
                <a:ea typeface="华文楷体" pitchFamily="2" charset="-122"/>
              </a:rPr>
              <a:t>2.2   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常量</a:t>
            </a:r>
            <a:r>
              <a:rPr lang="zh-CN" altLang="en-US" sz="32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const</a:t>
            </a:r>
            <a:r>
              <a:rPr lang="zh-CN" altLang="en-US" sz="3200" b="1" dirty="0" smtClean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定义不可改变的变量）</a:t>
            </a:r>
            <a:endParaRPr lang="zh-CN" altLang="en-US" sz="3200" b="1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258888" y="1773238"/>
            <a:ext cx="731361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800000"/>
                </a:solidFill>
              </a:rPr>
              <a:t> const</a:t>
            </a:r>
            <a:r>
              <a:rPr kumimoji="0" lang="zh-CN" altLang="en-US" sz="2400">
                <a:solidFill>
                  <a:srgbClr val="800000"/>
                </a:solidFill>
              </a:rPr>
              <a:t>类型 常量名 </a:t>
            </a:r>
            <a:r>
              <a:rPr kumimoji="0" lang="en-US" altLang="zh-CN" sz="2400">
                <a:solidFill>
                  <a:srgbClr val="800000"/>
                </a:solidFill>
              </a:rPr>
              <a:t>= </a:t>
            </a:r>
            <a:r>
              <a:rPr kumimoji="0" lang="zh-CN" altLang="en-US" sz="2400">
                <a:solidFill>
                  <a:srgbClr val="800000"/>
                </a:solidFill>
              </a:rPr>
              <a:t>常量值</a:t>
            </a:r>
            <a:r>
              <a:rPr kumimoji="0" lang="en-US" altLang="zh-CN" sz="2400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58888" y="2565400"/>
            <a:ext cx="7313612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sz="2400"/>
              <a:t>const int x = 10;</a:t>
            </a:r>
          </a:p>
          <a:p>
            <a:pPr algn="l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sz="2400"/>
              <a:t>const float y = 2.1;           </a:t>
            </a:r>
            <a:r>
              <a:rPr kumimoji="0" lang="en-US" altLang="zh-CN" sz="3200">
                <a:solidFill>
                  <a:srgbClr val="FF0000"/>
                </a:solidFill>
                <a:cs typeface="Times New Roman" pitchFamily="18" charset="0"/>
              </a:rPr>
              <a:t>√</a:t>
            </a:r>
            <a:endParaRPr kumimoji="0" lang="en-US" altLang="zh-CN" sz="2400">
              <a:solidFill>
                <a:srgbClr val="FF0000"/>
              </a:solidFill>
              <a:cs typeface="Times New Roman" pitchFamily="18" charset="0"/>
            </a:endParaRPr>
          </a:p>
          <a:p>
            <a:pPr algn="l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sz="2400"/>
              <a:t>const char ch = 'A';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258888" y="4365625"/>
            <a:ext cx="731361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 dirty="0"/>
              <a:t>不允许修改</a:t>
            </a:r>
            <a:r>
              <a:rPr kumimoji="0" lang="en-US" altLang="zh-CN" sz="2400" dirty="0"/>
              <a:t>const</a:t>
            </a:r>
            <a:r>
              <a:rPr kumimoji="0" lang="zh-CN" altLang="en-US" sz="2400" dirty="0"/>
              <a:t>常量的值；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 dirty="0"/>
              <a:t> 符号常量定义尽量采用</a:t>
            </a:r>
            <a:r>
              <a:rPr kumimoji="0" lang="en-US" altLang="zh-CN" sz="2400" dirty="0"/>
              <a:t>const</a:t>
            </a:r>
            <a:r>
              <a:rPr kumimoji="0" lang="zh-CN" altLang="en-US" sz="2400" dirty="0"/>
              <a:t>常量，少用宏（</a:t>
            </a:r>
            <a:r>
              <a:rPr kumimoji="0" lang="en-US" altLang="zh-CN" sz="2400" dirty="0"/>
              <a:t>#define</a:t>
            </a:r>
            <a:r>
              <a:rPr kumimoji="0" lang="en-US" altLang="zh-CN" sz="2400" dirty="0" smtClean="0"/>
              <a:t>);</a:t>
            </a:r>
            <a:endParaRPr kumimoji="0"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1475"/>
            <a:ext cx="8610600" cy="896938"/>
          </a:xfrm>
        </p:spPr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2.3  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常类型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C++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中的常类型）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1844675"/>
            <a:ext cx="2952750" cy="41767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 dirty="0">
                <a:ea typeface="华文楷体" pitchFamily="2" charset="-122"/>
              </a:rPr>
              <a:t>一般常量</a:t>
            </a:r>
          </a:p>
          <a:p>
            <a:pPr>
              <a:lnSpc>
                <a:spcPct val="11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 dirty="0">
                <a:ea typeface="华文楷体" pitchFamily="2" charset="-122"/>
              </a:rPr>
              <a:t>常数组</a:t>
            </a:r>
          </a:p>
          <a:p>
            <a:pPr>
              <a:lnSpc>
                <a:spcPct val="11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 dirty="0">
                <a:ea typeface="华文楷体" pitchFamily="2" charset="-122"/>
              </a:rPr>
              <a:t>常指针</a:t>
            </a:r>
          </a:p>
          <a:p>
            <a:pPr>
              <a:lnSpc>
                <a:spcPct val="11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 dirty="0">
                <a:ea typeface="华文楷体" pitchFamily="2" charset="-122"/>
              </a:rPr>
              <a:t>常引用</a:t>
            </a:r>
          </a:p>
          <a:p>
            <a:pPr>
              <a:lnSpc>
                <a:spcPct val="11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 dirty="0">
                <a:ea typeface="华文楷体" pitchFamily="2" charset="-122"/>
              </a:rPr>
              <a:t>常对象</a:t>
            </a:r>
          </a:p>
          <a:p>
            <a:pPr>
              <a:lnSpc>
                <a:spcPct val="11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 dirty="0">
                <a:ea typeface="华文楷体" pitchFamily="2" charset="-122"/>
              </a:rPr>
              <a:t>常成员函数</a:t>
            </a:r>
          </a:p>
          <a:p>
            <a:pPr>
              <a:lnSpc>
                <a:spcPct val="110000"/>
              </a:lnSpc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b="1" dirty="0">
                <a:ea typeface="华文楷体" pitchFamily="2" charset="-122"/>
              </a:rPr>
              <a:t>常数据成员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5292725" y="3357563"/>
            <a:ext cx="2879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15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</a:rPr>
              <a:t>常类型的对象必须进行初始化，而且不能被更新。</a:t>
            </a:r>
            <a:endParaRPr kumimoji="0" lang="zh-CN" altLang="en-US" sz="2400" b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（一般常量）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889000" y="1987550"/>
            <a:ext cx="77152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sz="2800"/>
              <a:t>　　一般常量是指简单类型的常量。这种常量在定义时，修饰符</a:t>
            </a:r>
            <a:r>
              <a:rPr kumimoji="0" lang="en-US" altLang="zh-CN" sz="2800"/>
              <a:t>const</a:t>
            </a:r>
            <a:r>
              <a:rPr kumimoji="0" lang="zh-CN" altLang="en-US" sz="2800"/>
              <a:t>可以用在类型说明符前，也可以用在类型说明符后。如：</a:t>
            </a:r>
            <a:br>
              <a:rPr kumimoji="0" lang="zh-CN" altLang="en-US" sz="2800"/>
            </a:br>
            <a:r>
              <a:rPr kumimoji="0" lang="zh-CN" altLang="en-US" sz="2800"/>
              <a:t/>
            </a:r>
            <a:br>
              <a:rPr kumimoji="0" lang="zh-CN" altLang="en-US" sz="2800"/>
            </a:br>
            <a:r>
              <a:rPr kumimoji="0" lang="zh-CN" altLang="en-US" sz="2800"/>
              <a:t>　　</a:t>
            </a:r>
            <a:r>
              <a:rPr kumimoji="0" lang="en-US" altLang="zh-CN" sz="2800">
                <a:solidFill>
                  <a:srgbClr val="FF3300"/>
                </a:solidFill>
              </a:rPr>
              <a:t>int const x=2;</a:t>
            </a:r>
            <a:r>
              <a:rPr kumimoji="0" lang="zh-CN" altLang="en-US" sz="2800">
                <a:solidFill>
                  <a:srgbClr val="FF3300"/>
                </a:solidFill>
              </a:rPr>
              <a:t>或  </a:t>
            </a:r>
            <a:r>
              <a:rPr kumimoji="0" lang="en-US" altLang="zh-CN" sz="2800">
                <a:solidFill>
                  <a:srgbClr val="FF3300"/>
                </a:solidFill>
              </a:rPr>
              <a:t>const int x=2;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971550" y="1700213"/>
            <a:ext cx="79930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400"/>
              <a:t>常数组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400"/>
              <a:t>定义或说明一个常数组可采用如下格式：</a:t>
            </a:r>
            <a:br>
              <a:rPr kumimoji="0" lang="zh-CN" altLang="en-US" sz="2400"/>
            </a:br>
            <a:r>
              <a:rPr kumimoji="0" lang="zh-CN" altLang="en-US" sz="2400"/>
              <a:t/>
            </a:r>
            <a:br>
              <a:rPr kumimoji="0" lang="zh-CN" altLang="en-US" sz="2400"/>
            </a:br>
            <a:r>
              <a:rPr kumimoji="0" lang="zh-CN" altLang="en-US" sz="2400">
                <a:solidFill>
                  <a:srgbClr val="800000"/>
                </a:solidFill>
              </a:rPr>
              <a:t>类型说明符    </a:t>
            </a:r>
            <a:r>
              <a:rPr kumimoji="0" lang="en-US" altLang="zh-CN" sz="2400">
                <a:solidFill>
                  <a:srgbClr val="800000"/>
                </a:solidFill>
              </a:rPr>
              <a:t>const </a:t>
            </a:r>
            <a:r>
              <a:rPr kumimoji="0" lang="zh-CN" altLang="en-US" sz="2400">
                <a:solidFill>
                  <a:srgbClr val="800000"/>
                </a:solidFill>
              </a:rPr>
              <a:t>数组名</a:t>
            </a:r>
            <a:r>
              <a:rPr kumimoji="0" lang="en-US" altLang="zh-CN" sz="2400">
                <a:solidFill>
                  <a:srgbClr val="800000"/>
                </a:solidFill>
              </a:rPr>
              <a:t>[</a:t>
            </a:r>
            <a:r>
              <a:rPr kumimoji="0" lang="zh-CN" altLang="en-US" sz="2400">
                <a:solidFill>
                  <a:srgbClr val="800000"/>
                </a:solidFill>
              </a:rPr>
              <a:t>大小</a:t>
            </a:r>
            <a:r>
              <a:rPr kumimoji="0" lang="en-US" altLang="zh-CN" sz="2400">
                <a:solidFill>
                  <a:srgbClr val="800000"/>
                </a:solidFill>
              </a:rPr>
              <a:t>]…</a:t>
            </a:r>
            <a:br>
              <a:rPr kumimoji="0" lang="en-US" altLang="zh-CN" sz="2400">
                <a:solidFill>
                  <a:srgbClr val="800000"/>
                </a:solidFill>
              </a:rPr>
            </a:br>
            <a:r>
              <a:rPr kumimoji="0" lang="en-US" altLang="zh-CN" sz="2400"/>
              <a:t/>
            </a:r>
            <a:br>
              <a:rPr kumimoji="0" lang="en-US" altLang="zh-CN" sz="2400"/>
            </a:br>
            <a:r>
              <a:rPr kumimoji="0" lang="zh-CN" altLang="en-US" sz="2400"/>
              <a:t>或者</a:t>
            </a:r>
            <a:br>
              <a:rPr kumimoji="0" lang="zh-CN" altLang="en-US" sz="2400"/>
            </a:br>
            <a:r>
              <a:rPr kumimoji="0" lang="zh-CN" altLang="en-US" sz="2400"/>
              <a:t/>
            </a:r>
            <a:br>
              <a:rPr kumimoji="0" lang="zh-CN" altLang="en-US" sz="2400"/>
            </a:br>
            <a:r>
              <a:rPr kumimoji="0" lang="en-US" altLang="zh-CN" sz="2400">
                <a:solidFill>
                  <a:srgbClr val="800000"/>
                </a:solidFill>
              </a:rPr>
              <a:t>const  </a:t>
            </a:r>
            <a:r>
              <a:rPr kumimoji="0" lang="zh-CN" altLang="en-US" sz="2400">
                <a:solidFill>
                  <a:srgbClr val="800000"/>
                </a:solidFill>
              </a:rPr>
              <a:t>类型说明符  数组名 </a:t>
            </a:r>
            <a:r>
              <a:rPr kumimoji="0" lang="en-US" altLang="zh-CN" sz="2400">
                <a:solidFill>
                  <a:srgbClr val="800000"/>
                </a:solidFill>
              </a:rPr>
              <a:t>[</a:t>
            </a:r>
            <a:r>
              <a:rPr kumimoji="0" lang="zh-CN" altLang="en-US" sz="2400">
                <a:solidFill>
                  <a:srgbClr val="800000"/>
                </a:solidFill>
              </a:rPr>
              <a:t>大小</a:t>
            </a:r>
            <a:r>
              <a:rPr kumimoji="0" lang="en-US" altLang="zh-CN" sz="2400">
                <a:solidFill>
                  <a:srgbClr val="800000"/>
                </a:solidFill>
              </a:rPr>
              <a:t>]…</a:t>
            </a:r>
            <a:r>
              <a:rPr kumimoji="0" lang="en-US" altLang="zh-CN" sz="2400"/>
              <a:t/>
            </a:r>
            <a:br>
              <a:rPr kumimoji="0" lang="en-US" altLang="zh-CN" sz="2400"/>
            </a:br>
            <a:r>
              <a:rPr kumimoji="0" lang="en-US" altLang="zh-CN" sz="2400"/>
              <a:t/>
            </a:r>
            <a:br>
              <a:rPr kumimoji="0" lang="en-US" altLang="zh-CN" sz="2400"/>
            </a:br>
            <a:r>
              <a:rPr kumimoji="0" lang="zh-CN" altLang="en-US" sz="2400"/>
              <a:t>例如：</a:t>
            </a:r>
            <a:br>
              <a:rPr kumimoji="0" lang="zh-CN" altLang="en-US" sz="2400"/>
            </a:br>
            <a:r>
              <a:rPr kumimoji="0" lang="zh-CN" altLang="en-US" sz="2400"/>
              <a:t/>
            </a:r>
            <a:br>
              <a:rPr kumimoji="0" lang="zh-CN" altLang="en-US" sz="2400"/>
            </a:br>
            <a:r>
              <a:rPr kumimoji="0" lang="zh-CN" altLang="en-US" sz="2400"/>
              <a:t>　　</a:t>
            </a:r>
            <a:r>
              <a:rPr kumimoji="0" lang="en-US" altLang="zh-CN" sz="2400">
                <a:solidFill>
                  <a:srgbClr val="FF3300"/>
                </a:solidFill>
              </a:rPr>
              <a:t>int const a[5]={1, 2, 3, 4, 5};</a:t>
            </a:r>
            <a:endParaRPr kumimoji="0" lang="en-US" altLang="zh-CN" sz="2400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（常数组）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900113" y="1628775"/>
            <a:ext cx="7956550" cy="963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800"/>
              <a:t>使用</a:t>
            </a:r>
            <a:r>
              <a:rPr kumimoji="0" lang="en-US" altLang="zh-CN" sz="2800"/>
              <a:t>const</a:t>
            </a:r>
            <a:r>
              <a:rPr kumimoji="0" lang="zh-CN" altLang="en-US" sz="2800"/>
              <a:t>修饰指针时，由于</a:t>
            </a:r>
            <a:r>
              <a:rPr kumimoji="0" lang="en-US" altLang="zh-CN" sz="2800"/>
              <a:t>const</a:t>
            </a:r>
            <a:r>
              <a:rPr kumimoji="0" lang="zh-CN" altLang="en-US" sz="2800"/>
              <a:t>的位置不同，而含意不同。下面举两个例子，说明它们的区别。</a:t>
            </a:r>
            <a:r>
              <a:rPr kumimoji="0" lang="zh-CN" altLang="en-US" sz="1000" b="0">
                <a:cs typeface="Arial" charset="0"/>
              </a:rPr>
              <a:t>　　 </a:t>
            </a:r>
            <a:endParaRPr kumimoji="0" lang="zh-CN" altLang="en-US" sz="1800" b="0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228600" y="2624138"/>
            <a:ext cx="8915400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）若声明</a:t>
            </a:r>
            <a:r>
              <a:rPr lang="zh-CN" altLang="en-US" sz="2400" u="sng" dirty="0">
                <a:solidFill>
                  <a:srgbClr val="800000"/>
                </a:solidFill>
              </a:rPr>
              <a:t>常量指针</a:t>
            </a:r>
            <a:r>
              <a:rPr lang="zh-CN" altLang="en-US" sz="2400" dirty="0"/>
              <a:t>，则指针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所指向的变量是可以更新的，</a:t>
            </a:r>
            <a:r>
              <a:rPr lang="zh-CN" altLang="en-US" sz="2400" u="sng" dirty="0">
                <a:solidFill>
                  <a:srgbClr val="800000"/>
                </a:solidFill>
              </a:rPr>
              <a:t>不可更新的是常量指针</a:t>
            </a:r>
            <a:r>
              <a:rPr lang="en-US" altLang="zh-CN" sz="2400" u="sng" dirty="0" err="1">
                <a:solidFill>
                  <a:srgbClr val="800000"/>
                </a:solidFill>
              </a:rPr>
              <a:t>pn</a:t>
            </a:r>
            <a:r>
              <a:rPr lang="zh-CN" altLang="en-US" sz="2400" u="sng" dirty="0">
                <a:solidFill>
                  <a:srgbClr val="800000"/>
                </a:solidFill>
              </a:rPr>
              <a:t>所指的方向 。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400" dirty="0"/>
              <a:t>例：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n1=3;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const n2=5;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*const 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 &amp;n1; 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 err="1"/>
              <a:t>pn</a:t>
            </a:r>
            <a:r>
              <a:rPr lang="en-US" altLang="zh-CN" sz="2400" dirty="0"/>
              <a:t>=&amp;n2;  </a:t>
            </a:r>
            <a:r>
              <a:rPr lang="en-US" altLang="zh-CN" sz="2400" dirty="0">
                <a:solidFill>
                  <a:schemeClr val="hlink"/>
                </a:solidFill>
              </a:rPr>
              <a:t>//</a:t>
            </a:r>
            <a:r>
              <a:rPr lang="zh-CN" altLang="en-US" sz="2400" dirty="0">
                <a:solidFill>
                  <a:schemeClr val="hlink"/>
                </a:solidFill>
              </a:rPr>
              <a:t>错误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en-US" sz="2400" dirty="0"/>
              <a:t>*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=6;     </a:t>
            </a:r>
            <a:r>
              <a:rPr lang="en-US" altLang="zh-CN" sz="2400" dirty="0">
                <a:solidFill>
                  <a:srgbClr val="800000"/>
                </a:solidFill>
              </a:rPr>
              <a:t>//</a:t>
            </a:r>
            <a:r>
              <a:rPr lang="zh-CN" altLang="en-US" sz="2400" dirty="0">
                <a:solidFill>
                  <a:srgbClr val="800000"/>
                </a:solidFill>
              </a:rPr>
              <a:t>正确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（常指针：常量指针）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0694" y="3857628"/>
            <a:ext cx="315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类型名</a:t>
            </a:r>
            <a:r>
              <a:rPr lang="en-US" dirty="0" smtClean="0">
                <a:solidFill>
                  <a:srgbClr val="FF0000"/>
                </a:solidFill>
              </a:rPr>
              <a:t>* const </a:t>
            </a:r>
            <a:r>
              <a:rPr lang="zh-CN" altLang="en-US" dirty="0" smtClean="0">
                <a:solidFill>
                  <a:srgbClr val="FF0000"/>
                </a:solidFill>
              </a:rPr>
              <a:t>指针名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地址名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042988" y="1989138"/>
            <a:ext cx="7772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）若声明为</a:t>
            </a:r>
            <a:r>
              <a:rPr lang="zh-CN" altLang="en-US" sz="2400" u="sng">
                <a:solidFill>
                  <a:srgbClr val="800000"/>
                </a:solidFill>
              </a:rPr>
              <a:t>指向常量的指针，则指针</a:t>
            </a:r>
            <a:r>
              <a:rPr lang="en-US" altLang="zh-CN" sz="2400" u="sng">
                <a:solidFill>
                  <a:srgbClr val="800000"/>
                </a:solidFill>
              </a:rPr>
              <a:t>pn</a:t>
            </a:r>
            <a:r>
              <a:rPr lang="zh-CN" altLang="en-US" sz="2400" u="sng">
                <a:solidFill>
                  <a:srgbClr val="800000"/>
                </a:solidFill>
              </a:rPr>
              <a:t>所指向的常量是不可以更新的</a:t>
            </a:r>
            <a:r>
              <a:rPr lang="zh-CN" altLang="en-US" sz="2400"/>
              <a:t>，但可更新的是指针</a:t>
            </a:r>
            <a:r>
              <a:rPr lang="en-US" altLang="zh-CN" sz="2400"/>
              <a:t>pn</a:t>
            </a:r>
            <a:r>
              <a:rPr lang="zh-CN" altLang="en-US" sz="2400"/>
              <a:t>所指的方向 。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2195513" y="3068638"/>
            <a:ext cx="45720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zh-CN" altLang="en-US" sz="2400" dirty="0"/>
              <a:t>例： 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n1=3;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const n2=5;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/>
              <a:t>const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 &amp;n1; 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 dirty="0" err="1"/>
              <a:t>pn</a:t>
            </a:r>
            <a:r>
              <a:rPr lang="en-US" altLang="zh-CN" sz="2400" dirty="0"/>
              <a:t>=&amp;n2;  </a:t>
            </a:r>
            <a:r>
              <a:rPr lang="en-US" altLang="zh-CN" sz="2400" dirty="0">
                <a:solidFill>
                  <a:srgbClr val="800000"/>
                </a:solidFill>
              </a:rPr>
              <a:t>//</a:t>
            </a:r>
            <a:r>
              <a:rPr lang="zh-CN" altLang="en-US" sz="2400" dirty="0">
                <a:solidFill>
                  <a:srgbClr val="800000"/>
                </a:solidFill>
              </a:rPr>
              <a:t>正确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en-US" sz="2400" dirty="0"/>
              <a:t>*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=6;     </a:t>
            </a:r>
            <a:r>
              <a:rPr lang="en-US" altLang="zh-CN" sz="2400" dirty="0">
                <a:solidFill>
                  <a:schemeClr val="hlink"/>
                </a:solidFill>
              </a:rPr>
              <a:t>//</a:t>
            </a:r>
            <a:r>
              <a:rPr lang="zh-CN" altLang="en-US" sz="2400" dirty="0">
                <a:solidFill>
                  <a:schemeClr val="hlink"/>
                </a:solidFill>
              </a:rPr>
              <a:t>错误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（常指针：指向常量的指针）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570" y="4214818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 </a:t>
            </a:r>
            <a:r>
              <a:rPr lang="zh-CN" altLang="en-US" dirty="0" smtClean="0">
                <a:solidFill>
                  <a:srgbClr val="FF0000"/>
                </a:solidFill>
              </a:rPr>
              <a:t>类型名</a:t>
            </a: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zh-CN" altLang="en-US" dirty="0" smtClean="0">
                <a:solidFill>
                  <a:srgbClr val="FF0000"/>
                </a:solidFill>
              </a:rPr>
              <a:t>指针名</a:t>
            </a:r>
            <a:r>
              <a:rPr lang="zh-CN" altLang="en-US" dirty="0" smtClean="0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042988" y="1989138"/>
            <a:ext cx="77724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）若声明为</a:t>
            </a:r>
            <a:r>
              <a:rPr lang="zh-CN" altLang="en-US" sz="2400" u="sng">
                <a:solidFill>
                  <a:srgbClr val="800000"/>
                </a:solidFill>
              </a:rPr>
              <a:t>指向常量的常量指针，则指针</a:t>
            </a:r>
            <a:r>
              <a:rPr lang="en-US" altLang="zh-CN" sz="2400" u="sng">
                <a:solidFill>
                  <a:srgbClr val="800000"/>
                </a:solidFill>
              </a:rPr>
              <a:t>pn</a:t>
            </a:r>
            <a:r>
              <a:rPr lang="zh-CN" altLang="en-US" sz="2400" u="sng">
                <a:solidFill>
                  <a:srgbClr val="800000"/>
                </a:solidFill>
              </a:rPr>
              <a:t>所指向的常量和指针</a:t>
            </a:r>
            <a:r>
              <a:rPr lang="en-US" altLang="zh-CN" sz="2400" u="sng">
                <a:solidFill>
                  <a:srgbClr val="800000"/>
                </a:solidFill>
              </a:rPr>
              <a:t>pn</a:t>
            </a:r>
            <a:r>
              <a:rPr lang="zh-CN" altLang="en-US" sz="2400" u="sng">
                <a:solidFill>
                  <a:srgbClr val="800000"/>
                </a:solidFill>
              </a:rPr>
              <a:t>都是不可以更新的</a:t>
            </a:r>
            <a:r>
              <a:rPr lang="zh-CN" altLang="en-US" sz="2400"/>
              <a:t>。实际应用很少用到此类指针。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2195513" y="3113088"/>
            <a:ext cx="45720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zh-CN" altLang="en-US" sz="2400"/>
              <a:t>例： 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/>
              <a:t>int n1=3;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/>
              <a:t>int const n2=5;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/>
              <a:t>const int *const pn= &amp;n1; 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zh-CN" sz="2400"/>
              <a:t>pn=&amp;n2;  </a:t>
            </a:r>
            <a:r>
              <a:rPr lang="en-US" altLang="zh-CN" sz="2400">
                <a:solidFill>
                  <a:schemeClr val="hlink"/>
                </a:solidFill>
              </a:rPr>
              <a:t>//</a:t>
            </a:r>
            <a:r>
              <a:rPr lang="zh-CN" altLang="en-US" sz="2400">
                <a:solidFill>
                  <a:schemeClr val="hlink"/>
                </a:solidFill>
              </a:rPr>
              <a:t>错误</a:t>
            </a:r>
          </a:p>
          <a:p>
            <a:pPr lvl="1" algn="just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Tx/>
              <a:buNone/>
            </a:pPr>
            <a:r>
              <a:rPr lang="en-US" altLang="en-US" sz="2400"/>
              <a:t>*</a:t>
            </a:r>
            <a:r>
              <a:rPr lang="en-US" altLang="zh-CN" sz="2400"/>
              <a:t>pn=6;     </a:t>
            </a:r>
            <a:r>
              <a:rPr lang="en-US" altLang="zh-CN" sz="2400">
                <a:solidFill>
                  <a:schemeClr val="hlink"/>
                </a:solidFill>
              </a:rPr>
              <a:t>//</a:t>
            </a:r>
            <a:r>
              <a:rPr lang="zh-CN" altLang="en-US" sz="2400">
                <a:solidFill>
                  <a:schemeClr val="hlink"/>
                </a:solidFill>
              </a:rPr>
              <a:t>错误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CC"/>
                </a:solidFill>
              </a:rPr>
              <a:t>（常指针：指向常量的常量指针）</a:t>
            </a:r>
            <a:endParaRPr kumimoji="0" lang="zh-CN" altLang="en-US" sz="3200">
              <a:solidFill>
                <a:schemeClr val="hlin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714752"/>
            <a:ext cx="381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 </a:t>
            </a:r>
            <a:r>
              <a:rPr lang="zh-CN" altLang="en-US" dirty="0" smtClean="0">
                <a:solidFill>
                  <a:srgbClr val="FF0000"/>
                </a:solidFill>
              </a:rPr>
              <a:t>类型名</a:t>
            </a:r>
            <a:r>
              <a:rPr lang="en-US" dirty="0" smtClean="0">
                <a:solidFill>
                  <a:srgbClr val="FF0000"/>
                </a:solidFill>
              </a:rPr>
              <a:t> * const </a:t>
            </a:r>
            <a:r>
              <a:rPr lang="zh-CN" altLang="en-US" dirty="0" smtClean="0">
                <a:solidFill>
                  <a:srgbClr val="FF0000"/>
                </a:solidFill>
              </a:rPr>
              <a:t>指针名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zh-CN" altLang="en-US" dirty="0" smtClean="0">
                <a:solidFill>
                  <a:srgbClr val="FF0000"/>
                </a:solidFill>
              </a:rPr>
              <a:t>地址名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华文楷体" pitchFamily="2" charset="-122"/>
              </a:rPr>
              <a:t>string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类型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258888" y="3789363"/>
            <a:ext cx="731361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</a:rPr>
              <a:t>问题：为什么抛弃</a:t>
            </a:r>
            <a:r>
              <a:rPr kumimoji="0" lang="en-US" altLang="zh-CN" dirty="0">
                <a:solidFill>
                  <a:srgbClr val="FF0000"/>
                </a:solidFill>
              </a:rPr>
              <a:t>char*</a:t>
            </a:r>
            <a:r>
              <a:rPr kumimoji="0" lang="zh-CN" altLang="en-US" dirty="0">
                <a:solidFill>
                  <a:srgbClr val="FF0000"/>
                </a:solidFill>
              </a:rPr>
              <a:t>的字符串而选用</a:t>
            </a:r>
            <a:r>
              <a:rPr kumimoji="0" lang="en-US" altLang="zh-CN" dirty="0">
                <a:solidFill>
                  <a:srgbClr val="FF0000"/>
                </a:solidFill>
              </a:rPr>
              <a:t>C++</a:t>
            </a:r>
            <a:r>
              <a:rPr kumimoji="0" lang="zh-CN" altLang="en-US" dirty="0">
                <a:solidFill>
                  <a:srgbClr val="FF0000"/>
                </a:solidFill>
              </a:rPr>
              <a:t>标准程序库中的</a:t>
            </a:r>
            <a:r>
              <a:rPr kumimoji="0" lang="en-US" altLang="zh-CN" dirty="0">
                <a:solidFill>
                  <a:srgbClr val="FF0000"/>
                </a:solidFill>
              </a:rPr>
              <a:t>string</a:t>
            </a:r>
            <a:r>
              <a:rPr kumimoji="0" lang="zh-CN" altLang="en-US" dirty="0">
                <a:solidFill>
                  <a:srgbClr val="FF0000"/>
                </a:solidFill>
              </a:rPr>
              <a:t>类？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dirty="0"/>
              <a:t>回答：是因为使用</a:t>
            </a:r>
            <a:r>
              <a:rPr kumimoji="0" lang="en-US" altLang="zh-CN" dirty="0"/>
              <a:t>string</a:t>
            </a:r>
            <a:r>
              <a:rPr kumimoji="0" lang="zh-CN" altLang="en-US" dirty="0"/>
              <a:t>不必担心内存是否足够、字符串长度等等，而且作为一个类出现，他集成的操作函数足以完成大多数情况下的需要。例如可以用 </a:t>
            </a:r>
            <a:r>
              <a:rPr kumimoji="0" lang="en-US" altLang="zh-CN" dirty="0"/>
              <a:t>= </a:t>
            </a:r>
            <a:r>
              <a:rPr kumimoji="0" lang="zh-CN" altLang="en-US" dirty="0"/>
              <a:t>进行赋值操作，</a:t>
            </a:r>
            <a:r>
              <a:rPr kumimoji="0" lang="en-US" altLang="zh-CN" dirty="0"/>
              <a:t>== </a:t>
            </a:r>
            <a:r>
              <a:rPr kumimoji="0" lang="zh-CN" altLang="en-US" dirty="0"/>
              <a:t>进行比较，</a:t>
            </a:r>
            <a:r>
              <a:rPr kumimoji="0" lang="en-US" altLang="zh-CN" dirty="0"/>
              <a:t>+ </a:t>
            </a:r>
            <a:r>
              <a:rPr kumimoji="0" lang="zh-CN" altLang="en-US" dirty="0"/>
              <a:t>做串联（是不是很简单</a:t>
            </a:r>
            <a:r>
              <a:rPr kumimoji="0" lang="en-US" altLang="zh-CN" dirty="0"/>
              <a:t>?</a:t>
            </a:r>
            <a:r>
              <a:rPr kumimoji="0" lang="zh-CN" altLang="en-US" dirty="0"/>
              <a:t>）。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kumimoji="0" lang="zh-CN" altLang="en-US" dirty="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dirty="0"/>
              <a:t>尽可以把它看成是</a:t>
            </a:r>
            <a:r>
              <a:rPr kumimoji="0" lang="en-US" altLang="zh-CN" dirty="0"/>
              <a:t>C++</a:t>
            </a:r>
            <a:r>
              <a:rPr kumimoji="0" lang="zh-CN" altLang="en-US" dirty="0"/>
              <a:t>的基本数据类型 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258888" y="1630363"/>
            <a:ext cx="7313612" cy="187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dirty="0">
                <a:solidFill>
                  <a:srgbClr val="000099"/>
                </a:solidFill>
              </a:rPr>
              <a:t>string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en-US" altLang="zh-CN" dirty="0"/>
              <a:t>  </a:t>
            </a:r>
            <a:r>
              <a:rPr kumimoji="0" lang="zh-CN" altLang="en-US" dirty="0"/>
              <a:t>新增的字符串类型，代替</a:t>
            </a:r>
            <a:r>
              <a:rPr kumimoji="0" lang="en-US" altLang="zh-CN" dirty="0"/>
              <a:t>C</a:t>
            </a:r>
            <a:r>
              <a:rPr kumimoji="0" lang="zh-CN" altLang="en-US" dirty="0"/>
              <a:t>语言中以’</a:t>
            </a:r>
            <a:r>
              <a:rPr kumimoji="0" lang="en-US" altLang="zh-CN" dirty="0"/>
              <a:t>\0’</a:t>
            </a:r>
            <a:r>
              <a:rPr kumimoji="0" lang="zh-CN" altLang="en-US" dirty="0"/>
              <a:t>结束的字符数组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dirty="0"/>
              <a:t>  必须包含头文件</a:t>
            </a:r>
            <a:r>
              <a:rPr kumimoji="0" lang="en-US" altLang="zh-CN" dirty="0"/>
              <a:t>string</a:t>
            </a:r>
            <a:br>
              <a:rPr kumimoji="0" lang="en-US" altLang="zh-CN" dirty="0"/>
            </a:br>
            <a:r>
              <a:rPr kumimoji="0" lang="en-US" altLang="zh-CN" dirty="0"/>
              <a:t>                   #include &lt;string&gt;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en-US" altLang="zh-CN" dirty="0"/>
              <a:t> </a:t>
            </a:r>
            <a:r>
              <a:rPr kumimoji="0" lang="zh-CN" altLang="en-US" dirty="0"/>
              <a:t>提供的操作：赋值、读写、求串长、连接、修改、比较和查找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571472" y="1214422"/>
            <a:ext cx="800735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800" dirty="0" smtClean="0"/>
              <a:t>const </a:t>
            </a:r>
            <a:r>
              <a:rPr lang="zh-CN" altLang="en-US" sz="2800" dirty="0" smtClean="0"/>
              <a:t>引用是指向 </a:t>
            </a:r>
            <a:r>
              <a:rPr lang="en-US" altLang="zh-CN" sz="2800" dirty="0" smtClean="0"/>
              <a:t>const </a:t>
            </a:r>
            <a:r>
              <a:rPr lang="zh-CN" altLang="en-US" sz="2800" dirty="0" smtClean="0"/>
              <a:t>对象的引用：</a:t>
            </a:r>
          </a:p>
          <a:p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ival</a:t>
            </a:r>
            <a:r>
              <a:rPr lang="en-US" altLang="zh-CN" dirty="0" smtClean="0"/>
              <a:t> = 1024;</a:t>
            </a:r>
          </a:p>
          <a:p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refVal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ival</a:t>
            </a:r>
            <a:r>
              <a:rPr lang="en-US" altLang="zh-CN" dirty="0" smtClean="0"/>
              <a:t>; // ok: both reference and object </a:t>
            </a:r>
            <a:r>
              <a:rPr lang="en-US" altLang="zh-CN" dirty="0" smtClean="0"/>
              <a:t>are   const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&amp;ref2 = </a:t>
            </a:r>
            <a:r>
              <a:rPr lang="en-US" altLang="zh-CN" dirty="0" err="1" smtClean="0"/>
              <a:t>ival</a:t>
            </a:r>
            <a:r>
              <a:rPr lang="en-US" altLang="zh-CN" dirty="0" smtClean="0"/>
              <a:t>; // error: non const reference to </a:t>
            </a:r>
            <a:r>
              <a:rPr lang="en-US" altLang="zh-CN" dirty="0" smtClean="0"/>
              <a:t>a   const object</a:t>
            </a:r>
          </a:p>
          <a:p>
            <a:endParaRPr lang="en-US" altLang="zh-CN" dirty="0" smtClean="0"/>
          </a:p>
          <a:p>
            <a:r>
              <a:rPr kumimoji="0" lang="zh-CN" altLang="en-US" sz="2400" dirty="0" smtClean="0"/>
              <a:t>使用</a:t>
            </a:r>
            <a:r>
              <a:rPr kumimoji="0" lang="en-US" altLang="zh-CN" sz="2400" dirty="0"/>
              <a:t>const</a:t>
            </a:r>
            <a:r>
              <a:rPr kumimoji="0" lang="zh-CN" altLang="en-US" sz="2400" dirty="0"/>
              <a:t>修饰符也可以说明引用，被说明的引用为</a:t>
            </a:r>
            <a:r>
              <a:rPr kumimoji="0" lang="zh-CN" altLang="en-US" sz="2400" u="sng" dirty="0">
                <a:solidFill>
                  <a:srgbClr val="800000"/>
                </a:solidFill>
              </a:rPr>
              <a:t>常引用</a:t>
            </a:r>
            <a:r>
              <a:rPr kumimoji="0" lang="zh-CN" altLang="en-US" sz="2400" dirty="0"/>
              <a:t>，</a:t>
            </a:r>
            <a:r>
              <a:rPr kumimoji="0" lang="zh-CN" altLang="en-US" sz="2400" u="sng" dirty="0">
                <a:solidFill>
                  <a:srgbClr val="800000"/>
                </a:solidFill>
              </a:rPr>
              <a:t>该引用所引用的对象不能被更新</a:t>
            </a:r>
            <a:r>
              <a:rPr kumimoji="0" lang="zh-CN" altLang="en-US" sz="2400" u="sng" dirty="0" smtClean="0">
                <a:solidFill>
                  <a:srgbClr val="800000"/>
                </a:solidFill>
              </a:rPr>
              <a:t>。</a:t>
            </a:r>
            <a:endParaRPr kumimoji="0" lang="en-US" altLang="zh-CN" sz="2400" u="sng" dirty="0" smtClean="0">
              <a:solidFill>
                <a:srgbClr val="800000"/>
              </a:solidFill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 smtClean="0"/>
              <a:t>用这种方式声明的引用，不能通过引用对目标变量的值进行修改</a:t>
            </a:r>
            <a:endParaRPr kumimoji="0" lang="zh-CN" altLang="en-US" sz="2400" u="sng" dirty="0">
              <a:solidFill>
                <a:srgbClr val="800000"/>
              </a:solidFill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/>
              <a:t>其定义格式如下：</a:t>
            </a:r>
            <a:br>
              <a:rPr kumimoji="0" lang="zh-CN" altLang="en-US" sz="2400" dirty="0"/>
            </a:br>
            <a:r>
              <a:rPr kumimoji="0" lang="zh-CN" altLang="en-US" sz="2400" dirty="0"/>
              <a:t>　　</a:t>
            </a:r>
            <a:r>
              <a:rPr kumimoji="0" lang="en-US" altLang="zh-CN" sz="2400" dirty="0">
                <a:solidFill>
                  <a:srgbClr val="FF3300"/>
                </a:solidFill>
              </a:rPr>
              <a:t>const &lt;</a:t>
            </a:r>
            <a:r>
              <a:rPr kumimoji="0" lang="zh-CN" altLang="en-US" sz="2400" dirty="0">
                <a:solidFill>
                  <a:srgbClr val="FF3300"/>
                </a:solidFill>
              </a:rPr>
              <a:t>类型说明符</a:t>
            </a:r>
            <a:r>
              <a:rPr kumimoji="0" lang="en-US" altLang="zh-CN" sz="2400" dirty="0">
                <a:solidFill>
                  <a:srgbClr val="FF3300"/>
                </a:solidFill>
              </a:rPr>
              <a:t>&gt; &amp; &lt;</a:t>
            </a:r>
            <a:r>
              <a:rPr kumimoji="0" lang="zh-CN" altLang="en-US" sz="2400" dirty="0">
                <a:solidFill>
                  <a:srgbClr val="FF3300"/>
                </a:solidFill>
              </a:rPr>
              <a:t>引用名</a:t>
            </a:r>
            <a:r>
              <a:rPr kumimoji="0" lang="en-US" altLang="zh-CN" sz="2400" dirty="0" smtClean="0">
                <a:solidFill>
                  <a:srgbClr val="FF3300"/>
                </a:solidFill>
              </a:rPr>
              <a:t>&gt;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 smtClean="0"/>
              <a:t>const </a:t>
            </a:r>
            <a:r>
              <a:rPr lang="zh-CN" altLang="en-US" sz="2400" dirty="0" smtClean="0"/>
              <a:t>引用可以初始化为不同类型的对象或者初始化为右值</a:t>
            </a:r>
            <a:endParaRPr lang="en-US" altLang="zh-CN" sz="2400" dirty="0" smtClean="0"/>
          </a:p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FF3300"/>
                </a:solidFill>
              </a:rPr>
              <a:t/>
            </a:r>
            <a:br>
              <a:rPr kumimoji="0" lang="en-US" altLang="zh-CN" sz="2800" dirty="0">
                <a:solidFill>
                  <a:srgbClr val="FF3300"/>
                </a:solidFill>
              </a:rPr>
            </a:br>
            <a:r>
              <a:rPr kumimoji="0" lang="en-US" altLang="zh-CN" sz="2800" b="0" dirty="0">
                <a:cs typeface="Arial" charset="0"/>
              </a:rPr>
              <a:t> </a:t>
            </a:r>
            <a:endParaRPr kumimoji="0" lang="en-US" altLang="zh-CN" sz="2800" b="0" dirty="0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 dirty="0">
                <a:solidFill>
                  <a:schemeClr val="hlink"/>
                </a:solidFill>
              </a:rPr>
              <a:t>2.3    </a:t>
            </a:r>
            <a:r>
              <a:rPr kumimoji="0" lang="zh-CN" altLang="en-US" sz="3200" dirty="0">
                <a:solidFill>
                  <a:schemeClr val="hlink"/>
                </a:solidFill>
              </a:rPr>
              <a:t>常类型</a:t>
            </a:r>
            <a:r>
              <a:rPr kumimoji="0" lang="zh-CN" altLang="en-US" sz="3200" dirty="0">
                <a:solidFill>
                  <a:srgbClr val="000099"/>
                </a:solidFill>
              </a:rPr>
              <a:t>（常引用）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1116013" y="1628775"/>
            <a:ext cx="7488237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#include&lt;</a:t>
            </a:r>
            <a:r>
              <a:rPr kumimoji="0" lang="en-US" altLang="zh-CN" dirty="0" err="1"/>
              <a:t>iostream</a:t>
            </a:r>
            <a:r>
              <a:rPr kumimoji="0" lang="en-US" altLang="zh-CN" dirty="0"/>
              <a:t>&gt;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using namespace std;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void display(</a:t>
            </a:r>
            <a:r>
              <a:rPr kumimoji="0" lang="en-US" altLang="zh-CN" dirty="0">
                <a:solidFill>
                  <a:srgbClr val="3333CC"/>
                </a:solidFill>
              </a:rPr>
              <a:t>const</a:t>
            </a:r>
            <a:r>
              <a:rPr kumimoji="0" lang="en-US" altLang="zh-CN" dirty="0"/>
              <a:t> double&amp; r);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 err="1"/>
              <a:t>int</a:t>
            </a:r>
            <a:r>
              <a:rPr kumimoji="0" lang="en-US" altLang="zh-CN" dirty="0"/>
              <a:t> main</a:t>
            </a:r>
            <a:r>
              <a:rPr kumimoji="0" lang="zh-CN" altLang="en-US" dirty="0"/>
              <a:t>（ ）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{   double d(9.5);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     display(d);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     return 0;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}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void display(</a:t>
            </a:r>
            <a:r>
              <a:rPr kumimoji="0" lang="en-US" altLang="zh-CN" dirty="0">
                <a:solidFill>
                  <a:srgbClr val="3333CC"/>
                </a:solidFill>
              </a:rPr>
              <a:t>const </a:t>
            </a:r>
            <a:r>
              <a:rPr kumimoji="0" lang="en-US" altLang="zh-CN" dirty="0"/>
              <a:t>double&amp; r)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>
                <a:solidFill>
                  <a:schemeClr val="hlink"/>
                </a:solidFill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</a:rPr>
              <a:t>常引用做形参，在函数中不能更新 </a:t>
            </a:r>
            <a:r>
              <a:rPr kumimoji="0" lang="en-US" altLang="zh-CN" dirty="0">
                <a:solidFill>
                  <a:schemeClr val="hlink"/>
                </a:solidFill>
              </a:rPr>
              <a:t>r</a:t>
            </a:r>
            <a:r>
              <a:rPr kumimoji="0" lang="zh-CN" altLang="en-US" dirty="0">
                <a:solidFill>
                  <a:schemeClr val="hlink"/>
                </a:solidFill>
              </a:rPr>
              <a:t>所引用的对象。</a:t>
            </a:r>
            <a:endParaRPr kumimoji="0" lang="en-US" altLang="en-US" dirty="0">
              <a:solidFill>
                <a:schemeClr val="hlink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en-US" dirty="0"/>
              <a:t>{   </a:t>
            </a:r>
            <a:r>
              <a:rPr kumimoji="0" lang="en-US" altLang="zh-CN" dirty="0" err="1"/>
              <a:t>cout</a:t>
            </a:r>
            <a:r>
              <a:rPr kumimoji="0" lang="en-US" altLang="zh-CN" dirty="0"/>
              <a:t>&lt;&lt;r&lt;&lt;</a:t>
            </a:r>
            <a:r>
              <a:rPr kumimoji="0" lang="en-US" altLang="zh-CN" dirty="0" err="1"/>
              <a:t>endl</a:t>
            </a:r>
            <a:r>
              <a:rPr kumimoji="0" lang="en-US" altLang="zh-CN" dirty="0"/>
              <a:t>;  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     r=10;     </a:t>
            </a:r>
            <a:r>
              <a:rPr kumimoji="0" lang="en-US" altLang="zh-CN" dirty="0">
                <a:solidFill>
                  <a:srgbClr val="800000"/>
                </a:solidFill>
              </a:rPr>
              <a:t>//</a:t>
            </a:r>
            <a:r>
              <a:rPr kumimoji="0" lang="zh-CN" altLang="en-US" dirty="0">
                <a:solidFill>
                  <a:srgbClr val="800000"/>
                </a:solidFill>
              </a:rPr>
              <a:t>错误，常引用不能更新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/>
              <a:t>}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（常引用）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468313" y="1628775"/>
            <a:ext cx="830580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400"/>
              <a:t>用</a:t>
            </a:r>
            <a:r>
              <a:rPr kumimoji="0" lang="en-US" altLang="zh-CN" sz="2400"/>
              <a:t>const</a:t>
            </a:r>
            <a:r>
              <a:rPr kumimoji="0" lang="zh-CN" altLang="en-US" sz="2400"/>
              <a:t>修饰的对象叫对象常量，其格式如下：</a:t>
            </a:r>
          </a:p>
          <a:p>
            <a:pPr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3300"/>
                </a:solidFill>
              </a:rPr>
              <a:t>类名  </a:t>
            </a:r>
            <a:r>
              <a:rPr kumimoji="0" lang="en-US" altLang="zh-CN" sz="2400">
                <a:solidFill>
                  <a:srgbClr val="FF3300"/>
                </a:solidFill>
              </a:rPr>
              <a:t>const </a:t>
            </a:r>
            <a:r>
              <a:rPr kumimoji="0" lang="zh-CN" altLang="en-US" sz="2400">
                <a:solidFill>
                  <a:srgbClr val="FF3300"/>
                </a:solidFill>
              </a:rPr>
              <a:t>对象名     或者    </a:t>
            </a:r>
            <a:r>
              <a:rPr kumimoji="0" lang="en-US" altLang="zh-CN" sz="2400">
                <a:solidFill>
                  <a:srgbClr val="FF3300"/>
                </a:solidFill>
              </a:rPr>
              <a:t>const  </a:t>
            </a:r>
            <a:r>
              <a:rPr kumimoji="0" lang="zh-CN" altLang="en-US" sz="2400">
                <a:solidFill>
                  <a:srgbClr val="FF3300"/>
                </a:solidFill>
              </a:rPr>
              <a:t>类名  对象名</a:t>
            </a:r>
            <a:endParaRPr kumimoji="0" lang="zh-CN" altLang="en-US" sz="2400">
              <a:solidFill>
                <a:schemeClr val="bg2"/>
              </a:solidFill>
            </a:endParaRPr>
          </a:p>
          <a:p>
            <a:pPr algn="just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400"/>
              <a:t>声明为</a:t>
            </a:r>
            <a:r>
              <a:rPr kumimoji="0" lang="zh-CN" altLang="en-US" sz="2400" u="sng">
                <a:solidFill>
                  <a:srgbClr val="800000"/>
                </a:solidFill>
              </a:rPr>
              <a:t>常对象</a:t>
            </a:r>
            <a:r>
              <a:rPr kumimoji="0" lang="zh-CN" altLang="en-US" sz="2400"/>
              <a:t>的同时</a:t>
            </a:r>
            <a:r>
              <a:rPr kumimoji="0" lang="zh-CN" altLang="en-US" sz="2400" u="sng">
                <a:solidFill>
                  <a:srgbClr val="800000"/>
                </a:solidFill>
              </a:rPr>
              <a:t>必须被初始化</a:t>
            </a:r>
            <a:r>
              <a:rPr kumimoji="0" lang="zh-CN" altLang="en-US" sz="2400"/>
              <a:t>，</a:t>
            </a:r>
            <a:r>
              <a:rPr kumimoji="0" lang="zh-CN" altLang="en-US" sz="2400" u="sng">
                <a:solidFill>
                  <a:srgbClr val="800000"/>
                </a:solidFill>
              </a:rPr>
              <a:t>并从此不能改写对象的数据成员。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1187450" y="3141663"/>
            <a:ext cx="71405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class A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{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     public: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         A(int i,int j) {x=i; y=j;}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                     ...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     private: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         int x,y;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/>
              <a:t>};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sz="2400">
                <a:solidFill>
                  <a:srgbClr val="FF3300"/>
                </a:solidFill>
              </a:rPr>
              <a:t>A const a(3,4);       </a:t>
            </a:r>
            <a:r>
              <a:rPr kumimoji="0" lang="en-US" altLang="zh-CN" sz="2400">
                <a:solidFill>
                  <a:srgbClr val="800000"/>
                </a:solidFill>
              </a:rPr>
              <a:t>//a</a:t>
            </a:r>
            <a:r>
              <a:rPr kumimoji="0" lang="zh-CN" altLang="en-US" sz="2400">
                <a:solidFill>
                  <a:srgbClr val="800000"/>
                </a:solidFill>
              </a:rPr>
              <a:t>是常对象，不能被更新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（常对象）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620000" cy="4800600"/>
          </a:xfrm>
        </p:spPr>
        <p:txBody>
          <a:bodyPr/>
          <a:lstStyle/>
          <a:p>
            <a:pPr marL="552450" indent="-552450"/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常成员函数</a:t>
            </a:r>
          </a:p>
          <a:p>
            <a:pPr marL="933450" lvl="1" indent="-476250"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使用</a:t>
            </a:r>
            <a:r>
              <a:rPr lang="en-US" altLang="zh-CN" sz="2700" b="1">
                <a:latin typeface="Times New Roman" pitchFamily="18" charset="0"/>
                <a:ea typeface="华文楷体" pitchFamily="2" charset="-122"/>
              </a:rPr>
              <a:t>const</a:t>
            </a:r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关键字说明的函数。</a:t>
            </a:r>
          </a:p>
          <a:p>
            <a:pPr marL="933450" lvl="1" indent="-476250"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zh-CN" altLang="en-US" sz="27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常成员函数不更新对象的数据成员。</a:t>
            </a:r>
          </a:p>
          <a:p>
            <a:pPr marL="933450" lvl="1" indent="-476250"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常成员函数说明格式：</a:t>
            </a:r>
            <a:br>
              <a:rPr lang="zh-CN" altLang="en-US" sz="2700" b="1">
                <a:latin typeface="Times New Roman" pitchFamily="18" charset="0"/>
                <a:ea typeface="华文楷体" pitchFamily="2" charset="-122"/>
              </a:rPr>
            </a:br>
            <a:r>
              <a:rPr lang="zh-CN" altLang="en-US" sz="27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类型说明符  函数名（参数表）</a:t>
            </a:r>
            <a:r>
              <a:rPr lang="en-US" altLang="zh-CN" sz="27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const;</a:t>
            </a:r>
            <a:br>
              <a:rPr lang="en-US" altLang="zh-CN" sz="27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</a:br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这里，</a:t>
            </a:r>
            <a:r>
              <a:rPr lang="en-US" altLang="zh-CN" sz="2700" b="1">
                <a:latin typeface="Times New Roman" pitchFamily="18" charset="0"/>
                <a:ea typeface="华文楷体" pitchFamily="2" charset="-122"/>
              </a:rPr>
              <a:t>const</a:t>
            </a:r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是函数类型的一个组成部分，因此在实现部分也要带</a:t>
            </a:r>
            <a:r>
              <a:rPr lang="en-US" altLang="zh-CN" sz="2700" b="1">
                <a:latin typeface="Times New Roman" pitchFamily="18" charset="0"/>
                <a:ea typeface="华文楷体" pitchFamily="2" charset="-122"/>
              </a:rPr>
              <a:t>const</a:t>
            </a:r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关键字。</a:t>
            </a:r>
          </a:p>
          <a:p>
            <a:pPr marL="933450" lvl="1" indent="-476250"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zh-CN" sz="2700" b="1">
                <a:latin typeface="Times New Roman" pitchFamily="18" charset="0"/>
                <a:ea typeface="华文楷体" pitchFamily="2" charset="-122"/>
              </a:rPr>
              <a:t>const</a:t>
            </a:r>
            <a:r>
              <a:rPr lang="zh-CN" altLang="en-US" sz="2700" b="1">
                <a:latin typeface="Times New Roman" pitchFamily="18" charset="0"/>
                <a:ea typeface="华文楷体" pitchFamily="2" charset="-122"/>
              </a:rPr>
              <a:t>关键字可以被用于参与对重载函数的区分</a:t>
            </a:r>
            <a:endParaRPr lang="zh-CN" altLang="en-US" sz="2900" b="1">
              <a:latin typeface="Times New Roman" pitchFamily="18" charset="0"/>
              <a:ea typeface="华文楷体" pitchFamily="2" charset="-122"/>
            </a:endParaRPr>
          </a:p>
          <a:p>
            <a:pPr marL="552450" indent="-552450"/>
            <a:r>
              <a:rPr lang="zh-CN" altLang="en-US" sz="2700" b="1" u="sng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通过常对象只能调用它的常成员函数。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（常成员函数）</a:t>
            </a:r>
          </a:p>
        </p:txBody>
      </p:sp>
    </p:spTree>
  </p:cSld>
  <p:clrMapOvr>
    <a:masterClrMapping/>
  </p:clrMapOvr>
  <p:transition>
    <p:random/>
    <p:sndAc>
      <p:stSnd>
        <p:snd r:embed="rId3" name="projctor.wav" builtIn="1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609600" y="1724025"/>
            <a:ext cx="8305800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>
                <a:solidFill>
                  <a:schemeClr val="hlink"/>
                </a:solidFill>
              </a:rPr>
              <a:t>//   </a:t>
            </a:r>
            <a:r>
              <a:rPr kumimoji="0" lang="zh-CN" altLang="en-US">
                <a:solidFill>
                  <a:schemeClr val="hlink"/>
                </a:solidFill>
              </a:rPr>
              <a:t>示例常对象和常成员函数</a:t>
            </a:r>
            <a:endParaRPr kumimoji="0" lang="en-US" altLang="en-US">
              <a:solidFill>
                <a:schemeClr val="hlink"/>
              </a:solidFill>
            </a:endParaRP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en-US"/>
              <a:t>#</a:t>
            </a:r>
            <a:r>
              <a:rPr kumimoji="0" lang="en-US" altLang="zh-CN"/>
              <a:t>include&lt;iostream&gt;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using namespace std;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class R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{    public: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     R(int r1, int r2){R1=r1;R2=r2;}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     void print( );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     void print( ) </a:t>
            </a:r>
            <a:r>
              <a:rPr kumimoji="0" lang="en-US" altLang="zh-CN">
                <a:solidFill>
                  <a:srgbClr val="FF3300"/>
                </a:solidFill>
              </a:rPr>
              <a:t>const</a:t>
            </a:r>
            <a:r>
              <a:rPr kumimoji="0" lang="en-US" altLang="zh-CN"/>
              <a:t>;  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常成员函数，</a:t>
            </a:r>
            <a:r>
              <a:rPr kumimoji="0" lang="en-US" altLang="zh-CN">
                <a:solidFill>
                  <a:schemeClr val="hlink"/>
                </a:solidFill>
              </a:rPr>
              <a:t>const</a:t>
            </a:r>
            <a:r>
              <a:rPr kumimoji="0" lang="zh-CN" altLang="en-US">
                <a:solidFill>
                  <a:schemeClr val="hlink"/>
                </a:solidFill>
              </a:rPr>
              <a:t>可实现函数重载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zh-CN" altLang="en-US"/>
              <a:t>      </a:t>
            </a:r>
            <a:r>
              <a:rPr kumimoji="0" lang="en-US" altLang="zh-CN"/>
              <a:t>private: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     int R1,R2;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};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（常成员函数）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838200" y="1255713"/>
            <a:ext cx="7467600" cy="519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void R::print( )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{     cout&lt;&lt;R1&lt;&lt;“-"&lt;&lt;R2&lt;&lt;endl;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}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void R::print( ) const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{     cout&lt;&lt;R1&lt;&lt;“+"&lt;&lt;R2&lt;&lt;endl;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}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int main( )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{  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 R a(5,4);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 a.print( );       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zh-CN">
                <a:solidFill>
                  <a:schemeClr val="hlink"/>
                </a:solidFill>
              </a:rPr>
              <a:t>调用</a:t>
            </a:r>
            <a:r>
              <a:rPr kumimoji="0" lang="en-US" altLang="zh-CN">
                <a:solidFill>
                  <a:schemeClr val="hlink"/>
                </a:solidFill>
              </a:rPr>
              <a:t>void print( )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 </a:t>
            </a:r>
            <a:r>
              <a:rPr kumimoji="0" lang="en-US" altLang="zh-CN">
                <a:solidFill>
                  <a:srgbClr val="FF3300"/>
                </a:solidFill>
              </a:rPr>
              <a:t>const</a:t>
            </a:r>
            <a:r>
              <a:rPr kumimoji="0" lang="en-US" altLang="zh-CN">
                <a:solidFill>
                  <a:srgbClr val="3333CC"/>
                </a:solidFill>
              </a:rPr>
              <a:t> </a:t>
            </a:r>
            <a:r>
              <a:rPr kumimoji="0" lang="en-US" altLang="zh-CN"/>
              <a:t>R b(20,52);</a:t>
            </a:r>
            <a:r>
              <a:rPr kumimoji="0" lang="en-US" altLang="zh-CN">
                <a:solidFill>
                  <a:srgbClr val="3333CC"/>
                </a:solidFill>
              </a:rPr>
              <a:t> 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>
                <a:solidFill>
                  <a:srgbClr val="3333CC"/>
                </a:solidFill>
              </a:rPr>
              <a:t>     </a:t>
            </a:r>
            <a:r>
              <a:rPr kumimoji="0" lang="en-US" altLang="zh-CN"/>
              <a:t>b.print( );      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zh-CN">
                <a:solidFill>
                  <a:schemeClr val="hlink"/>
                </a:solidFill>
              </a:rPr>
              <a:t>调用</a:t>
            </a:r>
            <a:r>
              <a:rPr kumimoji="0" lang="en-US" altLang="zh-CN">
                <a:solidFill>
                  <a:schemeClr val="hlink"/>
                </a:solidFill>
              </a:rPr>
              <a:t>void print ( ) const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>
                <a:solidFill>
                  <a:schemeClr val="hlink"/>
                </a:solidFill>
              </a:rPr>
              <a:t>     </a:t>
            </a:r>
            <a:r>
              <a:rPr kumimoji="0" lang="en-US" altLang="zh-CN"/>
              <a:t>return 0;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}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（常成员函数）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11188" y="1700213"/>
            <a:ext cx="81534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如果在一个类中说明了常数据成员，那么任何函数中都不能对该成员赋值。</a:t>
            </a:r>
            <a:r>
              <a:rPr lang="zh-CN" altLang="en-US" sz="2400" dirty="0">
                <a:solidFill>
                  <a:srgbClr val="FF3300"/>
                </a:solidFill>
              </a:rPr>
              <a:t>构造函数对该成员进行初始化，就只能通过初始化列表。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187450" y="2852738"/>
            <a:ext cx="4630738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>
                <a:solidFill>
                  <a:schemeClr val="hlink"/>
                </a:solidFill>
              </a:rPr>
              <a:t>//   </a:t>
            </a:r>
            <a:r>
              <a:rPr kumimoji="0" lang="zh-CN" altLang="en-US" dirty="0">
                <a:solidFill>
                  <a:schemeClr val="hlink"/>
                </a:solidFill>
              </a:rPr>
              <a:t>常数据成员举例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#include&lt;</a:t>
            </a:r>
            <a:r>
              <a:rPr kumimoji="0" lang="en-US" altLang="zh-CN" dirty="0" err="1"/>
              <a:t>iostream</a:t>
            </a:r>
            <a:r>
              <a:rPr kumimoji="0" lang="en-US" altLang="zh-CN" dirty="0"/>
              <a:t>&gt;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using namespace std;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class A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{  public: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	  A(</a:t>
            </a:r>
            <a:r>
              <a:rPr kumimoji="0" lang="en-US" altLang="zh-CN" dirty="0" err="1"/>
              <a:t>int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);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	  void print( );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	  </a:t>
            </a:r>
            <a:r>
              <a:rPr kumimoji="0" lang="en-US" altLang="zh-CN" dirty="0">
                <a:solidFill>
                  <a:srgbClr val="FF3300"/>
                </a:solidFill>
              </a:rPr>
              <a:t>const </a:t>
            </a:r>
            <a:r>
              <a:rPr kumimoji="0" lang="en-US" altLang="zh-CN" dirty="0" err="1">
                <a:solidFill>
                  <a:srgbClr val="FF3300"/>
                </a:solidFill>
              </a:rPr>
              <a:t>int</a:t>
            </a:r>
            <a:r>
              <a:rPr kumimoji="0" lang="en-US" altLang="zh-CN" dirty="0">
                <a:solidFill>
                  <a:srgbClr val="FF3300"/>
                </a:solidFill>
              </a:rPr>
              <a:t>&amp; r;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   private: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	  </a:t>
            </a:r>
            <a:r>
              <a:rPr kumimoji="0" lang="en-US" altLang="zh-CN" dirty="0">
                <a:solidFill>
                  <a:srgbClr val="FF3300"/>
                </a:solidFill>
              </a:rPr>
              <a:t>const </a:t>
            </a:r>
            <a:r>
              <a:rPr kumimoji="0" lang="en-US" altLang="zh-CN" dirty="0" err="1">
                <a:solidFill>
                  <a:srgbClr val="FF3300"/>
                </a:solidFill>
              </a:rPr>
              <a:t>int</a:t>
            </a:r>
            <a:r>
              <a:rPr kumimoji="0" lang="en-US" altLang="zh-CN" dirty="0">
                <a:solidFill>
                  <a:srgbClr val="FF3300"/>
                </a:solidFill>
              </a:rPr>
              <a:t> a;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dirty="0"/>
              <a:t>	  </a:t>
            </a:r>
            <a:r>
              <a:rPr kumimoji="0" lang="en-US" altLang="zh-CN" dirty="0">
                <a:solidFill>
                  <a:srgbClr val="FF3300"/>
                </a:solidFill>
              </a:rPr>
              <a:t>static const </a:t>
            </a:r>
            <a:r>
              <a:rPr kumimoji="0" lang="en-US" altLang="zh-CN" dirty="0" err="1">
                <a:solidFill>
                  <a:srgbClr val="FF3300"/>
                </a:solidFill>
              </a:rPr>
              <a:t>int</a:t>
            </a:r>
            <a:r>
              <a:rPr kumimoji="0" lang="en-US" altLang="zh-CN" dirty="0">
                <a:solidFill>
                  <a:srgbClr val="FF3300"/>
                </a:solidFill>
              </a:rPr>
              <a:t> b</a:t>
            </a:r>
            <a:r>
              <a:rPr kumimoji="0" lang="en-US" altLang="zh-CN" dirty="0"/>
              <a:t>;   </a:t>
            </a:r>
            <a:r>
              <a:rPr kumimoji="0" lang="en-US" altLang="zh-CN" dirty="0">
                <a:solidFill>
                  <a:schemeClr val="hlink"/>
                </a:solidFill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</a:rPr>
              <a:t>静态常数据成员</a:t>
            </a:r>
          </a:p>
          <a:p>
            <a:pPr marL="342900" indent="-342900" algn="l">
              <a:lnSpc>
                <a:spcPct val="100000"/>
              </a:lnSpc>
              <a:buClr>
                <a:schemeClr val="accent1"/>
              </a:buClr>
            </a:pPr>
            <a:r>
              <a:rPr kumimoji="0" lang="en-US" altLang="zh-CN" b="0" dirty="0"/>
              <a:t>};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84213" y="620713"/>
            <a:ext cx="8686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sz="3200">
                <a:solidFill>
                  <a:schemeClr val="hlink"/>
                </a:solidFill>
              </a:rPr>
              <a:t>2.3    </a:t>
            </a:r>
            <a:r>
              <a:rPr kumimoji="0" lang="zh-CN" altLang="en-US" sz="3200">
                <a:solidFill>
                  <a:schemeClr val="hlink"/>
                </a:solidFill>
              </a:rPr>
              <a:t>常类型</a:t>
            </a:r>
            <a:r>
              <a:rPr kumimoji="0" lang="zh-CN" altLang="en-US" sz="3200">
                <a:solidFill>
                  <a:srgbClr val="000099"/>
                </a:solidFill>
              </a:rPr>
              <a:t>（常数据成员）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0789" y="3000372"/>
            <a:ext cx="51732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初始化列表使用：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）对象成员；      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修饰的成员；        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）引用成员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类名：：构造函数名（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参数表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）：成员初始化表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{}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成员初始化表形式：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 smtClean="0">
                <a:solidFill>
                  <a:srgbClr val="FF0000"/>
                </a:solidFill>
              </a:rPr>
              <a:t>成员名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（初始值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），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）。。。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28860" y="2643182"/>
            <a:ext cx="1571636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533400" y="457200"/>
            <a:ext cx="8382000" cy="556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>
                <a:solidFill>
                  <a:srgbClr val="FF3300"/>
                </a:solidFill>
              </a:rPr>
              <a:t>const int A::b=10;  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静态常数据成员在类外说明和初始化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A::A(int i):a(i),r(a) </a:t>
            </a:r>
            <a:r>
              <a:rPr kumimoji="0" lang="en-US" altLang="zh-CN">
                <a:solidFill>
                  <a:schemeClr val="hlink"/>
                </a:solidFill>
              </a:rPr>
              <a:t>//</a:t>
            </a:r>
            <a:r>
              <a:rPr kumimoji="0" lang="zh-CN" altLang="en-US">
                <a:solidFill>
                  <a:schemeClr val="hlink"/>
                </a:solidFill>
              </a:rPr>
              <a:t>常数据成员只能通过初始化列表来获得初值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{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}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void A::print</a:t>
            </a:r>
            <a:r>
              <a:rPr kumimoji="0" lang="zh-CN" altLang="en-US"/>
              <a:t>（ ）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{    cout&lt;&lt;a&lt;&lt;":"&lt;&lt;b&lt;&lt;":"&lt;&lt;r&lt;&lt;endl; }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endParaRPr kumimoji="0" lang="en-US" altLang="zh-CN"/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int main</a:t>
            </a:r>
            <a:r>
              <a:rPr kumimoji="0" lang="zh-CN" altLang="en-US"/>
              <a:t>（ ）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>
                <a:solidFill>
                  <a:schemeClr val="hlink"/>
                </a:solidFill>
              </a:rPr>
              <a:t>{/*</a:t>
            </a:r>
            <a:r>
              <a:rPr kumimoji="0" lang="zh-CN" altLang="en-US">
                <a:solidFill>
                  <a:schemeClr val="hlink"/>
                </a:solidFill>
              </a:rPr>
              <a:t>建立对象</a:t>
            </a:r>
            <a:r>
              <a:rPr kumimoji="0" lang="en-US" altLang="zh-CN">
                <a:solidFill>
                  <a:schemeClr val="hlink"/>
                </a:solidFill>
              </a:rPr>
              <a:t>a</a:t>
            </a:r>
            <a:r>
              <a:rPr kumimoji="0" lang="zh-CN" altLang="en-US">
                <a:solidFill>
                  <a:schemeClr val="hlink"/>
                </a:solidFill>
              </a:rPr>
              <a:t>和</a:t>
            </a:r>
            <a:r>
              <a:rPr kumimoji="0" lang="en-US" altLang="zh-CN">
                <a:solidFill>
                  <a:schemeClr val="hlink"/>
                </a:solidFill>
              </a:rPr>
              <a:t>b</a:t>
            </a:r>
            <a:r>
              <a:rPr kumimoji="0" lang="zh-CN" altLang="en-US">
                <a:solidFill>
                  <a:schemeClr val="hlink"/>
                </a:solidFill>
              </a:rPr>
              <a:t>，并以</a:t>
            </a:r>
            <a:r>
              <a:rPr kumimoji="0" lang="en-US" altLang="zh-CN">
                <a:solidFill>
                  <a:schemeClr val="hlink"/>
                </a:solidFill>
              </a:rPr>
              <a:t>100</a:t>
            </a:r>
            <a:r>
              <a:rPr kumimoji="0" lang="zh-CN" altLang="en-US">
                <a:solidFill>
                  <a:schemeClr val="hlink"/>
                </a:solidFill>
              </a:rPr>
              <a:t>和</a:t>
            </a:r>
            <a:r>
              <a:rPr kumimoji="0" lang="en-US" altLang="zh-CN">
                <a:solidFill>
                  <a:schemeClr val="hlink"/>
                </a:solidFill>
              </a:rPr>
              <a:t>0</a:t>
            </a:r>
            <a:r>
              <a:rPr kumimoji="0" lang="zh-CN" altLang="en-US">
                <a:solidFill>
                  <a:schemeClr val="hlink"/>
                </a:solidFill>
              </a:rPr>
              <a:t>作为初值，分别调用构造函数，通过构造函数的初始化列表给对象的常数据成员赋初值*</a:t>
            </a:r>
            <a:r>
              <a:rPr kumimoji="0" lang="en-US" altLang="zh-CN">
                <a:solidFill>
                  <a:schemeClr val="hlink"/>
                </a:solidFill>
              </a:rPr>
              <a:t>/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A a1(100),a2(0); 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a1.print</a:t>
            </a:r>
            <a:r>
              <a:rPr kumimoji="0" lang="zh-CN" altLang="en-US"/>
              <a:t>（ ）</a:t>
            </a:r>
            <a:r>
              <a:rPr kumimoji="0" lang="en-US" altLang="zh-CN"/>
              <a:t>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a2.print</a:t>
            </a:r>
            <a:r>
              <a:rPr kumimoji="0" lang="zh-CN" altLang="en-US"/>
              <a:t>（ ）</a:t>
            </a:r>
            <a:r>
              <a:rPr kumimoji="0" lang="en-US" altLang="zh-CN"/>
              <a:t>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    return 0;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/>
              <a:t>}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4038600" y="4900613"/>
            <a:ext cx="4038600" cy="1552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运行结果：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100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10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100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0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10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>
                <a:latin typeface="Times New Roman" pitchFamily="18" charset="0"/>
                <a:ea typeface="华文楷体" pitchFamily="2" charset="-122"/>
              </a:rPr>
              <a:t>2.4   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变量</a:t>
            </a:r>
            <a:r>
              <a:rPr lang="zh-CN" altLang="en-US" sz="3200" b="1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（变量的定义格式）</a:t>
            </a:r>
            <a:endParaRPr lang="zh-CN" altLang="en-US" sz="3200" b="1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258888" y="1773238"/>
            <a:ext cx="7313612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800000"/>
                </a:solidFill>
              </a:rPr>
              <a:t>【</a:t>
            </a:r>
            <a:r>
              <a:rPr kumimoji="0" lang="zh-CN" altLang="en-US" sz="2400">
                <a:solidFill>
                  <a:srgbClr val="800000"/>
                </a:solidFill>
              </a:rPr>
              <a:t>修饰符</a:t>
            </a:r>
            <a:r>
              <a:rPr kumimoji="0" lang="en-US" altLang="zh-CN" sz="2400">
                <a:solidFill>
                  <a:srgbClr val="800000"/>
                </a:solidFill>
              </a:rPr>
              <a:t>】  </a:t>
            </a:r>
            <a:r>
              <a:rPr kumimoji="0" lang="zh-CN" altLang="en-US" sz="2400">
                <a:solidFill>
                  <a:srgbClr val="800000"/>
                </a:solidFill>
              </a:rPr>
              <a:t>类型  变量名表</a:t>
            </a:r>
            <a:r>
              <a:rPr kumimoji="0" lang="en-US" altLang="zh-CN" sz="2400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258888" y="2565400"/>
            <a:ext cx="7313612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sz="2400"/>
              <a:t>int x = 020, y;</a:t>
            </a:r>
          </a:p>
          <a:p>
            <a:pPr algn="l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sz="2400"/>
              <a:t>float d ;           </a:t>
            </a:r>
            <a:r>
              <a:rPr kumimoji="0" lang="en-US" altLang="zh-CN" sz="3200">
                <a:solidFill>
                  <a:srgbClr val="FF0000"/>
                </a:solidFill>
                <a:cs typeface="Times New Roman" pitchFamily="18" charset="0"/>
              </a:rPr>
              <a:t>√</a:t>
            </a:r>
            <a:endParaRPr kumimoji="0" lang="en-US" altLang="zh-CN" sz="2400">
              <a:solidFill>
                <a:srgbClr val="FF0000"/>
              </a:solidFill>
              <a:cs typeface="Times New Roman" pitchFamily="18" charset="0"/>
            </a:endParaRPr>
          </a:p>
          <a:p>
            <a:pPr algn="l">
              <a:lnSpc>
                <a:spcPct val="105000"/>
              </a:lnSpc>
              <a:spcBef>
                <a:spcPct val="20000"/>
              </a:spcBef>
            </a:pPr>
            <a:r>
              <a:rPr kumimoji="0" lang="en-US" altLang="zh-CN" sz="2400"/>
              <a:t>char  ch ;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258888" y="4365625"/>
            <a:ext cx="731361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/>
              <a:t>变量必须先定义、后使用；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/>
              <a:t>定义变量就是给变量分配存储空间；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sz="2400"/>
              <a:t>可以在函数体之外、函数体内、复合语句中定义变量。</a:t>
            </a:r>
            <a:endParaRPr kumimoji="0" lang="zh-CN" altLang="en-US" sz="24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变量作用域和生存类型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作用域：局部，全局，文件</a:t>
            </a:r>
            <a:r>
              <a:rPr lang="en-US" altLang="zh-CN" dirty="0" smtClean="0"/>
              <a:t>(extern)</a:t>
            </a:r>
          </a:p>
          <a:p>
            <a:pPr>
              <a:buNone/>
            </a:pPr>
            <a:r>
              <a:rPr lang="en-US" dirty="0" smtClean="0"/>
              <a:t>1.</a:t>
            </a:r>
            <a:r>
              <a:rPr lang="zh-CN" altLang="en-US" dirty="0" smtClean="0"/>
              <a:t>全局变量（作用域为全局或文件）</a:t>
            </a:r>
          </a:p>
          <a:p>
            <a:pPr>
              <a:buNone/>
            </a:pPr>
            <a:r>
              <a:rPr lang="zh-CN" altLang="en-US" dirty="0" smtClean="0"/>
              <a:t>在所有函数体的外部定义的变量，作用范围是整个程序，并在整个程序运行期间有效。若全局变量与局部变量重名，则在局部变量的作用域内，该同名全局变量不可见。若要访问加上域解析符：：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2.</a:t>
            </a:r>
            <a:r>
              <a:rPr lang="zh-CN" altLang="en-US" dirty="0" smtClean="0"/>
              <a:t>局部变量（局部作用域）</a:t>
            </a:r>
          </a:p>
          <a:p>
            <a:pPr>
              <a:buNone/>
            </a:pPr>
            <a:r>
              <a:rPr lang="zh-CN" altLang="en-US" dirty="0" smtClean="0"/>
              <a:t>函数体内部定义的变量。只在定义处到最小程序块末内有效。随用随定义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华文楷体" pitchFamily="2" charset="-122"/>
              </a:rPr>
              <a:t>string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类型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258888" y="1630363"/>
            <a:ext cx="7313612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>
                <a:solidFill>
                  <a:srgbClr val="000099"/>
                </a:solidFill>
              </a:rPr>
              <a:t>定义</a:t>
            </a:r>
            <a:r>
              <a:rPr kumimoji="0" lang="en-US" altLang="zh-CN">
                <a:solidFill>
                  <a:srgbClr val="000099"/>
                </a:solidFill>
              </a:rPr>
              <a:t>C++</a:t>
            </a:r>
            <a:r>
              <a:rPr kumimoji="0" lang="zh-CN" altLang="en-US">
                <a:solidFill>
                  <a:srgbClr val="000099"/>
                </a:solidFill>
              </a:rPr>
              <a:t>字符串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</a:t>
            </a:r>
            <a:r>
              <a:rPr kumimoji="0" lang="en-US" altLang="zh-CN"/>
              <a:t>string Str; </a:t>
            </a:r>
            <a:br>
              <a:rPr kumimoji="0" lang="en-US" altLang="zh-CN"/>
            </a:br>
            <a:endParaRPr kumimoji="0" lang="en-US" altLang="zh-CN"/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1258888" y="2924175"/>
            <a:ext cx="7313612" cy="3673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>
                <a:solidFill>
                  <a:srgbClr val="000099"/>
                </a:solidFill>
              </a:rPr>
              <a:t>C++</a:t>
            </a:r>
            <a:r>
              <a:rPr kumimoji="0" lang="zh-CN" altLang="en-US">
                <a:solidFill>
                  <a:srgbClr val="000099"/>
                </a:solidFill>
              </a:rPr>
              <a:t>字符串操作函数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=,assign() //</a:t>
            </a:r>
            <a:r>
              <a:rPr kumimoji="0" lang="zh-CN" altLang="en-US"/>
              <a:t>赋以新值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swap() //</a:t>
            </a:r>
            <a:r>
              <a:rPr kumimoji="0" lang="zh-CN" altLang="en-US"/>
              <a:t>交换两个字符串的内容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</a:t>
            </a:r>
            <a:r>
              <a:rPr kumimoji="0" lang="en-US" altLang="zh-CN"/>
              <a:t>+=,append(),push_back() //</a:t>
            </a:r>
            <a:r>
              <a:rPr kumimoji="0" lang="zh-CN" altLang="en-US"/>
              <a:t>在尾部添加字符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insert() //</a:t>
            </a:r>
            <a:r>
              <a:rPr kumimoji="0" lang="zh-CN" altLang="en-US"/>
              <a:t>插入字符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erase() //</a:t>
            </a:r>
            <a:r>
              <a:rPr kumimoji="0" lang="zh-CN" altLang="en-US"/>
              <a:t>删除字符 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clear() //</a:t>
            </a:r>
            <a:r>
              <a:rPr kumimoji="0" lang="zh-CN" altLang="en-US"/>
              <a:t>删除全部字符 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replace() //</a:t>
            </a:r>
            <a:r>
              <a:rPr kumimoji="0" lang="zh-CN" altLang="en-US"/>
              <a:t>替换字符 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+ //</a:t>
            </a:r>
            <a:r>
              <a:rPr kumimoji="0" lang="zh-CN" altLang="en-US"/>
              <a:t>串联字符串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静态分配：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存储类型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auto </a:t>
            </a:r>
            <a:r>
              <a:rPr lang="zh-CN" altLang="en-US" dirty="0" smtClean="0"/>
              <a:t>（自动）：声明内部变量，存储在栈中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register</a:t>
            </a:r>
            <a:r>
              <a:rPr lang="zh-CN" altLang="en-US" dirty="0" smtClean="0"/>
              <a:t>（寄存器）：声明内部变量，存储在寄存器中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extern</a:t>
            </a:r>
            <a:r>
              <a:rPr lang="zh-CN" altLang="en-US" dirty="0" smtClean="0"/>
              <a:t>（外部）：用于外部声明，静态存储区域中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 </a:t>
            </a:r>
            <a:r>
              <a:rPr lang="en-US" altLang="zh-CN" dirty="0" smtClean="0"/>
              <a:t>const </a:t>
            </a:r>
            <a:r>
              <a:rPr lang="zh-CN" altLang="en-US" dirty="0" smtClean="0"/>
              <a:t>变量默认为 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。要使 </a:t>
            </a:r>
            <a:r>
              <a:rPr lang="en-US" altLang="zh-CN" dirty="0" smtClean="0"/>
              <a:t>const </a:t>
            </a:r>
            <a:r>
              <a:rPr lang="zh-CN" altLang="en-US" dirty="0" smtClean="0"/>
              <a:t>变量能够在其他的文件中访问，必须地指定它为 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static</a:t>
            </a:r>
            <a:r>
              <a:rPr lang="zh-CN" altLang="en-US" dirty="0" smtClean="0"/>
              <a:t>（静态）：声明内部或者外部变量（外部变量时，只具有文件作用域，其他文件不能访问），静态存储区域中，不管是局部还是全局变量，都具有全局的生命周期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new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运算符）</a:t>
            </a:r>
            <a:endParaRPr lang="zh-CN" altLang="en-US" sz="3200" b="1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403350" y="1700213"/>
            <a:ext cx="7129463" cy="1512887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zh-CN" altLang="en-US" sz="2400"/>
              <a:t>堆允许程序在运行时（而不是在编译时）申请某个大小的内存空间。如果要在堆中分配内存空间，必须使用特定的函数或操作符。另外，若不再需要使用的动态内存空间则</a:t>
            </a:r>
            <a:r>
              <a:rPr kumimoji="0" lang="zh-CN" altLang="en-US" sz="2400">
                <a:solidFill>
                  <a:srgbClr val="FF0000"/>
                </a:solidFill>
              </a:rPr>
              <a:t>必须释放</a:t>
            </a:r>
            <a:r>
              <a:rPr kumimoji="0" lang="zh-CN" altLang="en-US" sz="2400"/>
              <a:t>。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403350" y="3429000"/>
            <a:ext cx="7129463" cy="1008063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en-US" altLang="zh-CN" sz="2400">
                <a:solidFill>
                  <a:srgbClr val="FF0000"/>
                </a:solidFill>
              </a:rPr>
              <a:t>new</a:t>
            </a:r>
            <a:r>
              <a:rPr kumimoji="0" lang="zh-CN" altLang="en-US" sz="2400">
                <a:solidFill>
                  <a:srgbClr val="FF0000"/>
                </a:solidFill>
              </a:rPr>
              <a:t>运算符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zh-CN" altLang="en-US" sz="2400"/>
              <a:t>它用来分配动态存储空间。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403350" y="4437063"/>
            <a:ext cx="7129463" cy="503237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指针变量名 </a:t>
            </a:r>
            <a:r>
              <a:rPr kumimoji="0" lang="en-US" altLang="zh-CN" sz="2400">
                <a:solidFill>
                  <a:srgbClr val="800000"/>
                </a:solidFill>
              </a:rPr>
              <a:t>= new  </a:t>
            </a:r>
            <a:r>
              <a:rPr kumimoji="0" lang="zh-CN" altLang="en-US" sz="2400">
                <a:solidFill>
                  <a:srgbClr val="800000"/>
                </a:solidFill>
              </a:rPr>
              <a:t>类型 </a:t>
            </a:r>
            <a:r>
              <a:rPr kumimoji="0" lang="en-US" altLang="zh-CN" sz="2400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403350" y="4941888"/>
            <a:ext cx="7129463" cy="503237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指针变量名 </a:t>
            </a:r>
            <a:r>
              <a:rPr kumimoji="0" lang="en-US" altLang="zh-CN" sz="2400">
                <a:solidFill>
                  <a:srgbClr val="800000"/>
                </a:solidFill>
              </a:rPr>
              <a:t>= new  </a:t>
            </a:r>
            <a:r>
              <a:rPr kumimoji="0" lang="zh-CN" altLang="en-US" sz="2400">
                <a:solidFill>
                  <a:srgbClr val="800000"/>
                </a:solidFill>
              </a:rPr>
              <a:t>类型</a:t>
            </a:r>
            <a:r>
              <a:rPr kumimoji="0" lang="en-US" altLang="zh-CN" sz="2400">
                <a:solidFill>
                  <a:srgbClr val="800000"/>
                </a:solidFill>
              </a:rPr>
              <a:t>(</a:t>
            </a:r>
            <a:r>
              <a:rPr kumimoji="0" lang="zh-CN" altLang="en-US" sz="2400">
                <a:solidFill>
                  <a:srgbClr val="800000"/>
                </a:solidFill>
              </a:rPr>
              <a:t>初值</a:t>
            </a:r>
            <a:r>
              <a:rPr kumimoji="0" lang="en-US" altLang="zh-CN" sz="2400">
                <a:solidFill>
                  <a:srgbClr val="800000"/>
                </a:solidFill>
              </a:rPr>
              <a:t>)</a:t>
            </a:r>
            <a:r>
              <a:rPr kumimoji="0" lang="zh-CN" altLang="en-US" sz="2400">
                <a:solidFill>
                  <a:srgbClr val="800000"/>
                </a:solidFill>
              </a:rPr>
              <a:t>；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403350" y="5445125"/>
            <a:ext cx="7129463" cy="503238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指针变量名 </a:t>
            </a:r>
            <a:r>
              <a:rPr kumimoji="0" lang="en-US" altLang="zh-CN" sz="2400">
                <a:solidFill>
                  <a:srgbClr val="800000"/>
                </a:solidFill>
              </a:rPr>
              <a:t>= new  </a:t>
            </a:r>
            <a:r>
              <a:rPr kumimoji="0" lang="zh-CN" altLang="en-US" sz="2400">
                <a:solidFill>
                  <a:srgbClr val="800000"/>
                </a:solidFill>
              </a:rPr>
              <a:t>类型</a:t>
            </a:r>
            <a:r>
              <a:rPr kumimoji="0" lang="en-US" altLang="zh-CN" sz="2400">
                <a:solidFill>
                  <a:srgbClr val="800000"/>
                </a:solidFill>
              </a:rPr>
              <a:t>[</a:t>
            </a:r>
            <a:r>
              <a:rPr kumimoji="0" lang="zh-CN" altLang="en-US" sz="2400">
                <a:solidFill>
                  <a:srgbClr val="800000"/>
                </a:solidFill>
              </a:rPr>
              <a:t>元素个数</a:t>
            </a:r>
            <a:r>
              <a:rPr kumimoji="0" lang="en-US" altLang="zh-CN" sz="2400">
                <a:solidFill>
                  <a:srgbClr val="800000"/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new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运算符）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403350" y="1630363"/>
            <a:ext cx="7129463" cy="503237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指针变量名 </a:t>
            </a:r>
            <a:r>
              <a:rPr kumimoji="0" lang="en-US" altLang="zh-CN" sz="2400">
                <a:solidFill>
                  <a:srgbClr val="800000"/>
                </a:solidFill>
              </a:rPr>
              <a:t>= new  </a:t>
            </a:r>
            <a:r>
              <a:rPr kumimoji="0" lang="zh-CN" altLang="en-US" sz="2400">
                <a:solidFill>
                  <a:srgbClr val="800000"/>
                </a:solidFill>
              </a:rPr>
              <a:t>类型 </a:t>
            </a:r>
            <a:r>
              <a:rPr kumimoji="0" lang="en-US" altLang="zh-CN" sz="2400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1403350" y="2135188"/>
            <a:ext cx="7129463" cy="503237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指针变量名 </a:t>
            </a:r>
            <a:r>
              <a:rPr kumimoji="0" lang="en-US" altLang="zh-CN" sz="2400">
                <a:solidFill>
                  <a:srgbClr val="800000"/>
                </a:solidFill>
              </a:rPr>
              <a:t>= new  </a:t>
            </a:r>
            <a:r>
              <a:rPr kumimoji="0" lang="zh-CN" altLang="en-US" sz="2400">
                <a:solidFill>
                  <a:srgbClr val="800000"/>
                </a:solidFill>
              </a:rPr>
              <a:t>类型</a:t>
            </a:r>
            <a:r>
              <a:rPr kumimoji="0" lang="en-US" altLang="zh-CN" sz="2400">
                <a:solidFill>
                  <a:srgbClr val="800000"/>
                </a:solidFill>
              </a:rPr>
              <a:t>(</a:t>
            </a:r>
            <a:r>
              <a:rPr kumimoji="0" lang="zh-CN" altLang="en-US" sz="2400">
                <a:solidFill>
                  <a:srgbClr val="800000"/>
                </a:solidFill>
              </a:rPr>
              <a:t>初值</a:t>
            </a:r>
            <a:r>
              <a:rPr kumimoji="0" lang="en-US" altLang="zh-CN" sz="2400">
                <a:solidFill>
                  <a:srgbClr val="800000"/>
                </a:solidFill>
              </a:rPr>
              <a:t>)</a:t>
            </a:r>
            <a:r>
              <a:rPr kumimoji="0" lang="zh-CN" altLang="en-US" sz="2400">
                <a:solidFill>
                  <a:srgbClr val="800000"/>
                </a:solidFill>
              </a:rPr>
              <a:t>；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1403350" y="2638425"/>
            <a:ext cx="7129463" cy="503238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指针变量名 </a:t>
            </a:r>
            <a:r>
              <a:rPr kumimoji="0" lang="en-US" altLang="zh-CN" sz="2400">
                <a:solidFill>
                  <a:srgbClr val="800000"/>
                </a:solidFill>
              </a:rPr>
              <a:t>= new  </a:t>
            </a:r>
            <a:r>
              <a:rPr kumimoji="0" lang="zh-CN" altLang="en-US" sz="2400">
                <a:solidFill>
                  <a:srgbClr val="800000"/>
                </a:solidFill>
              </a:rPr>
              <a:t>类型</a:t>
            </a:r>
            <a:r>
              <a:rPr kumimoji="0" lang="en-US" altLang="zh-CN" sz="2400">
                <a:solidFill>
                  <a:srgbClr val="800000"/>
                </a:solidFill>
              </a:rPr>
              <a:t>[</a:t>
            </a:r>
            <a:r>
              <a:rPr kumimoji="0" lang="zh-CN" altLang="en-US" sz="2400">
                <a:solidFill>
                  <a:srgbClr val="800000"/>
                </a:solidFill>
              </a:rPr>
              <a:t>元素个数</a:t>
            </a:r>
            <a:r>
              <a:rPr kumimoji="0" lang="en-US" altLang="zh-CN" sz="2400">
                <a:solidFill>
                  <a:srgbClr val="800000"/>
                </a:solidFill>
              </a:rPr>
              <a:t>];</a:t>
            </a:r>
          </a:p>
        </p:txBody>
      </p:sp>
      <p:sp>
        <p:nvSpPr>
          <p:cNvPr id="135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403350" y="3463925"/>
            <a:ext cx="7129463" cy="24860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   new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运算符从堆中</a:t>
            </a:r>
            <a:r>
              <a:rPr lang="zh-CN" altLang="en-US" sz="24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分配一块与类型相适应的存储空间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，若分配成功，将这块内存空间的首地址存入指针变量，否则置指针变量的值为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NULL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  使用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new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创建数组时，不能为该数组指定初始值，其初始值为默认。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运算符）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403350" y="1700213"/>
            <a:ext cx="7129463" cy="503237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400">
                <a:solidFill>
                  <a:srgbClr val="800000"/>
                </a:solidFill>
              </a:rPr>
              <a:t>delete &lt;</a:t>
            </a:r>
            <a:r>
              <a:rPr kumimoji="0" lang="zh-CN" altLang="en-US" sz="2400">
                <a:solidFill>
                  <a:srgbClr val="800000"/>
                </a:solidFill>
              </a:rPr>
              <a:t>指针变量名</a:t>
            </a:r>
            <a:r>
              <a:rPr kumimoji="0" lang="en-US" altLang="zh-CN" sz="2400">
                <a:solidFill>
                  <a:srgbClr val="800000"/>
                </a:solidFill>
              </a:rPr>
              <a:t>&gt;</a:t>
            </a:r>
            <a:r>
              <a:rPr kumimoji="0" lang="zh-CN" altLang="en-US" sz="2400">
                <a:solidFill>
                  <a:srgbClr val="800000"/>
                </a:solidFill>
              </a:rPr>
              <a:t>；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03350" y="2205038"/>
            <a:ext cx="7129463" cy="503237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zh-CN" sz="2400">
                <a:solidFill>
                  <a:srgbClr val="800000"/>
                </a:solidFill>
              </a:rPr>
              <a:t>delete[] &lt;</a:t>
            </a:r>
            <a:r>
              <a:rPr kumimoji="0" lang="zh-CN" altLang="en-US" sz="2400">
                <a:solidFill>
                  <a:srgbClr val="800000"/>
                </a:solidFill>
              </a:rPr>
              <a:t>指针变量名</a:t>
            </a:r>
            <a:r>
              <a:rPr kumimoji="0" lang="en-US" altLang="zh-CN" sz="2400">
                <a:solidFill>
                  <a:srgbClr val="800000"/>
                </a:solidFill>
              </a:rPr>
              <a:t>&gt;</a:t>
            </a:r>
            <a:r>
              <a:rPr kumimoji="0" lang="zh-CN" altLang="en-US" sz="2400">
                <a:solidFill>
                  <a:srgbClr val="800000"/>
                </a:solidFill>
              </a:rPr>
              <a:t>；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03350" y="2924175"/>
            <a:ext cx="7129463" cy="33115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24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操作符用来释放</a:t>
            </a: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&lt;</a:t>
            </a:r>
            <a:r>
              <a:rPr lang="zh-CN" altLang="en-US" sz="24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指针</a:t>
            </a: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&gt;</a:t>
            </a:r>
            <a:r>
              <a:rPr lang="zh-CN" altLang="en-US" sz="24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指向的动态存储空间。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使用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运算符应当注意：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必须用于由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new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返回的指针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对一个指针只能使用一次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操作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指针变量名前只用一对方括号符，并且不管所删除数组的维数，忽略方括号内的任何数字。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运算符）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403350" y="1700213"/>
            <a:ext cx="7129463" cy="503237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>
                <a:solidFill>
                  <a:srgbClr val="800000"/>
                </a:solidFill>
              </a:rPr>
              <a:t>例 用</a:t>
            </a:r>
            <a:r>
              <a:rPr kumimoji="0" lang="en-US" altLang="zh-CN">
                <a:solidFill>
                  <a:srgbClr val="800000"/>
                </a:solidFill>
              </a:rPr>
              <a:t>new</a:t>
            </a:r>
            <a:r>
              <a:rPr kumimoji="0" lang="zh-CN" altLang="en-US">
                <a:solidFill>
                  <a:srgbClr val="800000"/>
                </a:solidFill>
              </a:rPr>
              <a:t>分配内存空间，用</a:t>
            </a:r>
            <a:r>
              <a:rPr kumimoji="0" lang="en-US" altLang="zh-CN">
                <a:solidFill>
                  <a:srgbClr val="800000"/>
                </a:solidFill>
              </a:rPr>
              <a:t>delete</a:t>
            </a:r>
            <a:r>
              <a:rPr kumimoji="0" lang="zh-CN" altLang="en-US">
                <a:solidFill>
                  <a:srgbClr val="800000"/>
                </a:solidFill>
              </a:rPr>
              <a:t>释放内存空间。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3350" y="2205038"/>
            <a:ext cx="7129463" cy="446405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//   new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、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示例程序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1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，为单个变量分配空间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#include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 &lt;iostream&gt;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 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main( 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{	</a:t>
            </a: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 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*p1, *p2;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18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p1 = new int;           </a:t>
            </a:r>
            <a:r>
              <a:rPr lang="en-US" altLang="zh-CN" sz="1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//</a:t>
            </a:r>
            <a:r>
              <a:rPr lang="zh-CN" altLang="en-US" sz="1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为简单变量分配内存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18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18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p2 = new int (6);     </a:t>
            </a:r>
            <a:r>
              <a:rPr lang="en-US" altLang="zh-CN" sz="1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//</a:t>
            </a:r>
            <a:r>
              <a:rPr lang="zh-CN" altLang="en-US" sz="1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为简单变量分配内存，并初始化为</a:t>
            </a:r>
            <a:r>
              <a:rPr lang="en-US" altLang="zh-CN" sz="1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6</a:t>
            </a:r>
            <a:endParaRPr lang="en-US" altLang="zh-CN" sz="1800" b="1">
              <a:solidFill>
                <a:srgbClr val="80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*p1 = 10;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cout&lt;&lt;*p1&lt;&lt;endl;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cout&lt;&lt;*p2&lt;&lt;endl;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delete p1,p2;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                 return 0;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运算符）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403350" y="1700213"/>
            <a:ext cx="7129463" cy="503237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例 为一维数组分配内存空间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03350" y="2205038"/>
            <a:ext cx="7129463" cy="4319587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//   new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、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示例程序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2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，为数组分配空间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#include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 &lt;iostream&gt;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 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main( 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{	</a:t>
            </a: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 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*p;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18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p = new int[6];              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//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请比较与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p = new int(6);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的不同</a:t>
            </a:r>
            <a:endParaRPr lang="zh-CN" altLang="en-US" sz="1800" b="1">
              <a:solidFill>
                <a:srgbClr val="80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1800" b="1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for(int i=0; i&lt;6; i++)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	cin&gt;&gt;p[i];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for(i=0; i&lt;6; i++)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	cout&lt;&lt;*(p+i)&lt;&lt;"  ";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delete [ ]p;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                 return 0;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运算符）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403350" y="1700213"/>
            <a:ext cx="7129463" cy="503237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例 为多维数组分配内存空间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03350" y="2205038"/>
            <a:ext cx="7129463" cy="4464050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#include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 &lt;iostream&gt;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 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main( 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{	</a:t>
            </a:r>
            <a:r>
              <a:rPr lang="en-US" altLang="zh-CN" sz="20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 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(*arr)[4];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20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 size;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size = 3;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2000" b="1">
                <a:solidFill>
                  <a:srgbClr val="800000"/>
                </a:solidFill>
                <a:latin typeface="Times New Roman" pitchFamily="18" charset="0"/>
                <a:ea typeface="华文楷体" pitchFamily="2" charset="-122"/>
              </a:rPr>
              <a:t>arr = new int [size][4];  </a:t>
            </a:r>
            <a:r>
              <a:rPr lang="en-US" altLang="zh-CN" sz="20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为二维数组分配内存</a:t>
            </a:r>
            <a:endParaRPr lang="zh-CN" altLang="en-US" sz="2000" b="1">
              <a:solidFill>
                <a:srgbClr val="80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for(int k=0; k&lt;3; k++)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	for(int j=0;j&lt;4; j++)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		cin&gt;&gt;arr[k][j];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for(k=0;k&lt;3;k++){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	for(int j=0; j&lt;4;j++)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		cout&lt;&lt;arr[k][j]&lt;&lt;"   ";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	cout&lt;&lt;endl;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	delete [ ]arr;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               return 0</a:t>
            </a: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；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运算符）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403350" y="1700213"/>
            <a:ext cx="7129463" cy="503237"/>
          </a:xfrm>
          <a:prstGeom prst="rect">
            <a:avLst/>
          </a:prstGeom>
          <a:solidFill>
            <a:srgbClr val="DDDDDD"/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0" lang="zh-CN" altLang="en-US" sz="2400">
                <a:solidFill>
                  <a:srgbClr val="800000"/>
                </a:solidFill>
              </a:rPr>
              <a:t>例 为用户自定义类型分配内存空间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03350" y="2205038"/>
            <a:ext cx="7129463" cy="431958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//    new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、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示例程序</a:t>
            </a:r>
            <a:r>
              <a:rPr lang="en-US" altLang="zh-CN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3</a:t>
            </a:r>
            <a:r>
              <a:rPr lang="zh-CN" altLang="en-US" sz="1800" b="1">
                <a:solidFill>
                  <a:schemeClr val="hlink"/>
                </a:solidFill>
                <a:latin typeface="Times New Roman" pitchFamily="18" charset="0"/>
                <a:ea typeface="华文楷体" pitchFamily="2" charset="-122"/>
              </a:rPr>
              <a:t>，为用户自定义类型分配空间。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#include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 &lt;iostream&gt;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using namespace std;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struct Point{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int ch;   char ch;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};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int 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main(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Point *p;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p = new Point;    </a:t>
            </a:r>
            <a:r>
              <a:rPr lang="en-US" altLang="zh-CN" sz="1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//</a:t>
            </a:r>
            <a:r>
              <a:rPr lang="zh-CN" altLang="en-US" sz="1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为结构类型分配内存</a:t>
            </a:r>
            <a:endParaRPr lang="zh-CN" altLang="en-US" sz="1800" b="1">
              <a:latin typeface="Times New Roman" pitchFamily="18" charset="0"/>
              <a:ea typeface="华文楷体" pitchFamily="2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1800" b="1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cin&gt;&gt;p-&gt;x;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cin&gt;&gt;p-&gt;ch;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cout&lt;&lt;p-&gt;x&lt;&lt;endl;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cout&lt;&lt;p-&gt;ch&lt;&lt;endl;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	delete p;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              return 0</a:t>
            </a:r>
            <a:r>
              <a:rPr lang="zh-CN" altLang="en-US" sz="1800" b="1">
                <a:latin typeface="Times New Roman" pitchFamily="18" charset="0"/>
                <a:ea typeface="华文楷体" pitchFamily="2" charset="-122"/>
              </a:rPr>
              <a:t>；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  <a:ea typeface="华文楷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3.4</a:t>
            </a:r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、动态分配内存</a:t>
            </a:r>
            <a:r>
              <a:rPr lang="zh-CN" altLang="en-US" sz="3200" b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（注意事项）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31913" y="2708275"/>
            <a:ext cx="7129462" cy="20161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C++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中除了可以使用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new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和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delete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运算符进行动态内存管理，仍然可以使用</a:t>
            </a:r>
            <a:r>
              <a:rPr lang="en-US" altLang="zh-CN" sz="2400" b="1">
                <a:latin typeface="Times New Roman" pitchFamily="18" charset="0"/>
                <a:ea typeface="华文楷体" pitchFamily="2" charset="-122"/>
              </a:rPr>
              <a:t>C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中的动态存储管理函数</a:t>
            </a:r>
          </a:p>
          <a:p>
            <a:pPr marL="0" indent="0"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 动态存储分配函数：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void * malloc(size);</a:t>
            </a:r>
          </a:p>
          <a:p>
            <a:pPr marL="0" indent="0">
              <a:spcBef>
                <a:spcPct val="50000"/>
              </a:spcBef>
              <a:buClr>
                <a:srgbClr val="000099"/>
              </a:buClr>
              <a:buSzPct val="65000"/>
              <a:buFont typeface="Wingdings" pitchFamily="2" charset="2"/>
              <a:buChar char="u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动态内存释放函数：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void free(void * memblock);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宽字符</a:t>
            </a:r>
            <a:r>
              <a:rPr lang="en-US" altLang="zh-CN" dirty="0" err="1" smtClean="0"/>
              <a:t>wchar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altLang="zh-CN" dirty="0" smtClean="0"/>
              <a:t>char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位，无法存储各种字符，中文、日文。</a:t>
            </a:r>
            <a:endParaRPr lang="en-US" altLang="zh-CN" dirty="0" smtClean="0"/>
          </a:p>
          <a:p>
            <a:pPr lvl="0">
              <a:buNone/>
            </a:pP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err="1" smtClean="0"/>
              <a:t>wchar_t</a:t>
            </a:r>
            <a:r>
              <a:rPr lang="en-US" altLang="zh-CN" dirty="0" smtClean="0"/>
              <a:t> * p = </a:t>
            </a:r>
            <a:r>
              <a:rPr lang="en-US" altLang="zh-CN" dirty="0" err="1" smtClean="0"/>
              <a:t>L"Hello</a:t>
            </a:r>
            <a:r>
              <a:rPr lang="en-US" altLang="zh-CN" dirty="0" smtClean="0"/>
              <a:t>!" 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注意紧接在第一个引号前面的大写字母</a:t>
            </a:r>
            <a:r>
              <a:rPr lang="en-US" altLang="zh-CN" dirty="0" smtClean="0"/>
              <a:t>L</a:t>
            </a:r>
            <a:r>
              <a:rPr lang="zh-CN" altLang="en-US" dirty="0" smtClean="0"/>
              <a:t>（代表「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」）。这将告诉编译器该字符串按宽字符保存－即每个字符占用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个字节。通常，指针变量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要占用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个字节，而字符串变量需要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个字节－每个字符需要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个字节，末尾的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还需要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个字节。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华文楷体" pitchFamily="2" charset="-122"/>
              </a:rPr>
              <a:t>string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类型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187450" y="1844675"/>
            <a:ext cx="7313613" cy="460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>
                <a:solidFill>
                  <a:srgbClr val="000099"/>
                </a:solidFill>
              </a:rPr>
              <a:t>C++</a:t>
            </a:r>
            <a:r>
              <a:rPr kumimoji="0" lang="zh-CN" altLang="en-US">
                <a:solidFill>
                  <a:srgbClr val="000099"/>
                </a:solidFill>
              </a:rPr>
              <a:t>字符串操作函数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  </a:t>
            </a:r>
            <a:r>
              <a:rPr kumimoji="0" lang="en-US" altLang="zh-CN"/>
              <a:t>==,!=,&lt;,&lt;=,&gt;,&gt;=,compare() //</a:t>
            </a:r>
            <a:r>
              <a:rPr kumimoji="0" lang="zh-CN" altLang="en-US"/>
              <a:t>比较字符串 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  </a:t>
            </a:r>
            <a:r>
              <a:rPr kumimoji="0" lang="en-US" altLang="zh-CN"/>
              <a:t>size(),length() //</a:t>
            </a:r>
            <a:r>
              <a:rPr kumimoji="0" lang="zh-CN" altLang="en-US"/>
              <a:t>返回字符数量（类的大小、字符串长度 ）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  </a:t>
            </a:r>
            <a:r>
              <a:rPr kumimoji="0" lang="en-US" altLang="zh-CN"/>
              <a:t>max_size() //</a:t>
            </a:r>
            <a:r>
              <a:rPr kumimoji="0" lang="zh-CN" altLang="en-US"/>
              <a:t>返回字符的可能最大个数 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empty() //</a:t>
            </a:r>
            <a:r>
              <a:rPr kumimoji="0" lang="zh-CN" altLang="en-US"/>
              <a:t>判断字符串是否为空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capacity() //</a:t>
            </a:r>
            <a:r>
              <a:rPr kumimoji="0" lang="zh-CN" altLang="en-US"/>
              <a:t>返回重新分配之前的字符容量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reserve() //</a:t>
            </a:r>
            <a:r>
              <a:rPr kumimoji="0" lang="zh-CN" altLang="en-US"/>
              <a:t>保留一定量内存以容纳一定数量的字符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 </a:t>
            </a:r>
            <a:r>
              <a:rPr kumimoji="0" lang="en-US" altLang="zh-CN"/>
              <a:t>[ ], at() //</a:t>
            </a:r>
            <a:r>
              <a:rPr kumimoji="0" lang="zh-CN" altLang="en-US"/>
              <a:t>存取单一字符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&gt;&gt;,getline() //</a:t>
            </a:r>
            <a:r>
              <a:rPr kumimoji="0" lang="zh-CN" altLang="en-US"/>
              <a:t>从</a:t>
            </a:r>
            <a:r>
              <a:rPr kumimoji="0" lang="en-US" altLang="zh-CN"/>
              <a:t>stream</a:t>
            </a:r>
            <a:r>
              <a:rPr kumimoji="0" lang="zh-CN" altLang="en-US"/>
              <a:t>读取某值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&lt;&lt; //</a:t>
            </a:r>
            <a:r>
              <a:rPr kumimoji="0" lang="zh-CN" altLang="en-US"/>
              <a:t>将某值写入</a:t>
            </a:r>
            <a:r>
              <a:rPr kumimoji="0" lang="en-US" altLang="zh-CN"/>
              <a:t>stream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en-US" altLang="zh-CN"/>
              <a:t>     copy() //</a:t>
            </a:r>
            <a:r>
              <a:rPr kumimoji="0" lang="zh-CN" altLang="en-US"/>
              <a:t>将某值赋值为一个</a:t>
            </a:r>
            <a:r>
              <a:rPr kumimoji="0" lang="en-US" altLang="zh-CN"/>
              <a:t>C_string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华文楷体" pitchFamily="2" charset="-122"/>
              </a:rPr>
              <a:t>string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类型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1187450" y="1844675"/>
            <a:ext cx="7313613" cy="460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>
                <a:solidFill>
                  <a:srgbClr val="000099"/>
                </a:solidFill>
              </a:rPr>
              <a:t>C++</a:t>
            </a:r>
            <a:r>
              <a:rPr kumimoji="0" lang="zh-CN" altLang="en-US">
                <a:solidFill>
                  <a:srgbClr val="000099"/>
                </a:solidFill>
              </a:rPr>
              <a:t>字符串操作函数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c_str() //</a:t>
            </a:r>
            <a:r>
              <a:rPr kumimoji="0" lang="zh-CN" altLang="en-US"/>
              <a:t>将内容以</a:t>
            </a:r>
            <a:r>
              <a:rPr kumimoji="0" lang="en-US" altLang="zh-CN"/>
              <a:t>C_string</a:t>
            </a:r>
            <a:r>
              <a:rPr kumimoji="0" lang="zh-CN" altLang="en-US"/>
              <a:t>返回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 </a:t>
            </a:r>
            <a:r>
              <a:rPr kumimoji="0" lang="en-US" altLang="zh-CN"/>
              <a:t>data() //</a:t>
            </a:r>
            <a:r>
              <a:rPr kumimoji="0" lang="zh-CN" altLang="en-US"/>
              <a:t>将内容以字符数组形式返回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substr() //</a:t>
            </a:r>
            <a:r>
              <a:rPr kumimoji="0" lang="zh-CN" altLang="en-US"/>
              <a:t>返回某个子字符串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 查找函数，</a:t>
            </a:r>
            <a:r>
              <a:rPr kumimoji="0" lang="en-US" altLang="zh-CN"/>
              <a:t>find()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en-US" altLang="zh-CN"/>
              <a:t>      begin() end() //</a:t>
            </a:r>
            <a:r>
              <a:rPr kumimoji="0" lang="zh-CN" altLang="en-US"/>
              <a:t>提供类似</a:t>
            </a:r>
            <a:r>
              <a:rPr kumimoji="0" lang="en-US" altLang="zh-CN"/>
              <a:t>STL</a:t>
            </a:r>
            <a:r>
              <a:rPr kumimoji="0" lang="zh-CN" altLang="en-US"/>
              <a:t>的迭代器支持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 </a:t>
            </a:r>
            <a:r>
              <a:rPr kumimoji="0" lang="en-US" altLang="zh-CN"/>
              <a:t>rbegin() rend() //</a:t>
            </a:r>
            <a:r>
              <a:rPr kumimoji="0" lang="zh-CN" altLang="en-US"/>
              <a:t>逆向迭代器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/>
              <a:t>      </a:t>
            </a:r>
            <a:r>
              <a:rPr kumimoji="0" lang="en-US" altLang="zh-CN"/>
              <a:t>get_allocator() //</a:t>
            </a:r>
            <a:r>
              <a:rPr kumimoji="0" lang="zh-CN" altLang="en-US"/>
              <a:t>返回配置器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华文楷体" pitchFamily="2" charset="-122"/>
              </a:rPr>
              <a:t>枚举类型</a:t>
            </a:r>
            <a:endParaRPr lang="zh-CN" altLang="en-US" sz="3200" b="1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187450" y="1916113"/>
            <a:ext cx="7313613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>
                <a:solidFill>
                  <a:srgbClr val="000099"/>
                </a:solidFill>
              </a:rPr>
              <a:t>C++</a:t>
            </a:r>
            <a:r>
              <a:rPr kumimoji="0" lang="zh-CN" altLang="en-US" dirty="0">
                <a:solidFill>
                  <a:srgbClr val="000099"/>
                </a:solidFill>
              </a:rPr>
              <a:t>枚举类型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zh-CN" altLang="en-US" dirty="0"/>
              <a:t>    </a:t>
            </a:r>
            <a:r>
              <a:rPr kumimoji="0" lang="en-US" altLang="zh-CN" dirty="0" err="1"/>
              <a:t>enum</a:t>
            </a:r>
            <a:r>
              <a:rPr kumimoji="0" lang="en-US" altLang="zh-CN" dirty="0"/>
              <a:t>  WEEK{</a:t>
            </a:r>
            <a:r>
              <a:rPr kumimoji="0" lang="en-US" altLang="zh-CN" dirty="0" err="1"/>
              <a:t>Sun,Mon,Tue,Wed,Thu,Fri,Sat</a:t>
            </a:r>
            <a:r>
              <a:rPr kumimoji="0" lang="en-US" altLang="zh-CN" dirty="0"/>
              <a:t>};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/>
              <a:t>    WEEK w;       //C</a:t>
            </a:r>
            <a:r>
              <a:rPr kumimoji="0" lang="zh-CN" altLang="en-US" dirty="0"/>
              <a:t>语言中必须用  </a:t>
            </a:r>
            <a:r>
              <a:rPr kumimoji="0" lang="en-US" altLang="zh-CN" dirty="0" err="1"/>
              <a:t>enum</a:t>
            </a:r>
            <a:r>
              <a:rPr kumimoji="0" lang="en-US" altLang="zh-CN" dirty="0"/>
              <a:t> WEEK w;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187450" y="4005263"/>
            <a:ext cx="7313613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>
                <a:solidFill>
                  <a:srgbClr val="000099"/>
                </a:solidFill>
              </a:rPr>
              <a:t>C++</a:t>
            </a:r>
            <a:r>
              <a:rPr kumimoji="0" lang="zh-CN" altLang="en-US" dirty="0">
                <a:solidFill>
                  <a:srgbClr val="000099"/>
                </a:solidFill>
              </a:rPr>
              <a:t>匿名枚举类型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zh-CN" altLang="en-US" dirty="0"/>
              <a:t>    </a:t>
            </a:r>
            <a:r>
              <a:rPr kumimoji="0" lang="en-US" altLang="zh-CN" dirty="0" err="1"/>
              <a:t>enum</a:t>
            </a:r>
            <a:r>
              <a:rPr kumimoji="0" lang="en-US" altLang="zh-CN" dirty="0"/>
              <a:t> {Min=0, Max=100};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/>
              <a:t>    </a:t>
            </a:r>
            <a:r>
              <a:rPr kumimoji="0" lang="en-US" altLang="zh-CN" dirty="0" err="1"/>
              <a:t>int</a:t>
            </a:r>
            <a:r>
              <a:rPr kumimoji="0" lang="en-US" altLang="zh-CN" dirty="0"/>
              <a:t> x=Min;       //Min</a:t>
            </a:r>
            <a:r>
              <a:rPr kumimoji="0" lang="zh-CN" altLang="en-US" dirty="0"/>
              <a:t>、</a:t>
            </a:r>
            <a:r>
              <a:rPr kumimoji="0" lang="en-US" altLang="zh-CN" dirty="0"/>
              <a:t>Max</a:t>
            </a:r>
            <a:r>
              <a:rPr kumimoji="0" lang="zh-CN" altLang="en-US" dirty="0"/>
              <a:t>称为常量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枚举类型，列出变量的全部取值范围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华文楷体" pitchFamily="2" charset="-122"/>
              </a:rPr>
              <a:t>联合类型</a:t>
            </a:r>
            <a:endParaRPr lang="zh-CN" altLang="en-US" sz="3200" b="1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1571604" y="1500174"/>
            <a:ext cx="7313612" cy="2449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>
                <a:solidFill>
                  <a:srgbClr val="000099"/>
                </a:solidFill>
              </a:rPr>
              <a:t>C++</a:t>
            </a:r>
            <a:r>
              <a:rPr kumimoji="0" lang="zh-CN" altLang="en-US" dirty="0">
                <a:solidFill>
                  <a:srgbClr val="000099"/>
                </a:solidFill>
              </a:rPr>
              <a:t>无名联合类型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/>
              <a:t>union  {  char c;  </a:t>
            </a:r>
            <a:r>
              <a:rPr kumimoji="0" lang="en-US" altLang="zh-CN" dirty="0" err="1"/>
              <a:t>int</a:t>
            </a:r>
            <a:r>
              <a:rPr kumimoji="0" lang="en-US" altLang="zh-CN" dirty="0"/>
              <a:t> 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;    double  d};  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/>
              <a:t>    </a:t>
            </a:r>
            <a:r>
              <a:rPr kumimoji="0" lang="en-US" altLang="zh-CN" dirty="0">
                <a:solidFill>
                  <a:srgbClr val="FF0000"/>
                </a:solidFill>
              </a:rPr>
              <a:t>//</a:t>
            </a:r>
            <a:r>
              <a:rPr kumimoji="0" lang="zh-CN" altLang="en-US" dirty="0">
                <a:solidFill>
                  <a:srgbClr val="FF0000"/>
                </a:solidFill>
              </a:rPr>
              <a:t>无名联合类型直接的成员</a:t>
            </a:r>
            <a:r>
              <a:rPr kumimoji="0" lang="en-US" altLang="zh-CN" dirty="0">
                <a:solidFill>
                  <a:srgbClr val="FF0000"/>
                </a:solidFill>
              </a:rPr>
              <a:t>c</a:t>
            </a:r>
            <a:r>
              <a:rPr kumimoji="0" lang="zh-CN" altLang="en-US" dirty="0">
                <a:solidFill>
                  <a:srgbClr val="FF0000"/>
                </a:solidFill>
              </a:rPr>
              <a:t>、</a:t>
            </a:r>
            <a:r>
              <a:rPr kumimoji="0" lang="en-US" altLang="zh-CN" dirty="0" err="1">
                <a:solidFill>
                  <a:srgbClr val="FF0000"/>
                </a:solidFill>
              </a:rPr>
              <a:t>i</a:t>
            </a:r>
            <a:r>
              <a:rPr kumimoji="0" lang="zh-CN" altLang="en-US" dirty="0">
                <a:solidFill>
                  <a:srgbClr val="FF0000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d</a:t>
            </a:r>
            <a:r>
              <a:rPr kumimoji="0" lang="zh-CN" altLang="en-US" dirty="0">
                <a:solidFill>
                  <a:srgbClr val="FF0000"/>
                </a:solidFill>
              </a:rPr>
              <a:t>直接成为变量，共享内存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 err="1"/>
              <a:t>i</a:t>
            </a:r>
            <a:r>
              <a:rPr kumimoji="0" lang="en-US" altLang="zh-CN" dirty="0"/>
              <a:t>=0; d=21.8  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dirty="0"/>
              <a:t>   </a:t>
            </a:r>
            <a:r>
              <a:rPr kumimoji="0" lang="en-US" altLang="zh-CN" dirty="0">
                <a:solidFill>
                  <a:srgbClr val="FF0000"/>
                </a:solidFill>
              </a:rPr>
              <a:t>//</a:t>
            </a:r>
            <a:r>
              <a:rPr kumimoji="0" lang="zh-CN" altLang="en-US" dirty="0">
                <a:solidFill>
                  <a:srgbClr val="FF0000"/>
                </a:solidFill>
              </a:rPr>
              <a:t>直接使用无名联合类型成员名，直接存取数据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  </a:t>
            </a:r>
            <a:r>
              <a:rPr kumimoji="0" lang="en-US" altLang="zh-CN" dirty="0">
                <a:solidFill>
                  <a:srgbClr val="FF0000"/>
                </a:solidFill>
              </a:rPr>
              <a:t>//C </a:t>
            </a:r>
            <a:r>
              <a:rPr kumimoji="0" lang="zh-CN" altLang="en-US" dirty="0">
                <a:solidFill>
                  <a:srgbClr val="FF0000"/>
                </a:solidFill>
              </a:rPr>
              <a:t>语言中则必须通过联合类型变量名访问</a:t>
            </a:r>
            <a:r>
              <a:rPr kumimoji="0" lang="zh-CN" altLang="en-US" dirty="0" smtClean="0">
                <a:solidFill>
                  <a:srgbClr val="FF0000"/>
                </a:solidFill>
              </a:rPr>
              <a:t>成员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kumimoji="0" lang="zh-CN" altLang="en-US" dirty="0" smtClean="0">
                <a:solidFill>
                  <a:srgbClr val="FF0000"/>
                </a:solidFill>
              </a:rPr>
              <a:t>用于定义有重复部分，例如</a:t>
            </a:r>
            <a:endParaRPr kumimoji="0"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屏幕截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44"/>
            <a:ext cx="6543675" cy="40386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57158" y="5500702"/>
            <a:ext cx="1857388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3724</Words>
  <PresentationFormat>全屏显示(4:3)</PresentationFormat>
  <Paragraphs>675</Paragraphs>
  <Slides>59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幻灯片 1</vt:lpstr>
      <vt:lpstr>幻灯片 2</vt:lpstr>
      <vt:lpstr>    新增bool类型</vt:lpstr>
      <vt:lpstr>string类型</vt:lpstr>
      <vt:lpstr>string类型</vt:lpstr>
      <vt:lpstr>string类型</vt:lpstr>
      <vt:lpstr>string类型</vt:lpstr>
      <vt:lpstr>枚举类型</vt:lpstr>
      <vt:lpstr>联合类型</vt:lpstr>
      <vt:lpstr>结构类型和类类型</vt:lpstr>
      <vt:lpstr>指针</vt:lpstr>
      <vt:lpstr>指针</vt:lpstr>
      <vt:lpstr>7.1       引用</vt:lpstr>
      <vt:lpstr>7.1     引用</vt:lpstr>
      <vt:lpstr>7.2、函数参数的按引用传递 （回顾模块间的数据通信方式）</vt:lpstr>
      <vt:lpstr>7.2、函数参数的按引用传递 （回顾模块间的数据通信方式）</vt:lpstr>
      <vt:lpstr>7.2、函数参数的按引用传递 （回顾模块间的数据通信方式）</vt:lpstr>
      <vt:lpstr>7.2、函数参数的按引用传递 （回顾模块间的数据通信方式）</vt:lpstr>
      <vt:lpstr>幻灯片 19</vt:lpstr>
      <vt:lpstr>7.2、函数参数的按引用传递 （回顾模块间的数据通信方式）</vt:lpstr>
      <vt:lpstr>幻灯片 21</vt:lpstr>
      <vt:lpstr>7.2、函数参数的按引用传递 （回顾模块间的数据通信方式）</vt:lpstr>
      <vt:lpstr>幻灯片 23</vt:lpstr>
      <vt:lpstr>7.3、引用返回值的函数</vt:lpstr>
      <vt:lpstr>幻灯片 25</vt:lpstr>
      <vt:lpstr>幻灯片 26</vt:lpstr>
      <vt:lpstr>7.3、引用返回值的函数</vt:lpstr>
      <vt:lpstr>幻灯片 28</vt:lpstr>
      <vt:lpstr>Pair类型</vt:lpstr>
      <vt:lpstr>Pair类型</vt:lpstr>
      <vt:lpstr>2.2   常量</vt:lpstr>
      <vt:lpstr>变量和常量寻址区别</vt:lpstr>
      <vt:lpstr>2.2   常量（const定义不可改变的变量）</vt:lpstr>
      <vt:lpstr>2.3  常类型（C++中的常类型）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2.4   变量（变量的定义格式）</vt:lpstr>
      <vt:lpstr>变量作用域和生存类型</vt:lpstr>
      <vt:lpstr>变量分配</vt:lpstr>
      <vt:lpstr>3.4、动态分配内存（new运算符）</vt:lpstr>
      <vt:lpstr>3.4、动态分配内存（new运算符）</vt:lpstr>
      <vt:lpstr>3.4、动态分配内存（delete运算符）</vt:lpstr>
      <vt:lpstr>3.4、动态分配内存（delete运算符）</vt:lpstr>
      <vt:lpstr>3.4、动态分配内存（delete运算符）</vt:lpstr>
      <vt:lpstr>3.4、动态分配内存（delete运算符）</vt:lpstr>
      <vt:lpstr>3.4、动态分配内存（delete运算符）</vt:lpstr>
      <vt:lpstr>3.4、动态分配内存（注意事项）</vt:lpstr>
      <vt:lpstr>宽字符wchar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48</cp:revision>
  <dcterms:modified xsi:type="dcterms:W3CDTF">2013-04-12T16:50:50Z</dcterms:modified>
</cp:coreProperties>
</file>