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71" r:id="rId8"/>
    <p:sldId id="260" r:id="rId9"/>
    <p:sldId id="261" r:id="rId10"/>
    <p:sldId id="262" r:id="rId11"/>
    <p:sldId id="263" r:id="rId12"/>
    <p:sldId id="264" r:id="rId13"/>
    <p:sldId id="265" r:id="rId14"/>
    <p:sldId id="266" r:id="rId15"/>
    <p:sldId id="267" r:id="rId16"/>
    <p:sldId id="268"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7" autoAdjust="0"/>
  </p:normalViewPr>
  <p:slideViewPr>
    <p:cSldViewPr>
      <p:cViewPr varScale="1">
        <p:scale>
          <a:sx n="84" d="100"/>
          <a:sy n="84" d="100"/>
        </p:scale>
        <p:origin x="-1152"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142324F-DD93-40D0-9C3C-72673458D89A}" type="datetimeFigureOut">
              <a:rPr lang="zh-CN" altLang="en-US" smtClean="0"/>
              <a:t>2013/4/15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50D357-2396-41F4-AF14-3548CF6BEBB0}" type="slidenum">
              <a:rPr lang="zh-CN" altLang="en-US" smtClean="0"/>
              <a:t>‹#›</a:t>
            </a:fld>
            <a:endParaRPr lang="zh-CN" altLang="en-US"/>
          </a:p>
        </p:txBody>
      </p:sp>
    </p:spTree>
    <p:extLst>
      <p:ext uri="{BB962C8B-B14F-4D97-AF65-F5344CB8AC3E}">
        <p14:creationId xmlns:p14="http://schemas.microsoft.com/office/powerpoint/2010/main" val="2751040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42324F-DD93-40D0-9C3C-72673458D89A}" type="datetimeFigureOut">
              <a:rPr lang="zh-CN" altLang="en-US" smtClean="0"/>
              <a:t>2013/4/15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50D357-2396-41F4-AF14-3548CF6BEBB0}" type="slidenum">
              <a:rPr lang="zh-CN" altLang="en-US" smtClean="0"/>
              <a:t>‹#›</a:t>
            </a:fld>
            <a:endParaRPr lang="zh-CN" altLang="en-US"/>
          </a:p>
        </p:txBody>
      </p:sp>
    </p:spTree>
    <p:extLst>
      <p:ext uri="{BB962C8B-B14F-4D97-AF65-F5344CB8AC3E}">
        <p14:creationId xmlns:p14="http://schemas.microsoft.com/office/powerpoint/2010/main" val="43733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42324F-DD93-40D0-9C3C-72673458D89A}" type="datetimeFigureOut">
              <a:rPr lang="zh-CN" altLang="en-US" smtClean="0"/>
              <a:t>2013/4/15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50D357-2396-41F4-AF14-3548CF6BEBB0}" type="slidenum">
              <a:rPr lang="zh-CN" altLang="en-US" smtClean="0"/>
              <a:t>‹#›</a:t>
            </a:fld>
            <a:endParaRPr lang="zh-CN" altLang="en-US"/>
          </a:p>
        </p:txBody>
      </p:sp>
    </p:spTree>
    <p:extLst>
      <p:ext uri="{BB962C8B-B14F-4D97-AF65-F5344CB8AC3E}">
        <p14:creationId xmlns:p14="http://schemas.microsoft.com/office/powerpoint/2010/main" val="1469723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42324F-DD93-40D0-9C3C-72673458D89A}" type="datetimeFigureOut">
              <a:rPr lang="zh-CN" altLang="en-US" smtClean="0"/>
              <a:t>2013/4/15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50D357-2396-41F4-AF14-3548CF6BEBB0}" type="slidenum">
              <a:rPr lang="zh-CN" altLang="en-US" smtClean="0"/>
              <a:t>‹#›</a:t>
            </a:fld>
            <a:endParaRPr lang="zh-CN" altLang="en-US"/>
          </a:p>
        </p:txBody>
      </p:sp>
    </p:spTree>
    <p:extLst>
      <p:ext uri="{BB962C8B-B14F-4D97-AF65-F5344CB8AC3E}">
        <p14:creationId xmlns:p14="http://schemas.microsoft.com/office/powerpoint/2010/main" val="242811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142324F-DD93-40D0-9C3C-72673458D89A}" type="datetimeFigureOut">
              <a:rPr lang="zh-CN" altLang="en-US" smtClean="0"/>
              <a:t>2013/4/15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50D357-2396-41F4-AF14-3548CF6BEBB0}" type="slidenum">
              <a:rPr lang="zh-CN" altLang="en-US" smtClean="0"/>
              <a:t>‹#›</a:t>
            </a:fld>
            <a:endParaRPr lang="zh-CN" altLang="en-US"/>
          </a:p>
        </p:txBody>
      </p:sp>
    </p:spTree>
    <p:extLst>
      <p:ext uri="{BB962C8B-B14F-4D97-AF65-F5344CB8AC3E}">
        <p14:creationId xmlns:p14="http://schemas.microsoft.com/office/powerpoint/2010/main" val="2018359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142324F-DD93-40D0-9C3C-72673458D89A}" type="datetimeFigureOut">
              <a:rPr lang="zh-CN" altLang="en-US" smtClean="0"/>
              <a:t>2013/4/15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50D357-2396-41F4-AF14-3548CF6BEBB0}" type="slidenum">
              <a:rPr lang="zh-CN" altLang="en-US" smtClean="0"/>
              <a:t>‹#›</a:t>
            </a:fld>
            <a:endParaRPr lang="zh-CN" altLang="en-US"/>
          </a:p>
        </p:txBody>
      </p:sp>
    </p:spTree>
    <p:extLst>
      <p:ext uri="{BB962C8B-B14F-4D97-AF65-F5344CB8AC3E}">
        <p14:creationId xmlns:p14="http://schemas.microsoft.com/office/powerpoint/2010/main" val="2879422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142324F-DD93-40D0-9C3C-72673458D89A}" type="datetimeFigureOut">
              <a:rPr lang="zh-CN" altLang="en-US" smtClean="0"/>
              <a:t>2013/4/15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650D357-2396-41F4-AF14-3548CF6BEBB0}" type="slidenum">
              <a:rPr lang="zh-CN" altLang="en-US" smtClean="0"/>
              <a:t>‹#›</a:t>
            </a:fld>
            <a:endParaRPr lang="zh-CN" altLang="en-US"/>
          </a:p>
        </p:txBody>
      </p:sp>
    </p:spTree>
    <p:extLst>
      <p:ext uri="{BB962C8B-B14F-4D97-AF65-F5344CB8AC3E}">
        <p14:creationId xmlns:p14="http://schemas.microsoft.com/office/powerpoint/2010/main" val="26594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142324F-DD93-40D0-9C3C-72673458D89A}" type="datetimeFigureOut">
              <a:rPr lang="zh-CN" altLang="en-US" smtClean="0"/>
              <a:t>2013/4/15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50D357-2396-41F4-AF14-3548CF6BEBB0}" type="slidenum">
              <a:rPr lang="zh-CN" altLang="en-US" smtClean="0"/>
              <a:t>‹#›</a:t>
            </a:fld>
            <a:endParaRPr lang="zh-CN" altLang="en-US"/>
          </a:p>
        </p:txBody>
      </p:sp>
    </p:spTree>
    <p:extLst>
      <p:ext uri="{BB962C8B-B14F-4D97-AF65-F5344CB8AC3E}">
        <p14:creationId xmlns:p14="http://schemas.microsoft.com/office/powerpoint/2010/main" val="538870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42324F-DD93-40D0-9C3C-72673458D89A}" type="datetimeFigureOut">
              <a:rPr lang="zh-CN" altLang="en-US" smtClean="0"/>
              <a:t>2013/4/15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650D357-2396-41F4-AF14-3548CF6BEBB0}" type="slidenum">
              <a:rPr lang="zh-CN" altLang="en-US" smtClean="0"/>
              <a:t>‹#›</a:t>
            </a:fld>
            <a:endParaRPr lang="zh-CN" altLang="en-US"/>
          </a:p>
        </p:txBody>
      </p:sp>
    </p:spTree>
    <p:extLst>
      <p:ext uri="{BB962C8B-B14F-4D97-AF65-F5344CB8AC3E}">
        <p14:creationId xmlns:p14="http://schemas.microsoft.com/office/powerpoint/2010/main" val="1308018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142324F-DD93-40D0-9C3C-72673458D89A}" type="datetimeFigureOut">
              <a:rPr lang="zh-CN" altLang="en-US" smtClean="0"/>
              <a:t>2013/4/15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50D357-2396-41F4-AF14-3548CF6BEBB0}" type="slidenum">
              <a:rPr lang="zh-CN" altLang="en-US" smtClean="0"/>
              <a:t>‹#›</a:t>
            </a:fld>
            <a:endParaRPr lang="zh-CN" altLang="en-US"/>
          </a:p>
        </p:txBody>
      </p:sp>
    </p:spTree>
    <p:extLst>
      <p:ext uri="{BB962C8B-B14F-4D97-AF65-F5344CB8AC3E}">
        <p14:creationId xmlns:p14="http://schemas.microsoft.com/office/powerpoint/2010/main" val="245414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142324F-DD93-40D0-9C3C-72673458D89A}" type="datetimeFigureOut">
              <a:rPr lang="zh-CN" altLang="en-US" smtClean="0"/>
              <a:t>2013/4/15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50D357-2396-41F4-AF14-3548CF6BEBB0}" type="slidenum">
              <a:rPr lang="zh-CN" altLang="en-US" smtClean="0"/>
              <a:t>‹#›</a:t>
            </a:fld>
            <a:endParaRPr lang="zh-CN" altLang="en-US"/>
          </a:p>
        </p:txBody>
      </p:sp>
    </p:spTree>
    <p:extLst>
      <p:ext uri="{BB962C8B-B14F-4D97-AF65-F5344CB8AC3E}">
        <p14:creationId xmlns:p14="http://schemas.microsoft.com/office/powerpoint/2010/main" val="308534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2324F-DD93-40D0-9C3C-72673458D89A}" type="datetimeFigureOut">
              <a:rPr lang="zh-CN" altLang="en-US" smtClean="0"/>
              <a:t>2013/4/15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50D357-2396-41F4-AF14-3548CF6BEBB0}" type="slidenum">
              <a:rPr lang="zh-CN" altLang="en-US" smtClean="0"/>
              <a:t>‹#›</a:t>
            </a:fld>
            <a:endParaRPr lang="zh-CN" altLang="en-US"/>
          </a:p>
        </p:txBody>
      </p:sp>
    </p:spTree>
    <p:extLst>
      <p:ext uri="{BB962C8B-B14F-4D97-AF65-F5344CB8AC3E}">
        <p14:creationId xmlns:p14="http://schemas.microsoft.com/office/powerpoint/2010/main" val="1498697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16632"/>
            <a:ext cx="7772400" cy="1470025"/>
          </a:xfrm>
        </p:spPr>
        <p:txBody>
          <a:bodyPr/>
          <a:lstStyle/>
          <a:p>
            <a:r>
              <a:rPr lang="zh-CN" altLang="en-US" b="1" dirty="0" smtClean="0"/>
              <a:t>重载函数</a:t>
            </a:r>
            <a:endParaRPr lang="zh-CN" altLang="en-US" b="1" dirty="0"/>
          </a:p>
        </p:txBody>
      </p:sp>
      <p:sp>
        <p:nvSpPr>
          <p:cNvPr id="3" name="副标题 2"/>
          <p:cNvSpPr>
            <a:spLocks noGrp="1"/>
          </p:cNvSpPr>
          <p:nvPr>
            <p:ph type="subTitle" idx="1"/>
          </p:nvPr>
        </p:nvSpPr>
        <p:spPr>
          <a:xfrm>
            <a:off x="899592" y="1412776"/>
            <a:ext cx="6400800" cy="1752600"/>
          </a:xfrm>
        </p:spPr>
        <p:txBody>
          <a:bodyPr>
            <a:normAutofit/>
          </a:bodyPr>
          <a:lstStyle/>
          <a:p>
            <a:pPr algn="l"/>
            <a:r>
              <a:rPr lang="zh-CN" altLang="en-US" sz="2400" dirty="0" smtClean="0">
                <a:solidFill>
                  <a:schemeClr val="tx1"/>
                </a:solidFill>
                <a:latin typeface="+mn-ea"/>
              </a:rPr>
              <a:t>一：</a:t>
            </a:r>
            <a:endParaRPr lang="en-US" altLang="zh-CN" sz="2400" dirty="0" smtClean="0">
              <a:solidFill>
                <a:schemeClr val="tx1"/>
              </a:solidFill>
              <a:latin typeface="+mn-ea"/>
            </a:endParaRPr>
          </a:p>
          <a:p>
            <a:pPr algn="l"/>
            <a:r>
              <a:rPr lang="en-US" altLang="zh-CN" sz="2400" dirty="0">
                <a:solidFill>
                  <a:schemeClr val="tx1"/>
                </a:solidFill>
                <a:latin typeface="+mn-ea"/>
              </a:rPr>
              <a:t> </a:t>
            </a:r>
            <a:r>
              <a:rPr lang="en-US" altLang="zh-CN" sz="2400" dirty="0" smtClean="0">
                <a:solidFill>
                  <a:schemeClr val="tx1"/>
                </a:solidFill>
                <a:latin typeface="+mn-ea"/>
              </a:rPr>
              <a:t>      </a:t>
            </a:r>
            <a:r>
              <a:rPr lang="zh-CN" altLang="en-US" sz="2400" dirty="0" smtClean="0">
                <a:solidFill>
                  <a:schemeClr val="tx1"/>
                </a:solidFill>
                <a:latin typeface="+mn-ea"/>
              </a:rPr>
              <a:t>如果两个函数名字相同，并且在相同的域中被声明，但是参数表不同，则他们是</a:t>
            </a:r>
            <a:r>
              <a:rPr lang="zh-CN" altLang="en-US" sz="2400" b="1" dirty="0" smtClean="0">
                <a:solidFill>
                  <a:schemeClr val="tx1"/>
                </a:solidFill>
                <a:latin typeface="+mn-ea"/>
              </a:rPr>
              <a:t>重载函数。</a:t>
            </a:r>
            <a:endParaRPr lang="zh-CN" altLang="en-US" sz="2400" b="1" dirty="0">
              <a:solidFill>
                <a:schemeClr val="tx1"/>
              </a:solidFill>
              <a:latin typeface="+mn-ea"/>
            </a:endParaRPr>
          </a:p>
        </p:txBody>
      </p:sp>
      <p:sp>
        <p:nvSpPr>
          <p:cNvPr id="5" name="TextBox 4"/>
          <p:cNvSpPr txBox="1"/>
          <p:nvPr/>
        </p:nvSpPr>
        <p:spPr>
          <a:xfrm>
            <a:off x="971600" y="3212976"/>
            <a:ext cx="6120680" cy="1569660"/>
          </a:xfrm>
          <a:prstGeom prst="rect">
            <a:avLst/>
          </a:prstGeom>
          <a:noFill/>
        </p:spPr>
        <p:txBody>
          <a:bodyPr wrap="square" rtlCol="0">
            <a:spAutoFit/>
          </a:bodyPr>
          <a:lstStyle/>
          <a:p>
            <a:r>
              <a:rPr lang="zh-CN" altLang="en-US" sz="2400" dirty="0" smtClean="0">
                <a:latin typeface="+mn-ea"/>
              </a:rPr>
              <a:t>二： </a:t>
            </a:r>
            <a:endParaRPr lang="en-US" altLang="zh-CN" sz="2400" dirty="0" smtClean="0">
              <a:latin typeface="+mn-ea"/>
            </a:endParaRPr>
          </a:p>
          <a:p>
            <a:r>
              <a:rPr lang="en-US" altLang="zh-CN" sz="2400" dirty="0">
                <a:latin typeface="+mn-ea"/>
              </a:rPr>
              <a:t> </a:t>
            </a:r>
            <a:r>
              <a:rPr lang="en-US" altLang="zh-CN" sz="2400" dirty="0" smtClean="0">
                <a:latin typeface="+mn-ea"/>
              </a:rPr>
              <a:t>      </a:t>
            </a:r>
            <a:r>
              <a:rPr lang="zh-CN" altLang="en-US" sz="2400" b="1" dirty="0" smtClean="0">
                <a:latin typeface="+mn-ea"/>
              </a:rPr>
              <a:t>函数重载</a:t>
            </a:r>
            <a:r>
              <a:rPr lang="zh-CN" altLang="en-US" sz="2400" dirty="0" smtClean="0">
                <a:latin typeface="+mn-ea"/>
              </a:rPr>
              <a:t>允许多个函数共享同一个函数名，但是针对不同参数类型提供共同的操作。</a:t>
            </a:r>
            <a:endParaRPr lang="zh-CN" altLang="en-US" sz="2400" dirty="0">
              <a:latin typeface="+mn-ea"/>
            </a:endParaRPr>
          </a:p>
        </p:txBody>
      </p:sp>
    </p:spTree>
    <p:extLst>
      <p:ext uri="{BB962C8B-B14F-4D97-AF65-F5344CB8AC3E}">
        <p14:creationId xmlns:p14="http://schemas.microsoft.com/office/powerpoint/2010/main" val="2146979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68952" cy="6120680"/>
          </a:xfrm>
        </p:spPr>
        <p:txBody>
          <a:bodyPr>
            <a:normAutofit lnSpcReduction="10000"/>
          </a:bodyPr>
          <a:lstStyle/>
          <a:p>
            <a:pPr algn="l"/>
            <a:r>
              <a:rPr lang="en-US" altLang="zh-CN" sz="1800" dirty="0" smtClean="0"/>
              <a:t>    </a:t>
            </a:r>
            <a:r>
              <a:rPr lang="en-US" altLang="zh-CN" sz="1800" dirty="0" smtClean="0">
                <a:solidFill>
                  <a:schemeClr val="tx1"/>
                </a:solidFill>
              </a:rPr>
              <a:t>2.</a:t>
            </a:r>
            <a:r>
              <a:rPr lang="zh-CN" altLang="en-US" sz="1800" dirty="0" smtClean="0">
                <a:solidFill>
                  <a:schemeClr val="tx1"/>
                </a:solidFill>
              </a:rPr>
              <a:t>函数重载解析的第二步是从第一步找到的候选函数中选择一个或者多个函数，</a:t>
            </a:r>
            <a:endParaRPr lang="en-US" altLang="zh-CN" sz="1800" dirty="0" smtClean="0">
              <a:solidFill>
                <a:schemeClr val="tx1"/>
              </a:solidFill>
            </a:endParaRPr>
          </a:p>
          <a:p>
            <a:pPr algn="l"/>
            <a:r>
              <a:rPr lang="zh-CN" altLang="en-US" sz="1800" dirty="0" smtClean="0">
                <a:solidFill>
                  <a:schemeClr val="tx1"/>
                </a:solidFill>
              </a:rPr>
              <a:t>它们能够用该调用中指定的实参来调用。因此，选出来的函数被称为</a:t>
            </a:r>
            <a:r>
              <a:rPr lang="zh-CN" altLang="en-US" sz="1800" b="1" dirty="0" smtClean="0">
                <a:solidFill>
                  <a:schemeClr val="tx1"/>
                </a:solidFill>
              </a:rPr>
              <a:t>可行函数</a:t>
            </a:r>
            <a:r>
              <a:rPr lang="zh-CN" altLang="en-US" sz="1800" dirty="0" smtClean="0">
                <a:solidFill>
                  <a:schemeClr val="tx1"/>
                </a:solidFill>
              </a:rPr>
              <a:t>。</a:t>
            </a:r>
            <a:endParaRPr lang="en-US" altLang="zh-CN" sz="1800" dirty="0" smtClean="0">
              <a:solidFill>
                <a:schemeClr val="tx1"/>
              </a:solidFill>
            </a:endParaRPr>
          </a:p>
          <a:p>
            <a:pPr algn="l"/>
            <a:r>
              <a:rPr lang="zh-CN" altLang="en-US" sz="1800" dirty="0" smtClean="0">
                <a:solidFill>
                  <a:schemeClr val="tx1"/>
                </a:solidFill>
              </a:rPr>
              <a:t>可行函数的参数个数与调用的实参表中的参数数目相同，或者可行函数的参数多一些，但是每个多出来的参数都要有相关的缺省实参。调用中的实参与该函数的对应的参数类型之间必须存在转换。</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在这个例子中有两个可行函数，它们能够用调用中指定的实参进行调用。</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a:t>
            </a:r>
            <a:r>
              <a:rPr lang="en-US" altLang="zh-CN" sz="1800" dirty="0" smtClean="0">
                <a:solidFill>
                  <a:schemeClr val="tx1"/>
                </a:solidFill>
              </a:rPr>
              <a:t>1</a:t>
            </a:r>
            <a:r>
              <a:rPr lang="zh-CN" altLang="en-US" sz="1800" dirty="0" smtClean="0">
                <a:solidFill>
                  <a:schemeClr val="tx1"/>
                </a:solidFill>
              </a:rPr>
              <a:t>）</a:t>
            </a:r>
            <a:r>
              <a:rPr lang="en-US" altLang="zh-CN" sz="1800" dirty="0" smtClean="0">
                <a:solidFill>
                  <a:schemeClr val="tx1"/>
                </a:solidFill>
              </a:rPr>
              <a:t>f(</a:t>
            </a:r>
            <a:r>
              <a:rPr lang="en-US" altLang="zh-CN" sz="1800" dirty="0" err="1" smtClean="0">
                <a:solidFill>
                  <a:schemeClr val="tx1"/>
                </a:solidFill>
              </a:rPr>
              <a:t>int</a:t>
            </a:r>
            <a:r>
              <a:rPr lang="en-US" altLang="zh-CN" sz="1800" dirty="0" smtClean="0">
                <a:solidFill>
                  <a:schemeClr val="tx1"/>
                </a:solidFill>
              </a:rPr>
              <a:t>);</a:t>
            </a:r>
            <a:r>
              <a:rPr lang="zh-CN" altLang="en-US" sz="1800" dirty="0" smtClean="0">
                <a:solidFill>
                  <a:schemeClr val="tx1"/>
                </a:solidFill>
              </a:rPr>
              <a:t>是一个可行函数，因为它只有一个参数而且存在从实参类型</a:t>
            </a:r>
            <a:r>
              <a:rPr lang="en-US" altLang="zh-CN" sz="1800" dirty="0" err="1" smtClean="0">
                <a:solidFill>
                  <a:schemeClr val="tx1"/>
                </a:solidFill>
              </a:rPr>
              <a:t>doube</a:t>
            </a:r>
            <a:r>
              <a:rPr lang="zh-CN" altLang="en-US" sz="1800" dirty="0" smtClean="0">
                <a:solidFill>
                  <a:schemeClr val="tx1"/>
                </a:solidFill>
              </a:rPr>
              <a:t>到参数类型</a:t>
            </a:r>
            <a:r>
              <a:rPr lang="en-US" altLang="zh-CN" sz="1800" dirty="0" err="1" smtClean="0">
                <a:solidFill>
                  <a:schemeClr val="tx1"/>
                </a:solidFill>
              </a:rPr>
              <a:t>int</a:t>
            </a:r>
            <a:r>
              <a:rPr lang="zh-CN" altLang="en-US" sz="1800" dirty="0" smtClean="0">
                <a:solidFill>
                  <a:schemeClr val="tx1"/>
                </a:solidFill>
              </a:rPr>
              <a:t>之间的转换。</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a:t>
            </a:r>
            <a:r>
              <a:rPr lang="en-US" altLang="zh-CN" sz="1800" dirty="0" smtClean="0">
                <a:solidFill>
                  <a:schemeClr val="tx1"/>
                </a:solidFill>
              </a:rPr>
              <a:t>2</a:t>
            </a:r>
            <a:r>
              <a:rPr lang="zh-CN" altLang="en-US" sz="1800" dirty="0" smtClean="0">
                <a:solidFill>
                  <a:schemeClr val="tx1"/>
                </a:solidFill>
              </a:rPr>
              <a:t>）</a:t>
            </a:r>
            <a:r>
              <a:rPr lang="en-US" altLang="zh-CN" sz="1800" dirty="0" smtClean="0">
                <a:solidFill>
                  <a:schemeClr val="tx1"/>
                </a:solidFill>
              </a:rPr>
              <a:t>f(</a:t>
            </a:r>
            <a:r>
              <a:rPr lang="en-US" altLang="zh-CN" sz="1800" dirty="0" err="1" smtClean="0">
                <a:solidFill>
                  <a:schemeClr val="tx1"/>
                </a:solidFill>
              </a:rPr>
              <a:t>double,double</a:t>
            </a:r>
            <a:r>
              <a:rPr lang="en-US" altLang="zh-CN" sz="1800" dirty="0" smtClean="0">
                <a:solidFill>
                  <a:schemeClr val="tx1"/>
                </a:solidFill>
              </a:rPr>
              <a:t>)</a:t>
            </a:r>
            <a:r>
              <a:rPr lang="zh-CN" altLang="en-US" sz="1800" dirty="0" smtClean="0">
                <a:solidFill>
                  <a:schemeClr val="tx1"/>
                </a:solidFill>
              </a:rPr>
              <a:t>也是一个可行函数，因为它的第二个参数给出了缺省值，而第一个参数类型是</a:t>
            </a:r>
            <a:r>
              <a:rPr lang="en-US" altLang="zh-CN" sz="1800" dirty="0" smtClean="0">
                <a:solidFill>
                  <a:schemeClr val="tx1"/>
                </a:solidFill>
              </a:rPr>
              <a:t>double</a:t>
            </a:r>
            <a:r>
              <a:rPr lang="zh-CN" altLang="en-US" sz="1800" dirty="0" smtClean="0">
                <a:solidFill>
                  <a:schemeClr val="tx1"/>
                </a:solidFill>
              </a:rPr>
              <a:t>，与实参类型精确匹配。</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PS</a:t>
            </a:r>
            <a:r>
              <a:rPr lang="zh-CN" altLang="en-US" sz="1800" dirty="0" smtClean="0">
                <a:solidFill>
                  <a:schemeClr val="tx1"/>
                </a:solidFill>
              </a:rPr>
              <a:t>：如果函数重载解析过程的第二步没有找到可以用给定的实参表调用的可行函数，则该调用就是错误的。没有函数与调用匹配，则说是</a:t>
            </a:r>
            <a:r>
              <a:rPr lang="zh-CN" altLang="en-US" sz="1800" b="1" dirty="0" smtClean="0">
                <a:solidFill>
                  <a:schemeClr val="tx1"/>
                </a:solidFill>
              </a:rPr>
              <a:t>无匹配情况。</a:t>
            </a:r>
            <a:endParaRPr lang="en-US" altLang="zh-CN" sz="1800" b="1" dirty="0" smtClean="0">
              <a:solidFill>
                <a:schemeClr val="tx1"/>
              </a:solidFill>
            </a:endParaRPr>
          </a:p>
          <a:p>
            <a:pPr algn="l"/>
            <a:r>
              <a:rPr lang="en-US" altLang="zh-CN" sz="1800" b="1" dirty="0">
                <a:solidFill>
                  <a:schemeClr val="tx1"/>
                </a:solidFill>
              </a:rPr>
              <a:t> </a:t>
            </a:r>
            <a:r>
              <a:rPr lang="en-US" altLang="zh-CN" sz="1800" b="1" dirty="0" smtClean="0">
                <a:solidFill>
                  <a:schemeClr val="tx1"/>
                </a:solidFill>
              </a:rPr>
              <a:t>   </a:t>
            </a:r>
            <a:r>
              <a:rPr lang="en-US" altLang="zh-CN" sz="1800" dirty="0" smtClean="0">
                <a:solidFill>
                  <a:schemeClr val="tx1"/>
                </a:solidFill>
              </a:rPr>
              <a:t> 3.</a:t>
            </a:r>
            <a:r>
              <a:rPr lang="zh-CN" altLang="en-US" sz="1800" dirty="0" smtClean="0">
                <a:solidFill>
                  <a:schemeClr val="tx1"/>
                </a:solidFill>
              </a:rPr>
              <a:t>函数重载解析的第三步选择与调用最匹配的函数，该函数被称为</a:t>
            </a:r>
            <a:r>
              <a:rPr lang="zh-CN" altLang="en-US" sz="1800" b="1" dirty="0" smtClean="0">
                <a:solidFill>
                  <a:schemeClr val="tx1"/>
                </a:solidFill>
              </a:rPr>
              <a:t>最佳可行函数</a:t>
            </a:r>
            <a:r>
              <a:rPr lang="zh-CN" altLang="en-US" sz="1800" dirty="0" smtClean="0">
                <a:solidFill>
                  <a:schemeClr val="tx1"/>
                </a:solidFill>
              </a:rPr>
              <a:t>，为了选择这个函数，从实参类型到相应可行函数参数所用的转换都被划分等级。最佳可行函数是被适用于如下规则的函数：</a:t>
            </a:r>
            <a:endParaRPr lang="en-US" altLang="zh-CN" sz="1800" dirty="0" smtClean="0">
              <a:solidFill>
                <a:schemeClr val="tx1"/>
              </a:solidFill>
            </a:endParaRPr>
          </a:p>
          <a:p>
            <a:pPr algn="l"/>
            <a:r>
              <a:rPr lang="en-US" altLang="zh-CN" sz="1800" b="1" dirty="0">
                <a:solidFill>
                  <a:schemeClr val="tx1"/>
                </a:solidFill>
              </a:rPr>
              <a:t> </a:t>
            </a:r>
            <a:r>
              <a:rPr lang="en-US" altLang="zh-CN" sz="1800" b="1" dirty="0" smtClean="0">
                <a:solidFill>
                  <a:schemeClr val="tx1"/>
                </a:solidFill>
              </a:rPr>
              <a:t>     </a:t>
            </a:r>
            <a:r>
              <a:rPr lang="en-US" altLang="zh-CN" sz="1800" dirty="0" smtClean="0">
                <a:solidFill>
                  <a:schemeClr val="tx1"/>
                </a:solidFill>
              </a:rPr>
              <a:t> </a:t>
            </a:r>
            <a:r>
              <a:rPr lang="zh-CN" altLang="en-US" sz="1800" dirty="0" smtClean="0">
                <a:solidFill>
                  <a:schemeClr val="tx1"/>
                </a:solidFill>
              </a:rPr>
              <a:t>（</a:t>
            </a:r>
            <a:r>
              <a:rPr lang="en-US" altLang="zh-CN" sz="1800" dirty="0" smtClean="0">
                <a:solidFill>
                  <a:schemeClr val="tx1"/>
                </a:solidFill>
              </a:rPr>
              <a:t>1</a:t>
            </a:r>
            <a:r>
              <a:rPr lang="zh-CN" altLang="en-US" sz="1800" dirty="0" smtClean="0">
                <a:solidFill>
                  <a:schemeClr val="tx1"/>
                </a:solidFill>
              </a:rPr>
              <a:t>）应用在实参上的转换不比调用其他可行函数所需的转换差。</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a:t>
            </a:r>
            <a:r>
              <a:rPr lang="en-US" altLang="zh-CN" sz="1800" dirty="0" smtClean="0">
                <a:solidFill>
                  <a:schemeClr val="tx1"/>
                </a:solidFill>
              </a:rPr>
              <a:t>2</a:t>
            </a:r>
            <a:r>
              <a:rPr lang="zh-CN" altLang="en-US" sz="1800" dirty="0" smtClean="0">
                <a:solidFill>
                  <a:schemeClr val="tx1"/>
                </a:solidFill>
              </a:rPr>
              <a:t>）在某些实参上的转换要比其他可行函数对该参数的转换好。</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本例子中，当考虑可行函数</a:t>
            </a:r>
            <a:r>
              <a:rPr lang="en-US" altLang="zh-CN" sz="1800" dirty="0" smtClean="0">
                <a:solidFill>
                  <a:schemeClr val="tx1"/>
                </a:solidFill>
              </a:rPr>
              <a:t>f(</a:t>
            </a:r>
            <a:r>
              <a:rPr lang="en-US" altLang="zh-CN" sz="1800" dirty="0" err="1" smtClean="0">
                <a:solidFill>
                  <a:schemeClr val="tx1"/>
                </a:solidFill>
              </a:rPr>
              <a:t>int</a:t>
            </a:r>
            <a:r>
              <a:rPr lang="en-US" altLang="zh-CN" sz="1800" dirty="0" smtClean="0">
                <a:solidFill>
                  <a:schemeClr val="tx1"/>
                </a:solidFill>
              </a:rPr>
              <a:t>)</a:t>
            </a:r>
            <a:r>
              <a:rPr lang="zh-CN" altLang="en-US" sz="1800" dirty="0" smtClean="0">
                <a:solidFill>
                  <a:schemeClr val="tx1"/>
                </a:solidFill>
              </a:rPr>
              <a:t>时，应用的转换是个标准转换，它将</a:t>
            </a:r>
            <a:r>
              <a:rPr lang="en-US" altLang="zh-CN" sz="1800" dirty="0" smtClean="0">
                <a:solidFill>
                  <a:schemeClr val="tx1"/>
                </a:solidFill>
              </a:rPr>
              <a:t>double</a:t>
            </a:r>
            <a:r>
              <a:rPr lang="zh-CN" altLang="en-US" sz="1800" dirty="0" smtClean="0">
                <a:solidFill>
                  <a:schemeClr val="tx1"/>
                </a:solidFill>
              </a:rPr>
              <a:t>型的实参转换成</a:t>
            </a:r>
            <a:r>
              <a:rPr lang="en-US" altLang="zh-CN" sz="1800" dirty="0" err="1" smtClean="0">
                <a:solidFill>
                  <a:schemeClr val="tx1"/>
                </a:solidFill>
              </a:rPr>
              <a:t>int</a:t>
            </a:r>
            <a:r>
              <a:rPr lang="zh-CN" altLang="en-US" sz="1800" dirty="0" smtClean="0">
                <a:solidFill>
                  <a:schemeClr val="tx1"/>
                </a:solidFill>
              </a:rPr>
              <a:t>型。当考虑可行函数</a:t>
            </a:r>
            <a:r>
              <a:rPr lang="en-US" altLang="zh-CN" sz="1800" dirty="0" smtClean="0">
                <a:solidFill>
                  <a:schemeClr val="tx1"/>
                </a:solidFill>
              </a:rPr>
              <a:t>f(double)</a:t>
            </a:r>
            <a:r>
              <a:rPr lang="zh-CN" altLang="en-US" sz="1800" dirty="0" smtClean="0">
                <a:solidFill>
                  <a:schemeClr val="tx1"/>
                </a:solidFill>
              </a:rPr>
              <a:t>时，实参的类型</a:t>
            </a:r>
            <a:r>
              <a:rPr lang="en-US" altLang="zh-CN" sz="1800" dirty="0" smtClean="0">
                <a:solidFill>
                  <a:schemeClr val="tx1"/>
                </a:solidFill>
              </a:rPr>
              <a:t>double</a:t>
            </a:r>
            <a:r>
              <a:rPr lang="zh-CN" altLang="en-US" sz="1800" dirty="0" smtClean="0">
                <a:solidFill>
                  <a:schemeClr val="tx1"/>
                </a:solidFill>
              </a:rPr>
              <a:t>与相应的参数精确匹配。因为精确匹配比标准转换好，所以该调用的最佳可行函数是</a:t>
            </a:r>
            <a:r>
              <a:rPr lang="en-US" altLang="zh-CN" sz="1800" dirty="0" smtClean="0">
                <a:solidFill>
                  <a:schemeClr val="tx1"/>
                </a:solidFill>
              </a:rPr>
              <a:t>f</a:t>
            </a:r>
            <a:r>
              <a:rPr lang="zh-CN" altLang="en-US" sz="1800" dirty="0" smtClean="0">
                <a:solidFill>
                  <a:schemeClr val="tx1"/>
                </a:solidFill>
              </a:rPr>
              <a:t>（</a:t>
            </a:r>
            <a:r>
              <a:rPr lang="en-US" altLang="zh-CN" sz="1800" dirty="0" err="1" smtClean="0">
                <a:solidFill>
                  <a:schemeClr val="tx1"/>
                </a:solidFill>
              </a:rPr>
              <a:t>double,double</a:t>
            </a:r>
            <a:r>
              <a:rPr lang="en-US" altLang="zh-CN" sz="1800" dirty="0" smtClean="0">
                <a:solidFill>
                  <a:schemeClr val="tx1"/>
                </a:solidFill>
              </a:rPr>
              <a:t>).</a:t>
            </a:r>
            <a:r>
              <a:rPr lang="zh-CN" altLang="en-US" sz="1800" dirty="0" smtClean="0">
                <a:solidFill>
                  <a:schemeClr val="tx1"/>
                </a:solidFill>
              </a:rPr>
              <a:t>如果没有找到最佳可行函数，则该函数具有二义性。</a:t>
            </a:r>
            <a:endParaRPr lang="zh-CN" altLang="en-US" sz="1800" dirty="0">
              <a:solidFill>
                <a:schemeClr val="tx1"/>
              </a:solidFill>
            </a:endParaRPr>
          </a:p>
        </p:txBody>
      </p:sp>
    </p:spTree>
    <p:extLst>
      <p:ext uri="{BB962C8B-B14F-4D97-AF65-F5344CB8AC3E}">
        <p14:creationId xmlns:p14="http://schemas.microsoft.com/office/powerpoint/2010/main" val="34668087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11560" y="404664"/>
            <a:ext cx="7848872" cy="6453336"/>
          </a:xfrm>
        </p:spPr>
        <p:txBody>
          <a:bodyPr>
            <a:normAutofit lnSpcReduction="10000"/>
          </a:bodyPr>
          <a:lstStyle/>
          <a:p>
            <a:r>
              <a:rPr lang="en-US" altLang="zh-CN" sz="4000" b="1" dirty="0" smtClean="0">
                <a:solidFill>
                  <a:schemeClr val="tx1"/>
                </a:solidFill>
              </a:rPr>
              <a:t>1.4</a:t>
            </a:r>
            <a:r>
              <a:rPr lang="zh-CN" altLang="en-US" sz="4000" b="1" dirty="0" smtClean="0">
                <a:solidFill>
                  <a:schemeClr val="tx1"/>
                </a:solidFill>
              </a:rPr>
              <a:t>函数重载解析细节</a:t>
            </a:r>
            <a:endParaRPr lang="en-US" altLang="zh-CN" sz="4000" b="1"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a:t>
            </a:r>
            <a:r>
              <a:rPr lang="en-US" altLang="zh-CN" sz="1800" dirty="0" smtClean="0">
                <a:solidFill>
                  <a:schemeClr val="tx1"/>
                </a:solidFill>
              </a:rPr>
              <a:t>1</a:t>
            </a:r>
            <a:r>
              <a:rPr lang="zh-CN" altLang="en-US" sz="1800" dirty="0" smtClean="0">
                <a:solidFill>
                  <a:schemeClr val="tx1"/>
                </a:solidFill>
              </a:rPr>
              <a:t>）候选函数</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候选函数与被调用的函数具有同样的名字。可以用下面两种方式找到候选函数</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一：该函数的声明在调用点上可见。给出下面的例子</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void f ();</a:t>
            </a:r>
          </a:p>
          <a:p>
            <a:pPr algn="l"/>
            <a:r>
              <a:rPr lang="en-US" altLang="zh-CN" sz="1800" dirty="0">
                <a:solidFill>
                  <a:schemeClr val="tx1"/>
                </a:solidFill>
              </a:rPr>
              <a:t> </a:t>
            </a:r>
            <a:r>
              <a:rPr lang="en-US" altLang="zh-CN" sz="1800" dirty="0" smtClean="0">
                <a:solidFill>
                  <a:schemeClr val="tx1"/>
                </a:solidFill>
              </a:rPr>
              <a:t>                    void f( double);</a:t>
            </a:r>
          </a:p>
          <a:p>
            <a:pPr algn="l"/>
            <a:r>
              <a:rPr lang="en-US" altLang="zh-CN" sz="1800" dirty="0">
                <a:solidFill>
                  <a:schemeClr val="tx1"/>
                </a:solidFill>
              </a:rPr>
              <a:t> </a:t>
            </a:r>
            <a:r>
              <a:rPr lang="en-US" altLang="zh-CN" sz="1800" dirty="0" smtClean="0">
                <a:solidFill>
                  <a:schemeClr val="tx1"/>
                </a:solidFill>
              </a:rPr>
              <a:t>                    void f( char);</a:t>
            </a:r>
          </a:p>
          <a:p>
            <a:pPr algn="l"/>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int</a:t>
            </a:r>
            <a:r>
              <a:rPr lang="en-US" altLang="zh-CN" sz="1800" dirty="0" smtClean="0">
                <a:solidFill>
                  <a:schemeClr val="tx1"/>
                </a:solidFill>
              </a:rPr>
              <a:t> main(){…………}</a:t>
            </a: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二：如果函数实参的类型是在一个名字空间中被声明的，则该名字空间中与被调用函数同名的成员函数也将被加入到候选函数中，例如：</a:t>
            </a:r>
            <a:r>
              <a:rPr lang="en-US" altLang="zh-CN" sz="1800" dirty="0" smtClean="0">
                <a:solidFill>
                  <a:schemeClr val="tx1"/>
                </a:solidFill>
              </a:rPr>
              <a:t/>
            </a:r>
            <a:br>
              <a:rPr lang="en-US" altLang="zh-CN" sz="1800" dirty="0" smtClean="0">
                <a:solidFill>
                  <a:schemeClr val="tx1"/>
                </a:solidFill>
              </a:rPr>
            </a:br>
            <a:r>
              <a:rPr lang="en-US" altLang="zh-CN" sz="1800" dirty="0" smtClean="0">
                <a:solidFill>
                  <a:schemeClr val="tx1"/>
                </a:solidFill>
              </a:rPr>
              <a:t>                 namespace  NS{</a:t>
            </a:r>
          </a:p>
          <a:p>
            <a:pPr algn="l"/>
            <a:r>
              <a:rPr lang="en-US" altLang="zh-CN" sz="1800" dirty="0">
                <a:solidFill>
                  <a:schemeClr val="tx1"/>
                </a:solidFill>
              </a:rPr>
              <a:t> </a:t>
            </a:r>
            <a:r>
              <a:rPr lang="en-US" altLang="zh-CN" sz="1800" dirty="0" smtClean="0">
                <a:solidFill>
                  <a:schemeClr val="tx1"/>
                </a:solidFill>
              </a:rPr>
              <a:t>                           class   C  {……..};</a:t>
            </a:r>
          </a:p>
          <a:p>
            <a:pPr algn="l"/>
            <a:r>
              <a:rPr lang="en-US" altLang="zh-CN" sz="1800" dirty="0">
                <a:solidFill>
                  <a:schemeClr val="tx1"/>
                </a:solidFill>
              </a:rPr>
              <a:t> </a:t>
            </a:r>
            <a:r>
              <a:rPr lang="en-US" altLang="zh-CN" sz="1800" dirty="0" smtClean="0">
                <a:solidFill>
                  <a:schemeClr val="tx1"/>
                </a:solidFill>
              </a:rPr>
              <a:t>                           void    </a:t>
            </a:r>
            <a:r>
              <a:rPr lang="en-US" altLang="zh-CN" sz="1800" dirty="0" err="1" smtClean="0">
                <a:solidFill>
                  <a:schemeClr val="tx1"/>
                </a:solidFill>
              </a:rPr>
              <a:t>takec</a:t>
            </a:r>
            <a:r>
              <a:rPr lang="en-US" altLang="zh-CN" sz="1800" dirty="0" smtClean="0">
                <a:solidFill>
                  <a:schemeClr val="tx1"/>
                </a:solidFill>
              </a:rPr>
              <a:t>( C&amp;);</a:t>
            </a:r>
          </a:p>
          <a:p>
            <a:pPr algn="l"/>
            <a:r>
              <a:rPr lang="en-US" altLang="zh-CN" sz="1800" dirty="0">
                <a:solidFill>
                  <a:schemeClr val="tx1"/>
                </a:solidFill>
              </a:rPr>
              <a:t> </a:t>
            </a:r>
            <a:r>
              <a:rPr lang="en-US" altLang="zh-CN" sz="1800" dirty="0" smtClean="0">
                <a:solidFill>
                  <a:schemeClr val="tx1"/>
                </a:solidFill>
              </a:rPr>
              <a:t>               NS::C </a:t>
            </a:r>
            <a:r>
              <a:rPr lang="en-US" altLang="zh-CN" sz="1800" dirty="0" err="1" smtClean="0">
                <a:solidFill>
                  <a:schemeClr val="tx1"/>
                </a:solidFill>
              </a:rPr>
              <a:t>cobj</a:t>
            </a:r>
            <a:r>
              <a:rPr lang="en-US" altLang="zh-CN" sz="1800" dirty="0" smtClean="0">
                <a:solidFill>
                  <a:schemeClr val="tx1"/>
                </a:solidFill>
              </a:rPr>
              <a:t>;//</a:t>
            </a:r>
            <a:r>
              <a:rPr lang="en-US" altLang="zh-CN" sz="1800" dirty="0" err="1" smtClean="0">
                <a:solidFill>
                  <a:schemeClr val="tx1"/>
                </a:solidFill>
              </a:rPr>
              <a:t>cobj</a:t>
            </a:r>
            <a:r>
              <a:rPr lang="zh-CN" altLang="en-US" sz="1800" dirty="0" smtClean="0">
                <a:solidFill>
                  <a:schemeClr val="tx1"/>
                </a:solidFill>
              </a:rPr>
              <a:t>的类型是在名字空间</a:t>
            </a:r>
            <a:r>
              <a:rPr lang="en-US" altLang="zh-CN" sz="1800" dirty="0" smtClean="0">
                <a:solidFill>
                  <a:schemeClr val="tx1"/>
                </a:solidFill>
              </a:rPr>
              <a:t>NS</a:t>
            </a:r>
            <a:r>
              <a:rPr lang="zh-CN" altLang="en-US" sz="1800" dirty="0" smtClean="0">
                <a:solidFill>
                  <a:schemeClr val="tx1"/>
                </a:solidFill>
              </a:rPr>
              <a:t>中被声明的类</a:t>
            </a:r>
            <a:r>
              <a:rPr lang="en-US" altLang="zh-CN" sz="1800" dirty="0" smtClean="0">
                <a:solidFill>
                  <a:schemeClr val="tx1"/>
                </a:solidFill>
              </a:rPr>
              <a:t>C</a:t>
            </a:r>
          </a:p>
          <a:p>
            <a:pPr algn="l"/>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int</a:t>
            </a:r>
            <a:r>
              <a:rPr lang="en-US" altLang="zh-CN" sz="1800" dirty="0" smtClean="0">
                <a:solidFill>
                  <a:schemeClr val="tx1"/>
                </a:solidFill>
              </a:rPr>
              <a:t>  main () {</a:t>
            </a:r>
          </a:p>
          <a:p>
            <a:pPr algn="l"/>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takec</a:t>
            </a:r>
            <a:r>
              <a:rPr lang="en-US" altLang="zh-CN" sz="1800" dirty="0" smtClean="0">
                <a:solidFill>
                  <a:schemeClr val="tx1"/>
                </a:solidFill>
              </a:rPr>
              <a:t>( </a:t>
            </a:r>
            <a:r>
              <a:rPr lang="en-US" altLang="zh-CN" sz="1800" dirty="0" err="1" smtClean="0">
                <a:solidFill>
                  <a:schemeClr val="tx1"/>
                </a:solidFill>
              </a:rPr>
              <a:t>cobj</a:t>
            </a:r>
            <a:r>
              <a:rPr lang="en-US" altLang="zh-CN" sz="1800" dirty="0" smtClean="0">
                <a:solidFill>
                  <a:schemeClr val="tx1"/>
                </a:solidFill>
              </a:rPr>
              <a:t> );//</a:t>
            </a:r>
            <a:r>
              <a:rPr lang="zh-CN" altLang="en-US" sz="1800" dirty="0" smtClean="0">
                <a:solidFill>
                  <a:schemeClr val="tx1"/>
                </a:solidFill>
              </a:rPr>
              <a:t>因为实参类型是</a:t>
            </a:r>
            <a:r>
              <a:rPr lang="en-US" altLang="zh-CN" sz="1800" dirty="0" smtClean="0">
                <a:solidFill>
                  <a:schemeClr val="tx1"/>
                </a:solidFill>
              </a:rPr>
              <a:t>NS::C,</a:t>
            </a:r>
            <a:r>
              <a:rPr lang="zh-CN" altLang="en-US" sz="1800" dirty="0" smtClean="0">
                <a:solidFill>
                  <a:schemeClr val="tx1"/>
                </a:solidFill>
              </a:rPr>
              <a:t>所以考虑在名字空间</a:t>
            </a:r>
            <a:r>
              <a:rPr lang="en-US" altLang="zh-CN" sz="1800" dirty="0">
                <a:solidFill>
                  <a:schemeClr val="tx1"/>
                </a:solidFill>
              </a:rPr>
              <a:t>N</a:t>
            </a:r>
            <a:r>
              <a:rPr lang="en-US" altLang="zh-CN" sz="1800" dirty="0" smtClean="0">
                <a:solidFill>
                  <a:schemeClr val="tx1"/>
                </a:solidFill>
              </a:rPr>
              <a:t>S</a:t>
            </a:r>
            <a:r>
              <a:rPr lang="zh-CN" altLang="en-US" sz="1800" dirty="0" smtClean="0">
                <a:solidFill>
                  <a:schemeClr val="tx1"/>
                </a:solidFill>
              </a:rPr>
              <a:t>中声明的函数 </a:t>
            </a:r>
            <a:r>
              <a:rPr lang="en-US" altLang="zh-CN" sz="1800" dirty="0" err="1" smtClean="0">
                <a:solidFill>
                  <a:schemeClr val="tx1"/>
                </a:solidFill>
              </a:rPr>
              <a:t>takec</a:t>
            </a:r>
            <a:r>
              <a:rPr lang="en-US" altLang="zh-CN" sz="1800" dirty="0" smtClean="0">
                <a:solidFill>
                  <a:schemeClr val="tx1"/>
                </a:solidFill>
              </a:rPr>
              <a:t>()</a:t>
            </a:r>
          </a:p>
          <a:p>
            <a:pPr algn="l"/>
            <a:r>
              <a:rPr lang="en-US" altLang="zh-CN" sz="1800" dirty="0">
                <a:solidFill>
                  <a:schemeClr val="tx1"/>
                </a:solidFill>
              </a:rPr>
              <a:t> </a:t>
            </a:r>
            <a:r>
              <a:rPr lang="en-US" altLang="zh-CN" sz="1800" dirty="0" smtClean="0">
                <a:solidFill>
                  <a:schemeClr val="tx1"/>
                </a:solidFill>
              </a:rPr>
              <a:t>                     return 0;</a:t>
            </a:r>
          </a:p>
          <a:p>
            <a:pPr algn="l"/>
            <a:r>
              <a:rPr lang="en-US" altLang="zh-CN" sz="1800" dirty="0" smtClean="0">
                <a:solidFill>
                  <a:schemeClr val="tx1"/>
                </a:solidFill>
              </a:rPr>
              <a:t> </a:t>
            </a:r>
            <a:endParaRPr lang="zh-CN" altLang="en-US" sz="1800" dirty="0">
              <a:solidFill>
                <a:schemeClr val="tx1"/>
              </a:solidFill>
            </a:endParaRPr>
          </a:p>
        </p:txBody>
      </p:sp>
    </p:spTree>
    <p:extLst>
      <p:ext uri="{BB962C8B-B14F-4D97-AF65-F5344CB8AC3E}">
        <p14:creationId xmlns:p14="http://schemas.microsoft.com/office/powerpoint/2010/main" val="3466808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280920" cy="6120680"/>
          </a:xfrm>
        </p:spPr>
        <p:txBody>
          <a:bodyPr>
            <a:normAutofit/>
          </a:bodyPr>
          <a:lstStyle/>
          <a:p>
            <a:pPr algn="l"/>
            <a:r>
              <a:rPr lang="en-US" altLang="zh-CN" sz="1800" dirty="0" smtClean="0"/>
              <a:t>   </a:t>
            </a:r>
            <a:r>
              <a:rPr lang="en-US" altLang="zh-CN" sz="1800" dirty="0" smtClean="0">
                <a:solidFill>
                  <a:schemeClr val="tx1"/>
                </a:solidFill>
              </a:rPr>
              <a:t> </a:t>
            </a:r>
            <a:r>
              <a:rPr lang="zh-CN" altLang="en-US" sz="1800" dirty="0" smtClean="0">
                <a:solidFill>
                  <a:schemeClr val="tx1"/>
                </a:solidFill>
              </a:rPr>
              <a:t>（</a:t>
            </a:r>
            <a:r>
              <a:rPr lang="en-US" altLang="zh-CN" sz="1800" dirty="0" smtClean="0">
                <a:solidFill>
                  <a:schemeClr val="tx1"/>
                </a:solidFill>
              </a:rPr>
              <a:t>2</a:t>
            </a:r>
            <a:r>
              <a:rPr lang="zh-CN" altLang="en-US" sz="1800" dirty="0" smtClean="0">
                <a:solidFill>
                  <a:schemeClr val="tx1"/>
                </a:solidFill>
              </a:rPr>
              <a:t>） 可行函数</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可行函数是候选函数集合中的函数。它的参数表或者与调用的实参数目相同，或者有更多的参数。在后一种情况，额外的参数会被给出缺省实参，以便可以用实参表中指定的实参调用函数。可行函数是这样的函数：对于每个实参，都存在到函数参数表中相应的参数类型之间的转换。</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在下面的例子中，调用</a:t>
            </a:r>
            <a:r>
              <a:rPr lang="en-US" altLang="zh-CN" sz="1800" dirty="0" smtClean="0">
                <a:solidFill>
                  <a:schemeClr val="tx1"/>
                </a:solidFill>
              </a:rPr>
              <a:t>format(3)</a:t>
            </a:r>
            <a:r>
              <a:rPr lang="zh-CN" altLang="en-US" sz="1800" dirty="0" smtClean="0">
                <a:solidFill>
                  <a:schemeClr val="tx1"/>
                </a:solidFill>
              </a:rPr>
              <a:t>的惟一可行函数是函数</a:t>
            </a:r>
            <a:r>
              <a:rPr lang="en-US" altLang="zh-CN" sz="1800" dirty="0" smtClean="0">
                <a:solidFill>
                  <a:schemeClr val="tx1"/>
                </a:solidFill>
              </a:rPr>
              <a:t>format(double)</a:t>
            </a:r>
            <a:r>
              <a:rPr lang="zh-CN" altLang="en-US" sz="1800" dirty="0" smtClean="0">
                <a:solidFill>
                  <a:schemeClr val="tx1"/>
                </a:solidFill>
              </a:rPr>
              <a:t>。虽然候选函数</a:t>
            </a:r>
            <a:r>
              <a:rPr lang="en-US" altLang="zh-CN" sz="1800" dirty="0" smtClean="0">
                <a:solidFill>
                  <a:schemeClr val="tx1"/>
                </a:solidFill>
              </a:rPr>
              <a:t>format(char*)</a:t>
            </a:r>
            <a:r>
              <a:rPr lang="zh-CN" altLang="en-US" sz="1800" dirty="0" smtClean="0">
                <a:solidFill>
                  <a:schemeClr val="tx1"/>
                </a:solidFill>
              </a:rPr>
              <a:t>也可以用一个实参调用，但是在</a:t>
            </a:r>
            <a:r>
              <a:rPr lang="en-US" altLang="zh-CN" sz="1800" dirty="0" err="1" smtClean="0">
                <a:solidFill>
                  <a:schemeClr val="tx1"/>
                </a:solidFill>
              </a:rPr>
              <a:t>int</a:t>
            </a:r>
            <a:r>
              <a:rPr lang="zh-CN" altLang="en-US" sz="1800" dirty="0" smtClean="0">
                <a:solidFill>
                  <a:schemeClr val="tx1"/>
                </a:solidFill>
              </a:rPr>
              <a:t>型的实参和</a:t>
            </a:r>
            <a:r>
              <a:rPr lang="en-US" altLang="zh-CN" sz="1800" dirty="0" smtClean="0">
                <a:solidFill>
                  <a:schemeClr val="tx1"/>
                </a:solidFill>
              </a:rPr>
              <a:t>char</a:t>
            </a:r>
            <a:r>
              <a:rPr lang="zh-CN" altLang="en-US" sz="1800" dirty="0" smtClean="0">
                <a:solidFill>
                  <a:schemeClr val="tx1"/>
                </a:solidFill>
              </a:rPr>
              <a:t>*型的参数不存在转换，就因为不存在该类型转换，所以该函数被排除在可行函数集合之外。</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char* format( </a:t>
            </a:r>
            <a:r>
              <a:rPr lang="en-US" altLang="zh-CN" sz="1800" dirty="0" err="1" smtClean="0">
                <a:solidFill>
                  <a:schemeClr val="tx1"/>
                </a:solidFill>
              </a:rPr>
              <a:t>int</a:t>
            </a:r>
            <a:r>
              <a:rPr lang="en-US" altLang="zh-CN" sz="1800" dirty="0" smtClean="0">
                <a:solidFill>
                  <a:schemeClr val="tx1"/>
                </a:solidFill>
              </a:rPr>
              <a:t> );</a:t>
            </a:r>
          </a:p>
          <a:p>
            <a:pPr algn="l"/>
            <a:r>
              <a:rPr lang="en-US" altLang="zh-CN" sz="1800" dirty="0">
                <a:solidFill>
                  <a:schemeClr val="tx1"/>
                </a:solidFill>
              </a:rPr>
              <a:t> </a:t>
            </a:r>
            <a:r>
              <a:rPr lang="en-US" altLang="zh-CN" sz="1800" dirty="0" smtClean="0">
                <a:solidFill>
                  <a:schemeClr val="tx1"/>
                </a:solidFill>
              </a:rPr>
              <a:t>                    void g(){</a:t>
            </a: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全局函数</a:t>
            </a:r>
            <a:r>
              <a:rPr lang="en-US" altLang="zh-CN" sz="1800" dirty="0" smtClean="0">
                <a:solidFill>
                  <a:schemeClr val="tx1"/>
                </a:solidFill>
              </a:rPr>
              <a:t>format( </a:t>
            </a:r>
            <a:r>
              <a:rPr lang="en-US" altLang="zh-CN" sz="1800" dirty="0" err="1" smtClean="0">
                <a:solidFill>
                  <a:schemeClr val="tx1"/>
                </a:solidFill>
              </a:rPr>
              <a:t>int</a:t>
            </a:r>
            <a:r>
              <a:rPr lang="en-US" altLang="zh-CN" sz="1800" dirty="0" smtClean="0">
                <a:solidFill>
                  <a:schemeClr val="tx1"/>
                </a:solidFill>
              </a:rPr>
              <a:t> )</a:t>
            </a:r>
            <a:r>
              <a:rPr lang="zh-CN" altLang="en-US" sz="1800" dirty="0" smtClean="0">
                <a:solidFill>
                  <a:schemeClr val="tx1"/>
                </a:solidFill>
              </a:rPr>
              <a:t>被隐藏</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char* format(double);</a:t>
            </a:r>
          </a:p>
          <a:p>
            <a:pPr algn="l"/>
            <a:r>
              <a:rPr lang="en-US" altLang="zh-CN" sz="1800" dirty="0">
                <a:solidFill>
                  <a:schemeClr val="tx1"/>
                </a:solidFill>
              </a:rPr>
              <a:t> </a:t>
            </a:r>
            <a:r>
              <a:rPr lang="en-US" altLang="zh-CN" sz="1800" dirty="0" smtClean="0">
                <a:solidFill>
                  <a:schemeClr val="tx1"/>
                </a:solidFill>
              </a:rPr>
              <a:t>                    char</a:t>
            </a:r>
            <a:r>
              <a:rPr lang="zh-CN" altLang="en-US" sz="1800" dirty="0" smtClean="0">
                <a:solidFill>
                  <a:schemeClr val="tx1"/>
                </a:solidFill>
              </a:rPr>
              <a:t>* </a:t>
            </a:r>
            <a:r>
              <a:rPr lang="en-US" altLang="zh-CN" sz="1800" dirty="0" smtClean="0">
                <a:solidFill>
                  <a:schemeClr val="tx1"/>
                </a:solidFill>
              </a:rPr>
              <a:t>format( char*);</a:t>
            </a:r>
          </a:p>
          <a:p>
            <a:pPr algn="l"/>
            <a:r>
              <a:rPr lang="en-US" altLang="zh-CN" sz="1800" dirty="0">
                <a:solidFill>
                  <a:schemeClr val="tx1"/>
                </a:solidFill>
              </a:rPr>
              <a:t> </a:t>
            </a:r>
            <a:r>
              <a:rPr lang="en-US" altLang="zh-CN" sz="1800" dirty="0" smtClean="0">
                <a:solidFill>
                  <a:schemeClr val="tx1"/>
                </a:solidFill>
              </a:rPr>
              <a:t>                      format(3);// </a:t>
            </a:r>
            <a:r>
              <a:rPr lang="zh-CN" altLang="en-US" sz="1800" dirty="0" smtClean="0">
                <a:solidFill>
                  <a:schemeClr val="tx1"/>
                </a:solidFill>
              </a:rPr>
              <a:t>只有一个可行函数</a:t>
            </a:r>
            <a:r>
              <a:rPr lang="en-US" altLang="zh-CN" sz="1800" dirty="0" smtClean="0">
                <a:solidFill>
                  <a:schemeClr val="tx1"/>
                </a:solidFill>
              </a:rPr>
              <a:t>format( double)</a:t>
            </a:r>
          </a:p>
          <a:p>
            <a:pPr algn="l"/>
            <a:r>
              <a:rPr lang="en-US" altLang="zh-CN" sz="1800" dirty="0" smtClean="0">
                <a:solidFill>
                  <a:schemeClr val="tx1"/>
                </a:solidFill>
              </a:rPr>
              <a:t>                      }</a:t>
            </a: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注意，对于有很多个参数的候选函数来说，只要函数调用中的一个实参不能转换成候选函数参数表中的相应的参数，它就将马上被排除在可行函数之外，即使其他类型都存在转换</a:t>
            </a:r>
            <a:endParaRPr lang="zh-CN" altLang="en-US" sz="1800" dirty="0">
              <a:solidFill>
                <a:schemeClr val="tx1"/>
              </a:solidFill>
            </a:endParaRPr>
          </a:p>
        </p:txBody>
      </p:sp>
    </p:spTree>
    <p:extLst>
      <p:ext uri="{BB962C8B-B14F-4D97-AF65-F5344CB8AC3E}">
        <p14:creationId xmlns:p14="http://schemas.microsoft.com/office/powerpoint/2010/main" val="2526426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11560" y="404664"/>
            <a:ext cx="7992888" cy="6048672"/>
          </a:xfrm>
        </p:spPr>
        <p:txBody>
          <a:bodyPr>
            <a:normAutofit/>
          </a:bodyPr>
          <a:lstStyle/>
          <a:p>
            <a:pPr algn="l"/>
            <a:r>
              <a:rPr lang="en-US" altLang="zh-CN" sz="1800" dirty="0" smtClean="0"/>
              <a:t>     </a:t>
            </a:r>
            <a:r>
              <a:rPr lang="zh-CN" altLang="en-US" sz="1800" dirty="0" smtClean="0">
                <a:solidFill>
                  <a:schemeClr val="tx1"/>
                </a:solidFill>
              </a:rPr>
              <a:t>（</a:t>
            </a:r>
            <a:r>
              <a:rPr lang="en-US" altLang="zh-CN" sz="1800" dirty="0" smtClean="0">
                <a:solidFill>
                  <a:schemeClr val="tx1"/>
                </a:solidFill>
              </a:rPr>
              <a:t>3</a:t>
            </a:r>
            <a:r>
              <a:rPr lang="zh-CN" altLang="en-US" sz="1800" dirty="0" smtClean="0">
                <a:solidFill>
                  <a:schemeClr val="tx1"/>
                </a:solidFill>
              </a:rPr>
              <a:t>）最佳可行函数</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一</a:t>
            </a:r>
            <a:r>
              <a:rPr lang="en-US" altLang="zh-CN" sz="1800" dirty="0" smtClean="0">
                <a:solidFill>
                  <a:schemeClr val="tx1"/>
                </a:solidFill>
              </a:rPr>
              <a:t>.</a:t>
            </a:r>
            <a:r>
              <a:rPr lang="zh-CN" altLang="en-US" sz="1800" dirty="0" smtClean="0">
                <a:solidFill>
                  <a:schemeClr val="tx1"/>
                </a:solidFill>
              </a:rPr>
              <a:t>最佳可行函数是具有与实参类型匹配最好的参数的可行函数。对于每个可行函数来说，每个实参的类型转换都被划分了等级，以决定每个实参与其相应参数的匹配程度。最佳可行函数是满足下列条件的可行函数。</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1.</a:t>
            </a:r>
            <a:r>
              <a:rPr lang="zh-CN" altLang="en-US" sz="1800" dirty="0" smtClean="0">
                <a:solidFill>
                  <a:schemeClr val="tx1"/>
                </a:solidFill>
              </a:rPr>
              <a:t>用在实参上的转换不比调用其他可行函数所需的转换差</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2.</a:t>
            </a:r>
            <a:r>
              <a:rPr lang="zh-CN" altLang="en-US" sz="1800" dirty="0" smtClean="0">
                <a:solidFill>
                  <a:schemeClr val="tx1"/>
                </a:solidFill>
              </a:rPr>
              <a:t>在某些实参上的转换要比其他可行函数所需的转换更好</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二</a:t>
            </a:r>
            <a:r>
              <a:rPr lang="en-US" altLang="zh-CN" sz="1800" dirty="0" smtClean="0">
                <a:solidFill>
                  <a:schemeClr val="tx1"/>
                </a:solidFill>
              </a:rPr>
              <a:t>.</a:t>
            </a:r>
            <a:r>
              <a:rPr lang="zh-CN" altLang="en-US" sz="1800" dirty="0" smtClean="0">
                <a:solidFill>
                  <a:schemeClr val="tx1"/>
                </a:solidFill>
              </a:rPr>
              <a:t>如果通过对实参上的转换序列划分等级，仍然不能判别出一个可行函数比其他函数更匹配的实参类型，则该调用就是二义性</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int</a:t>
            </a:r>
            <a:r>
              <a:rPr lang="en-US" altLang="zh-CN" sz="1800" dirty="0" smtClean="0">
                <a:solidFill>
                  <a:schemeClr val="tx1"/>
                </a:solidFill>
              </a:rPr>
              <a:t> </a:t>
            </a:r>
            <a:r>
              <a:rPr lang="en-US" altLang="zh-CN" sz="1800" dirty="0" err="1" smtClean="0">
                <a:solidFill>
                  <a:schemeClr val="tx1"/>
                </a:solidFill>
              </a:rPr>
              <a:t>I,j</a:t>
            </a:r>
            <a:r>
              <a:rPr lang="en-US" altLang="zh-CN" sz="1800" dirty="0" smtClean="0">
                <a:solidFill>
                  <a:schemeClr val="tx1"/>
                </a:solidFill>
              </a:rPr>
              <a:t>;</a:t>
            </a:r>
          </a:p>
          <a:p>
            <a:pPr algn="l"/>
            <a:r>
              <a:rPr lang="en-US" altLang="zh-CN" sz="1800" dirty="0">
                <a:solidFill>
                  <a:schemeClr val="tx1"/>
                </a:solidFill>
              </a:rPr>
              <a:t> </a:t>
            </a:r>
            <a:r>
              <a:rPr lang="en-US" altLang="zh-CN" sz="1800" dirty="0" smtClean="0">
                <a:solidFill>
                  <a:schemeClr val="tx1"/>
                </a:solidFill>
              </a:rPr>
              <a:t>                    extern  long </a:t>
            </a:r>
            <a:r>
              <a:rPr lang="en-US" altLang="zh-CN" sz="1800" dirty="0" err="1" smtClean="0">
                <a:solidFill>
                  <a:schemeClr val="tx1"/>
                </a:solidFill>
              </a:rPr>
              <a:t>calc</a:t>
            </a:r>
            <a:r>
              <a:rPr lang="en-US" altLang="zh-CN" sz="1800" dirty="0" smtClean="0">
                <a:solidFill>
                  <a:schemeClr val="tx1"/>
                </a:solidFill>
              </a:rPr>
              <a:t> ( </a:t>
            </a:r>
            <a:r>
              <a:rPr lang="en-US" altLang="zh-CN" sz="1800" dirty="0" err="1" smtClean="0">
                <a:solidFill>
                  <a:schemeClr val="tx1"/>
                </a:solidFill>
              </a:rPr>
              <a:t>long,long</a:t>
            </a:r>
            <a:r>
              <a:rPr lang="en-US" altLang="zh-CN" sz="1800" dirty="0" smtClean="0">
                <a:solidFill>
                  <a:schemeClr val="tx1"/>
                </a:solidFill>
              </a:rPr>
              <a:t> );</a:t>
            </a:r>
          </a:p>
          <a:p>
            <a:pPr algn="l"/>
            <a:r>
              <a:rPr lang="en-US" altLang="zh-CN" sz="1800" dirty="0">
                <a:solidFill>
                  <a:schemeClr val="tx1"/>
                </a:solidFill>
              </a:rPr>
              <a:t> </a:t>
            </a:r>
            <a:r>
              <a:rPr lang="en-US" altLang="zh-CN" sz="1800" dirty="0" smtClean="0">
                <a:solidFill>
                  <a:schemeClr val="tx1"/>
                </a:solidFill>
              </a:rPr>
              <a:t>                    extern  double </a:t>
            </a:r>
            <a:r>
              <a:rPr lang="en-US" altLang="zh-CN" sz="1800" dirty="0" err="1" smtClean="0">
                <a:solidFill>
                  <a:schemeClr val="tx1"/>
                </a:solidFill>
              </a:rPr>
              <a:t>calc</a:t>
            </a:r>
            <a:r>
              <a:rPr lang="en-US" altLang="zh-CN" sz="1800" dirty="0" smtClean="0">
                <a:solidFill>
                  <a:schemeClr val="tx1"/>
                </a:solidFill>
              </a:rPr>
              <a:t> ( </a:t>
            </a:r>
            <a:r>
              <a:rPr lang="en-US" altLang="zh-CN" sz="1800" dirty="0" err="1" smtClean="0">
                <a:solidFill>
                  <a:schemeClr val="tx1"/>
                </a:solidFill>
              </a:rPr>
              <a:t>double,double</a:t>
            </a:r>
            <a:r>
              <a:rPr lang="en-US" altLang="zh-CN" sz="1800" dirty="0" smtClean="0">
                <a:solidFill>
                  <a:schemeClr val="tx1"/>
                </a:solidFill>
              </a:rPr>
              <a:t>);</a:t>
            </a:r>
          </a:p>
          <a:p>
            <a:pPr algn="l"/>
            <a:r>
              <a:rPr lang="en-US" altLang="zh-CN" sz="1800" dirty="0">
                <a:solidFill>
                  <a:schemeClr val="tx1"/>
                </a:solidFill>
              </a:rPr>
              <a:t> </a:t>
            </a:r>
            <a:r>
              <a:rPr lang="en-US" altLang="zh-CN" sz="1800" dirty="0" smtClean="0">
                <a:solidFill>
                  <a:schemeClr val="tx1"/>
                </a:solidFill>
              </a:rPr>
              <a:t>                   void </a:t>
            </a:r>
            <a:r>
              <a:rPr lang="en-US" altLang="zh-CN" sz="1800" dirty="0" err="1" smtClean="0">
                <a:solidFill>
                  <a:schemeClr val="tx1"/>
                </a:solidFill>
              </a:rPr>
              <a:t>jj</a:t>
            </a:r>
            <a:r>
              <a:rPr lang="en-US" altLang="zh-CN" sz="1800" dirty="0" smtClean="0">
                <a:solidFill>
                  <a:schemeClr val="tx1"/>
                </a:solidFill>
              </a:rPr>
              <a:t>() {</a:t>
            </a:r>
          </a:p>
          <a:p>
            <a:pPr algn="l"/>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calc</a:t>
            </a:r>
            <a:r>
              <a:rPr lang="en-US" altLang="zh-CN" sz="1800" dirty="0" smtClean="0">
                <a:solidFill>
                  <a:schemeClr val="tx1"/>
                </a:solidFill>
              </a:rPr>
              <a:t>( </a:t>
            </a:r>
            <a:r>
              <a:rPr lang="en-US" altLang="zh-CN" sz="1800" dirty="0" err="1" smtClean="0">
                <a:solidFill>
                  <a:schemeClr val="tx1"/>
                </a:solidFill>
              </a:rPr>
              <a:t>i,j</a:t>
            </a:r>
            <a:r>
              <a:rPr lang="en-US" altLang="zh-CN" sz="1800" dirty="0" smtClean="0">
                <a:solidFill>
                  <a:schemeClr val="tx1"/>
                </a:solidFill>
              </a:rPr>
              <a:t> );//</a:t>
            </a:r>
            <a:r>
              <a:rPr lang="zh-CN" altLang="en-US" sz="1800" dirty="0" smtClean="0">
                <a:solidFill>
                  <a:schemeClr val="tx1"/>
                </a:solidFill>
              </a:rPr>
              <a:t>错误，二义，没有最佳的匹配</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三</a:t>
            </a:r>
            <a:r>
              <a:rPr lang="en-US" altLang="zh-CN" sz="1800" dirty="0" smtClean="0">
                <a:solidFill>
                  <a:schemeClr val="tx1"/>
                </a:solidFill>
              </a:rPr>
              <a:t>.</a:t>
            </a:r>
            <a:r>
              <a:rPr lang="zh-CN" altLang="en-US" sz="1800" dirty="0" smtClean="0">
                <a:solidFill>
                  <a:schemeClr val="tx1"/>
                </a:solidFill>
              </a:rPr>
              <a:t>限定转换（把</a:t>
            </a:r>
            <a:r>
              <a:rPr lang="en-US" altLang="zh-CN" sz="1800" dirty="0" err="1" smtClean="0">
                <a:solidFill>
                  <a:schemeClr val="tx1"/>
                </a:solidFill>
              </a:rPr>
              <a:t>const,volatile</a:t>
            </a:r>
            <a:r>
              <a:rPr lang="zh-CN" altLang="en-US" sz="1800" dirty="0" smtClean="0">
                <a:solidFill>
                  <a:schemeClr val="tx1"/>
                </a:solidFill>
              </a:rPr>
              <a:t>修饰符加到指针指向的类型上的转换）具有精确匹配的等级。但是如果两个转换序列前面都相同，只是一个在序列尾部有一个额外的限定转换，则另一个没有额外限定转换的序列比价好。例如</a:t>
            </a:r>
            <a:endParaRPr lang="zh-CN" altLang="en-US" sz="1800" dirty="0">
              <a:solidFill>
                <a:schemeClr val="tx1"/>
              </a:solidFill>
            </a:endParaRPr>
          </a:p>
        </p:txBody>
      </p:sp>
    </p:spTree>
    <p:extLst>
      <p:ext uri="{BB962C8B-B14F-4D97-AF65-F5344CB8AC3E}">
        <p14:creationId xmlns:p14="http://schemas.microsoft.com/office/powerpoint/2010/main" val="25264269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404664"/>
            <a:ext cx="8208912" cy="5904656"/>
          </a:xfrm>
        </p:spPr>
        <p:txBody>
          <a:bodyPr>
            <a:normAutofit/>
          </a:bodyPr>
          <a:lstStyle/>
          <a:p>
            <a:pPr algn="l"/>
            <a:r>
              <a:rPr lang="en-US" altLang="zh-CN" sz="1800" dirty="0" smtClean="0"/>
              <a:t>                                 </a:t>
            </a:r>
            <a:r>
              <a:rPr lang="en-US" altLang="zh-CN" sz="1800" dirty="0" smtClean="0">
                <a:solidFill>
                  <a:schemeClr val="tx1"/>
                </a:solidFill>
              </a:rPr>
              <a:t>void reset ( </a:t>
            </a:r>
            <a:r>
              <a:rPr lang="en-US" altLang="zh-CN" sz="1800" dirty="0" err="1" smtClean="0">
                <a:solidFill>
                  <a:schemeClr val="tx1"/>
                </a:solidFill>
              </a:rPr>
              <a:t>int</a:t>
            </a:r>
            <a:r>
              <a:rPr lang="en-US" altLang="zh-CN" sz="1800" dirty="0" smtClean="0">
                <a:solidFill>
                  <a:schemeClr val="tx1"/>
                </a:solidFill>
              </a:rPr>
              <a:t> * );</a:t>
            </a:r>
          </a:p>
          <a:p>
            <a:pPr algn="l"/>
            <a:r>
              <a:rPr lang="en-US" altLang="zh-CN" sz="1800" dirty="0">
                <a:solidFill>
                  <a:schemeClr val="tx1"/>
                </a:solidFill>
              </a:rPr>
              <a:t> </a:t>
            </a:r>
            <a:r>
              <a:rPr lang="en-US" altLang="zh-CN" sz="1800" dirty="0" smtClean="0">
                <a:solidFill>
                  <a:schemeClr val="tx1"/>
                </a:solidFill>
              </a:rPr>
              <a:t>                                void reset( </a:t>
            </a:r>
            <a:r>
              <a:rPr lang="en-US" altLang="zh-CN" sz="1800" dirty="0" err="1" smtClean="0">
                <a:solidFill>
                  <a:schemeClr val="tx1"/>
                </a:solidFill>
              </a:rPr>
              <a:t>const</a:t>
            </a:r>
            <a:r>
              <a:rPr lang="en-US" altLang="zh-CN" sz="1800" dirty="0" smtClean="0">
                <a:solidFill>
                  <a:schemeClr val="tx1"/>
                </a:solidFill>
              </a:rPr>
              <a:t> </a:t>
            </a:r>
            <a:r>
              <a:rPr lang="en-US" altLang="zh-CN" sz="1800" dirty="0" err="1" smtClean="0">
                <a:solidFill>
                  <a:schemeClr val="tx1"/>
                </a:solidFill>
              </a:rPr>
              <a:t>int</a:t>
            </a:r>
            <a:r>
              <a:rPr lang="en-US" altLang="zh-CN" sz="1800" dirty="0" smtClean="0">
                <a:solidFill>
                  <a:schemeClr val="tx1"/>
                </a:solidFill>
              </a:rPr>
              <a:t>*);</a:t>
            </a:r>
          </a:p>
          <a:p>
            <a:pPr algn="l"/>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int</a:t>
            </a:r>
            <a:r>
              <a:rPr lang="en-US" altLang="zh-CN" sz="1800" dirty="0" smtClean="0">
                <a:solidFill>
                  <a:schemeClr val="tx1"/>
                </a:solidFill>
              </a:rPr>
              <a:t>*pi;</a:t>
            </a:r>
          </a:p>
          <a:p>
            <a:pPr algn="l"/>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int</a:t>
            </a:r>
            <a:r>
              <a:rPr lang="en-US" altLang="zh-CN" sz="1800" dirty="0" smtClean="0">
                <a:solidFill>
                  <a:schemeClr val="tx1"/>
                </a:solidFill>
              </a:rPr>
              <a:t> main(){</a:t>
            </a:r>
          </a:p>
          <a:p>
            <a:pPr algn="l"/>
            <a:r>
              <a:rPr lang="en-US" altLang="zh-CN" sz="1800" dirty="0">
                <a:solidFill>
                  <a:schemeClr val="tx1"/>
                </a:solidFill>
              </a:rPr>
              <a:t> </a:t>
            </a:r>
            <a:r>
              <a:rPr lang="en-US" altLang="zh-CN" sz="1800" dirty="0" smtClean="0">
                <a:solidFill>
                  <a:schemeClr val="tx1"/>
                </a:solidFill>
              </a:rPr>
              <a:t>                                 reset (pi);//</a:t>
            </a:r>
            <a:r>
              <a:rPr lang="zh-CN" altLang="en-US" sz="1800" dirty="0" smtClean="0">
                <a:solidFill>
                  <a:schemeClr val="tx1"/>
                </a:solidFill>
              </a:rPr>
              <a:t>没有限定转换比较好：选择</a:t>
            </a:r>
            <a:r>
              <a:rPr lang="en-US" altLang="zh-CN" sz="1800" dirty="0" smtClean="0">
                <a:solidFill>
                  <a:schemeClr val="tx1"/>
                </a:solidFill>
              </a:rPr>
              <a:t>reset</a:t>
            </a:r>
            <a:r>
              <a:rPr lang="zh-CN" altLang="en-US" sz="1800" dirty="0" smtClean="0">
                <a:solidFill>
                  <a:schemeClr val="tx1"/>
                </a:solidFill>
              </a:rPr>
              <a:t>（</a:t>
            </a:r>
            <a:r>
              <a:rPr lang="en-US" altLang="zh-CN" sz="1800" dirty="0" err="1" smtClean="0">
                <a:solidFill>
                  <a:schemeClr val="tx1"/>
                </a:solidFill>
              </a:rPr>
              <a:t>int</a:t>
            </a:r>
            <a:r>
              <a:rPr lang="en-US" altLang="zh-CN" sz="1800" dirty="0" smtClean="0">
                <a:solidFill>
                  <a:schemeClr val="tx1"/>
                </a:solidFill>
              </a:rPr>
              <a:t>*)</a:t>
            </a:r>
          </a:p>
          <a:p>
            <a:pPr algn="l"/>
            <a:r>
              <a:rPr lang="en-US" altLang="zh-CN" sz="1800" dirty="0">
                <a:solidFill>
                  <a:schemeClr val="tx1"/>
                </a:solidFill>
              </a:rPr>
              <a:t> </a:t>
            </a:r>
            <a:r>
              <a:rPr lang="en-US" altLang="zh-CN" sz="1800" dirty="0" smtClean="0">
                <a:solidFill>
                  <a:schemeClr val="tx1"/>
                </a:solidFill>
              </a:rPr>
              <a:t>                                  return 0;</a:t>
            </a:r>
          </a:p>
          <a:p>
            <a:pPr algn="l"/>
            <a:r>
              <a:rPr lang="en-US" altLang="zh-CN" sz="1800" dirty="0">
                <a:solidFill>
                  <a:schemeClr val="tx1"/>
                </a:solidFill>
              </a:rPr>
              <a:t> </a:t>
            </a:r>
            <a:r>
              <a:rPr lang="en-US" altLang="zh-CN" sz="1800" dirty="0" smtClean="0">
                <a:solidFill>
                  <a:schemeClr val="tx1"/>
                </a:solidFill>
              </a:rPr>
              <a:t>                                   }</a:t>
            </a:r>
            <a:endParaRPr lang="zh-CN" altLang="en-US" sz="1800" dirty="0">
              <a:solidFill>
                <a:schemeClr val="tx1"/>
              </a:solidFill>
            </a:endParaRPr>
          </a:p>
        </p:txBody>
      </p:sp>
    </p:spTree>
    <p:extLst>
      <p:ext uri="{BB962C8B-B14F-4D97-AF65-F5344CB8AC3E}">
        <p14:creationId xmlns:p14="http://schemas.microsoft.com/office/powerpoint/2010/main" val="2526426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07504" y="188640"/>
            <a:ext cx="8640960" cy="6264696"/>
          </a:xfrm>
        </p:spPr>
        <p:txBody>
          <a:bodyPr>
            <a:normAutofit/>
          </a:bodyPr>
          <a:lstStyle/>
          <a:p>
            <a:r>
              <a:rPr lang="zh-CN" altLang="en-US" sz="4000" b="1" dirty="0" smtClean="0">
                <a:solidFill>
                  <a:schemeClr val="tx1"/>
                </a:solidFill>
              </a:rPr>
              <a:t>上次遗留问题</a:t>
            </a:r>
            <a:endParaRPr lang="en-US" altLang="zh-CN" sz="4000" b="1"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1.</a:t>
            </a:r>
            <a:r>
              <a:rPr lang="en-US" altLang="zh-CN" sz="1800" b="0" i="0" dirty="0" smtClean="0">
                <a:solidFill>
                  <a:srgbClr val="0000FF"/>
                </a:solidFill>
                <a:effectLst/>
                <a:latin typeface="楷体"/>
              </a:rPr>
              <a:t> A = A + 1</a:t>
            </a:r>
            <a:r>
              <a:rPr lang="zh-CN" altLang="en-US" sz="1800" b="0" i="0" dirty="0" smtClean="0">
                <a:solidFill>
                  <a:srgbClr val="0000FF"/>
                </a:solidFill>
                <a:effectLst/>
                <a:latin typeface="楷体"/>
              </a:rPr>
              <a:t>；   </a:t>
            </a:r>
            <a:r>
              <a:rPr lang="en-US" altLang="zh-CN" sz="1800" b="0" i="0" dirty="0" smtClean="0">
                <a:solidFill>
                  <a:srgbClr val="0000FF"/>
                </a:solidFill>
                <a:effectLst/>
                <a:latin typeface="楷体"/>
              </a:rPr>
              <a:t>A += 1</a:t>
            </a:r>
            <a:r>
              <a:rPr lang="zh-CN" altLang="en-US" sz="1800" b="0" i="0" dirty="0" smtClean="0">
                <a:solidFill>
                  <a:srgbClr val="0000FF"/>
                </a:solidFill>
                <a:effectLst/>
                <a:latin typeface="楷体"/>
              </a:rPr>
              <a:t>； 区别</a:t>
            </a:r>
            <a:endParaRPr lang="en-US" altLang="zh-CN" sz="1800" b="0" i="0" dirty="0" smtClean="0">
              <a:solidFill>
                <a:srgbClr val="0000FF"/>
              </a:solidFill>
              <a:effectLst/>
              <a:latin typeface="楷体"/>
            </a:endParaRPr>
          </a:p>
          <a:p>
            <a:pPr algn="l"/>
            <a:r>
              <a:rPr lang="en-US" altLang="zh-CN" sz="1800" dirty="0">
                <a:solidFill>
                  <a:srgbClr val="0000FF"/>
                </a:solidFill>
                <a:latin typeface="楷体"/>
              </a:rPr>
              <a:t> </a:t>
            </a:r>
            <a:r>
              <a:rPr lang="en-US" altLang="zh-CN" sz="1800" dirty="0" smtClean="0">
                <a:solidFill>
                  <a:srgbClr val="0000FF"/>
                </a:solidFill>
                <a:latin typeface="楷体"/>
              </a:rPr>
              <a:t>  2.</a:t>
            </a:r>
            <a:r>
              <a:rPr lang="en-US" altLang="zh-CN" sz="1800" dirty="0"/>
              <a:t> </a:t>
            </a:r>
            <a:r>
              <a:rPr lang="en-US" altLang="zh-CN" sz="1800" b="1" dirty="0" err="1">
                <a:solidFill>
                  <a:schemeClr val="tx1"/>
                </a:solidFill>
              </a:rPr>
              <a:t>nt</a:t>
            </a:r>
            <a:r>
              <a:rPr lang="en-US" altLang="zh-CN" sz="1800" b="1" dirty="0">
                <a:solidFill>
                  <a:schemeClr val="tx1"/>
                </a:solidFill>
              </a:rPr>
              <a:t> *</a:t>
            </a:r>
            <a:r>
              <a:rPr lang="en-US" altLang="zh-CN" sz="1800" b="1" dirty="0" err="1">
                <a:solidFill>
                  <a:schemeClr val="tx1"/>
                </a:solidFill>
              </a:rPr>
              <a:t>p;sizeof</a:t>
            </a:r>
            <a:r>
              <a:rPr lang="en-US" altLang="zh-CN" sz="1800" b="1" dirty="0">
                <a:solidFill>
                  <a:schemeClr val="tx1"/>
                </a:solidFill>
              </a:rPr>
              <a:t>(p); </a:t>
            </a:r>
            <a:r>
              <a:rPr lang="zh-CN" altLang="en-US" sz="1800" b="1" dirty="0">
                <a:solidFill>
                  <a:schemeClr val="tx1"/>
                </a:solidFill>
              </a:rPr>
              <a:t>所有指针类型的</a:t>
            </a:r>
            <a:r>
              <a:rPr lang="en-US" altLang="zh-CN" sz="1800" b="1" dirty="0" err="1">
                <a:solidFill>
                  <a:schemeClr val="tx1"/>
                </a:solidFill>
              </a:rPr>
              <a:t>sizeof</a:t>
            </a:r>
            <a:r>
              <a:rPr lang="en-US" altLang="zh-CN" sz="1800" b="1" dirty="0">
                <a:solidFill>
                  <a:schemeClr val="tx1"/>
                </a:solidFill>
              </a:rPr>
              <a:t>(</a:t>
            </a:r>
            <a:r>
              <a:rPr lang="en-US" altLang="zh-CN" sz="1800" b="1" dirty="0" err="1">
                <a:solidFill>
                  <a:schemeClr val="tx1"/>
                </a:solidFill>
              </a:rPr>
              <a:t>type_point</a:t>
            </a:r>
            <a:r>
              <a:rPr lang="en-US" altLang="zh-CN" sz="1800" b="1" dirty="0" smtClean="0">
                <a:solidFill>
                  <a:schemeClr val="tx1"/>
                </a:solidFill>
              </a:rPr>
              <a:t>)</a:t>
            </a:r>
          </a:p>
          <a:p>
            <a:pPr algn="l"/>
            <a:r>
              <a:rPr lang="en-US" altLang="zh-CN" sz="1800" b="1" dirty="0">
                <a:solidFill>
                  <a:schemeClr val="tx1"/>
                </a:solidFill>
                <a:latin typeface="+mn-ea"/>
              </a:rPr>
              <a:t> </a:t>
            </a:r>
            <a:r>
              <a:rPr lang="en-US" altLang="zh-CN" sz="1800" b="1" dirty="0" smtClean="0">
                <a:solidFill>
                  <a:schemeClr val="tx1"/>
                </a:solidFill>
                <a:latin typeface="+mn-ea"/>
              </a:rPr>
              <a:t>  3.</a:t>
            </a:r>
            <a:r>
              <a:rPr lang="zh-CN" altLang="en-US" sz="1800" b="1" dirty="0">
                <a:solidFill>
                  <a:schemeClr val="tx1"/>
                </a:solidFill>
              </a:rPr>
              <a:t>空指针赋给其他类型的指针时需要进行强制类型转换；但任何指针可以赋给空指针类型；</a:t>
            </a:r>
            <a:endParaRPr lang="zh-CN" altLang="en-US" sz="1800" b="1" dirty="0">
              <a:solidFill>
                <a:schemeClr val="tx1"/>
              </a:solidFill>
              <a:latin typeface="+mn-ea"/>
            </a:endParaRPr>
          </a:p>
        </p:txBody>
      </p:sp>
    </p:spTree>
    <p:extLst>
      <p:ext uri="{BB962C8B-B14F-4D97-AF65-F5344CB8AC3E}">
        <p14:creationId xmlns:p14="http://schemas.microsoft.com/office/powerpoint/2010/main" val="2526426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526426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88640"/>
            <a:ext cx="7772400" cy="1470025"/>
          </a:xfrm>
        </p:spPr>
        <p:txBody>
          <a:bodyPr>
            <a:normAutofit/>
          </a:bodyPr>
          <a:lstStyle/>
          <a:p>
            <a:r>
              <a:rPr lang="en-US" altLang="zh-CN" sz="4000" b="1" dirty="0" smtClean="0">
                <a:latin typeface="+mj-ea"/>
              </a:rPr>
              <a:t>1.1</a:t>
            </a:r>
            <a:r>
              <a:rPr lang="zh-CN" altLang="en-US" sz="4000" b="1" dirty="0" smtClean="0">
                <a:latin typeface="+mj-ea"/>
              </a:rPr>
              <a:t>为什么要重载一个函数名</a:t>
            </a:r>
            <a:endParaRPr lang="zh-CN" altLang="en-US" sz="4000" b="1" dirty="0">
              <a:latin typeface="+mj-ea"/>
            </a:endParaRPr>
          </a:p>
        </p:txBody>
      </p:sp>
      <p:sp>
        <p:nvSpPr>
          <p:cNvPr id="3" name="副标题 2"/>
          <p:cNvSpPr>
            <a:spLocks noGrp="1"/>
          </p:cNvSpPr>
          <p:nvPr>
            <p:ph type="subTitle" idx="1"/>
          </p:nvPr>
        </p:nvSpPr>
        <p:spPr>
          <a:xfrm>
            <a:off x="1331640" y="1556792"/>
            <a:ext cx="6400800" cy="4176464"/>
          </a:xfrm>
        </p:spPr>
        <p:txBody>
          <a:bodyPr>
            <a:normAutofit/>
          </a:bodyPr>
          <a:lstStyle/>
          <a:p>
            <a:pPr algn="l"/>
            <a:r>
              <a:rPr lang="zh-CN" altLang="en-US" sz="2400" dirty="0" smtClean="0">
                <a:solidFill>
                  <a:schemeClr val="tx1"/>
                </a:solidFill>
              </a:rPr>
              <a:t>        </a:t>
            </a:r>
            <a:r>
              <a:rPr lang="zh-CN" altLang="en-US" sz="1800" dirty="0" smtClean="0">
                <a:solidFill>
                  <a:schemeClr val="tx1"/>
                </a:solidFill>
              </a:rPr>
              <a:t>正如内置加法操作的情形一样，我们可能希望定义一组函数，它们执行同样的一般性动作，但是应用在不同的参数类型上。如果没有重载一个函数的能力，那么我们就必须为每个函数给出一个唯一的名字。</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int</a:t>
            </a:r>
            <a:r>
              <a:rPr lang="en-US" altLang="zh-CN" sz="1800" dirty="0" smtClean="0">
                <a:solidFill>
                  <a:schemeClr val="tx1"/>
                </a:solidFill>
              </a:rPr>
              <a:t> </a:t>
            </a:r>
            <a:r>
              <a:rPr lang="en-US" altLang="zh-CN" sz="1800" dirty="0" err="1" smtClean="0">
                <a:solidFill>
                  <a:schemeClr val="tx1"/>
                </a:solidFill>
              </a:rPr>
              <a:t>i_max</a:t>
            </a:r>
            <a:r>
              <a:rPr lang="en-US" altLang="zh-CN" sz="1800" dirty="0" smtClean="0">
                <a:solidFill>
                  <a:schemeClr val="tx1"/>
                </a:solidFill>
              </a:rPr>
              <a:t>( </a:t>
            </a:r>
            <a:r>
              <a:rPr lang="en-US" altLang="zh-CN" sz="1800" dirty="0" err="1" smtClean="0">
                <a:solidFill>
                  <a:schemeClr val="tx1"/>
                </a:solidFill>
              </a:rPr>
              <a:t>int,int</a:t>
            </a:r>
            <a:r>
              <a:rPr lang="en-US" altLang="zh-CN" sz="1800" dirty="0" smtClean="0">
                <a:solidFill>
                  <a:schemeClr val="tx1"/>
                </a:solidFill>
              </a:rPr>
              <a:t>);</a:t>
            </a:r>
          </a:p>
          <a:p>
            <a:pPr algn="l"/>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int</a:t>
            </a:r>
            <a:r>
              <a:rPr lang="en-US" altLang="zh-CN" sz="1800" dirty="0" smtClean="0">
                <a:solidFill>
                  <a:schemeClr val="tx1"/>
                </a:solidFill>
              </a:rPr>
              <a:t> </a:t>
            </a:r>
            <a:r>
              <a:rPr lang="en-US" altLang="zh-CN" sz="1800" dirty="0" err="1" smtClean="0">
                <a:solidFill>
                  <a:schemeClr val="tx1"/>
                </a:solidFill>
              </a:rPr>
              <a:t>vi_max</a:t>
            </a:r>
            <a:r>
              <a:rPr lang="en-US" altLang="zh-CN" sz="1800" dirty="0" smtClean="0">
                <a:solidFill>
                  <a:schemeClr val="tx1"/>
                </a:solidFill>
              </a:rPr>
              <a:t>( </a:t>
            </a:r>
            <a:r>
              <a:rPr lang="en-US" altLang="zh-CN" sz="1800" dirty="0" err="1" smtClean="0">
                <a:solidFill>
                  <a:schemeClr val="tx1"/>
                </a:solidFill>
              </a:rPr>
              <a:t>const</a:t>
            </a:r>
            <a:r>
              <a:rPr lang="en-US" altLang="zh-CN" sz="1800" dirty="0" smtClean="0">
                <a:solidFill>
                  <a:schemeClr val="tx1"/>
                </a:solidFill>
              </a:rPr>
              <a:t> vector&lt;</a:t>
            </a:r>
            <a:r>
              <a:rPr lang="en-US" altLang="zh-CN" sz="1800" dirty="0" err="1" smtClean="0">
                <a:solidFill>
                  <a:schemeClr val="tx1"/>
                </a:solidFill>
              </a:rPr>
              <a:t>int</a:t>
            </a:r>
            <a:r>
              <a:rPr lang="en-US" altLang="zh-CN" sz="1800" dirty="0" smtClean="0">
                <a:solidFill>
                  <a:schemeClr val="tx1"/>
                </a:solidFill>
              </a:rPr>
              <a:t>&gt; &amp;);</a:t>
            </a:r>
          </a:p>
          <a:p>
            <a:pPr algn="l"/>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int</a:t>
            </a:r>
            <a:r>
              <a:rPr lang="en-US" altLang="zh-CN" sz="1800" dirty="0" smtClean="0">
                <a:solidFill>
                  <a:schemeClr val="tx1"/>
                </a:solidFill>
              </a:rPr>
              <a:t>  </a:t>
            </a:r>
            <a:r>
              <a:rPr lang="en-US" altLang="zh-CN" sz="1800" dirty="0" err="1" smtClean="0">
                <a:solidFill>
                  <a:schemeClr val="tx1"/>
                </a:solidFill>
              </a:rPr>
              <a:t>matrix_max</a:t>
            </a:r>
            <a:r>
              <a:rPr lang="en-US" altLang="zh-CN" sz="1800" dirty="0" smtClean="0">
                <a:solidFill>
                  <a:schemeClr val="tx1"/>
                </a:solidFill>
              </a:rPr>
              <a:t>( </a:t>
            </a:r>
            <a:r>
              <a:rPr lang="en-US" altLang="zh-CN" sz="1800" dirty="0" err="1" smtClean="0">
                <a:solidFill>
                  <a:schemeClr val="tx1"/>
                </a:solidFill>
              </a:rPr>
              <a:t>const</a:t>
            </a:r>
            <a:r>
              <a:rPr lang="en-US" altLang="zh-CN" sz="1800" dirty="0" smtClean="0">
                <a:solidFill>
                  <a:schemeClr val="tx1"/>
                </a:solidFill>
              </a:rPr>
              <a:t> matrix &amp;);</a:t>
            </a: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但是这些函数都执行了相同的一般性的工作：都返回参数集合中的最大值。通过函数重载，程序员可以简单的这样写：</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int</a:t>
            </a:r>
            <a:r>
              <a:rPr lang="en-US" altLang="zh-CN" sz="1800" dirty="0" smtClean="0">
                <a:solidFill>
                  <a:schemeClr val="tx1"/>
                </a:solidFill>
              </a:rPr>
              <a:t>  ix = max (</a:t>
            </a:r>
            <a:r>
              <a:rPr lang="en-US" altLang="zh-CN" sz="1800" dirty="0" err="1" smtClean="0">
                <a:solidFill>
                  <a:schemeClr val="tx1"/>
                </a:solidFill>
              </a:rPr>
              <a:t>j,k</a:t>
            </a:r>
            <a:r>
              <a:rPr lang="en-US" altLang="zh-CN" sz="1800" dirty="0" smtClean="0">
                <a:solidFill>
                  <a:schemeClr val="tx1"/>
                </a:solidFill>
              </a:rPr>
              <a:t>);</a:t>
            </a:r>
          </a:p>
          <a:p>
            <a:pPr algn="l"/>
            <a:r>
              <a:rPr lang="en-US" altLang="zh-CN" sz="1800" dirty="0">
                <a:solidFill>
                  <a:schemeClr val="tx1"/>
                </a:solidFill>
              </a:rPr>
              <a:t> </a:t>
            </a:r>
            <a:r>
              <a:rPr lang="en-US" altLang="zh-CN" sz="1800" dirty="0" smtClean="0">
                <a:solidFill>
                  <a:schemeClr val="tx1"/>
                </a:solidFill>
              </a:rPr>
              <a:t>        vector&lt;</a:t>
            </a:r>
            <a:r>
              <a:rPr lang="en-US" altLang="zh-CN" sz="1800" dirty="0" err="1" smtClean="0">
                <a:solidFill>
                  <a:schemeClr val="tx1"/>
                </a:solidFill>
              </a:rPr>
              <a:t>int</a:t>
            </a:r>
            <a:r>
              <a:rPr lang="en-US" altLang="zh-CN" sz="1800" dirty="0" smtClean="0">
                <a:solidFill>
                  <a:schemeClr val="tx1"/>
                </a:solidFill>
              </a:rPr>
              <a:t>&gt;</a:t>
            </a:r>
            <a:r>
              <a:rPr lang="en-US" altLang="zh-CN" sz="1800" dirty="0" err="1" smtClean="0">
                <a:solidFill>
                  <a:schemeClr val="tx1"/>
                </a:solidFill>
              </a:rPr>
              <a:t>vec</a:t>
            </a:r>
            <a:r>
              <a:rPr lang="en-US" altLang="zh-CN" sz="1800" dirty="0" smtClean="0">
                <a:solidFill>
                  <a:schemeClr val="tx1"/>
                </a:solidFill>
              </a:rPr>
              <a:t>;</a:t>
            </a:r>
          </a:p>
          <a:p>
            <a:pPr algn="l"/>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int</a:t>
            </a:r>
            <a:r>
              <a:rPr lang="en-US" altLang="zh-CN" sz="1800" dirty="0" smtClean="0">
                <a:solidFill>
                  <a:schemeClr val="tx1"/>
                </a:solidFill>
              </a:rPr>
              <a:t> </a:t>
            </a:r>
            <a:r>
              <a:rPr lang="en-US" altLang="zh-CN" sz="1800" dirty="0" err="1" smtClean="0">
                <a:solidFill>
                  <a:schemeClr val="tx1"/>
                </a:solidFill>
              </a:rPr>
              <a:t>iy</a:t>
            </a:r>
            <a:r>
              <a:rPr lang="en-US" altLang="zh-CN" sz="1800" dirty="0" smtClean="0">
                <a:solidFill>
                  <a:schemeClr val="tx1"/>
                </a:solidFill>
              </a:rPr>
              <a:t> = max( </a:t>
            </a:r>
            <a:r>
              <a:rPr lang="en-US" altLang="zh-CN" sz="1800" dirty="0" err="1" smtClean="0">
                <a:solidFill>
                  <a:schemeClr val="tx1"/>
                </a:solidFill>
              </a:rPr>
              <a:t>vec</a:t>
            </a:r>
            <a:r>
              <a:rPr lang="en-US" altLang="zh-CN" sz="1800" dirty="0" smtClean="0">
                <a:solidFill>
                  <a:schemeClr val="tx1"/>
                </a:solidFill>
              </a:rPr>
              <a:t> );</a:t>
            </a:r>
          </a:p>
          <a:p>
            <a:pPr algn="l"/>
            <a:endParaRPr lang="en-US" altLang="zh-CN" sz="2400" dirty="0" smtClean="0">
              <a:solidFill>
                <a:schemeClr val="tx1"/>
              </a:solidFill>
            </a:endParaRPr>
          </a:p>
          <a:p>
            <a:pPr algn="l"/>
            <a:endParaRPr lang="zh-CN" altLang="en-US" sz="2400" dirty="0">
              <a:solidFill>
                <a:schemeClr val="tx1"/>
              </a:solidFill>
            </a:endParaRPr>
          </a:p>
        </p:txBody>
      </p:sp>
    </p:spTree>
    <p:extLst>
      <p:ext uri="{BB962C8B-B14F-4D97-AF65-F5344CB8AC3E}">
        <p14:creationId xmlns:p14="http://schemas.microsoft.com/office/powerpoint/2010/main" val="3466808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0"/>
            <a:ext cx="7772400" cy="1470025"/>
          </a:xfrm>
        </p:spPr>
        <p:txBody>
          <a:bodyPr>
            <a:normAutofit/>
          </a:bodyPr>
          <a:lstStyle/>
          <a:p>
            <a:r>
              <a:rPr lang="en-US" altLang="zh-CN" sz="4000" b="1" dirty="0" smtClean="0">
                <a:latin typeface="+mn-ea"/>
                <a:ea typeface="+mn-ea"/>
              </a:rPr>
              <a:t>1.2</a:t>
            </a:r>
            <a:r>
              <a:rPr lang="zh-CN" altLang="en-US" sz="4000" b="1" dirty="0" smtClean="0">
                <a:latin typeface="+mn-ea"/>
                <a:ea typeface="+mn-ea"/>
              </a:rPr>
              <a:t>怎么样重载一个函数名</a:t>
            </a:r>
            <a:endParaRPr lang="zh-CN" altLang="en-US" sz="4000" b="1" dirty="0">
              <a:latin typeface="+mn-ea"/>
              <a:ea typeface="+mn-ea"/>
            </a:endParaRPr>
          </a:p>
        </p:txBody>
      </p:sp>
      <p:sp>
        <p:nvSpPr>
          <p:cNvPr id="3" name="副标题 2"/>
          <p:cNvSpPr>
            <a:spLocks noGrp="1"/>
          </p:cNvSpPr>
          <p:nvPr>
            <p:ph type="subTitle" idx="1"/>
          </p:nvPr>
        </p:nvSpPr>
        <p:spPr>
          <a:xfrm>
            <a:off x="1043608" y="1268760"/>
            <a:ext cx="7200800" cy="4968552"/>
          </a:xfrm>
        </p:spPr>
        <p:txBody>
          <a:bodyPr>
            <a:noAutofit/>
          </a:bodyPr>
          <a:lstStyle/>
          <a:p>
            <a:pPr algn="l"/>
            <a:r>
              <a:rPr lang="zh-CN" altLang="en-US" sz="1800" dirty="0" smtClean="0">
                <a:solidFill>
                  <a:schemeClr val="tx1"/>
                </a:solidFill>
                <a:latin typeface="+mn-ea"/>
              </a:rPr>
              <a:t>  </a:t>
            </a:r>
            <a:r>
              <a:rPr lang="zh-CN" altLang="en-US" sz="1800" dirty="0" smtClean="0">
                <a:solidFill>
                  <a:schemeClr val="tx1"/>
                </a:solidFill>
              </a:rPr>
              <a:t>一： </a:t>
            </a:r>
            <a:r>
              <a:rPr lang="zh-CN" altLang="en-US" sz="1800" dirty="0" smtClean="0">
                <a:solidFill>
                  <a:schemeClr val="tx1"/>
                </a:solidFill>
                <a:latin typeface="+mn-ea"/>
              </a:rPr>
              <a:t>在</a:t>
            </a:r>
            <a:r>
              <a:rPr lang="en-US" altLang="zh-CN" sz="1800" dirty="0" smtClean="0">
                <a:solidFill>
                  <a:schemeClr val="tx1"/>
                </a:solidFill>
                <a:latin typeface="+mn-ea"/>
              </a:rPr>
              <a:t>C++</a:t>
            </a:r>
            <a:r>
              <a:rPr lang="zh-CN" altLang="en-US" sz="1800" dirty="0" smtClean="0">
                <a:solidFill>
                  <a:schemeClr val="tx1"/>
                </a:solidFill>
                <a:latin typeface="+mn-ea"/>
              </a:rPr>
              <a:t>中，可以为了两个或多个函数提供相同的名字，只要它们的每个参数表唯一就行，或者是参数的个数不同，或者是参数的类型不同。下面是重载函数</a:t>
            </a:r>
            <a:r>
              <a:rPr lang="en-US" altLang="zh-CN" sz="1800" dirty="0" smtClean="0">
                <a:solidFill>
                  <a:schemeClr val="tx1"/>
                </a:solidFill>
                <a:latin typeface="+mn-ea"/>
              </a:rPr>
              <a:t>max()</a:t>
            </a:r>
            <a:r>
              <a:rPr lang="zh-CN" altLang="en-US" sz="1800" dirty="0" smtClean="0">
                <a:solidFill>
                  <a:schemeClr val="tx1"/>
                </a:solidFill>
                <a:latin typeface="+mn-ea"/>
              </a:rPr>
              <a:t>的声明：</a:t>
            </a:r>
            <a:endParaRPr lang="en-US" altLang="zh-CN" sz="1800" dirty="0" smtClean="0">
              <a:solidFill>
                <a:schemeClr val="tx1"/>
              </a:solidFill>
              <a:latin typeface="+mn-ea"/>
            </a:endParaRPr>
          </a:p>
          <a:p>
            <a:pPr algn="l"/>
            <a:r>
              <a:rPr lang="en-US" altLang="zh-CN" sz="1800" dirty="0">
                <a:solidFill>
                  <a:schemeClr val="tx1"/>
                </a:solidFill>
                <a:latin typeface="+mn-ea"/>
              </a:rPr>
              <a:t> </a:t>
            </a:r>
            <a:r>
              <a:rPr lang="en-US" altLang="zh-CN" sz="1800" dirty="0" smtClean="0">
                <a:solidFill>
                  <a:schemeClr val="tx1"/>
                </a:solidFill>
                <a:latin typeface="+mn-ea"/>
              </a:rPr>
              <a:t>   </a:t>
            </a:r>
            <a:r>
              <a:rPr lang="en-US" altLang="zh-CN" sz="1800" dirty="0" err="1" smtClean="0">
                <a:solidFill>
                  <a:schemeClr val="tx1"/>
                </a:solidFill>
              </a:rPr>
              <a:t>int</a:t>
            </a:r>
            <a:r>
              <a:rPr lang="en-US" altLang="zh-CN" sz="1800" dirty="0" smtClean="0">
                <a:solidFill>
                  <a:schemeClr val="tx1"/>
                </a:solidFill>
              </a:rPr>
              <a:t>  max( </a:t>
            </a:r>
            <a:r>
              <a:rPr lang="en-US" altLang="zh-CN" sz="1800" dirty="0" err="1" smtClean="0">
                <a:solidFill>
                  <a:schemeClr val="tx1"/>
                </a:solidFill>
              </a:rPr>
              <a:t>int,int</a:t>
            </a:r>
            <a:r>
              <a:rPr lang="en-US" altLang="zh-CN" sz="1800" dirty="0" smtClean="0">
                <a:solidFill>
                  <a:schemeClr val="tx1"/>
                </a:solidFill>
              </a:rPr>
              <a:t>);</a:t>
            </a:r>
          </a:p>
          <a:p>
            <a:pPr algn="l"/>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int</a:t>
            </a:r>
            <a:r>
              <a:rPr lang="en-US" altLang="zh-CN" sz="1800" dirty="0" smtClean="0">
                <a:solidFill>
                  <a:schemeClr val="tx1"/>
                </a:solidFill>
              </a:rPr>
              <a:t>  max( </a:t>
            </a:r>
            <a:r>
              <a:rPr lang="en-US" altLang="zh-CN" sz="1800" dirty="0" err="1" smtClean="0">
                <a:solidFill>
                  <a:schemeClr val="tx1"/>
                </a:solidFill>
              </a:rPr>
              <a:t>const</a:t>
            </a:r>
            <a:r>
              <a:rPr lang="en-US" altLang="zh-CN" sz="1800" dirty="0" smtClean="0">
                <a:solidFill>
                  <a:schemeClr val="tx1"/>
                </a:solidFill>
              </a:rPr>
              <a:t> vector&lt;</a:t>
            </a:r>
            <a:r>
              <a:rPr lang="en-US" altLang="zh-CN" sz="1800" dirty="0" err="1" smtClean="0">
                <a:solidFill>
                  <a:schemeClr val="tx1"/>
                </a:solidFill>
              </a:rPr>
              <a:t>int</a:t>
            </a:r>
            <a:r>
              <a:rPr lang="en-US" altLang="zh-CN" sz="1800" dirty="0" smtClean="0">
                <a:solidFill>
                  <a:schemeClr val="tx1"/>
                </a:solidFill>
              </a:rPr>
              <a:t>&gt; &amp;);</a:t>
            </a:r>
          </a:p>
          <a:p>
            <a:pPr algn="l"/>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int</a:t>
            </a:r>
            <a:r>
              <a:rPr lang="en-US" altLang="zh-CN" sz="1800" dirty="0" smtClean="0">
                <a:solidFill>
                  <a:schemeClr val="tx1"/>
                </a:solidFill>
              </a:rPr>
              <a:t>  max( </a:t>
            </a:r>
            <a:r>
              <a:rPr lang="en-US" altLang="zh-CN" sz="1800" dirty="0" err="1" smtClean="0">
                <a:solidFill>
                  <a:schemeClr val="tx1"/>
                </a:solidFill>
              </a:rPr>
              <a:t>const</a:t>
            </a:r>
            <a:r>
              <a:rPr lang="en-US" altLang="zh-CN" sz="1800" dirty="0" smtClean="0">
                <a:solidFill>
                  <a:schemeClr val="tx1"/>
                </a:solidFill>
              </a:rPr>
              <a:t> matrix &amp;);</a:t>
            </a:r>
          </a:p>
          <a:p>
            <a:pPr algn="l"/>
            <a:r>
              <a:rPr lang="zh-CN" altLang="en-US" sz="1800" dirty="0" smtClean="0">
                <a:solidFill>
                  <a:schemeClr val="tx1"/>
                </a:solidFill>
              </a:rPr>
              <a:t>参数集唯一的每个重载函数声明都要求一个独立的</a:t>
            </a:r>
            <a:r>
              <a:rPr lang="en-US" altLang="zh-CN" sz="1800" dirty="0" smtClean="0">
                <a:solidFill>
                  <a:schemeClr val="tx1"/>
                </a:solidFill>
              </a:rPr>
              <a:t>max()</a:t>
            </a:r>
            <a:r>
              <a:rPr lang="zh-CN" altLang="en-US" sz="1800" dirty="0" smtClean="0">
                <a:solidFill>
                  <a:schemeClr val="tx1"/>
                </a:solidFill>
              </a:rPr>
              <a:t>定义。</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二：</a:t>
            </a:r>
            <a:r>
              <a:rPr lang="en-US" altLang="zh-CN" sz="1800" dirty="0" smtClean="0">
                <a:solidFill>
                  <a:schemeClr val="tx1"/>
                </a:solidFill>
              </a:rPr>
              <a:t> </a:t>
            </a:r>
            <a:r>
              <a:rPr lang="zh-CN" altLang="en-US" sz="1800" dirty="0" smtClean="0">
                <a:solidFill>
                  <a:schemeClr val="tx1"/>
                </a:solidFill>
              </a:rPr>
              <a:t>当一个函数名在一个特殊的域中被声明多次时，编译器按如下步骤解释第二个的声明</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1.</a:t>
            </a:r>
            <a:r>
              <a:rPr lang="zh-CN" altLang="en-US" sz="1800" dirty="0" smtClean="0">
                <a:solidFill>
                  <a:schemeClr val="tx1"/>
                </a:solidFill>
              </a:rPr>
              <a:t>如果两个函数的参数表中参数的个数或类型不同，则认为这两个函数是重载的，例如：</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void print ( </a:t>
            </a:r>
            <a:r>
              <a:rPr lang="en-US" altLang="zh-CN" sz="1800" dirty="0" err="1" smtClean="0">
                <a:solidFill>
                  <a:schemeClr val="tx1"/>
                </a:solidFill>
              </a:rPr>
              <a:t>const</a:t>
            </a:r>
            <a:r>
              <a:rPr lang="en-US" altLang="zh-CN" sz="1800" dirty="0" smtClean="0">
                <a:solidFill>
                  <a:schemeClr val="tx1"/>
                </a:solidFill>
              </a:rPr>
              <a:t> string &amp; );</a:t>
            </a:r>
          </a:p>
          <a:p>
            <a:pPr algn="l"/>
            <a:r>
              <a:rPr lang="en-US" altLang="zh-CN" sz="1800" dirty="0">
                <a:solidFill>
                  <a:schemeClr val="tx1"/>
                </a:solidFill>
              </a:rPr>
              <a:t> </a:t>
            </a:r>
            <a:r>
              <a:rPr lang="en-US" altLang="zh-CN" sz="1800" dirty="0" smtClean="0">
                <a:solidFill>
                  <a:schemeClr val="tx1"/>
                </a:solidFill>
              </a:rPr>
              <a:t>        void print ( vector&lt;</a:t>
            </a:r>
            <a:r>
              <a:rPr lang="en-US" altLang="zh-CN" sz="1800" dirty="0" err="1" smtClean="0">
                <a:solidFill>
                  <a:schemeClr val="tx1"/>
                </a:solidFill>
              </a:rPr>
              <a:t>int</a:t>
            </a:r>
            <a:r>
              <a:rPr lang="en-US" altLang="zh-CN" sz="1800" dirty="0" smtClean="0">
                <a:solidFill>
                  <a:schemeClr val="tx1"/>
                </a:solidFill>
              </a:rPr>
              <a:t>&gt; &amp; );</a:t>
            </a:r>
          </a:p>
          <a:p>
            <a:pPr algn="l"/>
            <a:r>
              <a:rPr lang="en-US" altLang="zh-CN" sz="1800" dirty="0" smtClean="0">
                <a:solidFill>
                  <a:schemeClr val="tx1"/>
                </a:solidFill>
                <a:latin typeface="+mn-ea"/>
              </a:rPr>
              <a:t>    </a:t>
            </a:r>
            <a:r>
              <a:rPr lang="en-US" altLang="zh-CN" sz="1800" dirty="0" smtClean="0">
                <a:solidFill>
                  <a:schemeClr val="tx1"/>
                </a:solidFill>
              </a:rPr>
              <a:t>2.</a:t>
            </a:r>
            <a:r>
              <a:rPr lang="zh-CN" altLang="en-US" sz="1800" dirty="0" smtClean="0">
                <a:solidFill>
                  <a:schemeClr val="tx1"/>
                </a:solidFill>
              </a:rPr>
              <a:t>如果两个函数的返回类型和参数表精确匹配，则第二个声明被视为第一个的重复声明，例如：</a:t>
            </a:r>
            <a:endParaRPr lang="en-US" altLang="zh-CN" sz="1800" dirty="0" smtClean="0">
              <a:solidFill>
                <a:schemeClr val="tx1"/>
              </a:solidFill>
            </a:endParaRPr>
          </a:p>
          <a:p>
            <a:pPr algn="l"/>
            <a:r>
              <a:rPr lang="en-US" altLang="zh-CN" sz="1800" dirty="0" smtClean="0">
                <a:solidFill>
                  <a:schemeClr val="tx1"/>
                </a:solidFill>
                <a:latin typeface="+mn-ea"/>
              </a:rPr>
              <a:t/>
            </a:r>
            <a:br>
              <a:rPr lang="en-US" altLang="zh-CN" sz="1800" dirty="0" smtClean="0">
                <a:solidFill>
                  <a:schemeClr val="tx1"/>
                </a:solidFill>
                <a:latin typeface="+mn-ea"/>
              </a:rPr>
            </a:br>
            <a:endParaRPr lang="zh-CN" altLang="en-US" sz="1800" dirty="0">
              <a:solidFill>
                <a:schemeClr val="tx1"/>
              </a:solidFill>
              <a:latin typeface="+mn-ea"/>
            </a:endParaRPr>
          </a:p>
        </p:txBody>
      </p:sp>
    </p:spTree>
    <p:extLst>
      <p:ext uri="{BB962C8B-B14F-4D97-AF65-F5344CB8AC3E}">
        <p14:creationId xmlns:p14="http://schemas.microsoft.com/office/powerpoint/2010/main" val="3466808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99592" y="260648"/>
            <a:ext cx="7272808" cy="6192688"/>
          </a:xfrm>
        </p:spPr>
        <p:txBody>
          <a:bodyPr>
            <a:normAutofit/>
          </a:bodyPr>
          <a:lstStyle/>
          <a:p>
            <a:pPr algn="l"/>
            <a:r>
              <a:rPr lang="en-US" altLang="zh-CN" sz="1800" dirty="0" smtClean="0"/>
              <a:t>            </a:t>
            </a:r>
            <a:r>
              <a:rPr lang="en-US" altLang="zh-CN" sz="1800" dirty="0" smtClean="0">
                <a:solidFill>
                  <a:schemeClr val="tx1"/>
                </a:solidFill>
              </a:rPr>
              <a:t>void  print ( </a:t>
            </a:r>
            <a:r>
              <a:rPr lang="en-US" altLang="zh-CN" sz="1800" dirty="0" err="1" smtClean="0">
                <a:solidFill>
                  <a:schemeClr val="tx1"/>
                </a:solidFill>
              </a:rPr>
              <a:t>const</a:t>
            </a:r>
            <a:r>
              <a:rPr lang="en-US" altLang="zh-CN" sz="1800" dirty="0" smtClean="0">
                <a:solidFill>
                  <a:schemeClr val="tx1"/>
                </a:solidFill>
              </a:rPr>
              <a:t> string &amp;</a:t>
            </a:r>
            <a:r>
              <a:rPr lang="en-US" altLang="zh-CN" sz="1800" dirty="0" err="1" smtClean="0">
                <a:solidFill>
                  <a:schemeClr val="tx1"/>
                </a:solidFill>
              </a:rPr>
              <a:t>str</a:t>
            </a:r>
            <a:r>
              <a:rPr lang="en-US" altLang="zh-CN" sz="1800" dirty="0" smtClean="0">
                <a:solidFill>
                  <a:schemeClr val="tx1"/>
                </a:solidFill>
              </a:rPr>
              <a:t> );</a:t>
            </a:r>
          </a:p>
          <a:p>
            <a:pPr algn="l"/>
            <a:r>
              <a:rPr lang="en-US" altLang="zh-CN" sz="1800" dirty="0">
                <a:solidFill>
                  <a:schemeClr val="tx1"/>
                </a:solidFill>
              </a:rPr>
              <a:t> </a:t>
            </a:r>
            <a:r>
              <a:rPr lang="en-US" altLang="zh-CN" sz="1800" dirty="0" smtClean="0">
                <a:solidFill>
                  <a:schemeClr val="tx1"/>
                </a:solidFill>
              </a:rPr>
              <a:t>           void  print(  </a:t>
            </a:r>
            <a:r>
              <a:rPr lang="en-US" altLang="zh-CN" sz="1800" dirty="0" err="1" smtClean="0">
                <a:solidFill>
                  <a:schemeClr val="tx1"/>
                </a:solidFill>
              </a:rPr>
              <a:t>const</a:t>
            </a:r>
            <a:r>
              <a:rPr lang="en-US" altLang="zh-CN" sz="1800" dirty="0" smtClean="0">
                <a:solidFill>
                  <a:schemeClr val="tx1"/>
                </a:solidFill>
              </a:rPr>
              <a:t> string &amp;);</a:t>
            </a:r>
          </a:p>
          <a:p>
            <a:pPr algn="l"/>
            <a:r>
              <a:rPr lang="en-US" altLang="zh-CN" sz="1800" dirty="0">
                <a:solidFill>
                  <a:schemeClr val="tx1"/>
                </a:solidFill>
              </a:rPr>
              <a:t> </a:t>
            </a:r>
            <a:r>
              <a:rPr lang="en-US" altLang="zh-CN" sz="1800" dirty="0" smtClean="0">
                <a:solidFill>
                  <a:schemeClr val="tx1"/>
                </a:solidFill>
              </a:rPr>
              <a:t>      3.</a:t>
            </a:r>
            <a:r>
              <a:rPr lang="zh-CN" altLang="en-US" sz="1800" dirty="0" smtClean="0">
                <a:solidFill>
                  <a:schemeClr val="tx1"/>
                </a:solidFill>
              </a:rPr>
              <a:t>如果两个函数表相同，但是返回类型不同，则第二个声明视为第一个的错误重复声明，会被标记为编译错误，例如</a:t>
            </a:r>
            <a:endParaRPr lang="en-US" altLang="zh-CN" sz="1800" dirty="0" smtClean="0">
              <a:solidFill>
                <a:schemeClr val="tx1"/>
              </a:solidFill>
            </a:endParaRPr>
          </a:p>
          <a:p>
            <a:pPr algn="l"/>
            <a:r>
              <a:rPr lang="en-US" altLang="zh-CN" sz="1800" dirty="0" smtClean="0">
                <a:solidFill>
                  <a:schemeClr val="tx1"/>
                </a:solidFill>
              </a:rPr>
              <a:t>             unsigned </a:t>
            </a:r>
            <a:r>
              <a:rPr lang="en-US" altLang="zh-CN" sz="1800" dirty="0" err="1" smtClean="0">
                <a:solidFill>
                  <a:schemeClr val="tx1"/>
                </a:solidFill>
              </a:rPr>
              <a:t>int</a:t>
            </a:r>
            <a:r>
              <a:rPr lang="en-US" altLang="zh-CN" sz="1800" dirty="0" smtClean="0">
                <a:solidFill>
                  <a:schemeClr val="tx1"/>
                </a:solidFill>
              </a:rPr>
              <a:t> max ( </a:t>
            </a:r>
            <a:r>
              <a:rPr lang="en-US" altLang="zh-CN" sz="1800" dirty="0" err="1" smtClean="0">
                <a:solidFill>
                  <a:schemeClr val="tx1"/>
                </a:solidFill>
              </a:rPr>
              <a:t>int</a:t>
            </a:r>
            <a:r>
              <a:rPr lang="en-US" altLang="zh-CN" sz="1800" dirty="0" smtClean="0">
                <a:solidFill>
                  <a:schemeClr val="tx1"/>
                </a:solidFill>
              </a:rPr>
              <a:t> i1,int i2);</a:t>
            </a:r>
          </a:p>
          <a:p>
            <a:pPr algn="l"/>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int</a:t>
            </a:r>
            <a:r>
              <a:rPr lang="en-US" altLang="zh-CN" sz="1800" dirty="0" smtClean="0">
                <a:solidFill>
                  <a:schemeClr val="tx1"/>
                </a:solidFill>
              </a:rPr>
              <a:t> max ( </a:t>
            </a:r>
            <a:r>
              <a:rPr lang="en-US" altLang="zh-CN" sz="1800" dirty="0" err="1" smtClean="0">
                <a:solidFill>
                  <a:schemeClr val="tx1"/>
                </a:solidFill>
              </a:rPr>
              <a:t>int</a:t>
            </a:r>
            <a:r>
              <a:rPr lang="en-US" altLang="zh-CN" sz="1800" dirty="0" smtClean="0">
                <a:solidFill>
                  <a:schemeClr val="tx1"/>
                </a:solidFill>
              </a:rPr>
              <a:t> , </a:t>
            </a:r>
            <a:r>
              <a:rPr lang="en-US" altLang="zh-CN" sz="1800" dirty="0" err="1" smtClean="0">
                <a:solidFill>
                  <a:schemeClr val="tx1"/>
                </a:solidFill>
              </a:rPr>
              <a:t>int</a:t>
            </a:r>
            <a:r>
              <a:rPr lang="en-US" altLang="zh-CN" sz="1800" dirty="0" smtClean="0">
                <a:solidFill>
                  <a:schemeClr val="tx1"/>
                </a:solidFill>
              </a:rPr>
              <a:t>);    //</a:t>
            </a:r>
            <a:r>
              <a:rPr lang="zh-CN" altLang="en-US" sz="1800" dirty="0" smtClean="0">
                <a:solidFill>
                  <a:schemeClr val="tx1"/>
                </a:solidFill>
              </a:rPr>
              <a:t>错误：只有返回类型不同返回类型不同不足以区分两个重载函数。</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4.</a:t>
            </a:r>
            <a:r>
              <a:rPr lang="zh-CN" altLang="en-US" sz="1800" dirty="0" smtClean="0">
                <a:solidFill>
                  <a:schemeClr val="tx1"/>
                </a:solidFill>
              </a:rPr>
              <a:t>如果在两个函数的参数表中，只有缺省实参不同，则第二个声明视为第一个的重复声明，例如</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int</a:t>
            </a:r>
            <a:r>
              <a:rPr lang="en-US" altLang="zh-CN" sz="1800" dirty="0" smtClean="0">
                <a:solidFill>
                  <a:schemeClr val="tx1"/>
                </a:solidFill>
              </a:rPr>
              <a:t> max ( </a:t>
            </a:r>
            <a:r>
              <a:rPr lang="en-US" altLang="zh-CN" sz="1800" dirty="0" err="1" smtClean="0">
                <a:solidFill>
                  <a:schemeClr val="tx1"/>
                </a:solidFill>
              </a:rPr>
              <a:t>int</a:t>
            </a:r>
            <a:r>
              <a:rPr lang="en-US" altLang="zh-CN" sz="1800" dirty="0" smtClean="0">
                <a:solidFill>
                  <a:schemeClr val="tx1"/>
                </a:solidFill>
              </a:rPr>
              <a:t> *</a:t>
            </a:r>
            <a:r>
              <a:rPr lang="en-US" altLang="zh-CN" sz="1800" dirty="0" err="1" smtClean="0">
                <a:solidFill>
                  <a:schemeClr val="tx1"/>
                </a:solidFill>
              </a:rPr>
              <a:t>ia</a:t>
            </a:r>
            <a:r>
              <a:rPr lang="en-US" altLang="zh-CN" sz="1800" dirty="0" smtClean="0">
                <a:solidFill>
                  <a:schemeClr val="tx1"/>
                </a:solidFill>
              </a:rPr>
              <a:t>, </a:t>
            </a:r>
            <a:r>
              <a:rPr lang="en-US" altLang="zh-CN" sz="1800" dirty="0" err="1" smtClean="0">
                <a:solidFill>
                  <a:schemeClr val="tx1"/>
                </a:solidFill>
              </a:rPr>
              <a:t>int</a:t>
            </a:r>
            <a:r>
              <a:rPr lang="en-US" altLang="zh-CN" sz="1800" dirty="0" smtClean="0">
                <a:solidFill>
                  <a:schemeClr val="tx1"/>
                </a:solidFill>
              </a:rPr>
              <a:t> </a:t>
            </a:r>
            <a:r>
              <a:rPr lang="en-US" altLang="zh-CN" sz="1800" dirty="0" err="1" smtClean="0">
                <a:solidFill>
                  <a:schemeClr val="tx1"/>
                </a:solidFill>
              </a:rPr>
              <a:t>sz</a:t>
            </a:r>
            <a:r>
              <a:rPr lang="en-US" altLang="zh-CN" sz="1800" dirty="0" smtClean="0">
                <a:solidFill>
                  <a:schemeClr val="tx1"/>
                </a:solidFill>
              </a:rPr>
              <a:t> );</a:t>
            </a:r>
          </a:p>
          <a:p>
            <a:pPr algn="l"/>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int</a:t>
            </a:r>
            <a:r>
              <a:rPr lang="en-US" altLang="zh-CN" sz="1800" dirty="0" smtClean="0">
                <a:solidFill>
                  <a:schemeClr val="tx1"/>
                </a:solidFill>
              </a:rPr>
              <a:t> max ( </a:t>
            </a:r>
            <a:r>
              <a:rPr lang="en-US" altLang="zh-CN" sz="1800" dirty="0" err="1" smtClean="0">
                <a:solidFill>
                  <a:schemeClr val="tx1"/>
                </a:solidFill>
              </a:rPr>
              <a:t>int</a:t>
            </a:r>
            <a:r>
              <a:rPr lang="en-US" altLang="zh-CN" sz="1800" dirty="0" smtClean="0">
                <a:solidFill>
                  <a:schemeClr val="tx1"/>
                </a:solidFill>
              </a:rPr>
              <a:t>*,</a:t>
            </a:r>
            <a:r>
              <a:rPr lang="en-US" altLang="zh-CN" sz="1800" dirty="0" err="1" smtClean="0">
                <a:solidFill>
                  <a:schemeClr val="tx1"/>
                </a:solidFill>
              </a:rPr>
              <a:t>int</a:t>
            </a:r>
            <a:r>
              <a:rPr lang="en-US" altLang="zh-CN" sz="1800" dirty="0" smtClean="0">
                <a:solidFill>
                  <a:schemeClr val="tx1"/>
                </a:solidFill>
              </a:rPr>
              <a:t> =10 );</a:t>
            </a:r>
          </a:p>
          <a:p>
            <a:pPr algn="l"/>
            <a:r>
              <a:rPr lang="en-US" altLang="zh-CN" sz="1800" dirty="0">
                <a:solidFill>
                  <a:schemeClr val="tx1"/>
                </a:solidFill>
              </a:rPr>
              <a:t> </a:t>
            </a:r>
            <a:r>
              <a:rPr lang="en-US" altLang="zh-CN" sz="1800" dirty="0" smtClean="0">
                <a:solidFill>
                  <a:schemeClr val="tx1"/>
                </a:solidFill>
              </a:rPr>
              <a:t>     </a:t>
            </a:r>
          </a:p>
          <a:p>
            <a:pPr algn="l"/>
            <a:endParaRPr lang="en-US" altLang="zh-CN" sz="1800" dirty="0" smtClean="0">
              <a:solidFill>
                <a:schemeClr val="tx1"/>
              </a:solidFill>
            </a:endParaRPr>
          </a:p>
          <a:p>
            <a:pPr algn="l"/>
            <a:endParaRPr lang="zh-CN" altLang="en-US" sz="1800" dirty="0">
              <a:solidFill>
                <a:schemeClr val="tx1"/>
              </a:solidFill>
            </a:endParaRPr>
          </a:p>
        </p:txBody>
      </p:sp>
    </p:spTree>
    <p:extLst>
      <p:ext uri="{BB962C8B-B14F-4D97-AF65-F5344CB8AC3E}">
        <p14:creationId xmlns:p14="http://schemas.microsoft.com/office/powerpoint/2010/main" val="3466808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39552" y="332656"/>
            <a:ext cx="8064896" cy="6264696"/>
          </a:xfrm>
        </p:spPr>
        <p:txBody>
          <a:bodyPr>
            <a:normAutofit fontScale="85000" lnSpcReduction="20000"/>
          </a:bodyPr>
          <a:lstStyle/>
          <a:p>
            <a:r>
              <a:rPr lang="zh-CN" altLang="en-US" b="1" dirty="0" smtClean="0">
                <a:solidFill>
                  <a:schemeClr val="tx1"/>
                </a:solidFill>
              </a:rPr>
              <a:t>重载与域</a:t>
            </a:r>
            <a:endParaRPr lang="en-US" altLang="zh-CN" b="1" dirty="0" smtClean="0">
              <a:solidFill>
                <a:schemeClr val="tx1"/>
              </a:solidFill>
            </a:endParaRPr>
          </a:p>
          <a:p>
            <a:pPr algn="l"/>
            <a:r>
              <a:rPr lang="en-US" altLang="zh-CN" sz="1800" dirty="0" smtClean="0">
                <a:solidFill>
                  <a:schemeClr val="tx1"/>
                </a:solidFill>
              </a:rPr>
              <a:t>     </a:t>
            </a:r>
            <a:r>
              <a:rPr lang="zh-CN" altLang="en-US" sz="2100" dirty="0" smtClean="0">
                <a:solidFill>
                  <a:schemeClr val="tx1"/>
                </a:solidFill>
              </a:rPr>
              <a:t>我们可以在一个类中声明一组重载函数，因为每个类都维持着自己的一个域，所以两个不同类的成员函数不能相互重载。</a:t>
            </a:r>
            <a:endParaRPr lang="en-US" altLang="zh-CN" sz="2100" dirty="0" smtClean="0">
              <a:solidFill>
                <a:schemeClr val="tx1"/>
              </a:solidFill>
            </a:endParaRPr>
          </a:p>
          <a:p>
            <a:pPr algn="l"/>
            <a:r>
              <a:rPr lang="en-US" altLang="zh-CN" sz="2100" dirty="0">
                <a:solidFill>
                  <a:schemeClr val="tx1"/>
                </a:solidFill>
              </a:rPr>
              <a:t> </a:t>
            </a:r>
            <a:r>
              <a:rPr lang="en-US" altLang="zh-CN" sz="2100" dirty="0" smtClean="0">
                <a:solidFill>
                  <a:schemeClr val="tx1"/>
                </a:solidFill>
              </a:rPr>
              <a:t>    </a:t>
            </a:r>
            <a:r>
              <a:rPr lang="zh-CN" altLang="en-US" sz="2100" dirty="0" smtClean="0">
                <a:solidFill>
                  <a:schemeClr val="tx1"/>
                </a:solidFill>
              </a:rPr>
              <a:t>我们也可以在一个名字空间内声明一组重载函数。每个名字空间都也维持自己的一个域，作为不同名字空间成员的函数不能相互重载。</a:t>
            </a:r>
            <a:endParaRPr lang="en-US" altLang="zh-CN" sz="2100" dirty="0" smtClean="0">
              <a:solidFill>
                <a:schemeClr val="tx1"/>
              </a:solidFill>
            </a:endParaRPr>
          </a:p>
          <a:p>
            <a:pPr algn="l"/>
            <a:r>
              <a:rPr lang="en-US" altLang="zh-CN" sz="2100" dirty="0">
                <a:solidFill>
                  <a:schemeClr val="tx1"/>
                </a:solidFill>
              </a:rPr>
              <a:t> </a:t>
            </a:r>
            <a:r>
              <a:rPr lang="en-US" altLang="zh-CN" sz="2100" dirty="0" smtClean="0">
                <a:solidFill>
                  <a:schemeClr val="tx1"/>
                </a:solidFill>
              </a:rPr>
              <a:t>                            namespace IBM{</a:t>
            </a:r>
          </a:p>
          <a:p>
            <a:pPr algn="l"/>
            <a:r>
              <a:rPr lang="en-US" altLang="zh-CN" sz="2100" dirty="0">
                <a:solidFill>
                  <a:schemeClr val="tx1"/>
                </a:solidFill>
              </a:rPr>
              <a:t> </a:t>
            </a:r>
            <a:r>
              <a:rPr lang="en-US" altLang="zh-CN" sz="2100" dirty="0" smtClean="0">
                <a:solidFill>
                  <a:schemeClr val="tx1"/>
                </a:solidFill>
              </a:rPr>
              <a:t>                                           extern void print( </a:t>
            </a:r>
            <a:r>
              <a:rPr lang="en-US" altLang="zh-CN" sz="2100" dirty="0" err="1" smtClean="0">
                <a:solidFill>
                  <a:schemeClr val="tx1"/>
                </a:solidFill>
              </a:rPr>
              <a:t>const</a:t>
            </a:r>
            <a:r>
              <a:rPr lang="en-US" altLang="zh-CN" sz="2100" dirty="0" smtClean="0">
                <a:solidFill>
                  <a:schemeClr val="tx1"/>
                </a:solidFill>
              </a:rPr>
              <a:t> string &amp;);</a:t>
            </a:r>
          </a:p>
          <a:p>
            <a:pPr algn="l"/>
            <a:r>
              <a:rPr lang="en-US" altLang="zh-CN" sz="2100" dirty="0">
                <a:solidFill>
                  <a:schemeClr val="tx1"/>
                </a:solidFill>
              </a:rPr>
              <a:t> </a:t>
            </a:r>
            <a:r>
              <a:rPr lang="en-US" altLang="zh-CN" sz="2100" dirty="0" smtClean="0">
                <a:solidFill>
                  <a:schemeClr val="tx1"/>
                </a:solidFill>
              </a:rPr>
              <a:t>                                           extern void print( double);//</a:t>
            </a:r>
            <a:r>
              <a:rPr lang="zh-CN" altLang="en-US" sz="2100" dirty="0" smtClean="0">
                <a:solidFill>
                  <a:schemeClr val="tx1"/>
                </a:solidFill>
              </a:rPr>
              <a:t>重载</a:t>
            </a:r>
            <a:r>
              <a:rPr lang="en-US" altLang="zh-CN" sz="2100" dirty="0" smtClean="0">
                <a:solidFill>
                  <a:schemeClr val="tx1"/>
                </a:solidFill>
              </a:rPr>
              <a:t>print()</a:t>
            </a:r>
          </a:p>
          <a:p>
            <a:pPr algn="l"/>
            <a:r>
              <a:rPr lang="en-US" altLang="zh-CN" sz="2100" dirty="0">
                <a:solidFill>
                  <a:schemeClr val="tx1"/>
                </a:solidFill>
              </a:rPr>
              <a:t> </a:t>
            </a:r>
            <a:r>
              <a:rPr lang="en-US" altLang="zh-CN" sz="2100" dirty="0" smtClean="0">
                <a:solidFill>
                  <a:schemeClr val="tx1"/>
                </a:solidFill>
              </a:rPr>
              <a:t>                            namespace Disney{</a:t>
            </a:r>
          </a:p>
          <a:p>
            <a:pPr algn="l"/>
            <a:r>
              <a:rPr lang="en-US" altLang="zh-CN" sz="2100" dirty="0">
                <a:solidFill>
                  <a:schemeClr val="tx1"/>
                </a:solidFill>
              </a:rPr>
              <a:t> </a:t>
            </a:r>
            <a:r>
              <a:rPr lang="en-US" altLang="zh-CN" sz="2100" dirty="0" smtClean="0">
                <a:solidFill>
                  <a:schemeClr val="tx1"/>
                </a:solidFill>
              </a:rPr>
              <a:t>                                           //</a:t>
            </a:r>
            <a:r>
              <a:rPr lang="zh-CN" altLang="en-US" sz="2100" dirty="0" smtClean="0">
                <a:solidFill>
                  <a:schemeClr val="tx1"/>
                </a:solidFill>
              </a:rPr>
              <a:t>独立的域</a:t>
            </a:r>
            <a:endParaRPr lang="en-US" altLang="zh-CN" sz="2100" dirty="0" smtClean="0">
              <a:solidFill>
                <a:schemeClr val="tx1"/>
              </a:solidFill>
            </a:endParaRPr>
          </a:p>
          <a:p>
            <a:pPr algn="l"/>
            <a:r>
              <a:rPr lang="en-US" altLang="zh-CN" sz="2100" dirty="0">
                <a:solidFill>
                  <a:schemeClr val="tx1"/>
                </a:solidFill>
              </a:rPr>
              <a:t> </a:t>
            </a:r>
            <a:r>
              <a:rPr lang="en-US" altLang="zh-CN" sz="2100" dirty="0" smtClean="0">
                <a:solidFill>
                  <a:schemeClr val="tx1"/>
                </a:solidFill>
              </a:rPr>
              <a:t>                                           //</a:t>
            </a:r>
            <a:r>
              <a:rPr lang="zh-CN" altLang="en-US" sz="2100" dirty="0" smtClean="0">
                <a:solidFill>
                  <a:schemeClr val="tx1"/>
                </a:solidFill>
              </a:rPr>
              <a:t>没有重载</a:t>
            </a:r>
            <a:r>
              <a:rPr lang="en-US" altLang="zh-CN" sz="2100" dirty="0" smtClean="0">
                <a:solidFill>
                  <a:schemeClr val="tx1"/>
                </a:solidFill>
              </a:rPr>
              <a:t>IBM</a:t>
            </a:r>
            <a:r>
              <a:rPr lang="zh-CN" altLang="en-US" sz="2100" dirty="0" smtClean="0">
                <a:solidFill>
                  <a:schemeClr val="tx1"/>
                </a:solidFill>
              </a:rPr>
              <a:t>的</a:t>
            </a:r>
            <a:r>
              <a:rPr lang="en-US" altLang="zh-CN" sz="2100" dirty="0" smtClean="0">
                <a:solidFill>
                  <a:schemeClr val="tx1"/>
                </a:solidFill>
              </a:rPr>
              <a:t>print</a:t>
            </a:r>
            <a:r>
              <a:rPr lang="zh-CN" altLang="en-US" sz="2100" dirty="0" smtClean="0">
                <a:solidFill>
                  <a:schemeClr val="tx1"/>
                </a:solidFill>
              </a:rPr>
              <a:t>（）</a:t>
            </a:r>
            <a:r>
              <a:rPr lang="en-US" altLang="zh-CN" sz="2100" dirty="0" smtClean="0">
                <a:solidFill>
                  <a:schemeClr val="tx1"/>
                </a:solidFill>
              </a:rPr>
              <a:t>;</a:t>
            </a:r>
          </a:p>
          <a:p>
            <a:pPr algn="l"/>
            <a:r>
              <a:rPr lang="en-US" altLang="zh-CN" sz="2100" dirty="0">
                <a:solidFill>
                  <a:schemeClr val="tx1"/>
                </a:solidFill>
              </a:rPr>
              <a:t> </a:t>
            </a:r>
            <a:r>
              <a:rPr lang="en-US" altLang="zh-CN" sz="2100" dirty="0" smtClean="0">
                <a:solidFill>
                  <a:schemeClr val="tx1"/>
                </a:solidFill>
              </a:rPr>
              <a:t>                                            extern void print ( </a:t>
            </a:r>
            <a:r>
              <a:rPr lang="en-US" altLang="zh-CN" sz="2100" dirty="0" err="1" smtClean="0">
                <a:solidFill>
                  <a:schemeClr val="tx1"/>
                </a:solidFill>
              </a:rPr>
              <a:t>int</a:t>
            </a:r>
            <a:r>
              <a:rPr lang="en-US" altLang="zh-CN" sz="2100" dirty="0" smtClean="0">
                <a:solidFill>
                  <a:schemeClr val="tx1"/>
                </a:solidFill>
              </a:rPr>
              <a:t> );</a:t>
            </a:r>
          </a:p>
          <a:p>
            <a:pPr algn="l"/>
            <a:r>
              <a:rPr lang="en-US" altLang="zh-CN" sz="2100" dirty="0">
                <a:solidFill>
                  <a:schemeClr val="tx1"/>
                </a:solidFill>
              </a:rPr>
              <a:t> </a:t>
            </a:r>
            <a:r>
              <a:rPr lang="en-US" altLang="zh-CN" sz="2100" dirty="0" smtClean="0">
                <a:solidFill>
                  <a:schemeClr val="tx1"/>
                </a:solidFill>
              </a:rPr>
              <a:t>   using</a:t>
            </a:r>
            <a:r>
              <a:rPr lang="zh-CN" altLang="en-US" sz="2100" dirty="0" smtClean="0">
                <a:solidFill>
                  <a:schemeClr val="tx1"/>
                </a:solidFill>
              </a:rPr>
              <a:t>声明和</a:t>
            </a:r>
            <a:r>
              <a:rPr lang="en-US" altLang="zh-CN" sz="2100" dirty="0" smtClean="0">
                <a:solidFill>
                  <a:schemeClr val="tx1"/>
                </a:solidFill>
              </a:rPr>
              <a:t>using</a:t>
            </a:r>
            <a:r>
              <a:rPr lang="zh-CN" altLang="en-US" sz="2100" dirty="0" smtClean="0">
                <a:solidFill>
                  <a:schemeClr val="tx1"/>
                </a:solidFill>
              </a:rPr>
              <a:t>指示符可以使一个名字空间的成员在另一个名字空间中可见，</a:t>
            </a:r>
            <a:r>
              <a:rPr lang="en-US" altLang="zh-CN" sz="2100" dirty="0" smtClean="0">
                <a:solidFill>
                  <a:schemeClr val="tx1"/>
                </a:solidFill>
              </a:rPr>
              <a:t>using</a:t>
            </a:r>
            <a:r>
              <a:rPr lang="zh-CN" altLang="en-US" sz="2100" dirty="0" smtClean="0">
                <a:solidFill>
                  <a:schemeClr val="tx1"/>
                </a:solidFill>
              </a:rPr>
              <a:t>声明怎么样影响重载函数的呢？</a:t>
            </a:r>
            <a:endParaRPr lang="en-US" altLang="zh-CN" sz="2100" dirty="0" smtClean="0">
              <a:solidFill>
                <a:schemeClr val="tx1"/>
              </a:solidFill>
            </a:endParaRPr>
          </a:p>
          <a:p>
            <a:pPr algn="l"/>
            <a:r>
              <a:rPr lang="en-US" altLang="zh-CN" sz="2100" dirty="0">
                <a:solidFill>
                  <a:schemeClr val="tx1"/>
                </a:solidFill>
              </a:rPr>
              <a:t> </a:t>
            </a:r>
            <a:r>
              <a:rPr lang="en-US" altLang="zh-CN" sz="2100" dirty="0" smtClean="0">
                <a:solidFill>
                  <a:schemeClr val="tx1"/>
                </a:solidFill>
              </a:rPr>
              <a:t>                           namespace </a:t>
            </a:r>
            <a:r>
              <a:rPr lang="en-US" altLang="zh-CN" sz="2100" dirty="0" err="1" smtClean="0">
                <a:solidFill>
                  <a:schemeClr val="tx1"/>
                </a:solidFill>
              </a:rPr>
              <a:t>libs_R_us</a:t>
            </a:r>
            <a:r>
              <a:rPr lang="en-US" altLang="zh-CN" sz="2100" dirty="0" smtClean="0">
                <a:solidFill>
                  <a:schemeClr val="tx1"/>
                </a:solidFill>
              </a:rPr>
              <a:t>{</a:t>
            </a:r>
          </a:p>
          <a:p>
            <a:pPr algn="l"/>
            <a:r>
              <a:rPr lang="en-US" altLang="zh-CN" sz="2100" dirty="0">
                <a:solidFill>
                  <a:schemeClr val="tx1"/>
                </a:solidFill>
              </a:rPr>
              <a:t> </a:t>
            </a:r>
            <a:r>
              <a:rPr lang="en-US" altLang="zh-CN" sz="2100" dirty="0" smtClean="0">
                <a:solidFill>
                  <a:schemeClr val="tx1"/>
                </a:solidFill>
              </a:rPr>
              <a:t>                                           </a:t>
            </a:r>
            <a:r>
              <a:rPr lang="en-US" altLang="zh-CN" sz="2100" dirty="0" err="1" smtClean="0">
                <a:solidFill>
                  <a:schemeClr val="tx1"/>
                </a:solidFill>
              </a:rPr>
              <a:t>int</a:t>
            </a:r>
            <a:r>
              <a:rPr lang="en-US" altLang="zh-CN" sz="2100" dirty="0" smtClean="0">
                <a:solidFill>
                  <a:schemeClr val="tx1"/>
                </a:solidFill>
              </a:rPr>
              <a:t> max (</a:t>
            </a:r>
            <a:r>
              <a:rPr lang="en-US" altLang="zh-CN" sz="2100" dirty="0" err="1" smtClean="0">
                <a:solidFill>
                  <a:schemeClr val="tx1"/>
                </a:solidFill>
              </a:rPr>
              <a:t>int,int</a:t>
            </a:r>
            <a:r>
              <a:rPr lang="en-US" altLang="zh-CN" sz="2100" dirty="0" smtClean="0">
                <a:solidFill>
                  <a:schemeClr val="tx1"/>
                </a:solidFill>
              </a:rPr>
              <a:t>);</a:t>
            </a:r>
          </a:p>
          <a:p>
            <a:pPr algn="l"/>
            <a:r>
              <a:rPr lang="en-US" altLang="zh-CN" sz="2100" dirty="0">
                <a:solidFill>
                  <a:schemeClr val="tx1"/>
                </a:solidFill>
              </a:rPr>
              <a:t> </a:t>
            </a:r>
            <a:r>
              <a:rPr lang="en-US" altLang="zh-CN" sz="2100" dirty="0" smtClean="0">
                <a:solidFill>
                  <a:schemeClr val="tx1"/>
                </a:solidFill>
              </a:rPr>
              <a:t>                                           </a:t>
            </a:r>
            <a:r>
              <a:rPr lang="en-US" altLang="zh-CN" sz="2100" dirty="0" err="1" smtClean="0">
                <a:solidFill>
                  <a:schemeClr val="tx1"/>
                </a:solidFill>
              </a:rPr>
              <a:t>int</a:t>
            </a:r>
            <a:r>
              <a:rPr lang="en-US" altLang="zh-CN" sz="2100" dirty="0" smtClean="0">
                <a:solidFill>
                  <a:schemeClr val="tx1"/>
                </a:solidFill>
              </a:rPr>
              <a:t>  max( </a:t>
            </a:r>
            <a:r>
              <a:rPr lang="en-US" altLang="zh-CN" sz="2100" dirty="0" err="1" smtClean="0">
                <a:solidFill>
                  <a:schemeClr val="tx1"/>
                </a:solidFill>
              </a:rPr>
              <a:t>double,double</a:t>
            </a:r>
            <a:r>
              <a:rPr lang="en-US" altLang="zh-CN" sz="2100" dirty="0" smtClean="0">
                <a:solidFill>
                  <a:schemeClr val="tx1"/>
                </a:solidFill>
              </a:rPr>
              <a:t>);</a:t>
            </a:r>
          </a:p>
          <a:p>
            <a:pPr algn="l"/>
            <a:r>
              <a:rPr lang="en-US" altLang="zh-CN" sz="2100" dirty="0">
                <a:solidFill>
                  <a:schemeClr val="tx1"/>
                </a:solidFill>
              </a:rPr>
              <a:t> </a:t>
            </a:r>
            <a:r>
              <a:rPr lang="en-US" altLang="zh-CN" sz="2100" dirty="0" smtClean="0">
                <a:solidFill>
                  <a:schemeClr val="tx1"/>
                </a:solidFill>
              </a:rPr>
              <a:t>                                           extern void print ( </a:t>
            </a:r>
            <a:r>
              <a:rPr lang="en-US" altLang="zh-CN" sz="2100" dirty="0" err="1" smtClean="0">
                <a:solidFill>
                  <a:schemeClr val="tx1"/>
                </a:solidFill>
              </a:rPr>
              <a:t>int</a:t>
            </a:r>
            <a:r>
              <a:rPr lang="en-US" altLang="zh-CN" sz="2100" dirty="0" smtClean="0">
                <a:solidFill>
                  <a:schemeClr val="tx1"/>
                </a:solidFill>
              </a:rPr>
              <a:t> );</a:t>
            </a:r>
          </a:p>
          <a:p>
            <a:pPr algn="l"/>
            <a:r>
              <a:rPr lang="en-US" altLang="zh-CN" sz="2100" dirty="0">
                <a:solidFill>
                  <a:schemeClr val="tx1"/>
                </a:solidFill>
              </a:rPr>
              <a:t> </a:t>
            </a:r>
            <a:r>
              <a:rPr lang="en-US" altLang="zh-CN" sz="2100" dirty="0" smtClean="0">
                <a:solidFill>
                  <a:schemeClr val="tx1"/>
                </a:solidFill>
              </a:rPr>
              <a:t>                                           extern void print( double);</a:t>
            </a:r>
          </a:p>
          <a:p>
            <a:pPr algn="l"/>
            <a:r>
              <a:rPr lang="en-US" altLang="zh-CN" sz="2100" dirty="0">
                <a:solidFill>
                  <a:schemeClr val="tx1"/>
                </a:solidFill>
              </a:rPr>
              <a:t> </a:t>
            </a:r>
            <a:r>
              <a:rPr lang="en-US" altLang="zh-CN" sz="2100" dirty="0" smtClean="0">
                <a:solidFill>
                  <a:schemeClr val="tx1"/>
                </a:solidFill>
              </a:rPr>
              <a:t>                                      }</a:t>
            </a:r>
          </a:p>
          <a:p>
            <a:pPr algn="l"/>
            <a:r>
              <a:rPr lang="en-US" altLang="zh-CN" sz="2100" dirty="0">
                <a:solidFill>
                  <a:schemeClr val="tx1"/>
                </a:solidFill>
              </a:rPr>
              <a:t> </a:t>
            </a:r>
            <a:r>
              <a:rPr lang="en-US" altLang="zh-CN" sz="2100" dirty="0" smtClean="0">
                <a:solidFill>
                  <a:schemeClr val="tx1"/>
                </a:solidFill>
              </a:rPr>
              <a:t>                                     //using</a:t>
            </a:r>
            <a:r>
              <a:rPr lang="zh-CN" altLang="en-US" sz="2100" dirty="0" smtClean="0">
                <a:solidFill>
                  <a:schemeClr val="tx1"/>
                </a:solidFill>
              </a:rPr>
              <a:t>声明</a:t>
            </a:r>
            <a:endParaRPr lang="en-US" altLang="zh-CN" sz="2100" dirty="0" smtClean="0">
              <a:solidFill>
                <a:schemeClr val="tx1"/>
              </a:solidFill>
            </a:endParaRPr>
          </a:p>
          <a:p>
            <a:pPr algn="l"/>
            <a:r>
              <a:rPr lang="en-US" altLang="zh-CN" sz="2100" dirty="0">
                <a:solidFill>
                  <a:schemeClr val="tx1"/>
                </a:solidFill>
              </a:rPr>
              <a:t> </a:t>
            </a:r>
            <a:r>
              <a:rPr lang="en-US" altLang="zh-CN" sz="2100" dirty="0" smtClean="0">
                <a:solidFill>
                  <a:schemeClr val="tx1"/>
                </a:solidFill>
              </a:rPr>
              <a:t>                           </a:t>
            </a:r>
          </a:p>
          <a:p>
            <a:pPr algn="l"/>
            <a:r>
              <a:rPr lang="en-US" altLang="zh-CN" sz="1800" dirty="0" smtClean="0">
                <a:solidFill>
                  <a:schemeClr val="tx1"/>
                </a:solidFill>
              </a:rPr>
              <a:t>  </a:t>
            </a:r>
          </a:p>
        </p:txBody>
      </p:sp>
    </p:spTree>
    <p:extLst>
      <p:ext uri="{BB962C8B-B14F-4D97-AF65-F5344CB8AC3E}">
        <p14:creationId xmlns:p14="http://schemas.microsoft.com/office/powerpoint/2010/main" val="4154058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39552" y="260648"/>
            <a:ext cx="7920880" cy="6192688"/>
          </a:xfrm>
        </p:spPr>
        <p:txBody>
          <a:bodyPr>
            <a:normAutofit/>
          </a:bodyPr>
          <a:lstStyle/>
          <a:p>
            <a:pPr algn="l"/>
            <a:r>
              <a:rPr lang="en-US" altLang="zh-CN" sz="1800" dirty="0" smtClean="0">
                <a:solidFill>
                  <a:schemeClr val="tx1"/>
                </a:solidFill>
              </a:rPr>
              <a:t>                                   using  </a:t>
            </a:r>
            <a:r>
              <a:rPr lang="en-US" altLang="zh-CN" sz="1800" dirty="0" err="1" smtClean="0">
                <a:solidFill>
                  <a:schemeClr val="tx1"/>
                </a:solidFill>
              </a:rPr>
              <a:t>libs_R_us</a:t>
            </a:r>
            <a:r>
              <a:rPr lang="en-US" altLang="zh-CN" sz="1800" dirty="0" smtClean="0">
                <a:solidFill>
                  <a:schemeClr val="tx1"/>
                </a:solidFill>
              </a:rPr>
              <a:t>::max;</a:t>
            </a:r>
          </a:p>
          <a:p>
            <a:pPr algn="l"/>
            <a:r>
              <a:rPr lang="en-US" altLang="zh-CN" sz="1800" dirty="0" smtClean="0">
                <a:solidFill>
                  <a:schemeClr val="tx1"/>
                </a:solidFill>
              </a:rPr>
              <a:t>                                   using  </a:t>
            </a:r>
            <a:r>
              <a:rPr lang="en-US" altLang="zh-CN" sz="1800" dirty="0" err="1" smtClean="0">
                <a:solidFill>
                  <a:schemeClr val="tx1"/>
                </a:solidFill>
              </a:rPr>
              <a:t>libs_R_us</a:t>
            </a:r>
            <a:r>
              <a:rPr lang="en-US" altLang="zh-CN" sz="1800" dirty="0" smtClean="0">
                <a:solidFill>
                  <a:schemeClr val="tx1"/>
                </a:solidFill>
              </a:rPr>
              <a:t>::print ( double );//</a:t>
            </a:r>
            <a:r>
              <a:rPr lang="zh-CN" altLang="en-US" sz="1800" dirty="0" smtClean="0">
                <a:solidFill>
                  <a:schemeClr val="tx1"/>
                </a:solidFill>
              </a:rPr>
              <a:t>错误</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第一个</a:t>
            </a:r>
            <a:r>
              <a:rPr lang="en-US" altLang="zh-CN" sz="1800" dirty="0" smtClean="0">
                <a:solidFill>
                  <a:schemeClr val="tx1"/>
                </a:solidFill>
              </a:rPr>
              <a:t>using</a:t>
            </a:r>
            <a:r>
              <a:rPr lang="zh-CN" altLang="en-US" sz="1800" dirty="0" smtClean="0">
                <a:solidFill>
                  <a:schemeClr val="tx1"/>
                </a:solidFill>
              </a:rPr>
              <a:t>声明向全局域中引入两个</a:t>
            </a:r>
            <a:r>
              <a:rPr lang="en-US" altLang="zh-CN" sz="1800" dirty="0" err="1" smtClean="0">
                <a:solidFill>
                  <a:schemeClr val="tx1"/>
                </a:solidFill>
              </a:rPr>
              <a:t>libs_R_us</a:t>
            </a:r>
            <a:r>
              <a:rPr lang="en-US" altLang="zh-CN" sz="1800" dirty="0" smtClean="0">
                <a:solidFill>
                  <a:schemeClr val="tx1"/>
                </a:solidFill>
              </a:rPr>
              <a:t>::max()</a:t>
            </a:r>
            <a:r>
              <a:rPr lang="zh-CN" altLang="en-US" sz="1800" dirty="0" smtClean="0">
                <a:solidFill>
                  <a:schemeClr val="tx1"/>
                </a:solidFill>
              </a:rPr>
              <a:t>函数。于是我们便可以在</a:t>
            </a:r>
            <a:r>
              <a:rPr lang="en-US" altLang="zh-CN" sz="1800" dirty="0" err="1" smtClean="0">
                <a:solidFill>
                  <a:schemeClr val="tx1"/>
                </a:solidFill>
              </a:rPr>
              <a:t>func</a:t>
            </a:r>
            <a:r>
              <a:rPr lang="en-US" altLang="zh-CN" sz="1800" dirty="0" smtClean="0">
                <a:solidFill>
                  <a:schemeClr val="tx1"/>
                </a:solidFill>
              </a:rPr>
              <a:t>()</a:t>
            </a:r>
            <a:r>
              <a:rPr lang="zh-CN" altLang="en-US" sz="1800" dirty="0" smtClean="0">
                <a:solidFill>
                  <a:schemeClr val="tx1"/>
                </a:solidFill>
              </a:rPr>
              <a:t>中调用这两个</a:t>
            </a:r>
            <a:r>
              <a:rPr lang="en-US" altLang="zh-CN" sz="1800" dirty="0" smtClean="0">
                <a:solidFill>
                  <a:schemeClr val="tx1"/>
                </a:solidFill>
              </a:rPr>
              <a:t>max()</a:t>
            </a:r>
            <a:r>
              <a:rPr lang="zh-CN" altLang="en-US" sz="1800" dirty="0" smtClean="0">
                <a:solidFill>
                  <a:schemeClr val="tx1"/>
                </a:solidFill>
              </a:rPr>
              <a:t>函数。函数调用时的实参类型将决定哪个函数被调用。第二个</a:t>
            </a:r>
            <a:r>
              <a:rPr lang="en-US" altLang="zh-CN" sz="1800" dirty="0" smtClean="0">
                <a:solidFill>
                  <a:schemeClr val="tx1"/>
                </a:solidFill>
              </a:rPr>
              <a:t>using</a:t>
            </a:r>
            <a:r>
              <a:rPr lang="zh-CN" altLang="en-US" sz="1800" dirty="0" smtClean="0">
                <a:solidFill>
                  <a:schemeClr val="tx1"/>
                </a:solidFill>
              </a:rPr>
              <a:t>声明是个错误。用户不能再</a:t>
            </a:r>
            <a:r>
              <a:rPr lang="en-US" altLang="zh-CN" sz="1800" dirty="0" smtClean="0">
                <a:solidFill>
                  <a:schemeClr val="tx1"/>
                </a:solidFill>
              </a:rPr>
              <a:t>using</a:t>
            </a:r>
            <a:r>
              <a:rPr lang="zh-CN" altLang="en-US" sz="1800" dirty="0" smtClean="0">
                <a:solidFill>
                  <a:schemeClr val="tx1"/>
                </a:solidFill>
              </a:rPr>
              <a:t>声明中为一个函数指定参数表。对于</a:t>
            </a:r>
            <a:r>
              <a:rPr lang="en-US" altLang="zh-CN" sz="1800" dirty="0" err="1" smtClean="0">
                <a:solidFill>
                  <a:schemeClr val="tx1"/>
                </a:solidFill>
              </a:rPr>
              <a:t>libs_R_us</a:t>
            </a:r>
            <a:r>
              <a:rPr lang="en-US" altLang="zh-CN" sz="1800" dirty="0" smtClean="0">
                <a:solidFill>
                  <a:schemeClr val="tx1"/>
                </a:solidFill>
              </a:rPr>
              <a:t>::print()</a:t>
            </a:r>
            <a:r>
              <a:rPr lang="zh-CN" altLang="en-US" sz="1800" dirty="0" smtClean="0">
                <a:solidFill>
                  <a:schemeClr val="tx1"/>
                </a:solidFill>
              </a:rPr>
              <a:t>唯一有效的</a:t>
            </a:r>
            <a:r>
              <a:rPr lang="en-US" altLang="zh-CN" sz="1800" dirty="0" smtClean="0">
                <a:solidFill>
                  <a:schemeClr val="tx1"/>
                </a:solidFill>
              </a:rPr>
              <a:t>using</a:t>
            </a:r>
            <a:r>
              <a:rPr lang="zh-CN" altLang="en-US" sz="1800" dirty="0" smtClean="0">
                <a:solidFill>
                  <a:schemeClr val="tx1"/>
                </a:solidFill>
              </a:rPr>
              <a:t>声明是：</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using </a:t>
            </a:r>
            <a:r>
              <a:rPr lang="en-US" altLang="zh-CN" sz="1800" dirty="0" err="1" smtClean="0">
                <a:solidFill>
                  <a:schemeClr val="tx1"/>
                </a:solidFill>
              </a:rPr>
              <a:t>libs_R_us</a:t>
            </a:r>
            <a:r>
              <a:rPr lang="en-US" altLang="zh-CN" sz="1800" dirty="0" smtClean="0">
                <a:solidFill>
                  <a:schemeClr val="tx1"/>
                </a:solidFill>
              </a:rPr>
              <a:t>::print;</a:t>
            </a: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如果</a:t>
            </a:r>
            <a:r>
              <a:rPr lang="en-US" altLang="zh-CN" sz="1800" dirty="0" smtClean="0">
                <a:solidFill>
                  <a:schemeClr val="tx1"/>
                </a:solidFill>
              </a:rPr>
              <a:t>u sing</a:t>
            </a:r>
            <a:r>
              <a:rPr lang="zh-CN" altLang="en-US" sz="1800" dirty="0" smtClean="0">
                <a:solidFill>
                  <a:schemeClr val="tx1"/>
                </a:solidFill>
              </a:rPr>
              <a:t>声明向一个域引入一个函数，而该域中已经有同名函数且具有相同的参数表，则该</a:t>
            </a:r>
            <a:r>
              <a:rPr lang="en-US" altLang="zh-CN" sz="1800" dirty="0" smtClean="0">
                <a:solidFill>
                  <a:schemeClr val="tx1"/>
                </a:solidFill>
              </a:rPr>
              <a:t>using</a:t>
            </a:r>
            <a:r>
              <a:rPr lang="zh-CN" altLang="en-US" sz="1800" dirty="0" smtClean="0">
                <a:solidFill>
                  <a:schemeClr val="tx1"/>
                </a:solidFill>
              </a:rPr>
              <a:t>声明就是错误。如果在全局域中已经存在一个名为</a:t>
            </a:r>
            <a:r>
              <a:rPr lang="en-US" altLang="zh-CN" sz="1800" dirty="0" smtClean="0">
                <a:solidFill>
                  <a:schemeClr val="tx1"/>
                </a:solidFill>
              </a:rPr>
              <a:t>print(</a:t>
            </a:r>
            <a:r>
              <a:rPr lang="en-US" altLang="zh-CN" sz="1800" dirty="0" err="1" smtClean="0">
                <a:solidFill>
                  <a:schemeClr val="tx1"/>
                </a:solidFill>
              </a:rPr>
              <a:t>int</a:t>
            </a:r>
            <a:r>
              <a:rPr lang="en-US" altLang="zh-CN" sz="1800" dirty="0" smtClean="0">
                <a:solidFill>
                  <a:schemeClr val="tx1"/>
                </a:solidFill>
              </a:rPr>
              <a:t>)</a:t>
            </a:r>
            <a:r>
              <a:rPr lang="zh-CN" altLang="en-US" sz="1800" dirty="0" smtClean="0">
                <a:solidFill>
                  <a:schemeClr val="tx1"/>
                </a:solidFill>
              </a:rPr>
              <a:t>的函数，则</a:t>
            </a:r>
            <a:r>
              <a:rPr lang="en-US" altLang="zh-CN" sz="1800" dirty="0" smtClean="0">
                <a:solidFill>
                  <a:schemeClr val="tx1"/>
                </a:solidFill>
              </a:rPr>
              <a:t>using</a:t>
            </a:r>
            <a:r>
              <a:rPr lang="zh-CN" altLang="en-US" sz="1800" dirty="0" smtClean="0">
                <a:solidFill>
                  <a:schemeClr val="tx1"/>
                </a:solidFill>
              </a:rPr>
              <a:t>声明不能为名字空间中的函数声明别名</a:t>
            </a:r>
            <a:r>
              <a:rPr lang="en-US" altLang="zh-CN" sz="1800" dirty="0" smtClean="0">
                <a:solidFill>
                  <a:schemeClr val="tx1"/>
                </a:solidFill>
              </a:rPr>
              <a:t>print(</a:t>
            </a:r>
            <a:r>
              <a:rPr lang="en-US" altLang="zh-CN" sz="1800" dirty="0" err="1" smtClean="0">
                <a:solidFill>
                  <a:schemeClr val="tx1"/>
                </a:solidFill>
              </a:rPr>
              <a:t>int</a:t>
            </a:r>
            <a:r>
              <a:rPr lang="en-US" altLang="zh-CN" sz="1800" dirty="0" smtClean="0">
                <a:solidFill>
                  <a:schemeClr val="tx1"/>
                </a:solidFill>
              </a:rPr>
              <a:t>).</a:t>
            </a:r>
            <a:r>
              <a:rPr lang="zh-CN" altLang="en-US" sz="1800" dirty="0" smtClean="0">
                <a:solidFill>
                  <a:schemeClr val="tx1"/>
                </a:solidFill>
              </a:rPr>
              <a:t>例如：</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namespaace</a:t>
            </a:r>
            <a:r>
              <a:rPr lang="en-US" altLang="zh-CN" sz="1800" dirty="0" smtClean="0">
                <a:solidFill>
                  <a:schemeClr val="tx1"/>
                </a:solidFill>
              </a:rPr>
              <a:t>   </a:t>
            </a:r>
            <a:r>
              <a:rPr lang="en-US" altLang="zh-CN" sz="1800" dirty="0" err="1" smtClean="0">
                <a:solidFill>
                  <a:schemeClr val="tx1"/>
                </a:solidFill>
              </a:rPr>
              <a:t>libs_R_us</a:t>
            </a:r>
            <a:r>
              <a:rPr lang="en-US" altLang="zh-CN" sz="1800" dirty="0" smtClean="0">
                <a:solidFill>
                  <a:schemeClr val="tx1"/>
                </a:solidFill>
              </a:rPr>
              <a:t>{</a:t>
            </a:r>
          </a:p>
          <a:p>
            <a:pPr algn="l"/>
            <a:r>
              <a:rPr lang="en-US" altLang="zh-CN" sz="1800" dirty="0" smtClean="0">
                <a:solidFill>
                  <a:schemeClr val="tx1"/>
                </a:solidFill>
              </a:rPr>
              <a:t>                                      void print( </a:t>
            </a:r>
            <a:r>
              <a:rPr lang="en-US" altLang="zh-CN" sz="1800" dirty="0" err="1" smtClean="0">
                <a:solidFill>
                  <a:schemeClr val="tx1"/>
                </a:solidFill>
              </a:rPr>
              <a:t>int</a:t>
            </a:r>
            <a:r>
              <a:rPr lang="en-US" altLang="zh-CN" sz="1800" dirty="0" smtClean="0">
                <a:solidFill>
                  <a:schemeClr val="tx1"/>
                </a:solidFill>
              </a:rPr>
              <a:t>);</a:t>
            </a:r>
          </a:p>
          <a:p>
            <a:pPr algn="l"/>
            <a:r>
              <a:rPr lang="en-US" altLang="zh-CN" sz="1800" dirty="0">
                <a:solidFill>
                  <a:schemeClr val="tx1"/>
                </a:solidFill>
              </a:rPr>
              <a:t> </a:t>
            </a:r>
            <a:r>
              <a:rPr lang="en-US" altLang="zh-CN" sz="1800" dirty="0" smtClean="0">
                <a:solidFill>
                  <a:schemeClr val="tx1"/>
                </a:solidFill>
              </a:rPr>
              <a:t>                                     void print( double);</a:t>
            </a:r>
          </a:p>
          <a:p>
            <a:pPr algn="l"/>
            <a:r>
              <a:rPr lang="en-US" altLang="zh-CN" sz="1800" dirty="0">
                <a:solidFill>
                  <a:schemeClr val="tx1"/>
                </a:solidFill>
              </a:rPr>
              <a:t> </a:t>
            </a:r>
            <a:r>
              <a:rPr lang="en-US" altLang="zh-CN" sz="1800" dirty="0" smtClean="0">
                <a:solidFill>
                  <a:schemeClr val="tx1"/>
                </a:solidFill>
              </a:rPr>
              <a:t>                                  }</a:t>
            </a:r>
          </a:p>
          <a:p>
            <a:pPr algn="l"/>
            <a:r>
              <a:rPr lang="en-US" altLang="zh-CN" sz="1800" dirty="0">
                <a:solidFill>
                  <a:schemeClr val="tx1"/>
                </a:solidFill>
              </a:rPr>
              <a:t> </a:t>
            </a:r>
            <a:r>
              <a:rPr lang="en-US" altLang="zh-CN" sz="1800" dirty="0" smtClean="0">
                <a:solidFill>
                  <a:schemeClr val="tx1"/>
                </a:solidFill>
              </a:rPr>
              <a:t>                             void print( </a:t>
            </a:r>
            <a:r>
              <a:rPr lang="en-US" altLang="zh-CN" sz="1800" dirty="0" err="1" smtClean="0">
                <a:solidFill>
                  <a:schemeClr val="tx1"/>
                </a:solidFill>
              </a:rPr>
              <a:t>int</a:t>
            </a:r>
            <a:r>
              <a:rPr lang="en-US" altLang="zh-CN" sz="1800" dirty="0" smtClean="0">
                <a:solidFill>
                  <a:schemeClr val="tx1"/>
                </a:solidFill>
              </a:rPr>
              <a:t> );</a:t>
            </a:r>
          </a:p>
          <a:p>
            <a:pPr algn="l"/>
            <a:r>
              <a:rPr lang="en-US" altLang="zh-CN" sz="1800" dirty="0">
                <a:solidFill>
                  <a:schemeClr val="tx1"/>
                </a:solidFill>
              </a:rPr>
              <a:t> </a:t>
            </a:r>
            <a:r>
              <a:rPr lang="en-US" altLang="zh-CN" sz="1800" dirty="0" smtClean="0">
                <a:solidFill>
                  <a:schemeClr val="tx1"/>
                </a:solidFill>
              </a:rPr>
              <a:t>                              using </a:t>
            </a:r>
            <a:r>
              <a:rPr lang="en-US" altLang="zh-CN" sz="1800" dirty="0" err="1" smtClean="0">
                <a:solidFill>
                  <a:schemeClr val="tx1"/>
                </a:solidFill>
              </a:rPr>
              <a:t>libs_R_us</a:t>
            </a:r>
            <a:r>
              <a:rPr lang="en-US" altLang="zh-CN" sz="1800" dirty="0" smtClean="0">
                <a:solidFill>
                  <a:schemeClr val="tx1"/>
                </a:solidFill>
              </a:rPr>
              <a:t>::print;            //</a:t>
            </a:r>
            <a:r>
              <a:rPr lang="zh-CN" altLang="en-US" sz="1800" dirty="0" smtClean="0">
                <a:solidFill>
                  <a:schemeClr val="tx1"/>
                </a:solidFill>
              </a:rPr>
              <a:t>错误：</a:t>
            </a:r>
            <a:r>
              <a:rPr lang="en-US" altLang="zh-CN" sz="1800" dirty="0" smtClean="0">
                <a:solidFill>
                  <a:schemeClr val="tx1"/>
                </a:solidFill>
              </a:rPr>
              <a:t>print(</a:t>
            </a:r>
            <a:r>
              <a:rPr lang="en-US" altLang="zh-CN" sz="1800" dirty="0" err="1" smtClean="0">
                <a:solidFill>
                  <a:schemeClr val="tx1"/>
                </a:solidFill>
              </a:rPr>
              <a:t>int</a:t>
            </a:r>
            <a:r>
              <a:rPr lang="en-US" altLang="zh-CN" sz="1800" dirty="0" smtClean="0">
                <a:solidFill>
                  <a:schemeClr val="tx1"/>
                </a:solidFill>
              </a:rPr>
              <a:t>)</a:t>
            </a:r>
            <a:r>
              <a:rPr lang="zh-CN" altLang="en-US" sz="1800" dirty="0" smtClean="0">
                <a:solidFill>
                  <a:schemeClr val="tx1"/>
                </a:solidFill>
              </a:rPr>
              <a:t>的重复声明</a:t>
            </a:r>
            <a:endParaRPr lang="zh-CN" altLang="en-US" sz="1800" dirty="0">
              <a:solidFill>
                <a:schemeClr val="tx1"/>
              </a:solidFill>
            </a:endParaRPr>
          </a:p>
        </p:txBody>
      </p:sp>
    </p:spTree>
    <p:extLst>
      <p:ext uri="{BB962C8B-B14F-4D97-AF65-F5344CB8AC3E}">
        <p14:creationId xmlns:p14="http://schemas.microsoft.com/office/powerpoint/2010/main" val="4154058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04664"/>
            <a:ext cx="8208912" cy="6048672"/>
          </a:xfrm>
        </p:spPr>
        <p:txBody>
          <a:bodyPr>
            <a:normAutofit/>
          </a:bodyPr>
          <a:lstStyle/>
          <a:p>
            <a:r>
              <a:rPr lang="en-US" altLang="zh-CN" b="1" dirty="0" smtClean="0">
                <a:solidFill>
                  <a:schemeClr val="tx1"/>
                </a:solidFill>
              </a:rPr>
              <a:t>extern</a:t>
            </a:r>
            <a:r>
              <a:rPr lang="zh-CN" altLang="en-US" b="1" dirty="0" smtClean="0">
                <a:solidFill>
                  <a:schemeClr val="tx1"/>
                </a:solidFill>
              </a:rPr>
              <a:t>“</a:t>
            </a:r>
            <a:r>
              <a:rPr lang="en-US" altLang="zh-CN" b="1" dirty="0" smtClean="0">
                <a:solidFill>
                  <a:schemeClr val="tx1"/>
                </a:solidFill>
              </a:rPr>
              <a:t>C</a:t>
            </a:r>
            <a:r>
              <a:rPr lang="zh-CN" altLang="en-US" b="1" dirty="0" smtClean="0">
                <a:solidFill>
                  <a:schemeClr val="tx1"/>
                </a:solidFill>
              </a:rPr>
              <a:t>”和重载函数</a:t>
            </a:r>
            <a:endParaRPr lang="en-US" altLang="zh-CN" b="1"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我们可以用接指示符</a:t>
            </a:r>
            <a:r>
              <a:rPr lang="en-US" altLang="zh-CN" sz="1800" dirty="0" smtClean="0">
                <a:solidFill>
                  <a:schemeClr val="tx1"/>
                </a:solidFill>
              </a:rPr>
              <a:t>extern</a:t>
            </a:r>
            <a:r>
              <a:rPr lang="zh-CN" altLang="en-US" sz="1800" dirty="0" smtClean="0">
                <a:solidFill>
                  <a:schemeClr val="tx1"/>
                </a:solidFill>
              </a:rPr>
              <a:t>“</a:t>
            </a:r>
            <a:r>
              <a:rPr lang="en-US" altLang="zh-CN" sz="1800" dirty="0" smtClean="0">
                <a:solidFill>
                  <a:schemeClr val="tx1"/>
                </a:solidFill>
              </a:rPr>
              <a:t>C</a:t>
            </a:r>
            <a:r>
              <a:rPr lang="zh-CN" altLang="en-US" sz="1800" dirty="0" smtClean="0">
                <a:solidFill>
                  <a:schemeClr val="tx1"/>
                </a:solidFill>
              </a:rPr>
              <a:t>”来表示</a:t>
            </a:r>
            <a:r>
              <a:rPr lang="en-US" altLang="zh-CN" sz="1800" dirty="0" smtClean="0">
                <a:solidFill>
                  <a:schemeClr val="tx1"/>
                </a:solidFill>
              </a:rPr>
              <a:t>C++</a:t>
            </a:r>
            <a:r>
              <a:rPr lang="zh-CN" altLang="en-US" sz="1800" dirty="0" smtClean="0">
                <a:solidFill>
                  <a:schemeClr val="tx1"/>
                </a:solidFill>
              </a:rPr>
              <a:t>程序中的某一个函数是用程序设计语言</a:t>
            </a:r>
            <a:r>
              <a:rPr lang="en-US" altLang="zh-CN" sz="1800" dirty="0" smtClean="0">
                <a:solidFill>
                  <a:schemeClr val="tx1"/>
                </a:solidFill>
              </a:rPr>
              <a:t>C</a:t>
            </a:r>
            <a:r>
              <a:rPr lang="zh-CN" altLang="en-US" sz="1800" dirty="0" smtClean="0">
                <a:solidFill>
                  <a:schemeClr val="tx1"/>
                </a:solidFill>
              </a:rPr>
              <a:t>编写的。</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链接指示符只能制定重载函数集中的一个函数，例如，包含下列两个声明的程序是非法的：</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错误：在一个重载函数集中有两个</a:t>
            </a:r>
            <a:r>
              <a:rPr lang="en-US" altLang="zh-CN" sz="1800" dirty="0" smtClean="0">
                <a:solidFill>
                  <a:schemeClr val="tx1"/>
                </a:solidFill>
              </a:rPr>
              <a:t>extern</a:t>
            </a:r>
            <a:r>
              <a:rPr lang="zh-CN" altLang="en-US" sz="1800" dirty="0" smtClean="0">
                <a:solidFill>
                  <a:schemeClr val="tx1"/>
                </a:solidFill>
              </a:rPr>
              <a:t>“</a:t>
            </a:r>
            <a:r>
              <a:rPr lang="en-US" altLang="zh-CN" sz="1800" dirty="0" smtClean="0">
                <a:solidFill>
                  <a:schemeClr val="tx1"/>
                </a:solidFill>
              </a:rPr>
              <a:t>C</a:t>
            </a:r>
            <a:r>
              <a:rPr lang="zh-CN" altLang="en-US" sz="1800" dirty="0" smtClean="0">
                <a:solidFill>
                  <a:schemeClr val="tx1"/>
                </a:solidFill>
              </a:rPr>
              <a:t>”函数</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extern “C” void print ( </a:t>
            </a:r>
            <a:r>
              <a:rPr lang="en-US" altLang="zh-CN" sz="1800" dirty="0" err="1" smtClean="0">
                <a:solidFill>
                  <a:schemeClr val="tx1"/>
                </a:solidFill>
              </a:rPr>
              <a:t>const</a:t>
            </a:r>
            <a:r>
              <a:rPr lang="en-US" altLang="zh-CN" sz="1800" dirty="0" smtClean="0">
                <a:solidFill>
                  <a:schemeClr val="tx1"/>
                </a:solidFill>
              </a:rPr>
              <a:t> char*);</a:t>
            </a:r>
          </a:p>
          <a:p>
            <a:pPr algn="l"/>
            <a:r>
              <a:rPr lang="en-US" altLang="zh-CN" sz="1800" dirty="0" smtClean="0">
                <a:solidFill>
                  <a:schemeClr val="tx1"/>
                </a:solidFill>
              </a:rPr>
              <a:t>                          </a:t>
            </a:r>
            <a:r>
              <a:rPr lang="en-US" altLang="zh-CN" sz="1800" dirty="0" smtClean="0">
                <a:solidFill>
                  <a:schemeClr val="tx1"/>
                </a:solidFill>
              </a:rPr>
              <a:t>extern “C” void print (  </a:t>
            </a:r>
            <a:r>
              <a:rPr lang="en-US" altLang="zh-CN" sz="1800" dirty="0" err="1" smtClean="0">
                <a:solidFill>
                  <a:schemeClr val="tx1"/>
                </a:solidFill>
              </a:rPr>
              <a:t>int</a:t>
            </a:r>
            <a:r>
              <a:rPr lang="en-US" altLang="zh-CN" sz="1800" dirty="0" smtClean="0">
                <a:solidFill>
                  <a:schemeClr val="tx1"/>
                </a:solidFill>
              </a:rPr>
              <a:t> );</a:t>
            </a:r>
          </a:p>
          <a:p>
            <a:pPr algn="l"/>
            <a:r>
              <a:rPr lang="en-US" altLang="zh-CN" sz="1800" dirty="0" smtClean="0">
                <a:solidFill>
                  <a:schemeClr val="tx1"/>
                </a:solidFill>
              </a:rPr>
              <a:t>   </a:t>
            </a:r>
            <a:r>
              <a:rPr lang="zh-CN" altLang="en-US" sz="1800" dirty="0" smtClean="0">
                <a:solidFill>
                  <a:schemeClr val="tx1"/>
                </a:solidFill>
              </a:rPr>
              <a:t>下面</a:t>
            </a:r>
            <a:r>
              <a:rPr lang="en-US" altLang="zh-CN" sz="1800" dirty="0" err="1" smtClean="0">
                <a:solidFill>
                  <a:schemeClr val="tx1"/>
                </a:solidFill>
              </a:rPr>
              <a:t>calc</a:t>
            </a:r>
            <a:r>
              <a:rPr lang="en-US" altLang="zh-CN" sz="1800" dirty="0" smtClean="0">
                <a:solidFill>
                  <a:schemeClr val="tx1"/>
                </a:solidFill>
              </a:rPr>
              <a:t>()</a:t>
            </a:r>
            <a:r>
              <a:rPr lang="zh-CN" altLang="en-US" sz="1800" dirty="0" smtClean="0">
                <a:solidFill>
                  <a:schemeClr val="tx1"/>
                </a:solidFill>
              </a:rPr>
              <a:t>的重载说明了在一个重载函数集合上典型的链接指示符的用法</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class </a:t>
            </a:r>
            <a:r>
              <a:rPr lang="en-US" altLang="zh-CN" sz="1800" dirty="0" err="1" smtClean="0">
                <a:solidFill>
                  <a:schemeClr val="tx1"/>
                </a:solidFill>
              </a:rPr>
              <a:t>SmallInt</a:t>
            </a:r>
            <a:r>
              <a:rPr lang="en-US" altLang="zh-CN" sz="1800" dirty="0" smtClean="0">
                <a:solidFill>
                  <a:schemeClr val="tx1"/>
                </a:solidFill>
              </a:rPr>
              <a:t>{…………..}</a:t>
            </a:r>
          </a:p>
          <a:p>
            <a:pPr algn="l"/>
            <a:r>
              <a:rPr lang="en-US" altLang="zh-CN" sz="1800" dirty="0">
                <a:solidFill>
                  <a:schemeClr val="tx1"/>
                </a:solidFill>
              </a:rPr>
              <a:t> </a:t>
            </a:r>
            <a:r>
              <a:rPr lang="en-US" altLang="zh-CN" sz="1800" dirty="0" smtClean="0">
                <a:solidFill>
                  <a:schemeClr val="tx1"/>
                </a:solidFill>
              </a:rPr>
              <a:t>                    class </a:t>
            </a:r>
            <a:r>
              <a:rPr lang="en-US" altLang="zh-CN" sz="1800" dirty="0" err="1" smtClean="0">
                <a:solidFill>
                  <a:schemeClr val="tx1"/>
                </a:solidFill>
              </a:rPr>
              <a:t>BigNum</a:t>
            </a:r>
            <a:r>
              <a:rPr lang="en-US" altLang="zh-CN" sz="1800" dirty="0" smtClean="0">
                <a:solidFill>
                  <a:schemeClr val="tx1"/>
                </a:solidFill>
              </a:rPr>
              <a:t>{…………….}</a:t>
            </a: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这个</a:t>
            </a:r>
            <a:r>
              <a:rPr lang="en-US" altLang="zh-CN" sz="1800" dirty="0" smtClean="0">
                <a:solidFill>
                  <a:schemeClr val="tx1"/>
                </a:solidFill>
              </a:rPr>
              <a:t>C</a:t>
            </a:r>
            <a:r>
              <a:rPr lang="zh-CN" altLang="en-US" sz="1800" dirty="0" smtClean="0">
                <a:solidFill>
                  <a:schemeClr val="tx1"/>
                </a:solidFill>
              </a:rPr>
              <a:t>函数可以在</a:t>
            </a:r>
            <a:r>
              <a:rPr lang="en-US" altLang="zh-CN" sz="1800" dirty="0" smtClean="0">
                <a:solidFill>
                  <a:schemeClr val="tx1"/>
                </a:solidFill>
              </a:rPr>
              <a:t>C</a:t>
            </a:r>
            <a:r>
              <a:rPr lang="zh-CN" altLang="en-US" sz="1800" dirty="0" smtClean="0">
                <a:solidFill>
                  <a:schemeClr val="tx1"/>
                </a:solidFill>
              </a:rPr>
              <a:t>和</a:t>
            </a:r>
            <a:r>
              <a:rPr lang="en-US" altLang="zh-CN" sz="1800" dirty="0" smtClean="0">
                <a:solidFill>
                  <a:schemeClr val="tx1"/>
                </a:solidFill>
              </a:rPr>
              <a:t>C++</a:t>
            </a:r>
            <a:r>
              <a:rPr lang="zh-CN" altLang="en-US" sz="1800" dirty="0" smtClean="0">
                <a:solidFill>
                  <a:schemeClr val="tx1"/>
                </a:solidFill>
              </a:rPr>
              <a:t>程序中使用</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zh-CN" altLang="en-US" sz="1800" dirty="0">
                <a:solidFill>
                  <a:schemeClr val="tx1"/>
                </a:solidFill>
              </a:rPr>
              <a:t> </a:t>
            </a:r>
            <a:r>
              <a:rPr lang="en-US" altLang="zh-CN" sz="1800" dirty="0" smtClean="0">
                <a:solidFill>
                  <a:schemeClr val="tx1"/>
                </a:solidFill>
              </a:rPr>
              <a:t>//C++</a:t>
            </a:r>
            <a:r>
              <a:rPr lang="zh-CN" altLang="en-US" sz="1800" dirty="0" smtClean="0">
                <a:solidFill>
                  <a:schemeClr val="tx1"/>
                </a:solidFill>
              </a:rPr>
              <a:t>函数可以处理</a:t>
            </a:r>
            <a:r>
              <a:rPr lang="en-US" altLang="zh-CN" sz="1800" dirty="0" smtClean="0">
                <a:solidFill>
                  <a:schemeClr val="tx1"/>
                </a:solidFill>
              </a:rPr>
              <a:t>C++</a:t>
            </a:r>
            <a:r>
              <a:rPr lang="zh-CN" altLang="en-US" sz="1800" dirty="0" smtClean="0">
                <a:solidFill>
                  <a:schemeClr val="tx1"/>
                </a:solidFill>
              </a:rPr>
              <a:t>类的参数</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extern “C” double </a:t>
            </a:r>
            <a:r>
              <a:rPr lang="en-US" altLang="zh-CN" sz="1800" dirty="0" err="1" smtClean="0">
                <a:solidFill>
                  <a:schemeClr val="tx1"/>
                </a:solidFill>
              </a:rPr>
              <a:t>calc</a:t>
            </a:r>
            <a:r>
              <a:rPr lang="en-US" altLang="zh-CN" sz="1800" dirty="0" smtClean="0">
                <a:solidFill>
                  <a:schemeClr val="tx1"/>
                </a:solidFill>
              </a:rPr>
              <a:t>( double);</a:t>
            </a:r>
          </a:p>
          <a:p>
            <a:pPr algn="l"/>
            <a:r>
              <a:rPr lang="en-US" altLang="zh-CN" sz="1800" dirty="0">
                <a:solidFill>
                  <a:schemeClr val="tx1"/>
                </a:solidFill>
              </a:rPr>
              <a:t> </a:t>
            </a:r>
            <a:r>
              <a:rPr lang="en-US" altLang="zh-CN" sz="1800" dirty="0" smtClean="0">
                <a:solidFill>
                  <a:schemeClr val="tx1"/>
                </a:solidFill>
              </a:rPr>
              <a:t>                  extern </a:t>
            </a:r>
            <a:r>
              <a:rPr lang="en-US" altLang="zh-CN" sz="1800" dirty="0" err="1" smtClean="0">
                <a:solidFill>
                  <a:schemeClr val="tx1"/>
                </a:solidFill>
              </a:rPr>
              <a:t>SmallInt</a:t>
            </a:r>
            <a:r>
              <a:rPr lang="en-US" altLang="zh-CN" sz="1800" dirty="0" smtClean="0">
                <a:solidFill>
                  <a:schemeClr val="tx1"/>
                </a:solidFill>
              </a:rPr>
              <a:t> </a:t>
            </a:r>
            <a:r>
              <a:rPr lang="en-US" altLang="zh-CN" sz="1800" dirty="0" err="1" smtClean="0">
                <a:solidFill>
                  <a:schemeClr val="tx1"/>
                </a:solidFill>
              </a:rPr>
              <a:t>calc</a:t>
            </a:r>
            <a:r>
              <a:rPr lang="en-US" altLang="zh-CN" sz="1800" dirty="0" smtClean="0">
                <a:solidFill>
                  <a:schemeClr val="tx1"/>
                </a:solidFill>
              </a:rPr>
              <a:t>( </a:t>
            </a:r>
            <a:r>
              <a:rPr lang="en-US" altLang="zh-CN" sz="1800" dirty="0" err="1" smtClean="0">
                <a:solidFill>
                  <a:schemeClr val="tx1"/>
                </a:solidFill>
              </a:rPr>
              <a:t>const</a:t>
            </a:r>
            <a:r>
              <a:rPr lang="en-US" altLang="zh-CN" sz="1800" dirty="0" smtClean="0">
                <a:solidFill>
                  <a:schemeClr val="tx1"/>
                </a:solidFill>
              </a:rPr>
              <a:t> </a:t>
            </a:r>
            <a:r>
              <a:rPr lang="en-US" altLang="zh-CN" sz="1800" dirty="0" err="1" smtClean="0">
                <a:solidFill>
                  <a:schemeClr val="tx1"/>
                </a:solidFill>
              </a:rPr>
              <a:t>SmallInt</a:t>
            </a:r>
            <a:r>
              <a:rPr lang="en-US" altLang="zh-CN" sz="1800" dirty="0" smtClean="0">
                <a:solidFill>
                  <a:schemeClr val="tx1"/>
                </a:solidFill>
              </a:rPr>
              <a:t>&amp; );</a:t>
            </a:r>
          </a:p>
          <a:p>
            <a:pPr algn="l"/>
            <a:r>
              <a:rPr lang="en-US" altLang="zh-CN" sz="1800" dirty="0">
                <a:solidFill>
                  <a:schemeClr val="tx1"/>
                </a:solidFill>
              </a:rPr>
              <a:t> </a:t>
            </a:r>
            <a:r>
              <a:rPr lang="en-US" altLang="zh-CN" sz="1800" dirty="0" smtClean="0">
                <a:solidFill>
                  <a:schemeClr val="tx1"/>
                </a:solidFill>
              </a:rPr>
              <a:t>                  extern </a:t>
            </a:r>
            <a:r>
              <a:rPr lang="en-US" altLang="zh-CN" sz="1800" dirty="0" err="1" smtClean="0">
                <a:solidFill>
                  <a:schemeClr val="tx1"/>
                </a:solidFill>
              </a:rPr>
              <a:t>BigNum</a:t>
            </a:r>
            <a:r>
              <a:rPr lang="en-US" altLang="zh-CN" sz="1800" dirty="0" smtClean="0">
                <a:solidFill>
                  <a:schemeClr val="tx1"/>
                </a:solidFill>
              </a:rPr>
              <a:t> </a:t>
            </a:r>
            <a:r>
              <a:rPr lang="en-US" altLang="zh-CN" sz="1800" dirty="0" err="1" smtClean="0">
                <a:solidFill>
                  <a:schemeClr val="tx1"/>
                </a:solidFill>
              </a:rPr>
              <a:t>calc</a:t>
            </a:r>
            <a:r>
              <a:rPr lang="en-US" altLang="zh-CN" sz="1800" dirty="0" smtClean="0">
                <a:solidFill>
                  <a:schemeClr val="tx1"/>
                </a:solidFill>
              </a:rPr>
              <a:t> ( </a:t>
            </a:r>
            <a:r>
              <a:rPr lang="en-US" altLang="zh-CN" sz="1800" dirty="0" err="1" smtClean="0">
                <a:solidFill>
                  <a:schemeClr val="tx1"/>
                </a:solidFill>
              </a:rPr>
              <a:t>const</a:t>
            </a:r>
            <a:r>
              <a:rPr lang="en-US" altLang="zh-CN" sz="1800" dirty="0" smtClean="0">
                <a:solidFill>
                  <a:schemeClr val="tx1"/>
                </a:solidFill>
              </a:rPr>
              <a:t> </a:t>
            </a:r>
            <a:r>
              <a:rPr lang="en-US" altLang="zh-CN" sz="1800" dirty="0" err="1" smtClean="0">
                <a:solidFill>
                  <a:schemeClr val="tx1"/>
                </a:solidFill>
              </a:rPr>
              <a:t>BigNum</a:t>
            </a:r>
            <a:r>
              <a:rPr lang="en-US" altLang="zh-CN" sz="1800" dirty="0" smtClean="0">
                <a:solidFill>
                  <a:schemeClr val="tx1"/>
                </a:solidFill>
              </a:rPr>
              <a:t>&amp; );</a:t>
            </a:r>
          </a:p>
          <a:p>
            <a:endParaRPr lang="zh-CN" altLang="en-US" sz="4000" b="1" dirty="0">
              <a:solidFill>
                <a:schemeClr val="tx1"/>
              </a:solidFill>
            </a:endParaRPr>
          </a:p>
        </p:txBody>
      </p:sp>
    </p:spTree>
    <p:extLst>
      <p:ext uri="{BB962C8B-B14F-4D97-AF65-F5344CB8AC3E}">
        <p14:creationId xmlns:p14="http://schemas.microsoft.com/office/powerpoint/2010/main" val="3210076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16632"/>
            <a:ext cx="7772400" cy="1470025"/>
          </a:xfrm>
        </p:spPr>
        <p:txBody>
          <a:bodyPr>
            <a:normAutofit/>
          </a:bodyPr>
          <a:lstStyle/>
          <a:p>
            <a:r>
              <a:rPr lang="en-US" altLang="zh-CN" sz="4000" b="1" dirty="0" smtClean="0">
                <a:latin typeface="+mj-ea"/>
              </a:rPr>
              <a:t>1.3</a:t>
            </a:r>
            <a:r>
              <a:rPr lang="zh-CN" altLang="en-US" sz="4000" b="1" dirty="0" smtClean="0">
                <a:latin typeface="+mj-ea"/>
              </a:rPr>
              <a:t>重载解析的三个步骤</a:t>
            </a:r>
            <a:endParaRPr lang="zh-CN" altLang="en-US" sz="4000" b="1" dirty="0">
              <a:latin typeface="+mj-ea"/>
            </a:endParaRPr>
          </a:p>
        </p:txBody>
      </p:sp>
      <p:sp>
        <p:nvSpPr>
          <p:cNvPr id="3" name="副标题 2"/>
          <p:cNvSpPr>
            <a:spLocks noGrp="1"/>
          </p:cNvSpPr>
          <p:nvPr>
            <p:ph type="subTitle" idx="1"/>
          </p:nvPr>
        </p:nvSpPr>
        <p:spPr>
          <a:xfrm>
            <a:off x="755576" y="1340768"/>
            <a:ext cx="7704856" cy="4824536"/>
          </a:xfrm>
        </p:spPr>
        <p:txBody>
          <a:bodyPr>
            <a:normAutofit/>
          </a:bodyPr>
          <a:lstStyle/>
          <a:p>
            <a:pPr algn="l"/>
            <a:r>
              <a:rPr lang="en-US" altLang="zh-CN" sz="1800" dirty="0" smtClean="0">
                <a:latin typeface="+mn-ea"/>
              </a:rPr>
              <a:t>  </a:t>
            </a:r>
            <a:r>
              <a:rPr lang="zh-CN" altLang="en-US" sz="1800" dirty="0">
                <a:latin typeface="+mn-ea"/>
              </a:rPr>
              <a:t> </a:t>
            </a:r>
            <a:r>
              <a:rPr lang="zh-CN" altLang="en-US" sz="1800" dirty="0" smtClean="0">
                <a:solidFill>
                  <a:schemeClr val="tx1"/>
                </a:solidFill>
                <a:latin typeface="+mn-ea"/>
              </a:rPr>
              <a:t>函数重载解析是把函数调用与重载函数集合中的一个函数相关联的过程。</a:t>
            </a:r>
            <a:endParaRPr lang="en-US" altLang="zh-CN" sz="1800" dirty="0" smtClean="0">
              <a:solidFill>
                <a:schemeClr val="tx1"/>
              </a:solidFill>
              <a:latin typeface="+mn-ea"/>
            </a:endParaRPr>
          </a:p>
          <a:p>
            <a:pPr algn="l"/>
            <a:r>
              <a:rPr lang="zh-CN" altLang="en-US" sz="1800" dirty="0">
                <a:solidFill>
                  <a:schemeClr val="tx1"/>
                </a:solidFill>
                <a:latin typeface="+mn-ea"/>
              </a:rPr>
              <a:t>在</a:t>
            </a:r>
            <a:r>
              <a:rPr lang="zh-CN" altLang="en-US" sz="1800" dirty="0" smtClean="0">
                <a:solidFill>
                  <a:schemeClr val="tx1"/>
                </a:solidFill>
                <a:latin typeface="+mn-ea"/>
              </a:rPr>
              <a:t>存在多个同名函数的情况下，根据函数调用中指定的实参选择其中一个函数，考虑一下的例子：</a:t>
            </a:r>
            <a:endParaRPr lang="en-US" altLang="zh-CN" sz="1800" dirty="0" smtClean="0">
              <a:solidFill>
                <a:schemeClr val="tx1"/>
              </a:solidFill>
              <a:latin typeface="+mn-ea"/>
            </a:endParaRPr>
          </a:p>
          <a:p>
            <a:pPr algn="l"/>
            <a:r>
              <a:rPr lang="en-US" altLang="zh-CN" sz="1800" dirty="0">
                <a:solidFill>
                  <a:schemeClr val="tx1"/>
                </a:solidFill>
              </a:rPr>
              <a:t> </a:t>
            </a:r>
            <a:r>
              <a:rPr lang="en-US" altLang="zh-CN" sz="1800" dirty="0" smtClean="0">
                <a:solidFill>
                  <a:schemeClr val="tx1"/>
                </a:solidFill>
              </a:rPr>
              <a:t>                         T t1,t2;</a:t>
            </a:r>
          </a:p>
          <a:p>
            <a:pPr algn="l"/>
            <a:r>
              <a:rPr lang="en-US" altLang="zh-CN" sz="1800" dirty="0">
                <a:solidFill>
                  <a:schemeClr val="tx1"/>
                </a:solidFill>
              </a:rPr>
              <a:t> </a:t>
            </a:r>
            <a:r>
              <a:rPr lang="en-US" altLang="zh-CN" sz="1800" dirty="0" smtClean="0">
                <a:solidFill>
                  <a:schemeClr val="tx1"/>
                </a:solidFill>
              </a:rPr>
              <a:t>                         void  f ( </a:t>
            </a:r>
            <a:r>
              <a:rPr lang="en-US" altLang="zh-CN" sz="1800" dirty="0" err="1" smtClean="0">
                <a:solidFill>
                  <a:schemeClr val="tx1"/>
                </a:solidFill>
              </a:rPr>
              <a:t>int</a:t>
            </a:r>
            <a:r>
              <a:rPr lang="en-US" altLang="zh-CN" sz="1800" dirty="0" smtClean="0">
                <a:solidFill>
                  <a:schemeClr val="tx1"/>
                </a:solidFill>
              </a:rPr>
              <a:t>, </a:t>
            </a:r>
            <a:r>
              <a:rPr lang="en-US" altLang="zh-CN" sz="1800" dirty="0" err="1" smtClean="0">
                <a:solidFill>
                  <a:schemeClr val="tx1"/>
                </a:solidFill>
              </a:rPr>
              <a:t>int</a:t>
            </a:r>
            <a:r>
              <a:rPr lang="en-US" altLang="zh-CN" sz="1800" dirty="0" smtClean="0">
                <a:solidFill>
                  <a:schemeClr val="tx1"/>
                </a:solidFill>
              </a:rPr>
              <a:t>);</a:t>
            </a:r>
          </a:p>
          <a:p>
            <a:pPr algn="l"/>
            <a:r>
              <a:rPr lang="en-US" altLang="zh-CN" sz="1800" dirty="0">
                <a:solidFill>
                  <a:schemeClr val="tx1"/>
                </a:solidFill>
              </a:rPr>
              <a:t> </a:t>
            </a:r>
            <a:r>
              <a:rPr lang="en-US" altLang="zh-CN" sz="1800" dirty="0" smtClean="0">
                <a:solidFill>
                  <a:schemeClr val="tx1"/>
                </a:solidFill>
              </a:rPr>
              <a:t>                         void  f ( float, float );</a:t>
            </a:r>
          </a:p>
          <a:p>
            <a:pPr algn="l"/>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int</a:t>
            </a:r>
            <a:r>
              <a:rPr lang="en-US" altLang="zh-CN" sz="1800" dirty="0" smtClean="0">
                <a:solidFill>
                  <a:schemeClr val="tx1"/>
                </a:solidFill>
              </a:rPr>
              <a:t> main (){</a:t>
            </a:r>
          </a:p>
          <a:p>
            <a:pPr algn="l"/>
            <a:r>
              <a:rPr lang="en-US" altLang="zh-CN" sz="1800" dirty="0">
                <a:solidFill>
                  <a:schemeClr val="tx1"/>
                </a:solidFill>
              </a:rPr>
              <a:t> </a:t>
            </a:r>
            <a:r>
              <a:rPr lang="en-US" altLang="zh-CN" sz="1800" dirty="0" smtClean="0">
                <a:solidFill>
                  <a:schemeClr val="tx1"/>
                </a:solidFill>
              </a:rPr>
              <a:t>                          f( t1,t2 );</a:t>
            </a:r>
          </a:p>
          <a:p>
            <a:pPr algn="l"/>
            <a:r>
              <a:rPr lang="en-US" altLang="zh-CN" sz="1800" dirty="0">
                <a:solidFill>
                  <a:schemeClr val="tx1"/>
                </a:solidFill>
              </a:rPr>
              <a:t> </a:t>
            </a:r>
            <a:r>
              <a:rPr lang="en-US" altLang="zh-CN" sz="1800" dirty="0" smtClean="0">
                <a:solidFill>
                  <a:schemeClr val="tx1"/>
                </a:solidFill>
              </a:rPr>
              <a:t>                          return 0;</a:t>
            </a:r>
          </a:p>
          <a:p>
            <a:pPr algn="l"/>
            <a:r>
              <a:rPr lang="en-US" altLang="zh-CN" sz="1800" dirty="0">
                <a:solidFill>
                  <a:schemeClr val="tx1"/>
                </a:solidFill>
              </a:rPr>
              <a:t> </a:t>
            </a:r>
            <a:r>
              <a:rPr lang="en-US" altLang="zh-CN" sz="1800" dirty="0" smtClean="0">
                <a:solidFill>
                  <a:schemeClr val="tx1"/>
                </a:solidFill>
              </a:rPr>
              <a:t>                          }</a:t>
            </a: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这里，根据给出的类型</a:t>
            </a:r>
            <a:r>
              <a:rPr lang="en-US" altLang="zh-CN" sz="1800" dirty="0" smtClean="0">
                <a:solidFill>
                  <a:schemeClr val="tx1"/>
                </a:solidFill>
              </a:rPr>
              <a:t>T</a:t>
            </a:r>
            <a:r>
              <a:rPr lang="zh-CN" altLang="en-US" sz="1800" dirty="0" smtClean="0">
                <a:solidFill>
                  <a:schemeClr val="tx1"/>
                </a:solidFill>
              </a:rPr>
              <a:t>，函数重载解析过程决定</a:t>
            </a:r>
            <a:r>
              <a:rPr lang="en-US" altLang="zh-CN" sz="1800" dirty="0" smtClean="0">
                <a:solidFill>
                  <a:schemeClr val="tx1"/>
                </a:solidFill>
              </a:rPr>
              <a:t>f(t1,t2)</a:t>
            </a:r>
            <a:r>
              <a:rPr lang="zh-CN" altLang="en-US" sz="1800" dirty="0" smtClean="0">
                <a:solidFill>
                  <a:schemeClr val="tx1"/>
                </a:solidFill>
              </a:rPr>
              <a:t>调用的是哪个函数。还要决定是因为实参</a:t>
            </a:r>
            <a:r>
              <a:rPr lang="en-US" altLang="zh-CN" sz="1800" dirty="0" smtClean="0">
                <a:solidFill>
                  <a:schemeClr val="tx1"/>
                </a:solidFill>
              </a:rPr>
              <a:t>t1</a:t>
            </a:r>
            <a:r>
              <a:rPr lang="zh-CN" altLang="en-US" sz="1800" dirty="0" smtClean="0">
                <a:solidFill>
                  <a:schemeClr val="tx1"/>
                </a:solidFill>
              </a:rPr>
              <a:t>和</a:t>
            </a:r>
            <a:r>
              <a:rPr lang="en-US" altLang="zh-CN" sz="1800" dirty="0" smtClean="0">
                <a:solidFill>
                  <a:schemeClr val="tx1"/>
                </a:solidFill>
              </a:rPr>
              <a:t>t2</a:t>
            </a:r>
            <a:r>
              <a:rPr lang="zh-CN" altLang="en-US" sz="1800" dirty="0" smtClean="0">
                <a:solidFill>
                  <a:schemeClr val="tx1"/>
                </a:solidFill>
              </a:rPr>
              <a:t>不能调用任何一个函数，还是由于调用中指定的实参与两个函数都精确匹配引起二义性，使调用出错了。</a:t>
            </a:r>
            <a:endParaRPr lang="en-US" altLang="zh-CN" sz="1800" dirty="0" smtClean="0">
              <a:solidFill>
                <a:schemeClr val="tx1"/>
              </a:solidFill>
            </a:endParaRPr>
          </a:p>
        </p:txBody>
      </p:sp>
    </p:spTree>
    <p:extLst>
      <p:ext uri="{BB962C8B-B14F-4D97-AF65-F5344CB8AC3E}">
        <p14:creationId xmlns:p14="http://schemas.microsoft.com/office/powerpoint/2010/main" val="3466808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83568" y="260648"/>
            <a:ext cx="7848872" cy="6120680"/>
          </a:xfrm>
        </p:spPr>
        <p:txBody>
          <a:bodyPr>
            <a:normAutofit lnSpcReduction="10000"/>
          </a:bodyPr>
          <a:lstStyle/>
          <a:p>
            <a:pPr algn="l"/>
            <a:r>
              <a:rPr lang="en-US" altLang="zh-CN" sz="1800" dirty="0" smtClean="0"/>
              <a:t>            </a:t>
            </a:r>
            <a:r>
              <a:rPr lang="zh-CN" altLang="en-US" sz="1800" dirty="0" smtClean="0">
                <a:solidFill>
                  <a:schemeClr val="tx1"/>
                </a:solidFill>
              </a:rPr>
              <a:t>函数重载解析的过程有三个步骤，</a:t>
            </a:r>
            <a:endParaRPr lang="en-US" altLang="zh-CN" sz="1800" dirty="0" smtClean="0">
              <a:solidFill>
                <a:schemeClr val="tx1"/>
              </a:solidFill>
            </a:endParaRPr>
          </a:p>
          <a:p>
            <a:pPr algn="l"/>
            <a:r>
              <a:rPr lang="en-US" altLang="zh-CN" sz="1800" dirty="0" smtClean="0">
                <a:solidFill>
                  <a:schemeClr val="tx1"/>
                </a:solidFill>
              </a:rPr>
              <a:t>   1.</a:t>
            </a:r>
            <a:r>
              <a:rPr lang="zh-CN" altLang="en-US" sz="1800" dirty="0" smtClean="0">
                <a:solidFill>
                  <a:schemeClr val="tx1"/>
                </a:solidFill>
              </a:rPr>
              <a:t>确定函数调用考虑的重载函数的集合，确定函数调用中实参表的属性。</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2.</a:t>
            </a:r>
            <a:r>
              <a:rPr lang="zh-CN" altLang="en-US" sz="1800" dirty="0" smtClean="0">
                <a:solidFill>
                  <a:schemeClr val="tx1"/>
                </a:solidFill>
              </a:rPr>
              <a:t>从重载函数集合选择的实参择函数，该函数可以在（给出实参个数和类型）情况下用调用中指定的实参进行调用。</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3.</a:t>
            </a:r>
            <a:r>
              <a:rPr lang="zh-CN" altLang="en-US" sz="1800" dirty="0" smtClean="0">
                <a:solidFill>
                  <a:schemeClr val="tx1"/>
                </a:solidFill>
              </a:rPr>
              <a:t>选择与调用最匹配的函数。</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eg</a:t>
            </a:r>
            <a:r>
              <a:rPr lang="en-US" altLang="zh-CN" sz="1800" dirty="0" smtClean="0">
                <a:solidFill>
                  <a:schemeClr val="tx1"/>
                </a:solidFill>
              </a:rPr>
              <a:t>:   void f ();</a:t>
            </a:r>
          </a:p>
          <a:p>
            <a:pPr algn="l"/>
            <a:r>
              <a:rPr lang="en-US" altLang="zh-CN" sz="1800" dirty="0">
                <a:solidFill>
                  <a:schemeClr val="tx1"/>
                </a:solidFill>
              </a:rPr>
              <a:t> </a:t>
            </a:r>
            <a:r>
              <a:rPr lang="en-US" altLang="zh-CN" sz="1800" dirty="0" smtClean="0">
                <a:solidFill>
                  <a:schemeClr val="tx1"/>
                </a:solidFill>
              </a:rPr>
              <a:t>               void f ( </a:t>
            </a:r>
            <a:r>
              <a:rPr lang="en-US" altLang="zh-CN" sz="1800" dirty="0" err="1" smtClean="0">
                <a:solidFill>
                  <a:schemeClr val="tx1"/>
                </a:solidFill>
              </a:rPr>
              <a:t>int</a:t>
            </a:r>
            <a:r>
              <a:rPr lang="en-US" altLang="zh-CN" sz="1800" dirty="0" smtClean="0">
                <a:solidFill>
                  <a:schemeClr val="tx1"/>
                </a:solidFill>
              </a:rPr>
              <a:t> );</a:t>
            </a:r>
          </a:p>
          <a:p>
            <a:pPr algn="l"/>
            <a:r>
              <a:rPr lang="en-US" altLang="zh-CN" sz="1800" dirty="0">
                <a:solidFill>
                  <a:schemeClr val="tx1"/>
                </a:solidFill>
              </a:rPr>
              <a:t> </a:t>
            </a:r>
            <a:r>
              <a:rPr lang="en-US" altLang="zh-CN" sz="1800" dirty="0" smtClean="0">
                <a:solidFill>
                  <a:schemeClr val="tx1"/>
                </a:solidFill>
              </a:rPr>
              <a:t>               void  f( </a:t>
            </a:r>
            <a:r>
              <a:rPr lang="en-US" altLang="zh-CN" sz="1800" dirty="0" err="1" smtClean="0">
                <a:solidFill>
                  <a:schemeClr val="tx1"/>
                </a:solidFill>
              </a:rPr>
              <a:t>double,double</a:t>
            </a:r>
            <a:r>
              <a:rPr lang="en-US" altLang="zh-CN" sz="1800" dirty="0" smtClean="0">
                <a:solidFill>
                  <a:schemeClr val="tx1"/>
                </a:solidFill>
              </a:rPr>
              <a:t> = 3.4 );</a:t>
            </a:r>
          </a:p>
          <a:p>
            <a:pPr algn="l"/>
            <a:r>
              <a:rPr lang="en-US" altLang="zh-CN" sz="1800" dirty="0">
                <a:solidFill>
                  <a:schemeClr val="tx1"/>
                </a:solidFill>
              </a:rPr>
              <a:t> </a:t>
            </a:r>
            <a:r>
              <a:rPr lang="en-US" altLang="zh-CN" sz="1800" dirty="0" smtClean="0">
                <a:solidFill>
                  <a:schemeClr val="tx1"/>
                </a:solidFill>
              </a:rPr>
              <a:t>                void  f( char*,char*);</a:t>
            </a:r>
          </a:p>
          <a:p>
            <a:pPr algn="l"/>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int</a:t>
            </a:r>
            <a:r>
              <a:rPr lang="en-US" altLang="zh-CN" sz="1800" dirty="0" smtClean="0">
                <a:solidFill>
                  <a:schemeClr val="tx1"/>
                </a:solidFill>
              </a:rPr>
              <a:t>  main (){</a:t>
            </a:r>
          </a:p>
          <a:p>
            <a:pPr algn="l"/>
            <a:r>
              <a:rPr lang="en-US" altLang="zh-CN" sz="1800" dirty="0">
                <a:solidFill>
                  <a:schemeClr val="tx1"/>
                </a:solidFill>
              </a:rPr>
              <a:t> </a:t>
            </a:r>
            <a:r>
              <a:rPr lang="en-US" altLang="zh-CN" sz="1800" dirty="0" smtClean="0">
                <a:solidFill>
                  <a:schemeClr val="tx1"/>
                </a:solidFill>
              </a:rPr>
              <a:t>                    f(5.6);</a:t>
            </a:r>
          </a:p>
          <a:p>
            <a:pPr algn="l"/>
            <a:r>
              <a:rPr lang="en-US" altLang="zh-CN" sz="1800" dirty="0" smtClean="0">
                <a:solidFill>
                  <a:schemeClr val="tx1"/>
                </a:solidFill>
              </a:rPr>
              <a:t>                  return   0;</a:t>
            </a:r>
          </a:p>
          <a:p>
            <a:pPr algn="l"/>
            <a:r>
              <a:rPr lang="en-US" altLang="zh-CN" sz="1800" dirty="0" smtClean="0">
                <a:solidFill>
                  <a:schemeClr val="tx1"/>
                </a:solidFill>
              </a:rPr>
              <a:t>                          }</a:t>
            </a:r>
          </a:p>
          <a:p>
            <a:pPr algn="l"/>
            <a:r>
              <a:rPr lang="en-US" altLang="zh-CN" sz="1800" dirty="0">
                <a:solidFill>
                  <a:schemeClr val="tx1"/>
                </a:solidFill>
              </a:rPr>
              <a:t> </a:t>
            </a:r>
            <a:r>
              <a:rPr lang="en-US" altLang="zh-CN" sz="1800" dirty="0" smtClean="0">
                <a:solidFill>
                  <a:schemeClr val="tx1"/>
                </a:solidFill>
              </a:rPr>
              <a:t>         </a:t>
            </a:r>
            <a:r>
              <a:rPr lang="zh-CN" altLang="en-US" sz="1800" dirty="0" smtClean="0">
                <a:solidFill>
                  <a:schemeClr val="tx1"/>
                </a:solidFill>
              </a:rPr>
              <a:t>下面我们将按顺序查看每一步</a:t>
            </a:r>
            <a:endParaRPr lang="en-US" altLang="zh-CN" sz="1800" dirty="0" smtClean="0">
              <a:solidFill>
                <a:schemeClr val="tx1"/>
              </a:solidFill>
            </a:endParaRPr>
          </a:p>
          <a:p>
            <a:pPr lvl="0" algn="l"/>
            <a:r>
              <a:rPr lang="en-US" altLang="zh-CN" sz="1800" dirty="0" smtClean="0">
                <a:solidFill>
                  <a:schemeClr val="tx1"/>
                </a:solidFill>
              </a:rPr>
              <a:t>   1.</a:t>
            </a:r>
            <a:r>
              <a:rPr lang="zh-CN" altLang="en-US" sz="1800" dirty="0" smtClean="0">
                <a:solidFill>
                  <a:schemeClr val="tx1"/>
                </a:solidFill>
              </a:rPr>
              <a:t>函数重载解析的第一步是确定对该调用所考虑的重载函数的集合。该集合中的函数被称为</a:t>
            </a:r>
            <a:r>
              <a:rPr lang="zh-CN" altLang="en-US" sz="1800" b="1" dirty="0" smtClean="0">
                <a:solidFill>
                  <a:schemeClr val="tx1"/>
                </a:solidFill>
              </a:rPr>
              <a:t>候选函数。</a:t>
            </a:r>
            <a:r>
              <a:rPr lang="zh-CN" altLang="en-US" sz="1800" dirty="0" smtClean="0">
                <a:solidFill>
                  <a:schemeClr val="tx1"/>
                </a:solidFill>
              </a:rPr>
              <a:t>候选函数是与被调用函数同名的函数，并且在调用点上，它的明可见。这个例子中有</a:t>
            </a:r>
            <a:r>
              <a:rPr lang="en-US" altLang="zh-CN" sz="1800" dirty="0" smtClean="0">
                <a:solidFill>
                  <a:schemeClr val="tx1"/>
                </a:solidFill>
              </a:rPr>
              <a:t>4</a:t>
            </a:r>
            <a:r>
              <a:rPr lang="zh-CN" altLang="en-US" sz="1800" dirty="0" smtClean="0">
                <a:solidFill>
                  <a:schemeClr val="tx1"/>
                </a:solidFill>
              </a:rPr>
              <a:t>个候选函数</a:t>
            </a:r>
            <a:r>
              <a:rPr lang="en-US" altLang="zh-CN" sz="1800" dirty="0">
                <a:solidFill>
                  <a:prstClr val="black"/>
                </a:solidFill>
              </a:rPr>
              <a:t>f </a:t>
            </a:r>
            <a:r>
              <a:rPr lang="en-US" altLang="zh-CN" sz="1800" dirty="0" smtClean="0">
                <a:solidFill>
                  <a:prstClr val="black"/>
                </a:solidFill>
              </a:rPr>
              <a:t>();f </a:t>
            </a:r>
            <a:r>
              <a:rPr lang="en-US" altLang="zh-CN" sz="1800" dirty="0">
                <a:solidFill>
                  <a:prstClr val="black"/>
                </a:solidFill>
              </a:rPr>
              <a:t>( </a:t>
            </a:r>
            <a:r>
              <a:rPr lang="en-US" altLang="zh-CN" sz="1800" dirty="0" err="1">
                <a:solidFill>
                  <a:prstClr val="black"/>
                </a:solidFill>
              </a:rPr>
              <a:t>int</a:t>
            </a:r>
            <a:r>
              <a:rPr lang="en-US" altLang="zh-CN" sz="1800" dirty="0">
                <a:solidFill>
                  <a:prstClr val="black"/>
                </a:solidFill>
              </a:rPr>
              <a:t> </a:t>
            </a:r>
            <a:r>
              <a:rPr lang="en-US" altLang="zh-CN" sz="1800" dirty="0" smtClean="0">
                <a:solidFill>
                  <a:prstClr val="black"/>
                </a:solidFill>
              </a:rPr>
              <a:t>);  </a:t>
            </a:r>
            <a:r>
              <a:rPr lang="en-US" altLang="zh-CN" sz="1800" dirty="0">
                <a:solidFill>
                  <a:prstClr val="black"/>
                </a:solidFill>
              </a:rPr>
              <a:t>f( </a:t>
            </a:r>
            <a:r>
              <a:rPr lang="en-US" altLang="zh-CN" sz="1800" dirty="0" err="1">
                <a:solidFill>
                  <a:prstClr val="black"/>
                </a:solidFill>
              </a:rPr>
              <a:t>double,double</a:t>
            </a:r>
            <a:r>
              <a:rPr lang="en-US" altLang="zh-CN" sz="1800" dirty="0">
                <a:solidFill>
                  <a:prstClr val="black"/>
                </a:solidFill>
              </a:rPr>
              <a:t> = 3.4 </a:t>
            </a:r>
            <a:r>
              <a:rPr lang="en-US" altLang="zh-CN" sz="1800" dirty="0" smtClean="0">
                <a:solidFill>
                  <a:prstClr val="black"/>
                </a:solidFill>
              </a:rPr>
              <a:t>); </a:t>
            </a:r>
            <a:r>
              <a:rPr lang="en-US" altLang="zh-CN" sz="1800" dirty="0">
                <a:solidFill>
                  <a:prstClr val="black"/>
                </a:solidFill>
              </a:rPr>
              <a:t>f( char*,char</a:t>
            </a:r>
            <a:r>
              <a:rPr lang="en-US" altLang="zh-CN" sz="1800" dirty="0" smtClean="0">
                <a:solidFill>
                  <a:prstClr val="black"/>
                </a:solidFill>
              </a:rPr>
              <a:t>*);</a:t>
            </a:r>
          </a:p>
          <a:p>
            <a:pPr lvl="0" algn="l"/>
            <a:r>
              <a:rPr lang="en-US" altLang="zh-CN" sz="1800" dirty="0">
                <a:solidFill>
                  <a:prstClr val="black"/>
                </a:solidFill>
              </a:rPr>
              <a:t> </a:t>
            </a:r>
            <a:r>
              <a:rPr lang="en-US" altLang="zh-CN" sz="1800" dirty="0" smtClean="0">
                <a:solidFill>
                  <a:prstClr val="black"/>
                </a:solidFill>
              </a:rPr>
              <a:t>      </a:t>
            </a:r>
            <a:r>
              <a:rPr lang="zh-CN" altLang="en-US" sz="1800" dirty="0" smtClean="0">
                <a:solidFill>
                  <a:prstClr val="black"/>
                </a:solidFill>
              </a:rPr>
              <a:t>函数重载解析的第一步还要确定函数调用中的参数表的属性，即实参的数目和类型，在本例子中，实参表有一个</a:t>
            </a:r>
            <a:r>
              <a:rPr lang="en-US" altLang="zh-CN" sz="1800" dirty="0" smtClean="0">
                <a:solidFill>
                  <a:prstClr val="black"/>
                </a:solidFill>
              </a:rPr>
              <a:t>double</a:t>
            </a:r>
            <a:r>
              <a:rPr lang="zh-CN" altLang="en-US" sz="1800" dirty="0" smtClean="0">
                <a:solidFill>
                  <a:prstClr val="black"/>
                </a:solidFill>
              </a:rPr>
              <a:t>型的实参构成。</a:t>
            </a:r>
            <a:endParaRPr lang="en-US" altLang="zh-CN" sz="1800" dirty="0">
              <a:solidFill>
                <a:prstClr val="black"/>
              </a:solidFill>
            </a:endParaRPr>
          </a:p>
          <a:p>
            <a:pPr algn="l"/>
            <a:endParaRPr lang="zh-CN" altLang="en-US" sz="1800" b="1" dirty="0">
              <a:solidFill>
                <a:schemeClr val="tx1"/>
              </a:solidFill>
            </a:endParaRPr>
          </a:p>
        </p:txBody>
      </p:sp>
    </p:spTree>
    <p:extLst>
      <p:ext uri="{BB962C8B-B14F-4D97-AF65-F5344CB8AC3E}">
        <p14:creationId xmlns:p14="http://schemas.microsoft.com/office/powerpoint/2010/main" val="3466808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TotalTime>
  <Words>2609</Words>
  <Application>Microsoft Office PowerPoint</Application>
  <PresentationFormat>全屏显示(4:3)</PresentationFormat>
  <Paragraphs>167</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重载函数</vt:lpstr>
      <vt:lpstr>1.1为什么要重载一个函数名</vt:lpstr>
      <vt:lpstr>1.2怎么样重载一个函数名</vt:lpstr>
      <vt:lpstr>PowerPoint 演示文稿</vt:lpstr>
      <vt:lpstr>PowerPoint 演示文稿</vt:lpstr>
      <vt:lpstr>PowerPoint 演示文稿</vt:lpstr>
      <vt:lpstr>PowerPoint 演示文稿</vt:lpstr>
      <vt:lpstr>1.3重载解析的三个步骤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重载函数</dc:title>
  <dc:creator>caoyang</dc:creator>
  <cp:lastModifiedBy>caoyang</cp:lastModifiedBy>
  <cp:revision>22</cp:revision>
  <dcterms:created xsi:type="dcterms:W3CDTF">2013-04-15T01:42:21Z</dcterms:created>
  <dcterms:modified xsi:type="dcterms:W3CDTF">2013-04-15T07:52:20Z</dcterms:modified>
</cp:coreProperties>
</file>