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7" r:id="rId3"/>
    <p:sldId id="263" r:id="rId4"/>
    <p:sldId id="264" r:id="rId5"/>
    <p:sldId id="265" r:id="rId6"/>
    <p:sldId id="266" r:id="rId7"/>
    <p:sldId id="256" r:id="rId8"/>
    <p:sldId id="268" r:id="rId9"/>
    <p:sldId id="258" r:id="rId10"/>
    <p:sldId id="260" r:id="rId11"/>
    <p:sldId id="259" r:id="rId12"/>
    <p:sldId id="269" r:id="rId13"/>
    <p:sldId id="27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0772B-5050-4C4C-BC64-7E0281624A91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91379-B00E-4A87-8434-B56C0111D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5A2ACB-6638-4F3D-BC91-E521176E920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800" dirty="0"/>
              <a:t>要点：</a:t>
            </a:r>
          </a:p>
          <a:p>
            <a:pPr eaLnBrk="1" hangingPunct="1"/>
            <a:r>
              <a:rPr lang="zh-CN" altLang="en-US" sz="1800" dirty="0"/>
              <a:t>首先介绍块的概念，然后介绍块中标识符的作用域。</a:t>
            </a:r>
          </a:p>
          <a:p>
            <a:pPr eaLnBrk="1" hangingPunct="1">
              <a:buFontTx/>
              <a:buChar char="•"/>
            </a:pPr>
            <a:r>
              <a:rPr lang="zh-CN" altLang="en-US" sz="1800" dirty="0"/>
              <a:t>块是一对花括号括起来的一段程序单元。</a:t>
            </a:r>
          </a:p>
          <a:p>
            <a:pPr eaLnBrk="1" hangingPunct="1">
              <a:buFontTx/>
              <a:buChar char="•"/>
            </a:pPr>
            <a:r>
              <a:rPr lang="zh-CN" altLang="en-US" sz="1800" dirty="0"/>
              <a:t>在块中声明的标识符，其作用域从声明处开始，直到块结束的右花括号。</a:t>
            </a:r>
          </a:p>
          <a:p>
            <a:pPr eaLnBrk="1" hangingPunct="1">
              <a:buFontTx/>
              <a:buChar char="•"/>
            </a:pPr>
            <a:endParaRPr lang="en-US" altLang="zh-CN" sz="1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3BFF12-2469-4367-A211-0D52F7CC1BEB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65E71-349B-4B3E-BDF9-66370B708E3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00D8ED-55B3-4053-8B12-F4C68236004D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一般情况下，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语言的存储数据内存分好几种：</a:t>
            </a:r>
            <a:br>
              <a:rPr lang="zh-CN" altLang="en-US" dirty="0" smtClean="0"/>
            </a:br>
            <a:r>
              <a:rPr lang="zh-CN" altLang="en-US" dirty="0" smtClean="0"/>
              <a:t>全局区</a:t>
            </a:r>
            <a:br>
              <a:rPr lang="zh-CN" altLang="en-US" dirty="0" smtClean="0"/>
            </a:br>
            <a:r>
              <a:rPr lang="zh-CN" altLang="en-US" dirty="0" smtClean="0"/>
              <a:t>常量区</a:t>
            </a:r>
            <a:br>
              <a:rPr lang="zh-CN" altLang="en-US" dirty="0" smtClean="0"/>
            </a:br>
            <a:r>
              <a:rPr lang="zh-CN" altLang="en-US" dirty="0" smtClean="0"/>
              <a:t>堆区</a:t>
            </a:r>
            <a:br>
              <a:rPr lang="zh-CN" altLang="en-US" dirty="0" smtClean="0"/>
            </a:br>
            <a:r>
              <a:rPr lang="zh-CN" altLang="en-US" dirty="0" smtClean="0"/>
              <a:t>栈区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全局变量，是全局可见，程序结束后由操作系统收回。</a:t>
            </a:r>
            <a:br>
              <a:rPr lang="zh-CN" altLang="en-US" dirty="0" smtClean="0"/>
            </a:br>
            <a:r>
              <a:rPr lang="zh-CN" altLang="en-US" dirty="0" smtClean="0"/>
              <a:t>常量区，全局存在，程序结束后由操作系统收回。</a:t>
            </a:r>
            <a:br>
              <a:rPr lang="zh-CN" altLang="en-US" dirty="0" smtClean="0"/>
            </a:br>
            <a:r>
              <a:rPr lang="zh-CN" altLang="en-US" dirty="0" smtClean="0"/>
              <a:t>堆区，全局存在，程序员主动申请，主动释放，如果不释放，导致内存不足，于一个常驻进程内存泄漏，导致程序异常，无法继续申请内存，当程序结束后，此部分内存由操作系统收回。</a:t>
            </a:r>
            <a:br>
              <a:rPr lang="zh-CN" altLang="en-US" dirty="0" smtClean="0"/>
            </a:br>
            <a:r>
              <a:rPr lang="zh-CN" altLang="en-US" dirty="0" smtClean="0"/>
              <a:t>栈区，局部存在，系统分配，作用周期在两个花括号之间，进入花括号，操作系统会在栈中开辟一些空间，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指针减少，称为入栈，当退出花括号，系统会释放分配的栈之内存，</a:t>
            </a:r>
            <a:r>
              <a:rPr lang="en-US" altLang="zh-CN" dirty="0" err="1" smtClean="0"/>
              <a:t>esp</a:t>
            </a:r>
            <a:r>
              <a:rPr lang="zh-CN" altLang="en-US" dirty="0" smtClean="0"/>
              <a:t>指针增加，恢复到入花括号之前的状态，称之为出栈。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18EB1-0170-4F55-98F1-1DABA6B670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73F7C-0688-42BF-AB5D-8F07AB4538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++5_04.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++5_05.r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作用域和生命周期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全局作用域</a:t>
            </a:r>
            <a:endParaRPr lang="en-US" altLang="zh-CN" dirty="0" smtClean="0"/>
          </a:p>
          <a:p>
            <a:r>
              <a:rPr lang="zh-CN" altLang="en-US" dirty="0" smtClean="0"/>
              <a:t>局部作用域</a:t>
            </a:r>
            <a:endParaRPr lang="en-US" altLang="zh-CN" dirty="0" smtClean="0"/>
          </a:p>
          <a:p>
            <a:r>
              <a:rPr lang="zh-CN" altLang="en-US" dirty="0" smtClean="0"/>
              <a:t>语句作用域</a:t>
            </a:r>
            <a:endParaRPr lang="en-US" altLang="zh-CN" dirty="0" smtClean="0"/>
          </a:p>
          <a:p>
            <a:r>
              <a:rPr lang="zh-CN" altLang="en-US" dirty="0" smtClean="0"/>
              <a:t>类作用域</a:t>
            </a:r>
            <a:endParaRPr lang="en-US" altLang="zh-CN" dirty="0" smtClean="0"/>
          </a:p>
          <a:p>
            <a:r>
              <a:rPr lang="zh-CN" altLang="en-US" dirty="0" smtClean="0"/>
              <a:t>命名空间作用域</a:t>
            </a:r>
            <a:endParaRPr lang="en-US" altLang="zh-CN" dirty="0" smtClean="0"/>
          </a:p>
          <a:p>
            <a:r>
              <a:rPr lang="zh-CN" altLang="en-US" dirty="0" smtClean="0"/>
              <a:t>文件作用域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作用域：局部作用域（只在局部作用域中可见）</a:t>
            </a:r>
          </a:p>
          <a:p>
            <a:r>
              <a:rPr lang="zh-CN" altLang="en-US" dirty="0" smtClean="0"/>
              <a:t>生命周期：程序运行出局部作用域即被销毁</a:t>
            </a:r>
          </a:p>
          <a:p>
            <a:r>
              <a:rPr lang="zh-CN" altLang="en-US" dirty="0" smtClean="0"/>
              <a:t>内存分布：栈区</a:t>
            </a:r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指示符标示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静态局部变量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作用域：局部作用域（只在局部作用域中可见）</a:t>
            </a:r>
          </a:p>
          <a:p>
            <a:r>
              <a:rPr lang="zh-CN" altLang="en-US" dirty="0" smtClean="0"/>
              <a:t>生命周期：程序运行期一直存在</a:t>
            </a:r>
          </a:p>
          <a:p>
            <a:r>
              <a:rPr lang="zh-CN" altLang="en-US" dirty="0" smtClean="0"/>
              <a:t>内存分布：全局数据区</a:t>
            </a:r>
          </a:p>
          <a:p>
            <a:r>
              <a:rPr lang="zh-CN" altLang="en-US" dirty="0" smtClean="0"/>
              <a:t>定义方法：局部作用域用中用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定义</a:t>
            </a:r>
          </a:p>
          <a:p>
            <a:r>
              <a:rPr lang="zh-CN" altLang="en-US" dirty="0" smtClean="0"/>
              <a:t>注意：只被初始化一次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0694" y="5214950"/>
            <a:ext cx="2800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void function()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static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iREFCounter</a:t>
            </a:r>
            <a:r>
              <a:rPr lang="en-US" altLang="zh-CN" dirty="0" smtClean="0">
                <a:solidFill>
                  <a:srgbClr val="FF0000"/>
                </a:solidFill>
              </a:rPr>
              <a:t> = 0;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变量分配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静态分配：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存储类型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auto </a:t>
            </a:r>
            <a:r>
              <a:rPr lang="zh-CN" altLang="en-US" dirty="0" smtClean="0"/>
              <a:t>（自动）：声明内部变量，存储在栈中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register</a:t>
            </a:r>
            <a:r>
              <a:rPr lang="zh-CN" altLang="en-US" dirty="0" smtClean="0"/>
              <a:t>（寄存器）：声明内部变量，存储在寄存器中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extern</a:t>
            </a:r>
            <a:r>
              <a:rPr lang="zh-CN" altLang="en-US" dirty="0" smtClean="0"/>
              <a:t>（外部）：用于外部声明，静态存储区域中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 </a:t>
            </a:r>
            <a:r>
              <a:rPr lang="en-US" altLang="zh-CN" dirty="0" smtClean="0"/>
              <a:t>const </a:t>
            </a:r>
            <a:r>
              <a:rPr lang="zh-CN" altLang="en-US" dirty="0" smtClean="0"/>
              <a:t>变量默认为 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。要使 </a:t>
            </a:r>
            <a:r>
              <a:rPr lang="en-US" altLang="zh-CN" dirty="0" smtClean="0"/>
              <a:t>const </a:t>
            </a:r>
            <a:r>
              <a:rPr lang="zh-CN" altLang="en-US" dirty="0" smtClean="0"/>
              <a:t>变量能够在其他的文件中访问，必须地指定它为 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static</a:t>
            </a:r>
            <a:r>
              <a:rPr lang="zh-CN" altLang="en-US" dirty="0" smtClean="0"/>
              <a:t>（静态）：声明内部或者外部变量（外部变量时，只具有文件作用域，其他文件不能访问），静态存储区域中，不管是局部还是全局变量，都具有全局的生命周期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7693"/>
            <a:ext cx="87868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r>
              <a:rPr lang="zh-CN" altLang="en-US" dirty="0" smtClean="0"/>
              <a:t>，就是那些由编译器在需要的时候分配，在不需要的时候自动清楚的变量的存储区。里面的变量通常是局部变量、函数参数等。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堆</a:t>
            </a:r>
            <a:r>
              <a:rPr lang="zh-CN" altLang="en-US" dirty="0" smtClean="0"/>
              <a:t>，就是那些由</a:t>
            </a:r>
            <a:r>
              <a:rPr lang="en-US" dirty="0" smtClean="0"/>
              <a:t>new</a:t>
            </a:r>
            <a:r>
              <a:rPr lang="zh-CN" altLang="en-US" dirty="0" smtClean="0"/>
              <a:t>分配的内存块，他们的释放编译器不去管，由我们的应用程序去控制，一般一个</a:t>
            </a:r>
            <a:r>
              <a:rPr lang="en-US" dirty="0" smtClean="0"/>
              <a:t>new</a:t>
            </a:r>
            <a:r>
              <a:rPr lang="zh-CN" altLang="en-US" dirty="0" smtClean="0"/>
              <a:t>就要对应一个</a:t>
            </a:r>
            <a:r>
              <a:rPr lang="en-US" dirty="0" smtClean="0"/>
              <a:t>delete</a:t>
            </a:r>
            <a:r>
              <a:rPr lang="zh-CN" altLang="en-US" dirty="0" smtClean="0"/>
              <a:t>。如果程序员没有释放掉，那么在程序结束后，操作系统会自动回收。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自由存储区</a:t>
            </a:r>
            <a:r>
              <a:rPr lang="zh-CN" altLang="en-US" dirty="0" smtClean="0"/>
              <a:t>，就是那些由</a:t>
            </a:r>
            <a:r>
              <a:rPr lang="en-US" dirty="0" err="1" smtClean="0"/>
              <a:t>malloc</a:t>
            </a:r>
            <a:r>
              <a:rPr lang="zh-CN" altLang="en-US" dirty="0" smtClean="0"/>
              <a:t>等分配的内存块，他和堆是十分相似的，不过它是用</a:t>
            </a:r>
            <a:r>
              <a:rPr lang="en-US" dirty="0" smtClean="0"/>
              <a:t>free</a:t>
            </a:r>
            <a:r>
              <a:rPr lang="zh-CN" altLang="en-US" dirty="0" smtClean="0"/>
              <a:t>来结束自己的生命的。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全局静态存储区</a:t>
            </a:r>
            <a:r>
              <a:rPr lang="zh-CN" altLang="en-US" dirty="0" smtClean="0"/>
              <a:t>，全局变量和静态变量被分配到同一块内存中，在以前的</a:t>
            </a:r>
            <a:r>
              <a:rPr lang="en-US" dirty="0" smtClean="0"/>
              <a:t>C</a:t>
            </a:r>
            <a:r>
              <a:rPr lang="zh-CN" altLang="en-US" dirty="0" smtClean="0"/>
              <a:t>语言中，全局变量又分为初始化的和未初始化的，在</a:t>
            </a:r>
            <a:r>
              <a:rPr lang="en-US" dirty="0" smtClean="0"/>
              <a:t>C++</a:t>
            </a:r>
            <a:r>
              <a:rPr lang="zh-CN" altLang="en-US" dirty="0" smtClean="0"/>
              <a:t>里面没有这个区分了，他们共同占用同一块内存区。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常量存储区</a:t>
            </a:r>
            <a:r>
              <a:rPr lang="zh-CN" altLang="en-US" dirty="0" smtClean="0"/>
              <a:t>，这是一块比较特殊的存储区，他们里面存放的是常量，不允许修改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对于栈来讲，是由编译器自动管理，无需我们手工控制；</a:t>
            </a:r>
            <a:endParaRPr lang="en-US" altLang="zh-CN" dirty="0" smtClean="0"/>
          </a:p>
          <a:p>
            <a:r>
              <a:rPr lang="zh-CN" altLang="en-US" dirty="0" smtClean="0"/>
              <a:t>对于堆来说，释放工作由程序员控制，容易产生</a:t>
            </a:r>
            <a:r>
              <a:rPr lang="en-US" dirty="0" smtClean="0"/>
              <a:t>memory leak</a:t>
            </a:r>
            <a:r>
              <a:rPr lang="en-US" dirty="0" smtClean="0"/>
              <a:t>.</a:t>
            </a:r>
            <a:endParaRPr lang="en-US" smtClean="0"/>
          </a:p>
          <a:p>
            <a:endParaRPr lang="en-US" dirty="0" smtClean="0"/>
          </a:p>
          <a:p>
            <a:r>
              <a:rPr lang="zh-CN" altLang="en-US" dirty="0" smtClean="0"/>
              <a:t>在函数体中定义的变量通常是在栈上，用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calloc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等分配内存的函数分配得到的就是在堆上。在所有函数体外定义的是全局量，加了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修饰符后不管在哪里都存放在全局区（静态区），在所有函数体外定义的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变量表示在该文件中有效，不能</a:t>
            </a:r>
            <a:r>
              <a:rPr lang="en-US" altLang="zh-CN" dirty="0" smtClean="0"/>
              <a:t>extern</a:t>
            </a:r>
            <a:r>
              <a:rPr lang="zh-CN" altLang="en-US" dirty="0" smtClean="0"/>
              <a:t>到别的文件用，在函数体内定义的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表示只在该函数体内有效。另外，函数中的“</a:t>
            </a:r>
            <a:r>
              <a:rPr lang="en-US" altLang="zh-CN" dirty="0" err="1" smtClean="0"/>
              <a:t>adgfdf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这样的字符串存放在常量区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源程序的任意地方都可以访问</a:t>
            </a:r>
            <a:endParaRPr lang="en-US" altLang="zh-CN" dirty="0" smtClean="0"/>
          </a:p>
          <a:p>
            <a:r>
              <a:rPr lang="zh-CN" altLang="en-US" dirty="0" smtClean="0"/>
              <a:t>作用范围是整个程序，并在整个程序运行期间有效。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A44A65-BD48-45B8-BFD6-5E0F2CBC73F8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239000" cy="838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局部、语句作用域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239000" cy="45720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ct val="25000"/>
              </a:spcAft>
            </a:pPr>
            <a:r>
              <a:rPr lang="zh-CN" altLang="en-US" sz="2800" dirty="0" smtClean="0">
                <a:latin typeface="宋体" pitchFamily="2" charset="-122"/>
              </a:rPr>
              <a:t>函数的形参，在块中声明的标识符，其作用域自声明处起，限于块中，例如：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void fun(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a)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b = a;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</a:t>
            </a:r>
            <a:r>
              <a:rPr lang="en-US" altLang="zh-CN" dirty="0" err="1" smtClean="0">
                <a:latin typeface="宋体" pitchFamily="2" charset="-122"/>
              </a:rPr>
              <a:t>cin</a:t>
            </a:r>
            <a:r>
              <a:rPr lang="en-US" altLang="zh-CN" dirty="0" smtClean="0">
                <a:latin typeface="宋体" pitchFamily="2" charset="-122"/>
              </a:rPr>
              <a:t> &gt;&gt; b;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if (b &gt; 0)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  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c;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  ......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for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err="1" smtClean="0">
                <a:latin typeface="宋体" pitchFamily="2" charset="-122"/>
              </a:rPr>
              <a:t>int</a:t>
            </a:r>
            <a:r>
              <a:rPr lang="en-US" altLang="zh-CN" dirty="0" smtClean="0">
                <a:latin typeface="宋体" pitchFamily="2" charset="-122"/>
              </a:rPr>
              <a:t> 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=0</a:t>
            </a:r>
            <a:r>
              <a:rPr lang="zh-CN" altLang="en-US" dirty="0" smtClean="0">
                <a:latin typeface="宋体" pitchFamily="2" charset="-122"/>
              </a:rPr>
              <a:t>；</a:t>
            </a:r>
            <a:r>
              <a:rPr lang="en-US" altLang="zh-CN" dirty="0" err="1" smtClean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&lt;5;i++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zh-CN" dirty="0" smtClean="0">
                <a:latin typeface="宋体" pitchFamily="2" charset="-122"/>
              </a:rPr>
              <a:t>}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86188" y="4214813"/>
            <a:ext cx="2209800" cy="990600"/>
            <a:chOff x="2304" y="3072"/>
            <a:chExt cx="1392" cy="624"/>
          </a:xfrm>
        </p:grpSpPr>
        <p:sp>
          <p:nvSpPr>
            <p:cNvPr id="6157" name="AutoShape 5"/>
            <p:cNvSpPr>
              <a:spLocks noChangeArrowheads="1"/>
            </p:cNvSpPr>
            <p:nvPr/>
          </p:nvSpPr>
          <p:spPr bwMode="auto">
            <a:xfrm>
              <a:off x="2400" y="3072"/>
              <a:ext cx="1296" cy="384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>
                  <a:solidFill>
                    <a:schemeClr val="bg1"/>
                  </a:solidFill>
                  <a:latin typeface="宋体" pitchFamily="2" charset="-122"/>
                </a:rPr>
                <a:t>的作用域</a:t>
              </a:r>
            </a:p>
          </p:txBody>
        </p:sp>
        <p:sp>
          <p:nvSpPr>
            <p:cNvPr id="6158" name="AutoShape 6"/>
            <p:cNvSpPr>
              <a:spLocks/>
            </p:cNvSpPr>
            <p:nvPr/>
          </p:nvSpPr>
          <p:spPr bwMode="auto">
            <a:xfrm>
              <a:off x="2304" y="3168"/>
              <a:ext cx="48" cy="528"/>
            </a:xfrm>
            <a:prstGeom prst="rightBracket">
              <a:avLst>
                <a:gd name="adj" fmla="val 91667"/>
              </a:avLst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05000" y="3276600"/>
            <a:ext cx="4310063" cy="3409950"/>
            <a:chOff x="960" y="2256"/>
            <a:chExt cx="2715" cy="2148"/>
          </a:xfrm>
        </p:grpSpPr>
        <p:sp>
          <p:nvSpPr>
            <p:cNvPr id="6155" name="Freeform 8"/>
            <p:cNvSpPr>
              <a:spLocks/>
            </p:cNvSpPr>
            <p:nvPr/>
          </p:nvSpPr>
          <p:spPr bwMode="auto">
            <a:xfrm>
              <a:off x="960" y="2256"/>
              <a:ext cx="2715" cy="1632"/>
            </a:xfrm>
            <a:custGeom>
              <a:avLst/>
              <a:gdLst>
                <a:gd name="T0" fmla="*/ 1171 w 2928"/>
                <a:gd name="T1" fmla="*/ 0 h 1632"/>
                <a:gd name="T2" fmla="*/ 2164 w 2928"/>
                <a:gd name="T3" fmla="*/ 0 h 1632"/>
                <a:gd name="T4" fmla="*/ 2164 w 2928"/>
                <a:gd name="T5" fmla="*/ 1632 h 1632"/>
                <a:gd name="T6" fmla="*/ 0 w 2928"/>
                <a:gd name="T7" fmla="*/ 1632 h 16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8"/>
                <a:gd name="T13" fmla="*/ 0 h 1632"/>
                <a:gd name="T14" fmla="*/ 2928 w 2928"/>
                <a:gd name="T15" fmla="*/ 1632 h 16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8" h="1632">
                  <a:moveTo>
                    <a:pt x="1584" y="0"/>
                  </a:moveTo>
                  <a:lnTo>
                    <a:pt x="2928" y="0"/>
                  </a:lnTo>
                  <a:lnTo>
                    <a:pt x="2928" y="1632"/>
                  </a:lnTo>
                  <a:lnTo>
                    <a:pt x="0" y="1632"/>
                  </a:lnTo>
                </a:path>
              </a:pathLst>
            </a:custGeom>
            <a:noFill/>
            <a:ln w="9525">
              <a:solidFill>
                <a:srgbClr val="66FFFF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AutoShape 9"/>
            <p:cNvSpPr>
              <a:spLocks noChangeArrowheads="1"/>
            </p:cNvSpPr>
            <p:nvPr/>
          </p:nvSpPr>
          <p:spPr bwMode="auto">
            <a:xfrm>
              <a:off x="1740" y="3972"/>
              <a:ext cx="1344" cy="432"/>
            </a:xfrm>
            <a:prstGeom prst="cloudCallout">
              <a:avLst>
                <a:gd name="adj1" fmla="val -81727"/>
                <a:gd name="adj2" fmla="val -9401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dirty="0">
                  <a:solidFill>
                    <a:schemeClr val="bg1"/>
                  </a:solidFill>
                  <a:latin typeface="宋体" pitchFamily="2" charset="-122"/>
                </a:rPr>
                <a:t>的作用域</a:t>
              </a:r>
            </a:p>
          </p:txBody>
        </p:sp>
      </p:grpSp>
      <p:sp>
        <p:nvSpPr>
          <p:cNvPr id="6152" name="AutoShape 15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79388" y="6381750"/>
            <a:ext cx="215900" cy="215900"/>
          </a:xfrm>
          <a:prstGeom prst="actionButtonSound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Freeform 8"/>
          <p:cNvSpPr>
            <a:spLocks/>
          </p:cNvSpPr>
          <p:nvPr/>
        </p:nvSpPr>
        <p:spPr bwMode="auto">
          <a:xfrm>
            <a:off x="1928813" y="2928938"/>
            <a:ext cx="4572000" cy="2928937"/>
          </a:xfrm>
          <a:custGeom>
            <a:avLst/>
            <a:gdLst>
              <a:gd name="T0" fmla="*/ 2147483647 w 2928"/>
              <a:gd name="T1" fmla="*/ 0 h 1632"/>
              <a:gd name="T2" fmla="*/ 2147483647 w 2928"/>
              <a:gd name="T3" fmla="*/ 0 h 1632"/>
              <a:gd name="T4" fmla="*/ 2147483647 w 2928"/>
              <a:gd name="T5" fmla="*/ 2147483647 h 1632"/>
              <a:gd name="T6" fmla="*/ 0 w 2928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1632"/>
              <a:gd name="T14" fmla="*/ 2928 w 2928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1632">
                <a:moveTo>
                  <a:pt x="1950" y="0"/>
                </a:moveTo>
                <a:lnTo>
                  <a:pt x="2928" y="0"/>
                </a:lnTo>
                <a:lnTo>
                  <a:pt x="2928" y="1632"/>
                </a:lnTo>
                <a:lnTo>
                  <a:pt x="0" y="1632"/>
                </a:lnTo>
              </a:path>
            </a:pathLst>
          </a:custGeom>
          <a:noFill/>
          <a:ln w="9525">
            <a:solidFill>
              <a:srgbClr val="66FFFF"/>
            </a:solidFill>
            <a:round/>
            <a:headEnd type="triangle" w="lg" len="lg"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9"/>
          <p:cNvSpPr>
            <a:spLocks noChangeArrowheads="1"/>
          </p:cNvSpPr>
          <p:nvPr/>
        </p:nvSpPr>
        <p:spPr bwMode="auto">
          <a:xfrm>
            <a:off x="6715125" y="2786063"/>
            <a:ext cx="2133600" cy="781050"/>
          </a:xfrm>
          <a:prstGeom prst="cloudCallout">
            <a:avLst>
              <a:gd name="adj1" fmla="val -54000"/>
              <a:gd name="adj2" fmla="val 135880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宋体" pitchFamily="2" charset="-122"/>
              </a:rPr>
              <a:t>a</a:t>
            </a:r>
            <a:r>
              <a:rPr lang="zh-CN" altLang="en-US">
                <a:solidFill>
                  <a:schemeClr val="bg1"/>
                </a:solidFill>
                <a:latin typeface="宋体" pitchFamily="2" charset="-122"/>
              </a:rPr>
              <a:t>的作用域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643570" y="5500702"/>
            <a:ext cx="171451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00958" y="600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语句作用域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1DE979-EA17-402A-AF21-89F8076CCC04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 smtClean="0"/>
              <a:t>类作用域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239000" cy="4267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宋体" pitchFamily="2" charset="-122"/>
              </a:rPr>
              <a:t>类作用域作用于特定的成员名。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smtClean="0">
                <a:latin typeface="宋体" pitchFamily="2" charset="-122"/>
              </a:rPr>
              <a:t>类</a:t>
            </a:r>
            <a:r>
              <a:rPr lang="en-US" altLang="zh-CN" sz="2800" smtClean="0">
                <a:solidFill>
                  <a:srgbClr val="FFFF99"/>
                </a:solidFill>
                <a:latin typeface="宋体" pitchFamily="2" charset="-122"/>
              </a:rPr>
              <a:t>X</a:t>
            </a:r>
            <a:r>
              <a:rPr lang="zh-CN" altLang="en-US" sz="2800" smtClean="0">
                <a:latin typeface="宋体" pitchFamily="2" charset="-122"/>
              </a:rPr>
              <a:t>的成员</a:t>
            </a:r>
            <a:r>
              <a:rPr lang="en-US" altLang="zh-CN" sz="2800" smtClean="0">
                <a:solidFill>
                  <a:srgbClr val="FFFF99"/>
                </a:solidFill>
                <a:latin typeface="宋体" pitchFamily="2" charset="-122"/>
              </a:rPr>
              <a:t>m</a:t>
            </a:r>
            <a:r>
              <a:rPr lang="zh-CN" altLang="en-US" sz="2800" smtClean="0">
                <a:latin typeface="宋体" pitchFamily="2" charset="-122"/>
              </a:rPr>
              <a:t>具有类作用域，对</a:t>
            </a:r>
            <a:r>
              <a:rPr lang="en-US" altLang="zh-CN" sz="2800" smtClean="0">
                <a:latin typeface="宋体" pitchFamily="2" charset="-122"/>
              </a:rPr>
              <a:t>m</a:t>
            </a:r>
            <a:r>
              <a:rPr lang="zh-CN" altLang="en-US" sz="2800" smtClean="0">
                <a:latin typeface="宋体" pitchFamily="2" charset="-122"/>
              </a:rPr>
              <a:t>的访问方式如下：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latin typeface="宋体" pitchFamily="2" charset="-122"/>
              </a:rPr>
              <a:t>如果在</a:t>
            </a:r>
            <a:r>
              <a:rPr lang="en-US" altLang="zh-CN" sz="2400" smtClean="0">
                <a:latin typeface="宋体" pitchFamily="2" charset="-122"/>
              </a:rPr>
              <a:t>X</a:t>
            </a:r>
            <a:r>
              <a:rPr lang="zh-CN" altLang="en-US" sz="2400" smtClean="0">
                <a:latin typeface="宋体" pitchFamily="2" charset="-122"/>
              </a:rPr>
              <a:t>的成员函数中没有声明同名的局部作用域标识符，那么在该函数内可以访问成员</a:t>
            </a:r>
            <a:r>
              <a:rPr lang="en-US" altLang="zh-CN" sz="2400" smtClean="0">
                <a:latin typeface="宋体" pitchFamily="2" charset="-122"/>
              </a:rPr>
              <a:t>m</a:t>
            </a:r>
            <a:r>
              <a:rPr lang="zh-CN" altLang="en-US" sz="2400" smtClean="0">
                <a:latin typeface="宋体" pitchFamily="2" charset="-122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latin typeface="宋体" pitchFamily="2" charset="-122"/>
              </a:rPr>
              <a:t>通过表达式</a:t>
            </a:r>
            <a:r>
              <a:rPr lang="en-US" altLang="zh-CN" sz="2400" smtClean="0">
                <a:latin typeface="宋体" pitchFamily="2" charset="-122"/>
              </a:rPr>
              <a:t>x.m</a:t>
            </a:r>
            <a:r>
              <a:rPr lang="zh-CN" altLang="en-US" sz="2400" smtClean="0">
                <a:latin typeface="宋体" pitchFamily="2" charset="-122"/>
              </a:rPr>
              <a:t>或者</a:t>
            </a:r>
            <a:r>
              <a:rPr lang="en-US" altLang="zh-CN" sz="2400" smtClean="0">
                <a:latin typeface="宋体" pitchFamily="2" charset="-122"/>
              </a:rPr>
              <a:t>X::m</a:t>
            </a:r>
            <a:r>
              <a:rPr lang="zh-CN" altLang="en-US" sz="2400" smtClean="0">
                <a:latin typeface="宋体" pitchFamily="2" charset="-122"/>
              </a:rPr>
              <a:t>访问。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smtClean="0">
                <a:latin typeface="宋体" pitchFamily="2" charset="-122"/>
              </a:rPr>
              <a:t>通过表达式</a:t>
            </a:r>
            <a:r>
              <a:rPr lang="en-US" altLang="zh-CN" sz="2400" smtClean="0">
                <a:latin typeface="宋体" pitchFamily="2" charset="-122"/>
              </a:rPr>
              <a:t>ptr-&gt;M</a:t>
            </a:r>
          </a:p>
        </p:txBody>
      </p:sp>
      <p:sp>
        <p:nvSpPr>
          <p:cNvPr id="7174" name="AutoShape 7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79388" y="6381750"/>
            <a:ext cx="215900" cy="215900"/>
          </a:xfrm>
          <a:prstGeom prst="actionButtonSound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F6EF2-0209-4E79-8E3E-E82547DA077D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162800" cy="1066800"/>
          </a:xfrm>
        </p:spPr>
        <p:txBody>
          <a:bodyPr/>
          <a:lstStyle/>
          <a:p>
            <a:pPr eaLnBrk="1" hangingPunct="1"/>
            <a:r>
              <a:rPr lang="zh-CN" altLang="en-US" smtClean="0"/>
              <a:t>命名空间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419975" cy="43815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命名空间可以解决类名、函数名等的命名冲突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命名空间的声明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namespace 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命名空间名 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各种声明（函数声明、类声明、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……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namespace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</a:rPr>
              <a:t>SomeNs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	class 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</a:rPr>
              <a:t>SomeClass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 { ... };</a:t>
            </a:r>
            <a:endParaRPr lang="zh-CN" altLang="en-US" sz="2400" dirty="0" smtClean="0">
              <a:solidFill>
                <a:srgbClr val="FF0000"/>
              </a:solidFill>
              <a:latin typeface="宋体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特殊的命名空间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全局命名空间：默认的命名空间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匿名命名空间：对每个源文件是唯一的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命名空间作用域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/>
              <a:t>一个命名空间确定了一个命名空间作用域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引用其它命名空间作用域中的标识符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命名空间名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标识符名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例：声明一个</a:t>
            </a:r>
            <a:r>
              <a:rPr lang="en-US" altLang="zh-CN" dirty="0" err="1" smtClean="0"/>
              <a:t>SomeClass</a:t>
            </a:r>
            <a:r>
              <a:rPr lang="zh-CN" altLang="en-US" dirty="0" smtClean="0"/>
              <a:t>型的对象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 smtClean="0">
                <a:solidFill>
                  <a:srgbClr val="66FFFF"/>
                </a:solidFill>
                <a:latin typeface="宋体" pitchFamily="2" charset="-122"/>
              </a:rPr>
              <a:t>SomeNs</a:t>
            </a:r>
            <a:r>
              <a:rPr lang="en-US" altLang="zh-CN" dirty="0" smtClean="0">
                <a:solidFill>
                  <a:srgbClr val="66FFFF"/>
                </a:solidFill>
                <a:latin typeface="宋体" pitchFamily="2" charset="-122"/>
              </a:rPr>
              <a:t>::</a:t>
            </a:r>
            <a:r>
              <a:rPr lang="en-US" altLang="zh-CN" dirty="0" err="1" smtClean="0">
                <a:solidFill>
                  <a:srgbClr val="66FFFF"/>
                </a:solidFill>
                <a:latin typeface="宋体" pitchFamily="2" charset="-122"/>
              </a:rPr>
              <a:t>SomeClass</a:t>
            </a:r>
            <a:r>
              <a:rPr lang="en-US" altLang="zh-CN" dirty="0" smtClean="0">
                <a:solidFill>
                  <a:srgbClr val="66FFFF"/>
                </a:solidFill>
                <a:latin typeface="宋体" pitchFamily="2" charset="-122"/>
              </a:rPr>
              <a:t> obj1;</a:t>
            </a:r>
          </a:p>
          <a:p>
            <a:pPr>
              <a:defRPr/>
            </a:pPr>
            <a:r>
              <a:rPr lang="zh-CN" altLang="en-US" dirty="0" smtClean="0"/>
              <a:t>将其它命名空间作用域的标识符暴露于当前作用域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对指定标识符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using </a:t>
            </a:r>
            <a:r>
              <a:rPr lang="zh-CN" altLang="en-US" dirty="0" smtClean="0"/>
              <a:t>命名空间名</a:t>
            </a:r>
            <a:r>
              <a:rPr lang="en-US" altLang="zh-CN" dirty="0" smtClean="0"/>
              <a:t>::</a:t>
            </a:r>
            <a:r>
              <a:rPr lang="zh-CN" altLang="en-US" dirty="0" smtClean="0"/>
              <a:t>标识符名</a:t>
            </a:r>
            <a:r>
              <a:rPr lang="en-US" altLang="zh-CN" dirty="0" smtClean="0"/>
              <a:t>;</a:t>
            </a:r>
          </a:p>
          <a:p>
            <a:pPr lvl="1">
              <a:defRPr/>
            </a:pPr>
            <a:r>
              <a:rPr lang="zh-CN" altLang="en-US" dirty="0" smtClean="0"/>
              <a:t>对所有标识符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using namespace</a:t>
            </a:r>
            <a:r>
              <a:rPr lang="zh-CN" altLang="en-US" dirty="0" smtClean="0"/>
              <a:t>命名空间名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90BA8-DCB1-4201-9E12-B95BAC52335F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全局变量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作用域：全局作用域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（全局变量只需在一个源文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件中定义，就可以作用于所有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的源文件。）</a:t>
            </a:r>
          </a:p>
          <a:p>
            <a:r>
              <a:rPr lang="zh-CN" altLang="en-US" dirty="0" smtClean="0"/>
              <a:t>生命周期：程序运行期一直存在</a:t>
            </a:r>
          </a:p>
          <a:p>
            <a:r>
              <a:rPr lang="zh-CN" altLang="en-US" dirty="0" smtClean="0"/>
              <a:t>引用方法：其他文件中要使用必须用</a:t>
            </a:r>
            <a:r>
              <a:rPr lang="en-US" altLang="zh-CN" dirty="0" smtClean="0"/>
              <a:t>extern </a:t>
            </a:r>
            <a:r>
              <a:rPr lang="zh-CN" altLang="en-US" dirty="0" smtClean="0"/>
              <a:t>关键字声明要引用的全局变量。</a:t>
            </a:r>
          </a:p>
          <a:p>
            <a:r>
              <a:rPr lang="zh-CN" altLang="en-US" dirty="0" smtClean="0"/>
              <a:t>内存分布：全局数据区</a:t>
            </a:r>
            <a:endParaRPr lang="en-US" altLang="zh-CN" dirty="0" smtClean="0"/>
          </a:p>
          <a:p>
            <a:r>
              <a:rPr lang="zh-CN" altLang="en-US" dirty="0" smtClean="0"/>
              <a:t>注意：如果在两个文件中都定义了相同名字的全局变量，连接出错：变量重定义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</a:t>
            </a:r>
            <a:r>
              <a:rPr lang="zh-CN" altLang="en-US" dirty="0" smtClean="0"/>
              <a:t>若全局变量与局部变量重名，则在局部变量的作用域内，该同名全局变量不可见。若要访问加上域解析符：：</a:t>
            </a:r>
          </a:p>
          <a:p>
            <a:pPr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35437" y="0"/>
            <a:ext cx="20085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//defime.cpp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g_iValue</a:t>
            </a:r>
            <a:r>
              <a:rPr lang="en-US" altLang="zh-CN" dirty="0" smtClean="0"/>
              <a:t> = 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//main.cpp</a:t>
            </a:r>
          </a:p>
          <a:p>
            <a:r>
              <a:rPr lang="en-US" altLang="zh-CN" dirty="0" smtClean="0"/>
              <a:t>extern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g_iValue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g_iValue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81075"/>
            <a:ext cx="8591550" cy="58769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3200" b="1" dirty="0" smtClean="0"/>
              <a:t>利用域分辨符“</a:t>
            </a:r>
            <a:r>
              <a:rPr lang="en-US" altLang="zh-CN" sz="3200" b="1" dirty="0" smtClean="0">
                <a:solidFill>
                  <a:srgbClr val="FF0066"/>
                </a:solidFill>
              </a:rPr>
              <a:t>::</a:t>
            </a:r>
            <a:r>
              <a:rPr lang="en-US" altLang="zh-CN" sz="3200" b="1" dirty="0" smtClean="0"/>
              <a:t>”</a:t>
            </a:r>
            <a:r>
              <a:rPr lang="zh-CN" altLang="en-US" sz="3200" b="1" dirty="0" smtClean="0"/>
              <a:t>可以访问当前作用域所隐藏的全局变量。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 smtClean="0"/>
              <a:t>如：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 smtClean="0"/>
              <a:t>		</a:t>
            </a:r>
            <a:r>
              <a:rPr lang="en-US" altLang="zh-CN" sz="2800" b="1" dirty="0" err="1" smtClean="0">
                <a:latin typeface="Courier New" pitchFamily="49" charset="0"/>
              </a:rPr>
              <a:t>int</a:t>
            </a:r>
            <a:r>
              <a:rPr lang="en-US" altLang="zh-CN" sz="2800" b="1" dirty="0" smtClean="0">
                <a:latin typeface="Courier New" pitchFamily="49" charset="0"/>
              </a:rPr>
              <a:t> x=2;     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全局变量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void f2( 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  </a:t>
            </a:r>
            <a:r>
              <a:rPr lang="en-US" altLang="zh-CN" sz="2800" b="1" dirty="0" err="1" smtClean="0">
                <a:latin typeface="Courier New" pitchFamily="49" charset="0"/>
              </a:rPr>
              <a:t>int</a:t>
            </a:r>
            <a:r>
              <a:rPr lang="en-US" altLang="zh-CN" sz="2800" b="1" dirty="0" smtClean="0">
                <a:latin typeface="Courier New" pitchFamily="49" charset="0"/>
              </a:rPr>
              <a:t> y=x;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//y=2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      </a:t>
            </a:r>
            <a:r>
              <a:rPr lang="en-US" altLang="zh-CN" sz="2800" b="1" dirty="0" err="1" smtClean="0">
                <a:latin typeface="Courier New" pitchFamily="49" charset="0"/>
              </a:rPr>
              <a:t>int</a:t>
            </a:r>
            <a:r>
              <a:rPr lang="en-US" altLang="zh-CN" sz="2800" b="1" dirty="0" smtClean="0">
                <a:latin typeface="Courier New" pitchFamily="49" charset="0"/>
              </a:rPr>
              <a:t> x=5;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局部变量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x,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它隐藏了全局变量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  ::x=7; 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给全局变量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x</a:t>
            </a:r>
            <a:r>
              <a:rPr lang="zh-CN" altLang="en-US" sz="2800" b="1" dirty="0" smtClean="0">
                <a:solidFill>
                  <a:srgbClr val="008000"/>
                </a:solidFill>
                <a:latin typeface="Courier New" pitchFamily="49" charset="0"/>
              </a:rPr>
              <a:t>赋值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Courier New" pitchFamily="49" charset="0"/>
              </a:rPr>
              <a:t>		  </a:t>
            </a:r>
            <a:r>
              <a:rPr lang="en-US" altLang="zh-CN" sz="2800" b="1" dirty="0" smtClean="0">
                <a:latin typeface="Courier New" pitchFamily="49" charset="0"/>
              </a:rPr>
              <a:t>y=x;     </a:t>
            </a:r>
            <a:r>
              <a:rPr lang="en-US" altLang="zh-CN" sz="2800" b="1" dirty="0" smtClean="0">
                <a:solidFill>
                  <a:srgbClr val="008000"/>
                </a:solidFill>
                <a:latin typeface="Courier New" pitchFamily="49" charset="0"/>
              </a:rPr>
              <a:t>//y=5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latin typeface="Courier New" pitchFamily="49" charset="0"/>
              </a:rPr>
              <a:t>		}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457200" y="1889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6000" b="1" dirty="0" smtClean="0">
                <a:solidFill>
                  <a:schemeClr val="tx2"/>
                </a:solidFill>
                <a:latin typeface="宋体" pitchFamily="2" charset="-122"/>
              </a:rPr>
              <a:t>域解析符</a:t>
            </a:r>
            <a:r>
              <a:rPr lang="en-US" altLang="zh-CN" sz="6000" b="1" dirty="0">
                <a:solidFill>
                  <a:schemeClr val="tx2"/>
                </a:solidFill>
                <a:latin typeface="宋体" pitchFamily="2" charset="-122"/>
              </a:rPr>
              <a:t>::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全局静态变量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 作用域：文件作用域（只在被定义的文件中可见。），该源程序独享</a:t>
            </a:r>
          </a:p>
          <a:p>
            <a:r>
              <a:rPr lang="zh-CN" altLang="en-US" dirty="0" smtClean="0"/>
              <a:t>生命周期：程序运行期一直存在</a:t>
            </a:r>
          </a:p>
          <a:p>
            <a:r>
              <a:rPr lang="zh-CN" altLang="en-US" dirty="0" smtClean="0"/>
              <a:t>内存分布：全局数据区</a:t>
            </a:r>
          </a:p>
          <a:p>
            <a:r>
              <a:rPr lang="zh-CN" altLang="en-US" dirty="0" smtClean="0"/>
              <a:t>定义方法：</a:t>
            </a:r>
            <a:r>
              <a:rPr lang="en-US" altLang="zh-CN" dirty="0" err="1" smtClean="0"/>
              <a:t>static,const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注意：只要文件不互相包含，在两个不同的文件中是可以定义完全相同的两个静态变量的，它们是两个完全不同的变量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2749" y="2214554"/>
            <a:ext cx="24612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iValue_1;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static const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iValue_2;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iValue_3;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return 0;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1067</Words>
  <PresentationFormat>全屏显示(4:3)</PresentationFormat>
  <Paragraphs>154</Paragraphs>
  <Slides>13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作用域和生命周期</vt:lpstr>
      <vt:lpstr>全局作用域</vt:lpstr>
      <vt:lpstr>局部、语句作用域</vt:lpstr>
      <vt:lpstr>类作用域</vt:lpstr>
      <vt:lpstr>命名空间</vt:lpstr>
      <vt:lpstr>命名空间作用域</vt:lpstr>
      <vt:lpstr>全局变量</vt:lpstr>
      <vt:lpstr>幻灯片 8</vt:lpstr>
      <vt:lpstr>全局静态变量</vt:lpstr>
      <vt:lpstr>局部变量</vt:lpstr>
      <vt:lpstr>静态局部变量</vt:lpstr>
      <vt:lpstr>变量分配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变量的作用域和声明周期</dc:title>
  <cp:lastModifiedBy>微软用户</cp:lastModifiedBy>
  <cp:revision>18</cp:revision>
  <dcterms:modified xsi:type="dcterms:W3CDTF">2013-04-15T09:12:46Z</dcterms:modified>
</cp:coreProperties>
</file>