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2"/>
  </p:notesMasterIdLst>
  <p:sldIdLst>
    <p:sldId id="256" r:id="rId2"/>
    <p:sldId id="264" r:id="rId3"/>
    <p:sldId id="257" r:id="rId4"/>
    <p:sldId id="258" r:id="rId5"/>
    <p:sldId id="259" r:id="rId6"/>
    <p:sldId id="260"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Woods" initials="AW" lastIdx="1" clrIdx="0">
    <p:extLst>
      <p:ext uri="{19B8F6BF-5375-455C-9EA6-DF929625EA0E}">
        <p15:presenceInfo xmlns:p15="http://schemas.microsoft.com/office/powerpoint/2012/main" userId="943f6e24b76ae89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9912" autoAdjust="0"/>
  </p:normalViewPr>
  <p:slideViewPr>
    <p:cSldViewPr snapToGrid="0">
      <p:cViewPr varScale="1">
        <p:scale>
          <a:sx n="77" d="100"/>
          <a:sy n="77" d="100"/>
        </p:scale>
        <p:origin x="91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0-06-29T12:46:43.410" idx="1">
    <p:pos x="10" y="10"/>
    <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5EDFDA-2920-4E08-9D74-7D43B3C9DBF3}" type="datetimeFigureOut">
              <a:rPr lang="zh-CN" altLang="en-US" smtClean="0"/>
              <a:t>2020/6/29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18E575-6864-433B-AB86-1C2D841A3D4D}" type="slidenum">
              <a:rPr lang="zh-CN" altLang="en-US" smtClean="0"/>
              <a:t>‹#›</a:t>
            </a:fld>
            <a:endParaRPr lang="zh-CN" altLang="en-US"/>
          </a:p>
        </p:txBody>
      </p:sp>
    </p:spTree>
    <p:extLst>
      <p:ext uri="{BB962C8B-B14F-4D97-AF65-F5344CB8AC3E}">
        <p14:creationId xmlns:p14="http://schemas.microsoft.com/office/powerpoint/2010/main" val="38171694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后面将主讲答题部分</a:t>
            </a:r>
          </a:p>
        </p:txBody>
      </p:sp>
      <p:sp>
        <p:nvSpPr>
          <p:cNvPr id="4" name="灯片编号占位符 3"/>
          <p:cNvSpPr>
            <a:spLocks noGrp="1"/>
          </p:cNvSpPr>
          <p:nvPr>
            <p:ph type="sldNum" sz="quarter" idx="5"/>
          </p:nvPr>
        </p:nvSpPr>
        <p:spPr/>
        <p:txBody>
          <a:bodyPr/>
          <a:lstStyle/>
          <a:p>
            <a:fld id="{2618E575-6864-433B-AB86-1C2D841A3D4D}" type="slidenum">
              <a:rPr lang="zh-CN" altLang="en-US" smtClean="0"/>
              <a:t>2</a:t>
            </a:fld>
            <a:endParaRPr lang="zh-CN" altLang="en-US"/>
          </a:p>
        </p:txBody>
      </p:sp>
    </p:spTree>
    <p:extLst>
      <p:ext uri="{BB962C8B-B14F-4D97-AF65-F5344CB8AC3E}">
        <p14:creationId xmlns:p14="http://schemas.microsoft.com/office/powerpoint/2010/main" val="7467343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这是一个用户于该系统的用例图，这里针对答题用例做分析。首先我们是以用户身份开始进行答题，因为以游客身份进行的话，只能观看题目，但不能提交。用户首先进入课程页面，之后判断该用户是否已经完成该课程的题目，若已经完成，则提示答题完成并显示答案；若没有答题过，用户在答题后进行提交，通过后台数据库的对接进行答案的验证，返回得分并获取积分。这里引出我做的部分，主要是后台逻辑，包括这里和下面我要讲的答题评分逻辑。</a:t>
            </a:r>
          </a:p>
        </p:txBody>
      </p:sp>
      <p:sp>
        <p:nvSpPr>
          <p:cNvPr id="4" name="灯片编号占位符 3"/>
          <p:cNvSpPr>
            <a:spLocks noGrp="1"/>
          </p:cNvSpPr>
          <p:nvPr>
            <p:ph type="sldNum" sz="quarter" idx="5"/>
          </p:nvPr>
        </p:nvSpPr>
        <p:spPr/>
        <p:txBody>
          <a:bodyPr/>
          <a:lstStyle/>
          <a:p>
            <a:fld id="{2618E575-6864-433B-AB86-1C2D841A3D4D}" type="slidenum">
              <a:rPr lang="zh-CN" altLang="en-US" smtClean="0"/>
              <a:t>3</a:t>
            </a:fld>
            <a:endParaRPr lang="zh-CN" altLang="en-US"/>
          </a:p>
        </p:txBody>
      </p:sp>
    </p:spTree>
    <p:extLst>
      <p:ext uri="{BB962C8B-B14F-4D97-AF65-F5344CB8AC3E}">
        <p14:creationId xmlns:p14="http://schemas.microsoft.com/office/powerpoint/2010/main" val="2068164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可以看到这有</a:t>
            </a:r>
            <a:r>
              <a:rPr lang="en-US" altLang="zh-CN" dirty="0"/>
              <a:t>C</a:t>
            </a:r>
            <a:r>
              <a:rPr lang="zh-CN" altLang="en-US" dirty="0"/>
              <a:t>课程  以及下面的</a:t>
            </a:r>
            <a:r>
              <a:rPr lang="en-US" altLang="zh-CN" dirty="0"/>
              <a:t>C</a:t>
            </a:r>
            <a:r>
              <a:rPr lang="zh-CN" altLang="en-US" dirty="0"/>
              <a:t>课程的标记。以</a:t>
            </a:r>
            <a:r>
              <a:rPr lang="en-US" altLang="zh-CN" dirty="0"/>
              <a:t>C</a:t>
            </a:r>
            <a:r>
              <a:rPr lang="zh-CN" altLang="en-US" dirty="0"/>
              <a:t>课程为例，如果某用户</a:t>
            </a:r>
            <a:r>
              <a:rPr lang="en-US" altLang="zh-CN" dirty="0" err="1"/>
              <a:t>C_mark</a:t>
            </a:r>
            <a:r>
              <a:rPr lang="zh-CN" altLang="en-US" dirty="0"/>
              <a:t>的值不为空，则不能再进行答题。但</a:t>
            </a:r>
            <a:r>
              <a:rPr lang="en-US" altLang="zh-CN" dirty="0" err="1"/>
              <a:t>C_mark</a:t>
            </a:r>
            <a:r>
              <a:rPr lang="zh-CN" altLang="en-US" dirty="0"/>
              <a:t>存在的同时</a:t>
            </a:r>
            <a:r>
              <a:rPr lang="en-US" altLang="zh-CN" dirty="0"/>
              <a:t>C</a:t>
            </a:r>
            <a:r>
              <a:rPr lang="zh-CN" altLang="en-US" dirty="0"/>
              <a:t>课程的成绩也必须存在，不使用成绩为不为空来进行判定，是因为要保护用户隐私，防止成绩泄露。</a:t>
            </a:r>
          </a:p>
        </p:txBody>
      </p:sp>
      <p:sp>
        <p:nvSpPr>
          <p:cNvPr id="4" name="灯片编号占位符 3"/>
          <p:cNvSpPr>
            <a:spLocks noGrp="1"/>
          </p:cNvSpPr>
          <p:nvPr>
            <p:ph type="sldNum" sz="quarter" idx="5"/>
          </p:nvPr>
        </p:nvSpPr>
        <p:spPr/>
        <p:txBody>
          <a:bodyPr/>
          <a:lstStyle/>
          <a:p>
            <a:fld id="{2618E575-6864-433B-AB86-1C2D841A3D4D}" type="slidenum">
              <a:rPr lang="zh-CN" altLang="en-US" smtClean="0"/>
              <a:t>4</a:t>
            </a:fld>
            <a:endParaRPr lang="zh-CN" altLang="en-US"/>
          </a:p>
        </p:txBody>
      </p:sp>
    </p:spTree>
    <p:extLst>
      <p:ext uri="{BB962C8B-B14F-4D97-AF65-F5344CB8AC3E}">
        <p14:creationId xmlns:p14="http://schemas.microsoft.com/office/powerpoint/2010/main" val="7556429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数据库中的答案以数字形式存储，</a:t>
            </a:r>
            <a:r>
              <a:rPr lang="en-US" altLang="zh-CN" dirty="0"/>
              <a:t>1</a:t>
            </a:r>
            <a:r>
              <a:rPr lang="zh-CN" altLang="en-US" dirty="0"/>
              <a:t>代表</a:t>
            </a:r>
            <a:r>
              <a:rPr lang="en-US" altLang="zh-CN" dirty="0"/>
              <a:t>A</a:t>
            </a:r>
            <a:r>
              <a:rPr lang="zh-CN" altLang="en-US" dirty="0"/>
              <a:t>，</a:t>
            </a:r>
            <a:r>
              <a:rPr lang="en-US" altLang="zh-CN" dirty="0"/>
              <a:t>2</a:t>
            </a:r>
            <a:r>
              <a:rPr lang="zh-CN" altLang="en-US" dirty="0"/>
              <a:t>代表</a:t>
            </a:r>
            <a:r>
              <a:rPr lang="en-US" altLang="zh-CN" dirty="0"/>
              <a:t>B</a:t>
            </a:r>
            <a:r>
              <a:rPr lang="zh-CN" altLang="en-US" dirty="0"/>
              <a:t>依次类推，将数字存储到数组中，对比数字打印答案。</a:t>
            </a:r>
          </a:p>
        </p:txBody>
      </p:sp>
      <p:sp>
        <p:nvSpPr>
          <p:cNvPr id="4" name="灯片编号占位符 3"/>
          <p:cNvSpPr>
            <a:spLocks noGrp="1"/>
          </p:cNvSpPr>
          <p:nvPr>
            <p:ph type="sldNum" sz="quarter" idx="5"/>
          </p:nvPr>
        </p:nvSpPr>
        <p:spPr/>
        <p:txBody>
          <a:bodyPr/>
          <a:lstStyle/>
          <a:p>
            <a:fld id="{2618E575-6864-433B-AB86-1C2D841A3D4D}" type="slidenum">
              <a:rPr lang="zh-CN" altLang="en-US" smtClean="0"/>
              <a:t>5</a:t>
            </a:fld>
            <a:endParaRPr lang="zh-CN" altLang="en-US"/>
          </a:p>
        </p:txBody>
      </p:sp>
    </p:spTree>
    <p:extLst>
      <p:ext uri="{BB962C8B-B14F-4D97-AF65-F5344CB8AC3E}">
        <p14:creationId xmlns:p14="http://schemas.microsoft.com/office/powerpoint/2010/main" val="463460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CE7EBAFE-20F1-4708-8880-CC5ABB88981A}" type="datetimeFigureOut">
              <a:rPr lang="zh-CN" altLang="en-US" smtClean="0"/>
              <a:t>2020/6/29</a:t>
            </a:fld>
            <a:endParaRPr lang="zh-CN" alt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C4432AD8-A7D9-467A-AC5F-A97855A1ABEA}" type="slidenum">
              <a:rPr lang="zh-CN" altLang="en-US" smtClean="0"/>
              <a:t>‹#›</a:t>
            </a:fld>
            <a:endParaRPr lang="zh-CN" alt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4123624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1945898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56440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34701761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CE7EBAFE-20F1-4708-8880-CC5ABB88981A}" type="datetimeFigureOut">
              <a:rPr lang="zh-CN" altLang="en-US" smtClean="0"/>
              <a:t>2020/6/29</a:t>
            </a:fld>
            <a:endParaRPr lang="zh-CN" alt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zh-CN" alt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C4432AD8-A7D9-467A-AC5F-A97855A1ABEA}" type="slidenum">
              <a:rPr lang="zh-CN" altLang="en-US" smtClean="0"/>
              <a:t>‹#›</a:t>
            </a:fld>
            <a:endParaRPr lang="zh-CN" alt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65091509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21689331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2363637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27493658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7EBAFE-20F1-4708-8880-CC5ABB88981A}" type="datetimeFigureOut">
              <a:rPr lang="zh-CN" altLang="en-US" smtClean="0"/>
              <a:t>2020/6/29</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C4432AD8-A7D9-467A-AC5F-A97855A1ABEA}" type="slidenum">
              <a:rPr lang="zh-CN" altLang="en-US" smtClean="0"/>
              <a:t>‹#›</a:t>
            </a:fld>
            <a:endParaRPr lang="zh-CN" altLang="en-US"/>
          </a:p>
        </p:txBody>
      </p:sp>
    </p:spTree>
    <p:extLst>
      <p:ext uri="{BB962C8B-B14F-4D97-AF65-F5344CB8AC3E}">
        <p14:creationId xmlns:p14="http://schemas.microsoft.com/office/powerpoint/2010/main" val="38023325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E7EBAFE-20F1-4708-8880-CC5ABB88981A}" type="datetimeFigureOut">
              <a:rPr lang="zh-CN" altLang="en-US" smtClean="0"/>
              <a:t>2020/6/29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4432AD8-A7D9-467A-AC5F-A97855A1ABE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704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CE7EBAFE-20F1-4708-8880-CC5ABB88981A}" type="datetimeFigureOut">
              <a:rPr lang="zh-CN" altLang="en-US" smtClean="0"/>
              <a:t>2020/6/29</a:t>
            </a:fld>
            <a:endParaRPr lang="zh-CN" alt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zh-CN" alt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C4432AD8-A7D9-467A-AC5F-A97855A1ABEA}" type="slidenum">
              <a:rPr lang="zh-CN" altLang="en-US" smtClean="0"/>
              <a:t>‹#›</a:t>
            </a:fld>
            <a:endParaRPr lang="zh-CN" alt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232542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CE7EBAFE-20F1-4708-8880-CC5ABB88981A}" type="datetimeFigureOut">
              <a:rPr lang="zh-CN" altLang="en-US" smtClean="0"/>
              <a:t>2020/6/29</a:t>
            </a:fld>
            <a:endParaRPr lang="zh-CN" alt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zh-CN" alt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C4432AD8-A7D9-467A-AC5F-A97855A1ABEA}" type="slidenum">
              <a:rPr lang="zh-CN" altLang="en-US" smtClean="0"/>
              <a:t>‹#›</a:t>
            </a:fld>
            <a:endParaRPr lang="zh-CN" alt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6725764"/>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1592DA-E0E7-41D1-B6C6-6AC2ADC4EDB6}"/>
              </a:ext>
            </a:extLst>
          </p:cNvPr>
          <p:cNvSpPr>
            <a:spLocks noGrp="1"/>
          </p:cNvSpPr>
          <p:nvPr>
            <p:ph type="ctrTitle"/>
          </p:nvPr>
        </p:nvSpPr>
        <p:spPr>
          <a:xfrm>
            <a:off x="1915127" y="1116101"/>
            <a:ext cx="8361229" cy="2098226"/>
          </a:xfrm>
        </p:spPr>
        <p:txBody>
          <a:bodyPr/>
          <a:lstStyle/>
          <a:p>
            <a:r>
              <a:rPr lang="zh-CN" altLang="en-US" sz="6600" dirty="0"/>
              <a:t>微课网  个人项目报告</a:t>
            </a:r>
          </a:p>
        </p:txBody>
      </p:sp>
      <p:sp>
        <p:nvSpPr>
          <p:cNvPr id="3" name="副标题 2">
            <a:extLst>
              <a:ext uri="{FF2B5EF4-FFF2-40B4-BE49-F238E27FC236}">
                <a16:creationId xmlns:a16="http://schemas.microsoft.com/office/drawing/2014/main" id="{12CA5D3C-3AC1-472A-A990-4C6913722F67}"/>
              </a:ext>
            </a:extLst>
          </p:cNvPr>
          <p:cNvSpPr>
            <a:spLocks noGrp="1"/>
          </p:cNvSpPr>
          <p:nvPr>
            <p:ph type="subTitle" idx="1"/>
          </p:nvPr>
        </p:nvSpPr>
        <p:spPr/>
        <p:txBody>
          <a:bodyPr/>
          <a:lstStyle/>
          <a:p>
            <a:r>
              <a:rPr lang="zh-CN" altLang="en-US" dirty="0"/>
              <a:t>徐昊</a:t>
            </a:r>
          </a:p>
        </p:txBody>
      </p:sp>
    </p:spTree>
    <p:extLst>
      <p:ext uri="{BB962C8B-B14F-4D97-AF65-F5344CB8AC3E}">
        <p14:creationId xmlns:p14="http://schemas.microsoft.com/office/powerpoint/2010/main" val="3063917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7FE83-8EBF-4B15-8F9D-3F1654C721D9}"/>
              </a:ext>
            </a:extLst>
          </p:cNvPr>
          <p:cNvSpPr>
            <a:spLocks noGrp="1"/>
          </p:cNvSpPr>
          <p:nvPr>
            <p:ph type="title"/>
          </p:nvPr>
        </p:nvSpPr>
        <p:spPr/>
        <p:txBody>
          <a:bodyPr/>
          <a:lstStyle/>
          <a:p>
            <a:r>
              <a:rPr lang="zh-CN" altLang="en-US" dirty="0"/>
              <a:t>个人心得</a:t>
            </a:r>
          </a:p>
        </p:txBody>
      </p:sp>
      <p:sp>
        <p:nvSpPr>
          <p:cNvPr id="3" name="内容占位符 2">
            <a:extLst>
              <a:ext uri="{FF2B5EF4-FFF2-40B4-BE49-F238E27FC236}">
                <a16:creationId xmlns:a16="http://schemas.microsoft.com/office/drawing/2014/main" id="{369FBEBE-3BBD-482D-A2A6-79CECFC5880C}"/>
              </a:ext>
            </a:extLst>
          </p:cNvPr>
          <p:cNvSpPr>
            <a:spLocks noGrp="1"/>
          </p:cNvSpPr>
          <p:nvPr>
            <p:ph idx="1"/>
          </p:nvPr>
        </p:nvSpPr>
        <p:spPr>
          <a:xfrm>
            <a:off x="1371600" y="2802835"/>
            <a:ext cx="9601200" cy="3581400"/>
          </a:xfrm>
        </p:spPr>
        <p:txBody>
          <a:bodyPr/>
          <a:lstStyle/>
          <a:p>
            <a:r>
              <a:rPr lang="zh-CN" altLang="en-US" dirty="0"/>
              <a:t>之前并没有进行过</a:t>
            </a:r>
            <a:r>
              <a:rPr lang="en-US" altLang="zh-CN" dirty="0"/>
              <a:t>PHP</a:t>
            </a:r>
            <a:r>
              <a:rPr lang="zh-CN" altLang="en-US" dirty="0"/>
              <a:t>相关开发，这次实践项目令我收获颇丰。前期对于</a:t>
            </a:r>
            <a:r>
              <a:rPr lang="en-US" altLang="zh-CN" dirty="0"/>
              <a:t>PHP</a:t>
            </a:r>
            <a:r>
              <a:rPr lang="zh-CN" altLang="en-US" dirty="0"/>
              <a:t>语法的理解有问题，但是借助之前</a:t>
            </a:r>
            <a:r>
              <a:rPr lang="en-US" altLang="zh-CN" dirty="0"/>
              <a:t>C++</a:t>
            </a:r>
            <a:r>
              <a:rPr lang="zh-CN" altLang="en-US" dirty="0"/>
              <a:t>开发的经验，顺利度过了困难期。</a:t>
            </a:r>
            <a:endParaRPr lang="en-US" altLang="zh-CN" dirty="0"/>
          </a:p>
          <a:p>
            <a:r>
              <a:rPr lang="en-US" altLang="zh-CN" dirty="0"/>
              <a:t>PHP</a:t>
            </a:r>
            <a:r>
              <a:rPr lang="zh-CN" altLang="en-US" dirty="0"/>
              <a:t>后台对于网页的操作很关键，对数据的处理与传递起到了关键的作用。</a:t>
            </a:r>
            <a:endParaRPr lang="en-US" altLang="zh-CN" dirty="0"/>
          </a:p>
          <a:p>
            <a:r>
              <a:rPr lang="zh-CN" altLang="en-US" dirty="0"/>
              <a:t>通过这次的项目也累积到许多开发经验以及一些通用的方法模式。</a:t>
            </a:r>
          </a:p>
        </p:txBody>
      </p:sp>
    </p:spTree>
    <p:extLst>
      <p:ext uri="{BB962C8B-B14F-4D97-AF65-F5344CB8AC3E}">
        <p14:creationId xmlns:p14="http://schemas.microsoft.com/office/powerpoint/2010/main" val="2933518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2CE3DD-5FB3-4FAE-8961-224934BCA134}"/>
              </a:ext>
            </a:extLst>
          </p:cNvPr>
          <p:cNvSpPr>
            <a:spLocks noGrp="1"/>
          </p:cNvSpPr>
          <p:nvPr>
            <p:ph type="title"/>
          </p:nvPr>
        </p:nvSpPr>
        <p:spPr/>
        <p:txBody>
          <a:bodyPr/>
          <a:lstStyle/>
          <a:p>
            <a:r>
              <a:rPr lang="zh-CN" altLang="en-US" dirty="0"/>
              <a:t>个人部分的完成情况</a:t>
            </a:r>
          </a:p>
        </p:txBody>
      </p:sp>
      <p:sp>
        <p:nvSpPr>
          <p:cNvPr id="3" name="内容占位符 2">
            <a:extLst>
              <a:ext uri="{FF2B5EF4-FFF2-40B4-BE49-F238E27FC236}">
                <a16:creationId xmlns:a16="http://schemas.microsoft.com/office/drawing/2014/main" id="{A440563A-82F5-4009-B313-50827B60F21D}"/>
              </a:ext>
            </a:extLst>
          </p:cNvPr>
          <p:cNvSpPr>
            <a:spLocks noGrp="1"/>
          </p:cNvSpPr>
          <p:nvPr>
            <p:ph idx="1"/>
          </p:nvPr>
        </p:nvSpPr>
        <p:spPr/>
        <p:txBody>
          <a:bodyPr/>
          <a:lstStyle/>
          <a:p>
            <a:r>
              <a:rPr lang="zh-CN" altLang="en-US" dirty="0"/>
              <a:t>完成了对于答题方面的后台操作</a:t>
            </a:r>
            <a:endParaRPr lang="en-US" altLang="zh-CN" dirty="0"/>
          </a:p>
          <a:p>
            <a:r>
              <a:rPr lang="zh-CN" altLang="en-US" dirty="0"/>
              <a:t>前期开发并未封装成类，后期进行了修改</a:t>
            </a:r>
            <a:endParaRPr lang="en-US" altLang="zh-CN" dirty="0"/>
          </a:p>
          <a:p>
            <a:r>
              <a:rPr lang="zh-CN" altLang="en-US" dirty="0"/>
              <a:t>同时进行了其他的后台处理部分，包括登录注册的后台处理，充值购买，特定课程的购买解锁等。</a:t>
            </a:r>
          </a:p>
        </p:txBody>
      </p:sp>
    </p:spTree>
    <p:extLst>
      <p:ext uri="{BB962C8B-B14F-4D97-AF65-F5344CB8AC3E}">
        <p14:creationId xmlns:p14="http://schemas.microsoft.com/office/powerpoint/2010/main" val="10608124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615C8D0-8E4C-48D5-8E2E-446C9389F61F}"/>
              </a:ext>
            </a:extLst>
          </p:cNvPr>
          <p:cNvSpPr>
            <a:spLocks noGrp="1"/>
          </p:cNvSpPr>
          <p:nvPr>
            <p:ph type="title"/>
          </p:nvPr>
        </p:nvSpPr>
        <p:spPr/>
        <p:txBody>
          <a:bodyPr/>
          <a:lstStyle/>
          <a:p>
            <a:r>
              <a:rPr lang="zh-CN" altLang="en-US" dirty="0"/>
              <a:t>所做的建模分析</a:t>
            </a:r>
          </a:p>
        </p:txBody>
      </p:sp>
      <p:pic>
        <p:nvPicPr>
          <p:cNvPr id="7" name="图片 6">
            <a:extLst>
              <a:ext uri="{FF2B5EF4-FFF2-40B4-BE49-F238E27FC236}">
                <a16:creationId xmlns:a16="http://schemas.microsoft.com/office/drawing/2014/main" id="{B13C8DF7-B504-4BE2-8737-4FFCE9EF8305}"/>
              </a:ext>
            </a:extLst>
          </p:cNvPr>
          <p:cNvPicPr>
            <a:picLocks noChangeAspect="1"/>
          </p:cNvPicPr>
          <p:nvPr/>
        </p:nvPicPr>
        <p:blipFill>
          <a:blip r:embed="rId3"/>
          <a:stretch>
            <a:fillRect/>
          </a:stretch>
        </p:blipFill>
        <p:spPr>
          <a:xfrm>
            <a:off x="875473" y="1428750"/>
            <a:ext cx="4769953" cy="5273951"/>
          </a:xfrm>
          <a:prstGeom prst="rect">
            <a:avLst/>
          </a:prstGeom>
        </p:spPr>
      </p:pic>
      <p:pic>
        <p:nvPicPr>
          <p:cNvPr id="9" name="图片 8">
            <a:extLst>
              <a:ext uri="{FF2B5EF4-FFF2-40B4-BE49-F238E27FC236}">
                <a16:creationId xmlns:a16="http://schemas.microsoft.com/office/drawing/2014/main" id="{DF2ED78F-EFE8-4956-B6A7-DC3862178B70}"/>
              </a:ext>
            </a:extLst>
          </p:cNvPr>
          <p:cNvPicPr>
            <a:picLocks noChangeAspect="1"/>
          </p:cNvPicPr>
          <p:nvPr/>
        </p:nvPicPr>
        <p:blipFill>
          <a:blip r:embed="rId4"/>
          <a:stretch>
            <a:fillRect/>
          </a:stretch>
        </p:blipFill>
        <p:spPr>
          <a:xfrm>
            <a:off x="7301948" y="263801"/>
            <a:ext cx="4267200" cy="6438900"/>
          </a:xfrm>
          <a:prstGeom prst="rect">
            <a:avLst/>
          </a:prstGeom>
        </p:spPr>
      </p:pic>
      <p:cxnSp>
        <p:nvCxnSpPr>
          <p:cNvPr id="13" name="直接箭头连接符 12">
            <a:extLst>
              <a:ext uri="{FF2B5EF4-FFF2-40B4-BE49-F238E27FC236}">
                <a16:creationId xmlns:a16="http://schemas.microsoft.com/office/drawing/2014/main" id="{6C8E5066-BAD6-4236-8678-138632BB9FF1}"/>
              </a:ext>
            </a:extLst>
          </p:cNvPr>
          <p:cNvCxnSpPr/>
          <p:nvPr/>
        </p:nvCxnSpPr>
        <p:spPr>
          <a:xfrm>
            <a:off x="5744817" y="4065725"/>
            <a:ext cx="12821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680373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688652-094D-4349-AE85-53984C7B49D2}"/>
              </a:ext>
            </a:extLst>
          </p:cNvPr>
          <p:cNvSpPr>
            <a:spLocks noGrp="1"/>
          </p:cNvSpPr>
          <p:nvPr>
            <p:ph type="title"/>
          </p:nvPr>
        </p:nvSpPr>
        <p:spPr>
          <a:xfrm>
            <a:off x="1123122" y="265043"/>
            <a:ext cx="9601200" cy="725557"/>
          </a:xfrm>
        </p:spPr>
        <p:txBody>
          <a:bodyPr>
            <a:normAutofit fontScale="90000"/>
          </a:bodyPr>
          <a:lstStyle/>
          <a:p>
            <a:r>
              <a:rPr lang="zh-CN" altLang="en-US" dirty="0"/>
              <a:t>首先是对有没有进行过答题的判断。</a:t>
            </a:r>
            <a:br>
              <a:rPr lang="en-US" altLang="zh-CN" dirty="0"/>
            </a:br>
            <a:endParaRPr lang="zh-CN" altLang="en-US" dirty="0"/>
          </a:p>
        </p:txBody>
      </p:sp>
      <p:sp>
        <p:nvSpPr>
          <p:cNvPr id="4" name="文本框 3">
            <a:extLst>
              <a:ext uri="{FF2B5EF4-FFF2-40B4-BE49-F238E27FC236}">
                <a16:creationId xmlns:a16="http://schemas.microsoft.com/office/drawing/2014/main" id="{77C34CAF-0828-4989-A148-EA6688D5DE25}"/>
              </a:ext>
            </a:extLst>
          </p:cNvPr>
          <p:cNvSpPr txBox="1"/>
          <p:nvPr/>
        </p:nvSpPr>
        <p:spPr>
          <a:xfrm>
            <a:off x="1371600" y="990600"/>
            <a:ext cx="6778487" cy="646331"/>
          </a:xfrm>
          <a:prstGeom prst="rect">
            <a:avLst/>
          </a:prstGeom>
          <a:noFill/>
        </p:spPr>
        <p:txBody>
          <a:bodyPr wrap="square" rtlCol="0">
            <a:spAutoFit/>
          </a:bodyPr>
          <a:lstStyle/>
          <a:p>
            <a:r>
              <a:rPr lang="zh-CN" altLang="en-US" dirty="0"/>
              <a:t>在数据库的分数表中，有各个用户在每门课的所得成绩以及是否完成答题的标记。通过检查标记是否存在来判断是否进行过答题。</a:t>
            </a:r>
          </a:p>
        </p:txBody>
      </p:sp>
      <p:pic>
        <p:nvPicPr>
          <p:cNvPr id="5" name="图片 4">
            <a:extLst>
              <a:ext uri="{FF2B5EF4-FFF2-40B4-BE49-F238E27FC236}">
                <a16:creationId xmlns:a16="http://schemas.microsoft.com/office/drawing/2014/main" id="{3056D927-E4F6-4288-A14C-14312AE36973}"/>
              </a:ext>
            </a:extLst>
          </p:cNvPr>
          <p:cNvPicPr>
            <a:picLocks noChangeAspect="1"/>
          </p:cNvPicPr>
          <p:nvPr/>
        </p:nvPicPr>
        <p:blipFill>
          <a:blip r:embed="rId3"/>
          <a:stretch>
            <a:fillRect/>
          </a:stretch>
        </p:blipFill>
        <p:spPr>
          <a:xfrm>
            <a:off x="1371600" y="1990932"/>
            <a:ext cx="3905250" cy="4486275"/>
          </a:xfrm>
          <a:prstGeom prst="rect">
            <a:avLst/>
          </a:prstGeom>
        </p:spPr>
      </p:pic>
      <p:cxnSp>
        <p:nvCxnSpPr>
          <p:cNvPr id="7" name="直接连接符 6">
            <a:extLst>
              <a:ext uri="{FF2B5EF4-FFF2-40B4-BE49-F238E27FC236}">
                <a16:creationId xmlns:a16="http://schemas.microsoft.com/office/drawing/2014/main" id="{513A9ED4-4B9F-424A-8457-F2CA9484009A}"/>
              </a:ext>
            </a:extLst>
          </p:cNvPr>
          <p:cNvCxnSpPr/>
          <p:nvPr/>
        </p:nvCxnSpPr>
        <p:spPr>
          <a:xfrm>
            <a:off x="1371600" y="2474843"/>
            <a:ext cx="1510748" cy="0"/>
          </a:xfrm>
          <a:prstGeom prst="line">
            <a:avLst/>
          </a:prstGeom>
        </p:spPr>
        <p:style>
          <a:lnRef idx="2">
            <a:schemeClr val="accent6"/>
          </a:lnRef>
          <a:fillRef idx="0">
            <a:schemeClr val="accent6"/>
          </a:fillRef>
          <a:effectRef idx="1">
            <a:schemeClr val="accent6"/>
          </a:effectRef>
          <a:fontRef idx="minor">
            <a:schemeClr val="tx1"/>
          </a:fontRef>
        </p:style>
      </p:cxnSp>
      <p:cxnSp>
        <p:nvCxnSpPr>
          <p:cNvPr id="9" name="直接连接符 8">
            <a:extLst>
              <a:ext uri="{FF2B5EF4-FFF2-40B4-BE49-F238E27FC236}">
                <a16:creationId xmlns:a16="http://schemas.microsoft.com/office/drawing/2014/main" id="{E28E9036-D2B5-4F37-B08D-B687C5E6A075}"/>
              </a:ext>
            </a:extLst>
          </p:cNvPr>
          <p:cNvCxnSpPr/>
          <p:nvPr/>
        </p:nvCxnSpPr>
        <p:spPr>
          <a:xfrm>
            <a:off x="1461052" y="6477207"/>
            <a:ext cx="1311965" cy="0"/>
          </a:xfrm>
          <a:prstGeom prst="line">
            <a:avLst/>
          </a:prstGeom>
        </p:spPr>
        <p:style>
          <a:lnRef idx="2">
            <a:schemeClr val="accent6"/>
          </a:lnRef>
          <a:fillRef idx="0">
            <a:schemeClr val="accent6"/>
          </a:fillRef>
          <a:effectRef idx="1">
            <a:schemeClr val="accent6"/>
          </a:effectRef>
          <a:fontRef idx="minor">
            <a:schemeClr val="tx1"/>
          </a:fontRef>
        </p:style>
      </p:cxnSp>
      <p:pic>
        <p:nvPicPr>
          <p:cNvPr id="10" name="图片 9">
            <a:extLst>
              <a:ext uri="{FF2B5EF4-FFF2-40B4-BE49-F238E27FC236}">
                <a16:creationId xmlns:a16="http://schemas.microsoft.com/office/drawing/2014/main" id="{D18A2F5D-5EAA-4665-80CC-1747FB707FDF}"/>
              </a:ext>
            </a:extLst>
          </p:cNvPr>
          <p:cNvPicPr>
            <a:picLocks noChangeAspect="1"/>
          </p:cNvPicPr>
          <p:nvPr/>
        </p:nvPicPr>
        <p:blipFill>
          <a:blip r:embed="rId4"/>
          <a:stretch>
            <a:fillRect/>
          </a:stretch>
        </p:blipFill>
        <p:spPr>
          <a:xfrm>
            <a:off x="5356363" y="1941236"/>
            <a:ext cx="6640167" cy="2590800"/>
          </a:xfrm>
          <a:prstGeom prst="rect">
            <a:avLst/>
          </a:prstGeom>
        </p:spPr>
      </p:pic>
    </p:spTree>
    <p:extLst>
      <p:ext uri="{BB962C8B-B14F-4D97-AF65-F5344CB8AC3E}">
        <p14:creationId xmlns:p14="http://schemas.microsoft.com/office/powerpoint/2010/main" val="1053956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B5A618-F0FF-4DE1-A4CA-A626F738DC9E}"/>
              </a:ext>
            </a:extLst>
          </p:cNvPr>
          <p:cNvSpPr>
            <a:spLocks noGrp="1"/>
          </p:cNvSpPr>
          <p:nvPr>
            <p:ph type="title"/>
          </p:nvPr>
        </p:nvSpPr>
        <p:spPr>
          <a:xfrm>
            <a:off x="1371600" y="685800"/>
            <a:ext cx="9601200" cy="884583"/>
          </a:xfrm>
        </p:spPr>
        <p:txBody>
          <a:bodyPr/>
          <a:lstStyle/>
          <a:p>
            <a:r>
              <a:rPr lang="zh-CN" altLang="en-US" dirty="0"/>
              <a:t>如果已经完成答题，会显示答案</a:t>
            </a:r>
          </a:p>
        </p:txBody>
      </p:sp>
      <p:pic>
        <p:nvPicPr>
          <p:cNvPr id="4" name="图片 3">
            <a:extLst>
              <a:ext uri="{FF2B5EF4-FFF2-40B4-BE49-F238E27FC236}">
                <a16:creationId xmlns:a16="http://schemas.microsoft.com/office/drawing/2014/main" id="{715D747B-C9B4-4CE7-A27B-98457240318E}"/>
              </a:ext>
            </a:extLst>
          </p:cNvPr>
          <p:cNvPicPr>
            <a:picLocks noChangeAspect="1"/>
          </p:cNvPicPr>
          <p:nvPr/>
        </p:nvPicPr>
        <p:blipFill>
          <a:blip r:embed="rId3"/>
          <a:stretch>
            <a:fillRect/>
          </a:stretch>
        </p:blipFill>
        <p:spPr>
          <a:xfrm>
            <a:off x="1103244" y="1394075"/>
            <a:ext cx="6182139" cy="3764334"/>
          </a:xfrm>
          <a:prstGeom prst="rect">
            <a:avLst/>
          </a:prstGeom>
        </p:spPr>
      </p:pic>
      <p:pic>
        <p:nvPicPr>
          <p:cNvPr id="5" name="图片 4">
            <a:extLst>
              <a:ext uri="{FF2B5EF4-FFF2-40B4-BE49-F238E27FC236}">
                <a16:creationId xmlns:a16="http://schemas.microsoft.com/office/drawing/2014/main" id="{8ADE6172-05B5-4F68-BA03-70774624E3E5}"/>
              </a:ext>
            </a:extLst>
          </p:cNvPr>
          <p:cNvPicPr>
            <a:picLocks noChangeAspect="1"/>
          </p:cNvPicPr>
          <p:nvPr/>
        </p:nvPicPr>
        <p:blipFill>
          <a:blip r:embed="rId4"/>
          <a:stretch>
            <a:fillRect/>
          </a:stretch>
        </p:blipFill>
        <p:spPr>
          <a:xfrm>
            <a:off x="6609521" y="1394075"/>
            <a:ext cx="5367581" cy="5265146"/>
          </a:xfrm>
          <a:prstGeom prst="rect">
            <a:avLst/>
          </a:prstGeom>
        </p:spPr>
      </p:pic>
      <p:sp>
        <p:nvSpPr>
          <p:cNvPr id="6" name="文本框 5">
            <a:extLst>
              <a:ext uri="{FF2B5EF4-FFF2-40B4-BE49-F238E27FC236}">
                <a16:creationId xmlns:a16="http://schemas.microsoft.com/office/drawing/2014/main" id="{7E732A3B-EA8F-47CA-8371-DDFEDAAD539C}"/>
              </a:ext>
            </a:extLst>
          </p:cNvPr>
          <p:cNvSpPr txBox="1"/>
          <p:nvPr/>
        </p:nvSpPr>
        <p:spPr>
          <a:xfrm>
            <a:off x="1103244" y="5406887"/>
            <a:ext cx="5158408" cy="646331"/>
          </a:xfrm>
          <a:prstGeom prst="rect">
            <a:avLst/>
          </a:prstGeom>
          <a:noFill/>
        </p:spPr>
        <p:txBody>
          <a:bodyPr wrap="square" rtlCol="0">
            <a:spAutoFit/>
          </a:bodyPr>
          <a:lstStyle/>
          <a:p>
            <a:r>
              <a:rPr lang="zh-CN" altLang="en-US" dirty="0"/>
              <a:t>通过数据库导入答案到一个数组中，之后使用</a:t>
            </a:r>
            <a:r>
              <a:rPr lang="en-US" altLang="zh-CN" dirty="0"/>
              <a:t>switch</a:t>
            </a:r>
            <a:r>
              <a:rPr lang="zh-CN" altLang="en-US" dirty="0"/>
              <a:t>语句打印答案。</a:t>
            </a:r>
          </a:p>
        </p:txBody>
      </p:sp>
    </p:spTree>
    <p:extLst>
      <p:ext uri="{BB962C8B-B14F-4D97-AF65-F5344CB8AC3E}">
        <p14:creationId xmlns:p14="http://schemas.microsoft.com/office/powerpoint/2010/main" val="20471297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A12720-4201-40B2-A38D-5026C6A479DD}"/>
              </a:ext>
            </a:extLst>
          </p:cNvPr>
          <p:cNvSpPr>
            <a:spLocks noGrp="1"/>
          </p:cNvSpPr>
          <p:nvPr>
            <p:ph type="title"/>
          </p:nvPr>
        </p:nvSpPr>
        <p:spPr>
          <a:xfrm>
            <a:off x="1371600" y="685800"/>
            <a:ext cx="9601200" cy="795130"/>
          </a:xfrm>
        </p:spPr>
        <p:txBody>
          <a:bodyPr/>
          <a:lstStyle/>
          <a:p>
            <a:r>
              <a:rPr lang="zh-CN" altLang="en-US" dirty="0"/>
              <a:t>如果没进行过答题，就输入答案提交</a:t>
            </a:r>
          </a:p>
        </p:txBody>
      </p:sp>
      <p:pic>
        <p:nvPicPr>
          <p:cNvPr id="4" name="图片 3">
            <a:extLst>
              <a:ext uri="{FF2B5EF4-FFF2-40B4-BE49-F238E27FC236}">
                <a16:creationId xmlns:a16="http://schemas.microsoft.com/office/drawing/2014/main" id="{1E280930-1EBC-4225-8538-93171A0A577E}"/>
              </a:ext>
            </a:extLst>
          </p:cNvPr>
          <p:cNvPicPr>
            <a:picLocks noChangeAspect="1"/>
          </p:cNvPicPr>
          <p:nvPr/>
        </p:nvPicPr>
        <p:blipFill>
          <a:blip r:embed="rId2"/>
          <a:stretch>
            <a:fillRect/>
          </a:stretch>
        </p:blipFill>
        <p:spPr>
          <a:xfrm>
            <a:off x="1804987" y="1480930"/>
            <a:ext cx="8582025" cy="4467225"/>
          </a:xfrm>
          <a:prstGeom prst="rect">
            <a:avLst/>
          </a:prstGeom>
        </p:spPr>
      </p:pic>
      <p:pic>
        <p:nvPicPr>
          <p:cNvPr id="5" name="图片 4">
            <a:extLst>
              <a:ext uri="{FF2B5EF4-FFF2-40B4-BE49-F238E27FC236}">
                <a16:creationId xmlns:a16="http://schemas.microsoft.com/office/drawing/2014/main" id="{1A2020E6-A85B-4822-8EED-81B260F2C230}"/>
              </a:ext>
            </a:extLst>
          </p:cNvPr>
          <p:cNvPicPr>
            <a:picLocks noChangeAspect="1"/>
          </p:cNvPicPr>
          <p:nvPr/>
        </p:nvPicPr>
        <p:blipFill>
          <a:blip r:embed="rId3"/>
          <a:stretch>
            <a:fillRect/>
          </a:stretch>
        </p:blipFill>
        <p:spPr>
          <a:xfrm>
            <a:off x="2480795" y="1313028"/>
            <a:ext cx="7230407" cy="5216979"/>
          </a:xfrm>
          <a:prstGeom prst="rect">
            <a:avLst/>
          </a:prstGeom>
        </p:spPr>
      </p:pic>
    </p:spTree>
    <p:extLst>
      <p:ext uri="{BB962C8B-B14F-4D97-AF65-F5344CB8AC3E}">
        <p14:creationId xmlns:p14="http://schemas.microsoft.com/office/powerpoint/2010/main" val="301458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31A128-A3C3-4A26-AFAA-73E09330A392}"/>
              </a:ext>
            </a:extLst>
          </p:cNvPr>
          <p:cNvSpPr>
            <a:spLocks noGrp="1"/>
          </p:cNvSpPr>
          <p:nvPr>
            <p:ph type="title"/>
          </p:nvPr>
        </p:nvSpPr>
        <p:spPr>
          <a:xfrm>
            <a:off x="1371600" y="685800"/>
            <a:ext cx="9601200" cy="745435"/>
          </a:xfrm>
        </p:spPr>
        <p:txBody>
          <a:bodyPr/>
          <a:lstStyle/>
          <a:p>
            <a:r>
              <a:rPr lang="zh-CN" altLang="en-US" dirty="0"/>
              <a:t>结合数据库对正答案并给出结果</a:t>
            </a:r>
          </a:p>
        </p:txBody>
      </p:sp>
      <p:pic>
        <p:nvPicPr>
          <p:cNvPr id="4" name="图片 3">
            <a:extLst>
              <a:ext uri="{FF2B5EF4-FFF2-40B4-BE49-F238E27FC236}">
                <a16:creationId xmlns:a16="http://schemas.microsoft.com/office/drawing/2014/main" id="{BAD3D2FC-CDB8-4F81-AFD2-CDF302B661EF}"/>
              </a:ext>
            </a:extLst>
          </p:cNvPr>
          <p:cNvPicPr>
            <a:picLocks noChangeAspect="1"/>
          </p:cNvPicPr>
          <p:nvPr/>
        </p:nvPicPr>
        <p:blipFill>
          <a:blip r:embed="rId2"/>
          <a:stretch>
            <a:fillRect/>
          </a:stretch>
        </p:blipFill>
        <p:spPr>
          <a:xfrm>
            <a:off x="1182756" y="2027584"/>
            <a:ext cx="5486400" cy="3448050"/>
          </a:xfrm>
          <a:prstGeom prst="rect">
            <a:avLst/>
          </a:prstGeom>
        </p:spPr>
      </p:pic>
      <p:sp>
        <p:nvSpPr>
          <p:cNvPr id="5" name="文本框 4">
            <a:extLst>
              <a:ext uri="{FF2B5EF4-FFF2-40B4-BE49-F238E27FC236}">
                <a16:creationId xmlns:a16="http://schemas.microsoft.com/office/drawing/2014/main" id="{D98CCC91-072F-4EF0-8FC5-8A11095E21D5}"/>
              </a:ext>
            </a:extLst>
          </p:cNvPr>
          <p:cNvSpPr txBox="1"/>
          <p:nvPr/>
        </p:nvSpPr>
        <p:spPr>
          <a:xfrm>
            <a:off x="6897756" y="2912165"/>
            <a:ext cx="5387009" cy="1477328"/>
          </a:xfrm>
          <a:prstGeom prst="rect">
            <a:avLst/>
          </a:prstGeom>
          <a:noFill/>
        </p:spPr>
        <p:txBody>
          <a:bodyPr wrap="square" rtlCol="0">
            <a:spAutoFit/>
          </a:bodyPr>
          <a:lstStyle/>
          <a:p>
            <a:r>
              <a:rPr lang="zh-CN" altLang="en-US" dirty="0"/>
              <a:t>这个课程页面下的提交表单，可以看到表单内的填写内容（也就是题目）是通过</a:t>
            </a:r>
            <a:r>
              <a:rPr lang="en-US" altLang="zh-CN" dirty="0"/>
              <a:t>PHP</a:t>
            </a:r>
            <a:r>
              <a:rPr lang="zh-CN" altLang="en-US" dirty="0"/>
              <a:t>代码调用</a:t>
            </a:r>
            <a:r>
              <a:rPr lang="en-US" altLang="zh-CN" dirty="0" err="1"/>
              <a:t>print_question.php</a:t>
            </a:r>
            <a:r>
              <a:rPr lang="zh-CN" altLang="en-US" dirty="0"/>
              <a:t>的函数来打印在页面上，之后将用户的答案发送至</a:t>
            </a:r>
            <a:r>
              <a:rPr lang="en-US" altLang="zh-CN" dirty="0" err="1"/>
              <a:t>check_answer.php</a:t>
            </a:r>
            <a:r>
              <a:rPr lang="zh-CN" altLang="en-US" dirty="0"/>
              <a:t>文件进行核对。</a:t>
            </a:r>
            <a:endParaRPr lang="en-US" altLang="zh-CN" dirty="0"/>
          </a:p>
          <a:p>
            <a:r>
              <a:rPr lang="zh-CN" altLang="en-US" dirty="0"/>
              <a:t>传递特定的参数供下一个页面调用答案</a:t>
            </a:r>
          </a:p>
        </p:txBody>
      </p:sp>
    </p:spTree>
    <p:extLst>
      <p:ext uri="{BB962C8B-B14F-4D97-AF65-F5344CB8AC3E}">
        <p14:creationId xmlns:p14="http://schemas.microsoft.com/office/powerpoint/2010/main" val="2294756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CA0154-8ED6-41FF-8A23-8ECE26DFE4AA}"/>
              </a:ext>
            </a:extLst>
          </p:cNvPr>
          <p:cNvSpPr>
            <a:spLocks noGrp="1"/>
          </p:cNvSpPr>
          <p:nvPr>
            <p:ph type="title"/>
          </p:nvPr>
        </p:nvSpPr>
        <p:spPr/>
        <p:txBody>
          <a:bodyPr/>
          <a:lstStyle/>
          <a:p>
            <a:r>
              <a:rPr lang="zh-CN" altLang="en-US" dirty="0"/>
              <a:t>结合数据库对正答案并给出结果</a:t>
            </a:r>
          </a:p>
        </p:txBody>
      </p:sp>
      <p:pic>
        <p:nvPicPr>
          <p:cNvPr id="4" name="图片 3">
            <a:extLst>
              <a:ext uri="{FF2B5EF4-FFF2-40B4-BE49-F238E27FC236}">
                <a16:creationId xmlns:a16="http://schemas.microsoft.com/office/drawing/2014/main" id="{119F4027-09F0-451C-A4FB-1067E08BD92B}"/>
              </a:ext>
            </a:extLst>
          </p:cNvPr>
          <p:cNvPicPr>
            <a:picLocks noChangeAspect="1"/>
          </p:cNvPicPr>
          <p:nvPr/>
        </p:nvPicPr>
        <p:blipFill>
          <a:blip r:embed="rId2"/>
          <a:stretch>
            <a:fillRect/>
          </a:stretch>
        </p:blipFill>
        <p:spPr>
          <a:xfrm>
            <a:off x="1628775" y="1618628"/>
            <a:ext cx="9086850" cy="1990725"/>
          </a:xfrm>
          <a:prstGeom prst="rect">
            <a:avLst/>
          </a:prstGeom>
        </p:spPr>
      </p:pic>
      <p:sp>
        <p:nvSpPr>
          <p:cNvPr id="5" name="文本框 4">
            <a:extLst>
              <a:ext uri="{FF2B5EF4-FFF2-40B4-BE49-F238E27FC236}">
                <a16:creationId xmlns:a16="http://schemas.microsoft.com/office/drawing/2014/main" id="{06B908B5-CDF9-4077-922B-C50933FCB751}"/>
              </a:ext>
            </a:extLst>
          </p:cNvPr>
          <p:cNvSpPr txBox="1"/>
          <p:nvPr/>
        </p:nvSpPr>
        <p:spPr>
          <a:xfrm>
            <a:off x="1669774" y="4154557"/>
            <a:ext cx="8448261" cy="646331"/>
          </a:xfrm>
          <a:prstGeom prst="rect">
            <a:avLst/>
          </a:prstGeom>
          <a:noFill/>
        </p:spPr>
        <p:txBody>
          <a:bodyPr wrap="square" rtlCol="0">
            <a:spAutoFit/>
          </a:bodyPr>
          <a:lstStyle/>
          <a:p>
            <a:r>
              <a:rPr lang="zh-CN" altLang="en-US" dirty="0"/>
              <a:t>这是一个用来整合用户答案并发送用户答案数组以及课程标记的通用函数。</a:t>
            </a:r>
            <a:endParaRPr lang="en-US" altLang="zh-CN" dirty="0"/>
          </a:p>
          <a:p>
            <a:r>
              <a:rPr lang="zh-CN" altLang="en-US" dirty="0"/>
              <a:t>这里调用</a:t>
            </a:r>
            <a:r>
              <a:rPr lang="en-US" altLang="zh-CN" dirty="0" err="1"/>
              <a:t>give_result.php</a:t>
            </a:r>
            <a:r>
              <a:rPr lang="zh-CN" altLang="en-US" dirty="0"/>
              <a:t>并向其发送所需要的用户答案数组以及课程标记。</a:t>
            </a:r>
          </a:p>
        </p:txBody>
      </p:sp>
    </p:spTree>
    <p:extLst>
      <p:ext uri="{BB962C8B-B14F-4D97-AF65-F5344CB8AC3E}">
        <p14:creationId xmlns:p14="http://schemas.microsoft.com/office/powerpoint/2010/main" val="2851922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A8C7AE-0B5A-4188-84FA-58D084D39B64}"/>
              </a:ext>
            </a:extLst>
          </p:cNvPr>
          <p:cNvSpPr>
            <a:spLocks noGrp="1"/>
          </p:cNvSpPr>
          <p:nvPr>
            <p:ph type="title"/>
          </p:nvPr>
        </p:nvSpPr>
        <p:spPr/>
        <p:txBody>
          <a:bodyPr/>
          <a:lstStyle/>
          <a:p>
            <a:r>
              <a:rPr lang="zh-CN" altLang="en-US" dirty="0"/>
              <a:t>结合数据库对正答案并给出结果</a:t>
            </a:r>
          </a:p>
        </p:txBody>
      </p:sp>
      <p:pic>
        <p:nvPicPr>
          <p:cNvPr id="4" name="图片 3">
            <a:extLst>
              <a:ext uri="{FF2B5EF4-FFF2-40B4-BE49-F238E27FC236}">
                <a16:creationId xmlns:a16="http://schemas.microsoft.com/office/drawing/2014/main" id="{95147AD8-76B0-4AB9-8FDA-2EE95E307A03}"/>
              </a:ext>
            </a:extLst>
          </p:cNvPr>
          <p:cNvPicPr>
            <a:picLocks noChangeAspect="1"/>
          </p:cNvPicPr>
          <p:nvPr/>
        </p:nvPicPr>
        <p:blipFill>
          <a:blip r:embed="rId2"/>
          <a:stretch>
            <a:fillRect/>
          </a:stretch>
        </p:blipFill>
        <p:spPr>
          <a:xfrm>
            <a:off x="789266" y="1314755"/>
            <a:ext cx="6506056" cy="5543245"/>
          </a:xfrm>
          <a:prstGeom prst="rect">
            <a:avLst/>
          </a:prstGeom>
        </p:spPr>
      </p:pic>
      <p:sp>
        <p:nvSpPr>
          <p:cNvPr id="5" name="文本框 4">
            <a:extLst>
              <a:ext uri="{FF2B5EF4-FFF2-40B4-BE49-F238E27FC236}">
                <a16:creationId xmlns:a16="http://schemas.microsoft.com/office/drawing/2014/main" id="{C88799F2-59D4-4462-9EB8-BBB7276FA370}"/>
              </a:ext>
            </a:extLst>
          </p:cNvPr>
          <p:cNvSpPr txBox="1"/>
          <p:nvPr/>
        </p:nvSpPr>
        <p:spPr>
          <a:xfrm>
            <a:off x="7523922" y="1630017"/>
            <a:ext cx="4194313" cy="3139321"/>
          </a:xfrm>
          <a:prstGeom prst="rect">
            <a:avLst/>
          </a:prstGeom>
          <a:noFill/>
        </p:spPr>
        <p:txBody>
          <a:bodyPr wrap="square" rtlCol="0">
            <a:spAutoFit/>
          </a:bodyPr>
          <a:lstStyle/>
          <a:p>
            <a:r>
              <a:rPr lang="zh-CN" altLang="en-US" dirty="0"/>
              <a:t>接收来自</a:t>
            </a:r>
            <a:r>
              <a:rPr lang="en-US" altLang="zh-CN" dirty="0" err="1"/>
              <a:t>check_answer.php</a:t>
            </a:r>
            <a:r>
              <a:rPr lang="zh-CN" altLang="en-US" dirty="0"/>
              <a:t>的调用以及参数后，调用数据库获得该门课程的答案，与用户答案进行比对。</a:t>
            </a:r>
            <a:endParaRPr lang="en-US" altLang="zh-CN" dirty="0"/>
          </a:p>
          <a:p>
            <a:endParaRPr lang="en-US" altLang="zh-CN" dirty="0"/>
          </a:p>
          <a:p>
            <a:r>
              <a:rPr lang="zh-CN" altLang="en-US" dirty="0"/>
              <a:t>满分</a:t>
            </a:r>
            <a:r>
              <a:rPr lang="en-US" altLang="zh-CN" dirty="0"/>
              <a:t>100</a:t>
            </a:r>
            <a:r>
              <a:rPr lang="zh-CN" altLang="en-US" dirty="0"/>
              <a:t>，每错一题扣</a:t>
            </a:r>
            <a:r>
              <a:rPr lang="en-US" altLang="zh-CN" dirty="0"/>
              <a:t>10</a:t>
            </a:r>
            <a:r>
              <a:rPr lang="zh-CN" altLang="en-US" dirty="0"/>
              <a:t>分。</a:t>
            </a:r>
            <a:endParaRPr lang="en-US" altLang="zh-CN" dirty="0"/>
          </a:p>
          <a:p>
            <a:endParaRPr lang="en-US" altLang="zh-CN" dirty="0"/>
          </a:p>
          <a:p>
            <a:r>
              <a:rPr lang="zh-CN" altLang="en-US" dirty="0"/>
              <a:t>分数与积分换算：</a:t>
            </a:r>
            <a:endParaRPr lang="en-US" altLang="zh-CN" dirty="0"/>
          </a:p>
          <a:p>
            <a:r>
              <a:rPr lang="en-US" altLang="zh-CN" dirty="0"/>
              <a:t>		10</a:t>
            </a:r>
            <a:r>
              <a:rPr lang="zh-CN" altLang="en-US" dirty="0"/>
              <a:t>分 </a:t>
            </a:r>
            <a:r>
              <a:rPr lang="en-US" altLang="zh-CN" dirty="0"/>
              <a:t>= 1</a:t>
            </a:r>
            <a:r>
              <a:rPr lang="zh-CN" altLang="en-US" dirty="0"/>
              <a:t>积分</a:t>
            </a:r>
            <a:endParaRPr lang="en-US" altLang="zh-CN" dirty="0"/>
          </a:p>
          <a:p>
            <a:endParaRPr lang="en-US" altLang="zh-CN" dirty="0"/>
          </a:p>
          <a:p>
            <a:endParaRPr lang="en-US" altLang="zh-CN" dirty="0"/>
          </a:p>
          <a:p>
            <a:r>
              <a:rPr lang="zh-CN" altLang="en-US" dirty="0"/>
              <a:t>之后提示获得分数以及积分 </a:t>
            </a:r>
          </a:p>
        </p:txBody>
      </p:sp>
    </p:spTree>
    <p:extLst>
      <p:ext uri="{BB962C8B-B14F-4D97-AF65-F5344CB8AC3E}">
        <p14:creationId xmlns:p14="http://schemas.microsoft.com/office/powerpoint/2010/main" val="3071781644"/>
      </p:ext>
    </p:extLst>
  </p:cSld>
  <p:clrMapOvr>
    <a:masterClrMapping/>
  </p:clrMapOvr>
</p:sld>
</file>

<file path=ppt/theme/theme1.xml><?xml version="1.0" encoding="utf-8"?>
<a:theme xmlns:a="http://schemas.openxmlformats.org/drawingml/2006/main" name="剪切">
  <a:themeElements>
    <a:clrScheme name="剪切">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剪切">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剪切">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TM10001105[[fn=裁剪]]</Template>
  <TotalTime>99</TotalTime>
  <Words>662</Words>
  <Application>Microsoft Office PowerPoint</Application>
  <PresentationFormat>宽屏</PresentationFormat>
  <Paragraphs>40</Paragraphs>
  <Slides>10</Slides>
  <Notes>4</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10</vt:i4>
      </vt:variant>
    </vt:vector>
  </HeadingPairs>
  <TitlesOfParts>
    <vt:vector size="13" baseType="lpstr">
      <vt:lpstr>等线</vt:lpstr>
      <vt:lpstr>Franklin Gothic Book</vt:lpstr>
      <vt:lpstr>剪切</vt:lpstr>
      <vt:lpstr>微课网  个人项目报告</vt:lpstr>
      <vt:lpstr>个人部分的完成情况</vt:lpstr>
      <vt:lpstr>所做的建模分析</vt:lpstr>
      <vt:lpstr>首先是对有没有进行过答题的判断。 </vt:lpstr>
      <vt:lpstr>如果已经完成答题，会显示答案</vt:lpstr>
      <vt:lpstr>如果没进行过答题，就输入答案提交</vt:lpstr>
      <vt:lpstr>结合数据库对正答案并给出结果</vt:lpstr>
      <vt:lpstr>结合数据库对正答案并给出结果</vt:lpstr>
      <vt:lpstr>结合数据库对正答案并给出结果</vt:lpstr>
      <vt:lpstr>个人心得</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微课网  个人项目报告</dc:title>
  <dc:creator>Alex Woods</dc:creator>
  <cp:lastModifiedBy>Alex Woods</cp:lastModifiedBy>
  <cp:revision>11</cp:revision>
  <dcterms:created xsi:type="dcterms:W3CDTF">2020-06-29T03:17:29Z</dcterms:created>
  <dcterms:modified xsi:type="dcterms:W3CDTF">2020-06-29T04:57:24Z</dcterms:modified>
</cp:coreProperties>
</file>