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28D57DC-4826-4402-BF59-8B7C1F7521D8}">
  <a:tblStyle styleId="{028D57DC-4826-4402-BF59-8B7C1F7521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d42a1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d42a1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d42a169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d42a169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d42a169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d42a169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d42a169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d42a169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dd42a169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dd42a169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Direita: stream para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Esquerda: reduzir CC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dd42a169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dd42a169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42a1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42a1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d42a169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d42a169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d42a169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d42a169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dd42a169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dd42a169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d42a16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dd42a16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dd42a169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dd42a169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dd42a169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dd42a169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d42a169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d42a169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dd42a169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dd42a169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d42a169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dd42a169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dd42a1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dd42a1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d42a169e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d42a169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dd42a169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dd42a169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dd42a169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dd42a169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a78f17a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a78f17a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42a169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d42a169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a78f17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a78f17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6dd42a169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6dd42a169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ca78f17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ca78f17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ca78f17a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ca78f17a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ca78f17a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ca78f17a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ca78f17a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ca78f17a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dd42a169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dd42a169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d42a169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d42a16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d42a169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d42a16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dd42a169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dd42a169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d42a169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d42a169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dd42a169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dd42a169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d42a169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d42a169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-150" y="1322450"/>
            <a:ext cx="9144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Análise e Teste de Software: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UmCarroJá </a:t>
            </a:r>
            <a:endParaRPr sz="4800"/>
          </a:p>
        </p:txBody>
      </p:sp>
      <p:sp>
        <p:nvSpPr>
          <p:cNvPr id="87" name="Google Shape;87;p13"/>
          <p:cNvSpPr txBox="1"/>
          <p:nvPr/>
        </p:nvSpPr>
        <p:spPr>
          <a:xfrm>
            <a:off x="201825" y="3742775"/>
            <a:ext cx="3110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Montserrat"/>
                <a:ea typeface="Montserrat"/>
                <a:cs typeface="Montserrat"/>
                <a:sym typeface="Montserrat"/>
              </a:rPr>
              <a:t>Grupo 5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01825" y="4133375"/>
            <a:ext cx="4627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latin typeface="Montserrat"/>
                <a:ea typeface="Montserrat"/>
                <a:cs typeface="Montserrat"/>
                <a:sym typeface="Montserrat"/>
              </a:rPr>
              <a:t>Universidade do Minho, Mestrado Integrado em Engenharia Informática,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latin typeface="Montserrat"/>
                <a:ea typeface="Montserrat"/>
                <a:cs typeface="Montserrat"/>
                <a:sym typeface="Montserrat"/>
              </a:rPr>
              <a:t>4º Ano,  1º Semestre, Janeiro 2020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727950" y="1871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Tarefa 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/>
              <a:t>Refactor</a:t>
            </a:r>
            <a:endParaRPr i="1" sz="3000"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27950" y="16163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Promove: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Maior legibilidade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Facilitar procura de </a:t>
            </a:r>
            <a:r>
              <a:rPr i="1" lang="pt-PT"/>
              <a:t>bugs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Maior eficiência na programação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Ocorre a adição de uma nova função/método;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Análise e pesquisa debugs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175" y="1380050"/>
            <a:ext cx="4338226" cy="28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650" y="4223525"/>
            <a:ext cx="5032992" cy="7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/>
              <a:t>Code Smells</a:t>
            </a:r>
            <a:endParaRPr i="1" sz="30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12" y="1305000"/>
            <a:ext cx="5412925" cy="3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/>
              <a:t>Red</a:t>
            </a:r>
            <a:r>
              <a:rPr i="1" lang="pt-PT" sz="3000"/>
              <a:t> Smells</a:t>
            </a:r>
            <a:endParaRPr i="1" sz="3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25" y="1465550"/>
            <a:ext cx="4018363" cy="26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88" y="1894550"/>
            <a:ext cx="4018363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Exemplos</a:t>
            </a:r>
            <a:endParaRPr sz="30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104" y="503450"/>
            <a:ext cx="3157671" cy="464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0" y="1301275"/>
            <a:ext cx="3306012" cy="38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4294967295" type="ctrTitle"/>
          </p:nvPr>
        </p:nvSpPr>
        <p:spPr>
          <a:xfrm>
            <a:off x="346150" y="170988"/>
            <a:ext cx="3914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 Demo1</a:t>
            </a:r>
            <a:endParaRPr sz="3000"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2297350" y="1509750"/>
            <a:ext cx="4549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650" y="4232900"/>
            <a:ext cx="4606700" cy="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4294967295" type="ctrTitle"/>
          </p:nvPr>
        </p:nvSpPr>
        <p:spPr>
          <a:xfrm>
            <a:off x="346150" y="94788"/>
            <a:ext cx="39144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Resultados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Obtidos Demo2</a:t>
            </a:r>
            <a:endParaRPr sz="3000"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2297350" y="1545750"/>
            <a:ext cx="45493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650" y="4331900"/>
            <a:ext cx="4606700" cy="7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27950" y="1921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Tarefa 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Gerador de </a:t>
            </a:r>
            <a:r>
              <a:rPr i="1" lang="pt-PT" sz="3000"/>
              <a:t>Inputs</a:t>
            </a:r>
            <a:endParaRPr i="1" sz="30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600" y="801000"/>
            <a:ext cx="3698999" cy="4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0" y="1358400"/>
            <a:ext cx="2932500" cy="29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664150" y="5689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Contextualização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7950" y="2168150"/>
            <a:ext cx="76881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Fornecidos dois projetos desenvolvidos pelos alunos de POO;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Té</a:t>
            </a:r>
            <a:r>
              <a:rPr lang="pt-PT"/>
              <a:t>cnicas de análise e teste de software;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Construção de aplicações com maior qualidade;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Avaliar a performance dos projetos com base em métricas;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</a:t>
            </a:r>
            <a:endParaRPr sz="30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313" y="1241999"/>
            <a:ext cx="5018727" cy="37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endParaRPr sz="3000"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25" y="1233001"/>
            <a:ext cx="5350949" cy="37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/>
              <a:t>EvoSuite</a:t>
            </a:r>
            <a:endParaRPr i="1" sz="3000"/>
          </a:p>
        </p:txBody>
      </p:sp>
      <p:sp>
        <p:nvSpPr>
          <p:cNvPr id="221" name="Google Shape;221;p34"/>
          <p:cNvSpPr txBox="1"/>
          <p:nvPr>
            <p:ph idx="1" type="subTitle"/>
          </p:nvPr>
        </p:nvSpPr>
        <p:spPr>
          <a:xfrm>
            <a:off x="727950" y="20735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F</a:t>
            </a:r>
            <a:r>
              <a:rPr lang="pt-PT"/>
              <a:t>oi a primeira ferramenta de teste de </a:t>
            </a:r>
            <a:r>
              <a:rPr i="1" lang="pt-PT"/>
              <a:t>software</a:t>
            </a:r>
            <a:r>
              <a:rPr lang="pt-PT"/>
              <a:t> </a:t>
            </a:r>
            <a:r>
              <a:rPr lang="pt-PT"/>
              <a:t>utilizada;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Gera automaticamente testes de unidade para software </a:t>
            </a:r>
            <a:r>
              <a:rPr i="1" lang="pt-PT"/>
              <a:t>Java</a:t>
            </a:r>
            <a:r>
              <a:rPr lang="pt-PT"/>
              <a:t>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Algoritmo evolutivo para gerar testes</a:t>
            </a:r>
            <a:r>
              <a:rPr i="1" lang="pt-PT"/>
              <a:t> JUnit</a:t>
            </a:r>
            <a:r>
              <a:rPr lang="pt-PT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00"/>
              <a:t>JaCoCo</a:t>
            </a:r>
            <a:endParaRPr i="1" sz="3000"/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727950" y="20735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Foi a </a:t>
            </a:r>
            <a:r>
              <a:rPr lang="pt-PT"/>
              <a:t>segunda ferramenta de teste de </a:t>
            </a:r>
            <a:r>
              <a:rPr i="1" lang="pt-PT"/>
              <a:t>software</a:t>
            </a:r>
            <a:r>
              <a:rPr lang="pt-PT"/>
              <a:t> utilizada</a:t>
            </a:r>
            <a:r>
              <a:rPr lang="pt-PT"/>
              <a:t>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U</a:t>
            </a:r>
            <a:r>
              <a:rPr lang="pt-PT"/>
              <a:t>tilizou os  testes  unitários  desenvolvidos  anteriormente  para  obter  uma  cobertura  do  código;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P</a:t>
            </a:r>
            <a:r>
              <a:rPr lang="pt-PT"/>
              <a:t>ermite verificar as percentagens de cobertura do código por classe.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38" y="3369900"/>
            <a:ext cx="36671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</a:t>
            </a:r>
            <a:endParaRPr sz="30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888" y="1215000"/>
            <a:ext cx="5015575" cy="37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endParaRPr sz="3000"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75" y="655850"/>
            <a:ext cx="3347792" cy="44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727950" y="21540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Tarefa 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Análise de Desempenho da Aplicação</a:t>
            </a:r>
            <a:endParaRPr sz="3000"/>
          </a:p>
        </p:txBody>
      </p:sp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727950" y="20735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RAPL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Componentes da máquina utilizada: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SO: Ubuntu 18.04.3 LTS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CPU: Intel Corei7-8750H, 2.20GHz x 12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Memória RAM: 16 Gb, 2400 MHz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PT"/>
              <a:t>Energia: 71 Wh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650" y="1919250"/>
            <a:ext cx="2297049" cy="2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Demo1 - </a:t>
            </a:r>
            <a:r>
              <a:rPr i="1" lang="pt-PT" sz="3000"/>
              <a:t>Script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	</a:t>
            </a:r>
            <a:endParaRPr sz="3000"/>
          </a:p>
        </p:txBody>
      </p:sp>
      <p:sp>
        <p:nvSpPr>
          <p:cNvPr id="258" name="Google Shape;258;p40"/>
          <p:cNvSpPr txBox="1"/>
          <p:nvPr>
            <p:ph idx="1" type="subTitle"/>
          </p:nvPr>
        </p:nvSpPr>
        <p:spPr>
          <a:xfrm>
            <a:off x="727950" y="1511700"/>
            <a:ext cx="77481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Carregamento do ficheiro logs:</a:t>
            </a:r>
            <a:endParaRPr b="1"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uc = new UMCarroJa();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long start = System.currentTimeMillis();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double[] before = EnergyCheckUtils.getEnergyStats();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try {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    uc = UMCarroJa.read(".tmp");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} catch (IOException | ClassNotFoundException e) {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    new Parser("logsPOO_carregamentoInicial.bak", uc);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}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double[] after = EnergyCheckUtils.getEnergyStats();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long finish = System.currentTimeMillis();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long timeElapsed = finish - start;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Demo1 -  Métodos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	</a:t>
            </a:r>
            <a:endParaRPr sz="3000"/>
          </a:p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727950" y="1511700"/>
            <a:ext cx="7748100" cy="3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Métodos analisados</a:t>
            </a:r>
            <a:r>
              <a:rPr b="1" lang="pt-PT" sz="1500"/>
              <a:t>:</a:t>
            </a:r>
            <a:endParaRPr b="1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Add user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Add car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Login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Best Clients </a:t>
            </a:r>
            <a:endParaRPr sz="1500"/>
          </a:p>
          <a:p>
            <a:pPr indent="-3238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Time</a:t>
            </a:r>
            <a:endParaRPr sz="1500"/>
          </a:p>
          <a:p>
            <a:pPr indent="-32385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PT" sz="1500"/>
              <a:t>Travel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7950" y="1871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Tarefa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Demo1 - Resultados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	</a:t>
            </a:r>
            <a:endParaRPr sz="3000"/>
          </a:p>
        </p:txBody>
      </p:sp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699625" y="1214550"/>
            <a:ext cx="77481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					</a:t>
            </a:r>
            <a:r>
              <a:rPr lang="pt-PT" sz="1500" u="sng"/>
              <a:t>Carregamento ficheiro logs</a:t>
            </a:r>
            <a:endParaRPr sz="1500" u="sng"/>
          </a:p>
        </p:txBody>
      </p:sp>
      <p:graphicFrame>
        <p:nvGraphicFramePr>
          <p:cNvPr id="271" name="Google Shape;271;p42"/>
          <p:cNvGraphicFramePr/>
          <p:nvPr/>
        </p:nvGraphicFramePr>
        <p:xfrm>
          <a:off x="1106425" y="16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{028D57DC-4826-4402-BF59-8B7C1F7521D8}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Dram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CPU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Package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Tempo execução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Sem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0.46933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11.04143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11.61956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276.7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Com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0.56535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13.49201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14.11139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267.7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Refactor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Streams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0.40115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9.87419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10.38219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257.9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Auto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0.56285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13.10953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13.71637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269.4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r>
              <a:rPr lang="pt-PT" sz="3000"/>
              <a:t> - </a:t>
            </a:r>
            <a:r>
              <a:rPr i="1" lang="pt-PT" sz="3000"/>
              <a:t>Script</a:t>
            </a:r>
            <a:endParaRPr sz="3000"/>
          </a:p>
        </p:txBody>
      </p:sp>
      <p:sp>
        <p:nvSpPr>
          <p:cNvPr id="277" name="Google Shape;277;p43"/>
          <p:cNvSpPr txBox="1"/>
          <p:nvPr>
            <p:ph idx="1" type="subTitle"/>
          </p:nvPr>
        </p:nvSpPr>
        <p:spPr>
          <a:xfrm>
            <a:off x="727950" y="20735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Carregamento do ficheiro logs: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</a:t>
            </a:r>
            <a:r>
              <a:rPr lang="pt-PT"/>
              <a:t>ucj = new UmCarroJa(</a:t>
            </a:r>
            <a:r>
              <a:rPr lang="pt-PT"/>
              <a:t>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long start = System.currentTimeMillis();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double[] before = EnergyCheckUtils.getEnergyStats();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lerDadosTXT("logsPOO_carregamentoInicial.bak");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double[] after = EnergyCheckUtils.getEnergyStats();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long finish = System.currentTimeMillis();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        long timeElapsed = finish - start;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r>
              <a:rPr lang="pt-PT" sz="3000"/>
              <a:t> -  Métodos</a:t>
            </a:r>
            <a:endParaRPr sz="3000"/>
          </a:p>
        </p:txBody>
      </p:sp>
      <p:sp>
        <p:nvSpPr>
          <p:cNvPr id="283" name="Google Shape;283;p44"/>
          <p:cNvSpPr txBox="1"/>
          <p:nvPr>
            <p:ph idx="1" type="subTitle"/>
          </p:nvPr>
        </p:nvSpPr>
        <p:spPr>
          <a:xfrm>
            <a:off x="727950" y="2073575"/>
            <a:ext cx="76881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Métodos analisados:</a:t>
            </a:r>
            <a:endParaRPr b="1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Add user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Add car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Login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Best Clients Kms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r>
              <a:rPr lang="pt-PT" sz="3000"/>
              <a:t> - Resultados</a:t>
            </a:r>
            <a:endParaRPr sz="3000"/>
          </a:p>
        </p:txBody>
      </p:sp>
      <p:graphicFrame>
        <p:nvGraphicFramePr>
          <p:cNvPr id="289" name="Google Shape;289;p45"/>
          <p:cNvGraphicFramePr/>
          <p:nvPr/>
        </p:nvGraphicFramePr>
        <p:xfrm>
          <a:off x="1106425" y="1674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{028D57DC-4826-4402-BF59-8B7C1F7521D8}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Dram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CPU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Package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Tempo execução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Sem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2.06946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38.82888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41.16296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970.5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Com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1.72605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33.37742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35.30006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784.5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Refactor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Streams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1.32033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26.70349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28.09232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611.9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/>
                        <a:t>Auto Refactor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2.18342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39.48154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41.65881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/>
                        <a:t>968.2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" name="Google Shape;290;p45"/>
          <p:cNvSpPr txBox="1"/>
          <p:nvPr>
            <p:ph idx="1" type="subTitle"/>
          </p:nvPr>
        </p:nvSpPr>
        <p:spPr>
          <a:xfrm>
            <a:off x="699625" y="1214550"/>
            <a:ext cx="7748100" cy="3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					</a:t>
            </a:r>
            <a:r>
              <a:rPr lang="pt-PT" sz="1500" u="sng"/>
              <a:t>Carregamento ficheiro logs</a:t>
            </a:r>
            <a:endParaRPr sz="1500" u="sn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Análise</a:t>
            </a:r>
            <a:r>
              <a:rPr lang="pt-PT" sz="3000"/>
              <a:t> de resultados</a:t>
            </a:r>
            <a:endParaRPr sz="3000"/>
          </a:p>
        </p:txBody>
      </p:sp>
      <p:pic>
        <p:nvPicPr>
          <p:cNvPr id="296" name="Google Shape;296;p4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25" y="1490175"/>
            <a:ext cx="5374701" cy="33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Análise de resultados</a:t>
            </a:r>
            <a:endParaRPr sz="3000"/>
          </a:p>
        </p:txBody>
      </p:sp>
      <p:pic>
        <p:nvPicPr>
          <p:cNvPr id="302" name="Google Shape;302;p4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350" y="1550875"/>
            <a:ext cx="5353299" cy="33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ctrTitle"/>
          </p:nvPr>
        </p:nvSpPr>
        <p:spPr>
          <a:xfrm>
            <a:off x="-150" y="1322450"/>
            <a:ext cx="9144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Análise e Teste de Software: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UmCarroJá </a:t>
            </a:r>
            <a:endParaRPr sz="4800"/>
          </a:p>
        </p:txBody>
      </p:sp>
      <p:sp>
        <p:nvSpPr>
          <p:cNvPr id="308" name="Google Shape;308;p48"/>
          <p:cNvSpPr txBox="1"/>
          <p:nvPr/>
        </p:nvSpPr>
        <p:spPr>
          <a:xfrm>
            <a:off x="201825" y="3742775"/>
            <a:ext cx="31101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>
                <a:latin typeface="Montserrat"/>
                <a:ea typeface="Montserrat"/>
                <a:cs typeface="Montserrat"/>
                <a:sym typeface="Montserrat"/>
              </a:rPr>
              <a:t>Grupo 5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8"/>
          <p:cNvSpPr txBox="1"/>
          <p:nvPr/>
        </p:nvSpPr>
        <p:spPr>
          <a:xfrm>
            <a:off x="201825" y="4133375"/>
            <a:ext cx="4627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latin typeface="Montserrat"/>
                <a:ea typeface="Montserrat"/>
                <a:cs typeface="Montserrat"/>
                <a:sym typeface="Montserrat"/>
              </a:rPr>
              <a:t>Universidade do Minho, Mestrado Integrado em Engenharia Informática, 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latin typeface="Montserrat"/>
                <a:ea typeface="Montserrat"/>
                <a:cs typeface="Montserrat"/>
                <a:sym typeface="Montserrat"/>
              </a:rPr>
              <a:t>4º Ano,  1º Semestre, Janeiro 2020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73275" y="488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Qualidade do código</a:t>
            </a:r>
            <a:endParaRPr sz="30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63" y="1098750"/>
            <a:ext cx="6140324" cy="39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7" y="1228800"/>
            <a:ext cx="8371838" cy="3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</a:t>
            </a:r>
            <a:endParaRPr sz="30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312550"/>
            <a:ext cx="4499376" cy="363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065" y="1895750"/>
            <a:ext cx="2238175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Demo1 - </a:t>
            </a:r>
            <a:r>
              <a:rPr i="1" lang="pt-PT" sz="3000"/>
              <a:t>Bugs</a:t>
            </a:r>
            <a:endParaRPr i="1" sz="30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00" y="1372347"/>
            <a:ext cx="5931601" cy="12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800" y="2738600"/>
            <a:ext cx="6732600" cy="9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800" y="3889426"/>
            <a:ext cx="6687001" cy="10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</a:t>
            </a:r>
            <a:endParaRPr sz="30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339550"/>
            <a:ext cx="4499374" cy="363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351" y="1897550"/>
            <a:ext cx="2238175" cy="26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729625" y="5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Demo2 - </a:t>
            </a:r>
            <a:r>
              <a:rPr i="1" lang="pt-PT" sz="3000"/>
              <a:t>Bugs</a:t>
            </a:r>
            <a:endParaRPr i="1" sz="30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08950"/>
            <a:ext cx="5292599" cy="13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7000" y="2835200"/>
            <a:ext cx="4806599" cy="12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4242525"/>
            <a:ext cx="6238683" cy="9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