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C838E5-17C1-4032-A9D2-8395CBF5DEA0}">
          <p14:sldIdLst>
            <p14:sldId id="256"/>
            <p14:sldId id="258"/>
          </p14:sldIdLst>
        </p14:section>
        <p14:section name="Untitled Section" id="{7607298B-E8DD-485F-8C62-B1347C9B84F3}">
          <p14:sldIdLst>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56" d="100"/>
          <a:sy n="56" d="100"/>
        </p:scale>
        <p:origin x="7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5CF6-065B-49EE-A349-2167DAA659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435BEE-C3E0-49E2-95F9-3D4783111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39A350-5207-4A92-BDB1-84D6D09CCA3D}"/>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5" name="Footer Placeholder 4">
            <a:extLst>
              <a:ext uri="{FF2B5EF4-FFF2-40B4-BE49-F238E27FC236}">
                <a16:creationId xmlns:a16="http://schemas.microsoft.com/office/drawing/2014/main" id="{368D2419-2074-4259-890E-20449F8F2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B93111-0314-41E6-80EE-560BC33AA765}"/>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220897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2120-DA40-45CD-805A-F93FA96888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107BA-501A-4B0E-8FB4-DF581232A7F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D7661-D7FB-4ACB-A265-9C3BE062AEC2}"/>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5" name="Footer Placeholder 4">
            <a:extLst>
              <a:ext uri="{FF2B5EF4-FFF2-40B4-BE49-F238E27FC236}">
                <a16:creationId xmlns:a16="http://schemas.microsoft.com/office/drawing/2014/main" id="{772FF25C-9329-41C1-9D72-FBCB6F6799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17FB51-4855-4874-BA3E-E86A23CFAB9D}"/>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322685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7D5541-4A31-4EA6-BC20-39FF70C9D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BCCBE2-C161-4B80-8DBA-4CE0E6082C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551EA-7F53-49D7-BFC5-E3873CFF6921}"/>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5" name="Footer Placeholder 4">
            <a:extLst>
              <a:ext uri="{FF2B5EF4-FFF2-40B4-BE49-F238E27FC236}">
                <a16:creationId xmlns:a16="http://schemas.microsoft.com/office/drawing/2014/main" id="{268B921C-B0BA-4384-83CA-B6021E18F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B82BB1-C550-4812-B7F3-7648544B4E79}"/>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299681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317B-0033-4541-B76F-6A00E3173F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E2E60-C2DC-4965-8D5B-C7A85805CB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BA1F78-DB5A-46F0-ADEC-E4B2B8801B0B}"/>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5" name="Footer Placeholder 4">
            <a:extLst>
              <a:ext uri="{FF2B5EF4-FFF2-40B4-BE49-F238E27FC236}">
                <a16:creationId xmlns:a16="http://schemas.microsoft.com/office/drawing/2014/main" id="{4239C3E2-FA42-4F36-A2EB-9C7BDC964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98E7A4-791C-4282-A183-D1B6C520E0E2}"/>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2776131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F492A-980B-4062-848C-D935925D0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C89EAB-D228-4863-9A11-979E1F833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01BC00-463E-4460-BAC5-D651C70142C0}"/>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5" name="Footer Placeholder 4">
            <a:extLst>
              <a:ext uri="{FF2B5EF4-FFF2-40B4-BE49-F238E27FC236}">
                <a16:creationId xmlns:a16="http://schemas.microsoft.com/office/drawing/2014/main" id="{18AB82DD-5D06-418B-BBBC-59B70F722B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DE157-3C9B-4AD7-AB4D-4CBBECE4768A}"/>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277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2EC6-4F76-4BD9-8381-410CD2D37D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C5439B-89F6-4B0D-8188-B41FD3A70E0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BE737D-E87C-4D4C-90F8-4CCEB7B297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151BD7-FA76-41A1-9E35-15CD992FDD2F}"/>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6" name="Footer Placeholder 5">
            <a:extLst>
              <a:ext uri="{FF2B5EF4-FFF2-40B4-BE49-F238E27FC236}">
                <a16:creationId xmlns:a16="http://schemas.microsoft.com/office/drawing/2014/main" id="{BDB9B702-01B3-43A9-A411-7E6F7178EC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88E1A7-B508-4CBA-A128-180BDEF0F09B}"/>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2625623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EFB9-E127-4D17-A6B6-2D7B0133E5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2E5C45-6BAC-4C5B-8DF3-F7A5F606B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CC47EC-EB72-4FD0-A795-83458EC9303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1D7A8C-2BCB-4A17-8B81-ABDF8EF13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61A5A7E-55DE-4FF2-9609-9BC840EBC6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1DA760-4796-4C85-8127-E8D07FE77B7E}"/>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8" name="Footer Placeholder 7">
            <a:extLst>
              <a:ext uri="{FF2B5EF4-FFF2-40B4-BE49-F238E27FC236}">
                <a16:creationId xmlns:a16="http://schemas.microsoft.com/office/drawing/2014/main" id="{067D729C-02AD-4497-BDAD-AB3B6880F7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182B22-5631-44AB-BACE-75F12477DF88}"/>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395308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DD5F-D3AB-45D1-B559-88599EB596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85799D-9059-48D7-BF12-5F901EA1162E}"/>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4" name="Footer Placeholder 3">
            <a:extLst>
              <a:ext uri="{FF2B5EF4-FFF2-40B4-BE49-F238E27FC236}">
                <a16:creationId xmlns:a16="http://schemas.microsoft.com/office/drawing/2014/main" id="{0461F8FB-D6F0-4E53-89DB-F8CC920E68C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31E6B8-9DCA-4010-AF8F-7BD890AB9D5E}"/>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9279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EECCB-6053-4608-B5D5-B55BCB9B3A9B}"/>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3" name="Footer Placeholder 2">
            <a:extLst>
              <a:ext uri="{FF2B5EF4-FFF2-40B4-BE49-F238E27FC236}">
                <a16:creationId xmlns:a16="http://schemas.microsoft.com/office/drawing/2014/main" id="{516B8C82-80DC-4C8D-8D04-2587E93819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B20678-F74A-4AD5-85E0-358CB1AEB403}"/>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1582514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B4B8-AD9D-4C47-BEF3-B176A257A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8ECCB2-E5F4-4347-B29A-463636B623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CD52F6-447F-48ED-8DB4-DF9CD5C5F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D17A7A3-58EA-4438-A1A1-306DB98067E2}"/>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6" name="Footer Placeholder 5">
            <a:extLst>
              <a:ext uri="{FF2B5EF4-FFF2-40B4-BE49-F238E27FC236}">
                <a16:creationId xmlns:a16="http://schemas.microsoft.com/office/drawing/2014/main" id="{3A7045B5-A9BE-4384-8C33-EEC42BDF1D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881FA-5119-4CF7-873D-823755673C51}"/>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3757213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EB9A-34DD-400F-9F5F-ABF82579F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FAD012-9F3B-4E96-96A1-1748780D8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F5517E-9399-43C8-BB0D-489F334CCD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F88DFEE-8DA0-4592-9709-E890B5B26F53}"/>
              </a:ext>
            </a:extLst>
          </p:cNvPr>
          <p:cNvSpPr>
            <a:spLocks noGrp="1"/>
          </p:cNvSpPr>
          <p:nvPr>
            <p:ph type="dt" sz="half" idx="10"/>
          </p:nvPr>
        </p:nvSpPr>
        <p:spPr/>
        <p:txBody>
          <a:bodyPr/>
          <a:lstStyle/>
          <a:p>
            <a:fld id="{468E6BE5-E3B1-4A30-B30D-386FC236F46A}" type="datetimeFigureOut">
              <a:rPr lang="en-IN" smtClean="0"/>
              <a:t>15-03-2019</a:t>
            </a:fld>
            <a:endParaRPr lang="en-IN"/>
          </a:p>
        </p:txBody>
      </p:sp>
      <p:sp>
        <p:nvSpPr>
          <p:cNvPr id="6" name="Footer Placeholder 5">
            <a:extLst>
              <a:ext uri="{FF2B5EF4-FFF2-40B4-BE49-F238E27FC236}">
                <a16:creationId xmlns:a16="http://schemas.microsoft.com/office/drawing/2014/main" id="{BF8071F2-FDEC-4A85-B854-35A78EB3F7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C6E50-8AC1-4CB8-B5BD-F04B1C8073EC}"/>
              </a:ext>
            </a:extLst>
          </p:cNvPr>
          <p:cNvSpPr>
            <a:spLocks noGrp="1"/>
          </p:cNvSpPr>
          <p:nvPr>
            <p:ph type="sldNum" sz="quarter" idx="12"/>
          </p:nvPr>
        </p:nvSpPr>
        <p:spPr/>
        <p:txBody>
          <a:bodyPr/>
          <a:lstStyle/>
          <a:p>
            <a:fld id="{012B63D0-5322-45AB-B21C-EAA34361DD1F}" type="slidenum">
              <a:rPr lang="en-IN" smtClean="0"/>
              <a:t>‹#›</a:t>
            </a:fld>
            <a:endParaRPr lang="en-IN"/>
          </a:p>
        </p:txBody>
      </p:sp>
    </p:spTree>
    <p:extLst>
      <p:ext uri="{BB962C8B-B14F-4D97-AF65-F5344CB8AC3E}">
        <p14:creationId xmlns:p14="http://schemas.microsoft.com/office/powerpoint/2010/main" val="185960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9FA96A-C25D-492E-BB83-D101F56D4C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9DCFA-8189-4FF1-949A-FD5531E72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FE824C-BBD3-44F1-9E3B-DB510A1BB7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E6BE5-E3B1-4A30-B30D-386FC236F46A}" type="datetimeFigureOut">
              <a:rPr lang="en-IN" smtClean="0"/>
              <a:t>15-03-2019</a:t>
            </a:fld>
            <a:endParaRPr lang="en-IN"/>
          </a:p>
        </p:txBody>
      </p:sp>
      <p:sp>
        <p:nvSpPr>
          <p:cNvPr id="5" name="Footer Placeholder 4">
            <a:extLst>
              <a:ext uri="{FF2B5EF4-FFF2-40B4-BE49-F238E27FC236}">
                <a16:creationId xmlns:a16="http://schemas.microsoft.com/office/drawing/2014/main" id="{B741E699-34AA-4B02-8194-43C80CAA7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9527C9-BB08-430C-81BE-5D3CAD24E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2B63D0-5322-45AB-B21C-EAA34361DD1F}" type="slidenum">
              <a:rPr lang="en-IN" smtClean="0"/>
              <a:t>‹#›</a:t>
            </a:fld>
            <a:endParaRPr lang="en-IN"/>
          </a:p>
        </p:txBody>
      </p:sp>
    </p:spTree>
    <p:extLst>
      <p:ext uri="{BB962C8B-B14F-4D97-AF65-F5344CB8AC3E}">
        <p14:creationId xmlns:p14="http://schemas.microsoft.com/office/powerpoint/2010/main" val="465308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019A-8B43-4738-9464-8E59A5EAE1DA}"/>
              </a:ext>
            </a:extLst>
          </p:cNvPr>
          <p:cNvSpPr>
            <a:spLocks noGrp="1"/>
          </p:cNvSpPr>
          <p:nvPr>
            <p:ph type="ctrTitle"/>
          </p:nvPr>
        </p:nvSpPr>
        <p:spPr>
          <a:xfrm>
            <a:off x="1401171" y="150126"/>
            <a:ext cx="9144000" cy="2895814"/>
          </a:xfrm>
        </p:spPr>
        <p:txBody>
          <a:bodyPr>
            <a:normAutofit/>
          </a:bodyPr>
          <a:lstStyle/>
          <a:p>
            <a:r>
              <a:rPr lang="en-IN" sz="4000" dirty="0"/>
              <a:t>HMR INTITUTE OF TECHNOLOGY AND MANAGEMENT</a:t>
            </a:r>
            <a:br>
              <a:rPr lang="en-IN" sz="4000" dirty="0"/>
            </a:br>
            <a:br>
              <a:rPr lang="en-IN" sz="4000" dirty="0"/>
            </a:br>
            <a:r>
              <a:rPr lang="en-IN" sz="4000" dirty="0"/>
              <a:t>CODE BREAK</a:t>
            </a:r>
            <a:br>
              <a:rPr lang="en-IN" sz="4000" dirty="0"/>
            </a:br>
            <a:r>
              <a:rPr lang="en-IN" sz="4000" dirty="0"/>
              <a:t>IEEE-HMRITM 2019</a:t>
            </a:r>
          </a:p>
        </p:txBody>
      </p:sp>
      <p:sp>
        <p:nvSpPr>
          <p:cNvPr id="3" name="Subtitle 2">
            <a:extLst>
              <a:ext uri="{FF2B5EF4-FFF2-40B4-BE49-F238E27FC236}">
                <a16:creationId xmlns:a16="http://schemas.microsoft.com/office/drawing/2014/main" id="{7701158F-FF4B-40A4-A6F6-A25403CEBB86}"/>
              </a:ext>
            </a:extLst>
          </p:cNvPr>
          <p:cNvSpPr>
            <a:spLocks noGrp="1"/>
          </p:cNvSpPr>
          <p:nvPr>
            <p:ph type="subTitle" idx="1"/>
          </p:nvPr>
        </p:nvSpPr>
        <p:spPr>
          <a:xfrm>
            <a:off x="1524000" y="3602037"/>
            <a:ext cx="9144000" cy="3105837"/>
          </a:xfrm>
        </p:spPr>
        <p:txBody>
          <a:bodyPr>
            <a:normAutofit/>
          </a:bodyPr>
          <a:lstStyle/>
          <a:p>
            <a:pPr algn="l"/>
            <a:r>
              <a:rPr lang="en-IN" dirty="0"/>
              <a:t>PRESENTED BY : </a:t>
            </a:r>
          </a:p>
          <a:p>
            <a:pPr algn="l"/>
            <a:r>
              <a:rPr lang="en-IN" dirty="0"/>
              <a:t>TEAM : HEX CLAN</a:t>
            </a:r>
          </a:p>
          <a:p>
            <a:pPr algn="l"/>
            <a:r>
              <a:rPr lang="en-IN" dirty="0"/>
              <a:t>MEMBERS : ADITYA KUMAR</a:t>
            </a:r>
          </a:p>
          <a:p>
            <a:pPr algn="l"/>
            <a:r>
              <a:rPr lang="en-IN" dirty="0"/>
              <a:t>	         MAYANK PAHARIYA</a:t>
            </a:r>
          </a:p>
          <a:p>
            <a:pPr algn="l"/>
            <a:r>
              <a:rPr lang="en-IN" dirty="0"/>
              <a:t>	         SHUBHANK PAHARIYA</a:t>
            </a:r>
          </a:p>
        </p:txBody>
      </p:sp>
    </p:spTree>
    <p:extLst>
      <p:ext uri="{BB962C8B-B14F-4D97-AF65-F5344CB8AC3E}">
        <p14:creationId xmlns:p14="http://schemas.microsoft.com/office/powerpoint/2010/main" val="31816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F28C83-33E1-452C-AC1F-250998F81DC0}"/>
              </a:ext>
            </a:extLst>
          </p:cNvPr>
          <p:cNvSpPr/>
          <p:nvPr/>
        </p:nvSpPr>
        <p:spPr>
          <a:xfrm>
            <a:off x="0" y="136478"/>
            <a:ext cx="12192000" cy="6555641"/>
          </a:xfrm>
          <a:prstGeom prst="rect">
            <a:avLst/>
          </a:prstGeom>
        </p:spPr>
        <p:txBody>
          <a:bodyPr wrap="square">
            <a:spAutoFit/>
          </a:bodyPr>
          <a:lstStyle/>
          <a:p>
            <a:r>
              <a:rPr lang="en-US" sz="3000" b="0" i="0" dirty="0">
                <a:solidFill>
                  <a:srgbClr val="222222"/>
                </a:solidFill>
                <a:effectLst/>
                <a:latin typeface="Arial" panose="020B0604020202020204" pitchFamily="34" charset="0"/>
              </a:rPr>
              <a:t>The PROBLEM</a:t>
            </a:r>
            <a:br>
              <a:rPr lang="en-US" sz="3000" b="0" i="0" dirty="0">
                <a:solidFill>
                  <a:srgbClr val="222222"/>
                </a:solidFill>
                <a:effectLst/>
                <a:latin typeface="Arial" panose="020B0604020202020204" pitchFamily="34" charset="0"/>
              </a:rPr>
            </a:br>
            <a:endParaRPr lang="en-US" sz="3000" b="0" i="0" dirty="0">
              <a:solidFill>
                <a:srgbClr val="222222"/>
              </a:solidFill>
              <a:effectLst/>
              <a:latin typeface="Arial" panose="020B0604020202020204" pitchFamily="34" charset="0"/>
            </a:endParaRPr>
          </a:p>
          <a:p>
            <a:r>
              <a:rPr lang="en-US" sz="3000" b="0" i="0" dirty="0">
                <a:solidFill>
                  <a:srgbClr val="222222"/>
                </a:solidFill>
                <a:effectLst/>
                <a:latin typeface="Arial" panose="020B0604020202020204" pitchFamily="34" charset="0"/>
              </a:rPr>
              <a:t>World's population is expected to reach 9.6 billion by 2050 that is just 30 years from now and the agricultural consumption will increase by 70% for the same period of time</a:t>
            </a:r>
          </a:p>
          <a:p>
            <a:r>
              <a:rPr lang="en-US" sz="3000" b="0" i="0" dirty="0">
                <a:solidFill>
                  <a:srgbClr val="222222"/>
                </a:solidFill>
                <a:effectLst/>
                <a:latin typeface="Arial" panose="020B0604020202020204" pitchFamily="34" charset="0"/>
              </a:rPr>
              <a:t>Extreme weather conditions are on rise, creating obstacle for productivity in agricultural department.</a:t>
            </a:r>
          </a:p>
          <a:p>
            <a:r>
              <a:rPr lang="en-US" sz="3000" b="0" i="0" dirty="0">
                <a:solidFill>
                  <a:srgbClr val="222222"/>
                </a:solidFill>
                <a:effectLst/>
                <a:latin typeface="Arial" panose="020B0604020202020204" pitchFamily="34" charset="0"/>
              </a:rPr>
              <a:t>Moreover there is some defect in irrigation system which leads to wastage of water and spoiling the crops.</a:t>
            </a:r>
          </a:p>
          <a:p>
            <a:r>
              <a:rPr lang="en-US" sz="3000" b="0" i="0" dirty="0">
                <a:solidFill>
                  <a:srgbClr val="222222"/>
                </a:solidFill>
                <a:effectLst/>
                <a:latin typeface="Arial" panose="020B0604020202020204" pitchFamily="34" charset="0"/>
              </a:rPr>
              <a:t>Even with pesticides insecticides spraying they are distributed unevenly and takes lot of time using traditional methods</a:t>
            </a:r>
          </a:p>
          <a:p>
            <a:r>
              <a:rPr lang="en-US" sz="3000" b="0" i="0" dirty="0">
                <a:solidFill>
                  <a:srgbClr val="222222"/>
                </a:solidFill>
                <a:effectLst/>
                <a:latin typeface="Arial" panose="020B0604020202020204" pitchFamily="34" charset="0"/>
              </a:rPr>
              <a:t>With extreme temperature that can damage the crop it is difficult for farmers to maintain the large fields.</a:t>
            </a:r>
          </a:p>
          <a:p>
            <a:endParaRPr lang="en-US" sz="3000"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19303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079F22-F0AA-4733-AC9B-84B7820D11E2}"/>
              </a:ext>
            </a:extLst>
          </p:cNvPr>
          <p:cNvSpPr/>
          <p:nvPr/>
        </p:nvSpPr>
        <p:spPr>
          <a:xfrm>
            <a:off x="1" y="54592"/>
            <a:ext cx="12192000" cy="6093976"/>
          </a:xfrm>
          <a:prstGeom prst="rect">
            <a:avLst/>
          </a:prstGeom>
        </p:spPr>
        <p:txBody>
          <a:bodyPr wrap="square">
            <a:spAutoFit/>
          </a:bodyPr>
          <a:lstStyle/>
          <a:p>
            <a:r>
              <a:rPr lang="en-US" sz="3000" dirty="0"/>
              <a:t>THE SOLUTION</a:t>
            </a:r>
            <a:br>
              <a:rPr lang="en-US" sz="3000" dirty="0"/>
            </a:br>
            <a:endParaRPr lang="en-US" sz="3000" dirty="0"/>
          </a:p>
          <a:p>
            <a:r>
              <a:rPr lang="en-US" sz="3000" b="0" i="0" dirty="0">
                <a:solidFill>
                  <a:srgbClr val="222222"/>
                </a:solidFill>
                <a:effectLst/>
                <a:latin typeface="Arial" panose="020B0604020202020204" pitchFamily="34" charset="0"/>
              </a:rPr>
              <a:t>In this project we thought of inserting moisture sensors into the fields which would detect the amount of moisture and hence water in the field present at that particular moment. All this data can be read using a small microcontroller NODMCO which would send all the data into the Android app which is easily usable by every farmer.</a:t>
            </a:r>
          </a:p>
          <a:p>
            <a:r>
              <a:rPr lang="en-US" sz="3000" b="0" i="0" dirty="0">
                <a:solidFill>
                  <a:srgbClr val="222222"/>
                </a:solidFill>
                <a:effectLst/>
                <a:latin typeface="Arial" panose="020B0604020202020204" pitchFamily="34" charset="0"/>
              </a:rPr>
              <a:t>Using this the farmer can easily detect which part of the fields need water and are dry and which parts have sufficient of water.</a:t>
            </a:r>
          </a:p>
          <a:p>
            <a:r>
              <a:rPr lang="en-US" sz="3000" b="0" i="0" dirty="0">
                <a:solidFill>
                  <a:srgbClr val="222222"/>
                </a:solidFill>
                <a:effectLst/>
                <a:latin typeface="Arial" panose="020B0604020202020204" pitchFamily="34" charset="0"/>
              </a:rPr>
              <a:t>This would save a large amount of time and water as well. In fact this could save </a:t>
            </a:r>
            <a:r>
              <a:rPr lang="en-US" sz="3000" b="0" i="0" dirty="0" err="1">
                <a:solidFill>
                  <a:srgbClr val="222222"/>
                </a:solidFill>
                <a:effectLst/>
                <a:latin typeface="Arial" panose="020B0604020202020204" pitchFamily="34" charset="0"/>
              </a:rPr>
              <a:t>upto</a:t>
            </a:r>
            <a:r>
              <a:rPr lang="en-US" sz="3000" b="0" i="0" dirty="0">
                <a:solidFill>
                  <a:srgbClr val="222222"/>
                </a:solidFill>
                <a:effectLst/>
                <a:latin typeface="Arial" panose="020B0604020202020204" pitchFamily="34" charset="0"/>
              </a:rPr>
              <a:t> 50% of water wasted during such processes.</a:t>
            </a:r>
          </a:p>
          <a:p>
            <a:br>
              <a:rPr lang="en-US" sz="3000" dirty="0"/>
            </a:br>
            <a:endParaRPr lang="en-IN" sz="3000" dirty="0"/>
          </a:p>
        </p:txBody>
      </p:sp>
    </p:spTree>
    <p:extLst>
      <p:ext uri="{BB962C8B-B14F-4D97-AF65-F5344CB8AC3E}">
        <p14:creationId xmlns:p14="http://schemas.microsoft.com/office/powerpoint/2010/main" val="193514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6EA8BD-6E4C-4F28-8DF3-1A84F4FD8171}"/>
              </a:ext>
            </a:extLst>
          </p:cNvPr>
          <p:cNvSpPr/>
          <p:nvPr/>
        </p:nvSpPr>
        <p:spPr>
          <a:xfrm>
            <a:off x="341195" y="327547"/>
            <a:ext cx="10904560" cy="2246769"/>
          </a:xfrm>
          <a:prstGeom prst="rect">
            <a:avLst/>
          </a:prstGeom>
        </p:spPr>
        <p:txBody>
          <a:bodyPr wrap="square">
            <a:spAutoFit/>
          </a:bodyPr>
          <a:lstStyle/>
          <a:p>
            <a:r>
              <a:rPr lang="en-US" sz="3500" b="0" i="0" dirty="0">
                <a:solidFill>
                  <a:srgbClr val="222222"/>
                </a:solidFill>
                <a:effectLst/>
                <a:latin typeface="Arial" panose="020B0604020202020204" pitchFamily="34" charset="0"/>
              </a:rPr>
              <a:t>Conclusion</a:t>
            </a:r>
          </a:p>
          <a:p>
            <a:r>
              <a:rPr lang="en-US" sz="3500" b="0" i="0" dirty="0">
                <a:solidFill>
                  <a:srgbClr val="222222"/>
                </a:solidFill>
                <a:effectLst/>
                <a:latin typeface="Arial" panose="020B0604020202020204" pitchFamily="34" charset="0"/>
              </a:rPr>
              <a:t>Areas where drought are common this can be very useful. In drought prone areas water can be saved up to 50%.</a:t>
            </a:r>
          </a:p>
        </p:txBody>
      </p:sp>
    </p:spTree>
    <p:extLst>
      <p:ext uri="{BB962C8B-B14F-4D97-AF65-F5344CB8AC3E}">
        <p14:creationId xmlns:p14="http://schemas.microsoft.com/office/powerpoint/2010/main" val="317689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ED2C-2011-4680-93DA-D59EBE40CE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384B01-A806-46BD-87C8-38331C5099D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1DA5119-D7EB-4083-BB59-7AC462BD86B4}"/>
              </a:ext>
            </a:extLst>
          </p:cNvPr>
          <p:cNvPicPr>
            <a:picLocks noChangeAspect="1"/>
          </p:cNvPicPr>
          <p:nvPr/>
        </p:nvPicPr>
        <p:blipFill>
          <a:blip r:embed="rId2"/>
          <a:stretch>
            <a:fillRect/>
          </a:stretch>
        </p:blipFill>
        <p:spPr>
          <a:xfrm>
            <a:off x="0" y="-13648"/>
            <a:ext cx="12191999" cy="6857999"/>
          </a:xfrm>
          <a:prstGeom prst="rect">
            <a:avLst/>
          </a:prstGeom>
        </p:spPr>
      </p:pic>
    </p:spTree>
    <p:extLst>
      <p:ext uri="{BB962C8B-B14F-4D97-AF65-F5344CB8AC3E}">
        <p14:creationId xmlns:p14="http://schemas.microsoft.com/office/powerpoint/2010/main" val="3005815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45</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HMR INTITUTE OF TECHNOLOGY AND MANAGEMENT  CODE BREAK IEEE-HMRITM 2019</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Rathore</dc:creator>
  <cp:lastModifiedBy>Aditya Rathore</cp:lastModifiedBy>
  <cp:revision>3</cp:revision>
  <dcterms:created xsi:type="dcterms:W3CDTF">2019-03-15T05:19:43Z</dcterms:created>
  <dcterms:modified xsi:type="dcterms:W3CDTF">2019-03-15T05:42:39Z</dcterms:modified>
</cp:coreProperties>
</file>