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68" r:id="rId4"/>
    <p:sldId id="270" r:id="rId5"/>
    <p:sldId id="264" r:id="rId6"/>
    <p:sldId id="266" r:id="rId7"/>
    <p:sldId id="26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BFCD7-8560-47E6-A2F1-330F9D9C7DB2}" type="doc">
      <dgm:prSet loTypeId="urn:microsoft.com/office/officeart/2005/8/layout/vList2" loCatId="Inbox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1374821-913A-40E3-9D65-A89B4BFBCCC4}">
      <dgm:prSet/>
      <dgm:spPr/>
      <dgm:t>
        <a:bodyPr/>
        <a:lstStyle/>
        <a:p>
          <a:r>
            <a:rPr lang="en-US" dirty="0"/>
            <a:t>Students generally liked the workflow</a:t>
          </a:r>
        </a:p>
      </dgm:t>
    </dgm:pt>
    <dgm:pt modelId="{7D8F26C4-4774-45A7-9ED5-17F25FD075A3}" type="parTrans" cxnId="{A20460CB-29C4-499F-B49C-C5D595D317BF}">
      <dgm:prSet/>
      <dgm:spPr/>
      <dgm:t>
        <a:bodyPr/>
        <a:lstStyle/>
        <a:p>
          <a:endParaRPr lang="en-US"/>
        </a:p>
      </dgm:t>
    </dgm:pt>
    <dgm:pt modelId="{2CAF8C25-9B88-4AFC-A6FE-C4F3DDC0711A}" type="sibTrans" cxnId="{A20460CB-29C4-499F-B49C-C5D595D317BF}">
      <dgm:prSet/>
      <dgm:spPr/>
      <dgm:t>
        <a:bodyPr/>
        <a:lstStyle/>
        <a:p>
          <a:endParaRPr lang="en-US"/>
        </a:p>
      </dgm:t>
    </dgm:pt>
    <dgm:pt modelId="{325D5BF3-2A5E-43CD-989C-1B6C5D217449}">
      <dgm:prSet/>
      <dgm:spPr/>
      <dgm:t>
        <a:bodyPr/>
        <a:lstStyle/>
        <a:p>
          <a:r>
            <a:rPr lang="en-US" dirty="0"/>
            <a:t>Students</a:t>
          </a:r>
          <a:r>
            <a:rPr lang="en-US" baseline="0" dirty="0"/>
            <a:t> expressed interest in using the app</a:t>
          </a:r>
          <a:endParaRPr lang="en-US" dirty="0"/>
        </a:p>
      </dgm:t>
    </dgm:pt>
    <dgm:pt modelId="{6BCC5364-EC00-4DD0-9E77-83AEA214341A}" type="parTrans" cxnId="{68FD87FD-87EB-4CF6-89F4-A307533619C9}">
      <dgm:prSet/>
      <dgm:spPr/>
      <dgm:t>
        <a:bodyPr/>
        <a:lstStyle/>
        <a:p>
          <a:endParaRPr lang="en-US"/>
        </a:p>
      </dgm:t>
    </dgm:pt>
    <dgm:pt modelId="{AF01C13A-5F0F-42D6-8C67-EEFD0B6317A4}" type="sibTrans" cxnId="{68FD87FD-87EB-4CF6-89F4-A307533619C9}">
      <dgm:prSet/>
      <dgm:spPr/>
      <dgm:t>
        <a:bodyPr/>
        <a:lstStyle/>
        <a:p>
          <a:endParaRPr lang="en-US"/>
        </a:p>
      </dgm:t>
    </dgm:pt>
    <dgm:pt modelId="{017198F0-F453-4342-A05C-A9016B9AB497}" type="pres">
      <dgm:prSet presAssocID="{4C9BFCD7-8560-47E6-A2F1-330F9D9C7DB2}" presName="linear" presStyleCnt="0">
        <dgm:presLayoutVars>
          <dgm:animLvl val="lvl"/>
          <dgm:resizeHandles val="exact"/>
        </dgm:presLayoutVars>
      </dgm:prSet>
      <dgm:spPr/>
    </dgm:pt>
    <dgm:pt modelId="{F69FAB9D-B9A9-4661-9F7C-AA9B488AE651}" type="pres">
      <dgm:prSet presAssocID="{51374821-913A-40E3-9D65-A89B4BFBCC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45A31BE-DA40-41E6-987E-32EAC26A5157}" type="pres">
      <dgm:prSet presAssocID="{2CAF8C25-9B88-4AFC-A6FE-C4F3DDC0711A}" presName="spacer" presStyleCnt="0"/>
      <dgm:spPr/>
    </dgm:pt>
    <dgm:pt modelId="{823288A0-4AE5-4E29-8763-57E0FF0A736F}" type="pres">
      <dgm:prSet presAssocID="{325D5BF3-2A5E-43CD-989C-1B6C5D21744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68E236D-315F-4AC1-9D45-0FE93044DED6}" type="presOf" srcId="{325D5BF3-2A5E-43CD-989C-1B6C5D217449}" destId="{823288A0-4AE5-4E29-8763-57E0FF0A736F}" srcOrd="0" destOrd="0" presId="urn:microsoft.com/office/officeart/2005/8/layout/vList2"/>
    <dgm:cxn modelId="{E2AFADA3-07C1-4EF8-A2A0-6E61460C6508}" type="presOf" srcId="{51374821-913A-40E3-9D65-A89B4BFBCCC4}" destId="{F69FAB9D-B9A9-4661-9F7C-AA9B488AE651}" srcOrd="0" destOrd="0" presId="urn:microsoft.com/office/officeart/2005/8/layout/vList2"/>
    <dgm:cxn modelId="{A20460CB-29C4-499F-B49C-C5D595D317BF}" srcId="{4C9BFCD7-8560-47E6-A2F1-330F9D9C7DB2}" destId="{51374821-913A-40E3-9D65-A89B4BFBCCC4}" srcOrd="0" destOrd="0" parTransId="{7D8F26C4-4774-45A7-9ED5-17F25FD075A3}" sibTransId="{2CAF8C25-9B88-4AFC-A6FE-C4F3DDC0711A}"/>
    <dgm:cxn modelId="{000332D4-A858-4906-BC7A-832EC332586A}" type="presOf" srcId="{4C9BFCD7-8560-47E6-A2F1-330F9D9C7DB2}" destId="{017198F0-F453-4342-A05C-A9016B9AB497}" srcOrd="0" destOrd="0" presId="urn:microsoft.com/office/officeart/2005/8/layout/vList2"/>
    <dgm:cxn modelId="{68FD87FD-87EB-4CF6-89F4-A307533619C9}" srcId="{4C9BFCD7-8560-47E6-A2F1-330F9D9C7DB2}" destId="{325D5BF3-2A5E-43CD-989C-1B6C5D217449}" srcOrd="1" destOrd="0" parTransId="{6BCC5364-EC00-4DD0-9E77-83AEA214341A}" sibTransId="{AF01C13A-5F0F-42D6-8C67-EEFD0B6317A4}"/>
    <dgm:cxn modelId="{374EB8C1-E16F-4F72-94D6-F31128229C50}" type="presParOf" srcId="{017198F0-F453-4342-A05C-A9016B9AB497}" destId="{F69FAB9D-B9A9-4661-9F7C-AA9B488AE651}" srcOrd="0" destOrd="0" presId="urn:microsoft.com/office/officeart/2005/8/layout/vList2"/>
    <dgm:cxn modelId="{AA9C966D-666E-4CA7-8AA5-1FB1402A943D}" type="presParOf" srcId="{017198F0-F453-4342-A05C-A9016B9AB497}" destId="{945A31BE-DA40-41E6-987E-32EAC26A5157}" srcOrd="1" destOrd="0" presId="urn:microsoft.com/office/officeart/2005/8/layout/vList2"/>
    <dgm:cxn modelId="{7156D472-2D33-4E33-BB26-07C1FE5DA756}" type="presParOf" srcId="{017198F0-F453-4342-A05C-A9016B9AB497}" destId="{823288A0-4AE5-4E29-8763-57E0FF0A736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A8671-CEF1-406E-9B13-23EF133BE727}" type="doc">
      <dgm:prSet loTypeId="urn:microsoft.com/office/officeart/2005/8/layout/pyramid2" loCatId="list" qsTypeId="urn:microsoft.com/office/officeart/2005/8/quickstyle/simple3" qsCatId="simple" csTypeId="urn:microsoft.com/office/officeart/2005/8/colors/accent5_2" csCatId="accent5" phldr="1"/>
      <dgm:spPr/>
    </dgm:pt>
    <dgm:pt modelId="{1C4F0214-63BA-40EC-97E9-1807337FA42A}">
      <dgm:prSet phldrT="[Text]"/>
      <dgm:spPr/>
      <dgm:t>
        <a:bodyPr/>
        <a:lstStyle/>
        <a:p>
          <a:r>
            <a:rPr lang="en-US" dirty="0"/>
            <a:t>Great for testing and getting student feedback </a:t>
          </a:r>
        </a:p>
      </dgm:t>
    </dgm:pt>
    <dgm:pt modelId="{8AC8E4AE-2041-4E85-A560-9B4A744096F5}" type="parTrans" cxnId="{8851FE30-D4EA-4E02-8863-D99B3EAFE306}">
      <dgm:prSet/>
      <dgm:spPr/>
      <dgm:t>
        <a:bodyPr/>
        <a:lstStyle/>
        <a:p>
          <a:endParaRPr lang="en-US"/>
        </a:p>
      </dgm:t>
    </dgm:pt>
    <dgm:pt modelId="{5D45B149-936D-4D49-A8BB-3CF127ECB373}" type="sibTrans" cxnId="{8851FE30-D4EA-4E02-8863-D99B3EAFE306}">
      <dgm:prSet/>
      <dgm:spPr/>
      <dgm:t>
        <a:bodyPr/>
        <a:lstStyle/>
        <a:p>
          <a:endParaRPr lang="en-US"/>
        </a:p>
      </dgm:t>
    </dgm:pt>
    <dgm:pt modelId="{A9E42F09-4EBA-48A6-B4F3-816205101A2E}">
      <dgm:prSet phldrT="[Text]"/>
      <dgm:spPr/>
      <dgm:t>
        <a:bodyPr/>
        <a:lstStyle/>
        <a:p>
          <a:r>
            <a:rPr lang="en-US" dirty="0"/>
            <a:t>Test over a longer period with real classes of students</a:t>
          </a:r>
        </a:p>
      </dgm:t>
    </dgm:pt>
    <dgm:pt modelId="{ADE83C90-BCA5-4A70-90AD-DDD672D5E835}" type="parTrans" cxnId="{92C3A2F4-E4E7-46A0-B99F-3CF8562378FD}">
      <dgm:prSet/>
      <dgm:spPr/>
      <dgm:t>
        <a:bodyPr/>
        <a:lstStyle/>
        <a:p>
          <a:endParaRPr lang="en-US"/>
        </a:p>
      </dgm:t>
    </dgm:pt>
    <dgm:pt modelId="{19E2E9FD-5DF8-4823-8BD5-05E6D9B83EBD}" type="sibTrans" cxnId="{92C3A2F4-E4E7-46A0-B99F-3CF8562378FD}">
      <dgm:prSet/>
      <dgm:spPr/>
      <dgm:t>
        <a:bodyPr/>
        <a:lstStyle/>
        <a:p>
          <a:endParaRPr lang="en-US"/>
        </a:p>
      </dgm:t>
    </dgm:pt>
    <dgm:pt modelId="{80401D53-B03B-4FD0-9762-9D847D8D99EF}" type="pres">
      <dgm:prSet presAssocID="{80CA8671-CEF1-406E-9B13-23EF133BE727}" presName="compositeShape" presStyleCnt="0">
        <dgm:presLayoutVars>
          <dgm:dir/>
          <dgm:resizeHandles/>
        </dgm:presLayoutVars>
      </dgm:prSet>
      <dgm:spPr/>
    </dgm:pt>
    <dgm:pt modelId="{EBDD55C8-9327-4A4E-805D-2C12432ED055}" type="pres">
      <dgm:prSet presAssocID="{80CA8671-CEF1-406E-9B13-23EF133BE727}" presName="pyramid" presStyleLbl="node1" presStyleIdx="0" presStyleCnt="1"/>
      <dgm:spPr>
        <a:gradFill rotWithShape="0">
          <a:gsLst>
            <a:gs pos="0">
              <a:schemeClr val="accent1">
                <a:lumMod val="5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</a:gradFill>
      </dgm:spPr>
    </dgm:pt>
    <dgm:pt modelId="{B27470EB-B99F-4BE6-AD20-1E757164BB5C}" type="pres">
      <dgm:prSet presAssocID="{80CA8671-CEF1-406E-9B13-23EF133BE727}" presName="theList" presStyleCnt="0"/>
      <dgm:spPr/>
    </dgm:pt>
    <dgm:pt modelId="{97030C36-0E17-48F5-9F09-620E4402EE4A}" type="pres">
      <dgm:prSet presAssocID="{1C4F0214-63BA-40EC-97E9-1807337FA42A}" presName="aNode" presStyleLbl="fgAcc1" presStyleIdx="0" presStyleCnt="2">
        <dgm:presLayoutVars>
          <dgm:bulletEnabled val="1"/>
        </dgm:presLayoutVars>
      </dgm:prSet>
      <dgm:spPr/>
    </dgm:pt>
    <dgm:pt modelId="{D257B8F9-167D-4F10-B831-7594BEB42E84}" type="pres">
      <dgm:prSet presAssocID="{1C4F0214-63BA-40EC-97E9-1807337FA42A}" presName="aSpace" presStyleCnt="0"/>
      <dgm:spPr/>
    </dgm:pt>
    <dgm:pt modelId="{2590B1D2-426D-4547-B412-4C3F78C080DF}" type="pres">
      <dgm:prSet presAssocID="{A9E42F09-4EBA-48A6-B4F3-816205101A2E}" presName="aNode" presStyleLbl="fgAcc1" presStyleIdx="1" presStyleCnt="2">
        <dgm:presLayoutVars>
          <dgm:bulletEnabled val="1"/>
        </dgm:presLayoutVars>
      </dgm:prSet>
      <dgm:spPr/>
    </dgm:pt>
    <dgm:pt modelId="{6A9AABF1-254B-4AA3-9057-D322D012E4B8}" type="pres">
      <dgm:prSet presAssocID="{A9E42F09-4EBA-48A6-B4F3-816205101A2E}" presName="aSpace" presStyleCnt="0"/>
      <dgm:spPr/>
    </dgm:pt>
  </dgm:ptLst>
  <dgm:cxnLst>
    <dgm:cxn modelId="{77317A13-CC26-4573-B1B6-C7A683C5A3A1}" type="presOf" srcId="{1C4F0214-63BA-40EC-97E9-1807337FA42A}" destId="{97030C36-0E17-48F5-9F09-620E4402EE4A}" srcOrd="0" destOrd="0" presId="urn:microsoft.com/office/officeart/2005/8/layout/pyramid2"/>
    <dgm:cxn modelId="{8851FE30-D4EA-4E02-8863-D99B3EAFE306}" srcId="{80CA8671-CEF1-406E-9B13-23EF133BE727}" destId="{1C4F0214-63BA-40EC-97E9-1807337FA42A}" srcOrd="0" destOrd="0" parTransId="{8AC8E4AE-2041-4E85-A560-9B4A744096F5}" sibTransId="{5D45B149-936D-4D49-A8BB-3CF127ECB373}"/>
    <dgm:cxn modelId="{34D29331-6603-4840-87CA-B533B0619897}" type="presOf" srcId="{A9E42F09-4EBA-48A6-B4F3-816205101A2E}" destId="{2590B1D2-426D-4547-B412-4C3F78C080DF}" srcOrd="0" destOrd="0" presId="urn:microsoft.com/office/officeart/2005/8/layout/pyramid2"/>
    <dgm:cxn modelId="{31EDBDDE-8E0F-4AD9-BD4D-EA9752BAF357}" type="presOf" srcId="{80CA8671-CEF1-406E-9B13-23EF133BE727}" destId="{80401D53-B03B-4FD0-9762-9D847D8D99EF}" srcOrd="0" destOrd="0" presId="urn:microsoft.com/office/officeart/2005/8/layout/pyramid2"/>
    <dgm:cxn modelId="{92C3A2F4-E4E7-46A0-B99F-3CF8562378FD}" srcId="{80CA8671-CEF1-406E-9B13-23EF133BE727}" destId="{A9E42F09-4EBA-48A6-B4F3-816205101A2E}" srcOrd="1" destOrd="0" parTransId="{ADE83C90-BCA5-4A70-90AD-DDD672D5E835}" sibTransId="{19E2E9FD-5DF8-4823-8BD5-05E6D9B83EBD}"/>
    <dgm:cxn modelId="{3E9C839F-7ABB-4A18-8424-CB1EDBC32C98}" type="presParOf" srcId="{80401D53-B03B-4FD0-9762-9D847D8D99EF}" destId="{EBDD55C8-9327-4A4E-805D-2C12432ED055}" srcOrd="0" destOrd="0" presId="urn:microsoft.com/office/officeart/2005/8/layout/pyramid2"/>
    <dgm:cxn modelId="{E564F35E-E8B4-4C0C-8AFF-19D587F79844}" type="presParOf" srcId="{80401D53-B03B-4FD0-9762-9D847D8D99EF}" destId="{B27470EB-B99F-4BE6-AD20-1E757164BB5C}" srcOrd="1" destOrd="0" presId="urn:microsoft.com/office/officeart/2005/8/layout/pyramid2"/>
    <dgm:cxn modelId="{A1774491-B4E1-4CD7-91AA-276AB8E316F6}" type="presParOf" srcId="{B27470EB-B99F-4BE6-AD20-1E757164BB5C}" destId="{97030C36-0E17-48F5-9F09-620E4402EE4A}" srcOrd="0" destOrd="0" presId="urn:microsoft.com/office/officeart/2005/8/layout/pyramid2"/>
    <dgm:cxn modelId="{F6948708-F3B1-4D51-8CE4-0019287ECF93}" type="presParOf" srcId="{B27470EB-B99F-4BE6-AD20-1E757164BB5C}" destId="{D257B8F9-167D-4F10-B831-7594BEB42E84}" srcOrd="1" destOrd="0" presId="urn:microsoft.com/office/officeart/2005/8/layout/pyramid2"/>
    <dgm:cxn modelId="{76E19910-0471-4006-8099-96BEE97208A3}" type="presParOf" srcId="{B27470EB-B99F-4BE6-AD20-1E757164BB5C}" destId="{2590B1D2-426D-4547-B412-4C3F78C080DF}" srcOrd="2" destOrd="0" presId="urn:microsoft.com/office/officeart/2005/8/layout/pyramid2"/>
    <dgm:cxn modelId="{7D54F785-8549-4B01-9652-A91ADD655AB4}" type="presParOf" srcId="{B27470EB-B99F-4BE6-AD20-1E757164BB5C}" destId="{6A9AABF1-254B-4AA3-9057-D322D012E4B8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FAB9D-B9A9-4661-9F7C-AA9B488AE651}">
      <dsp:nvSpPr>
        <dsp:cNvPr id="0" name=""/>
        <dsp:cNvSpPr/>
      </dsp:nvSpPr>
      <dsp:spPr>
        <a:xfrm>
          <a:off x="0" y="18986"/>
          <a:ext cx="10515600" cy="1986257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Students generally liked the workflow</a:t>
          </a:r>
        </a:p>
      </dsp:txBody>
      <dsp:txXfrm>
        <a:off x="96961" y="115947"/>
        <a:ext cx="10321678" cy="1792335"/>
      </dsp:txXfrm>
    </dsp:sp>
    <dsp:sp modelId="{823288A0-4AE5-4E29-8763-57E0FF0A736F}">
      <dsp:nvSpPr>
        <dsp:cNvPr id="0" name=""/>
        <dsp:cNvSpPr/>
      </dsp:nvSpPr>
      <dsp:spPr>
        <a:xfrm>
          <a:off x="0" y="2149244"/>
          <a:ext cx="10515600" cy="1986257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334273"/>
                <a:satOff val="-22915"/>
                <a:lumOff val="30388"/>
                <a:alphaOff val="0"/>
                <a:tint val="96000"/>
                <a:lumMod val="102000"/>
              </a:schemeClr>
            </a:gs>
            <a:gs pos="100000">
              <a:schemeClr val="accent1">
                <a:shade val="80000"/>
                <a:hueOff val="-334273"/>
                <a:satOff val="-22915"/>
                <a:lumOff val="3038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Students</a:t>
          </a:r>
          <a:r>
            <a:rPr lang="en-US" sz="5000" kern="1200" baseline="0" dirty="0"/>
            <a:t> expressed interest in using the app</a:t>
          </a:r>
          <a:endParaRPr lang="en-US" sz="5000" kern="1200" dirty="0"/>
        </a:p>
      </dsp:txBody>
      <dsp:txXfrm>
        <a:off x="96961" y="2246205"/>
        <a:ext cx="10321678" cy="1792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55C8-9327-4A4E-805D-2C12432ED055}">
      <dsp:nvSpPr>
        <dsp:cNvPr id="0" name=""/>
        <dsp:cNvSpPr/>
      </dsp:nvSpPr>
      <dsp:spPr>
        <a:xfrm>
          <a:off x="310832" y="0"/>
          <a:ext cx="5105400" cy="5105400"/>
        </a:xfrm>
        <a:prstGeom prst="triangle">
          <a:avLst/>
        </a:prstGeom>
        <a:gradFill rotWithShape="0">
          <a:gsLst>
            <a:gs pos="0">
              <a:schemeClr val="accent1">
                <a:lumMod val="5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030C36-0E17-48F5-9F09-620E4402EE4A}">
      <dsp:nvSpPr>
        <dsp:cNvPr id="0" name=""/>
        <dsp:cNvSpPr/>
      </dsp:nvSpPr>
      <dsp:spPr>
        <a:xfrm>
          <a:off x="2863532" y="511038"/>
          <a:ext cx="3318510" cy="18148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Great for testing and getting student feedback </a:t>
          </a:r>
        </a:p>
      </dsp:txBody>
      <dsp:txXfrm>
        <a:off x="2952124" y="599630"/>
        <a:ext cx="3141326" cy="1637626"/>
      </dsp:txXfrm>
    </dsp:sp>
    <dsp:sp modelId="{2590B1D2-426D-4547-B412-4C3F78C080DF}">
      <dsp:nvSpPr>
        <dsp:cNvPr id="0" name=""/>
        <dsp:cNvSpPr/>
      </dsp:nvSpPr>
      <dsp:spPr>
        <a:xfrm>
          <a:off x="2863532" y="2552700"/>
          <a:ext cx="3318510" cy="18148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Test over a longer period with real classes of students</a:t>
          </a:r>
        </a:p>
      </dsp:txBody>
      <dsp:txXfrm>
        <a:off x="2952124" y="2641292"/>
        <a:ext cx="3141326" cy="1637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6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0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66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04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6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3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97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0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2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4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5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2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F6EA71-41C2-4957-96AC-B2AE2FF9306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F93822-557D-46D3-970D-1FC9D009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cm-1691.vm.duke.edu/wordpres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C3BD-790E-4279-8431-AA83295AE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Nudge Learning Retention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0032E-5045-4BAF-BDE2-F54376CEE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 by Larissa Cox and Trenton Bricken</a:t>
            </a:r>
          </a:p>
          <a:p>
            <a:r>
              <a:rPr lang="en-US" dirty="0"/>
              <a:t>Help from Michael Greene, Chris Lorch, Heather Valli, Jolie Tingen, Justin Johnsen, and Seth Anderson</a:t>
            </a:r>
          </a:p>
        </p:txBody>
      </p:sp>
    </p:spTree>
    <p:extLst>
      <p:ext uri="{BB962C8B-B14F-4D97-AF65-F5344CB8AC3E}">
        <p14:creationId xmlns:p14="http://schemas.microsoft.com/office/powerpoint/2010/main" val="404202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bbinghaus forgetting curve">
            <a:extLst>
              <a:ext uri="{FF2B5EF4-FFF2-40B4-BE49-F238E27FC236}">
                <a16:creationId xmlns:a16="http://schemas.microsoft.com/office/drawing/2014/main" id="{64F0C4EF-A7F8-4FEB-B842-BB97C95C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71" y="809904"/>
            <a:ext cx="8403771" cy="53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2B44A7-0165-48F3-9C9C-6BE993C2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Fighting the Ebbinghaus Forgetting Curve</a:t>
            </a:r>
          </a:p>
        </p:txBody>
      </p:sp>
    </p:spTree>
    <p:extLst>
      <p:ext uri="{BB962C8B-B14F-4D97-AF65-F5344CB8AC3E}">
        <p14:creationId xmlns:p14="http://schemas.microsoft.com/office/powerpoint/2010/main" val="397004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4E9BCF-1B67-4514-808C-A5DCBDEB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238778-9D1D-45F4-BB78-76F208A224B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5D94A5-414D-41FE-8ADE-C3354EF0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405" y="1396180"/>
            <a:ext cx="6698127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/>
              <a:t>Initial Research</a:t>
            </a:r>
          </a:p>
        </p:txBody>
      </p:sp>
    </p:spTree>
    <p:extLst>
      <p:ext uri="{BB962C8B-B14F-4D97-AF65-F5344CB8AC3E}">
        <p14:creationId xmlns:p14="http://schemas.microsoft.com/office/powerpoint/2010/main" val="157299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CC35-7270-4AD2-8792-2D2E934CD64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3BC05D6-945D-49D6-AD12-785A6998CA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42BEE3-F173-4D31-9A98-D9577034AD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D131322-78B2-4EAC-961C-DC16216EC6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A685BC6-9921-44E3-86D9-D15AB6393D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99E9A136-C426-4D4A-9ACE-AA69BB7FD8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D55B2D10-C6DF-4033-940F-915CFDAE5C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25CE9E-7067-4DF6-A021-7D87C21B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26" y="645285"/>
            <a:ext cx="5169319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777599-D4EC-4373-8CCD-BD0806295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45" y="3423522"/>
            <a:ext cx="3854082" cy="297727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02E1F8-7C8B-4948-A09D-A1B9C7925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351" y="3423522"/>
            <a:ext cx="4683292" cy="250556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D2771B-4ADB-4463-9DDB-F826112C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10" y="810207"/>
            <a:ext cx="4904313" cy="21326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Initial Research</a:t>
            </a:r>
          </a:p>
        </p:txBody>
      </p:sp>
    </p:spTree>
    <p:extLst>
      <p:ext uri="{BB962C8B-B14F-4D97-AF65-F5344CB8AC3E}">
        <p14:creationId xmlns:p14="http://schemas.microsoft.com/office/powerpoint/2010/main" val="243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6" name="Group 74">
            <a:extLst>
              <a:ext uri="{FF2B5EF4-FFF2-40B4-BE49-F238E27FC236}">
                <a16:creationId xmlns:a16="http://schemas.microsoft.com/office/drawing/2014/main" id="{54240DE2-765C-4EED-949B-E5E3D6B6A82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AC978CE4-F1AA-42EC-BA3D-5542AFE0D88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260BF53F-5738-47D5-9A23-FD9BFBA097D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23664FF2-5FE8-4470-B930-0441ADB647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9900171-AF58-4928-8438-77B77CB69BC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0BA263F-2493-4307-B833-A4B930E4A9A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CDCDF00-BBE2-420D-A267-1D55E7A777D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37A14E2-C415-4119-A06A-54A0E3CC80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BCD64C6-564E-4A24-9E17-6FACFD3CE95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69616" y="-4763"/>
            <a:ext cx="5014912" cy="6862763"/>
            <a:chOff x="2928938" y="-4763"/>
            <a:chExt cx="5014912" cy="6862763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DA2CB44E-A8CB-46F1-9538-5021D1A5F6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682B411E-F009-4205-A945-3834A9FEA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10E6CC01-FE26-4BF9-A473-F15D8BE25D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C4C31D79-DFE9-49B7-A37D-C67811B89E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D2CA829A-307F-4AD6-AB62-201FE9EC87C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AB85087A-76D4-4080-8AD9-B5917340A5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050" name="Picture 2" descr="Image result for wordpress logo">
            <a:extLst>
              <a:ext uri="{FF2B5EF4-FFF2-40B4-BE49-F238E27FC236}">
                <a16:creationId xmlns:a16="http://schemas.microsoft.com/office/drawing/2014/main" id="{E8D52EF1-7931-44A1-AC88-3BEB79DAF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3" r="10406"/>
          <a:stretch/>
        </p:blipFill>
        <p:spPr bwMode="auto">
          <a:xfrm>
            <a:off x="8532598" y="10"/>
            <a:ext cx="3659403" cy="4602992"/>
          </a:xfrm>
          <a:custGeom>
            <a:avLst/>
            <a:gdLst>
              <a:gd name="connsiteX0" fmla="*/ 929360 w 3659403"/>
              <a:gd name="connsiteY0" fmla="*/ 0 h 4603002"/>
              <a:gd name="connsiteX1" fmla="*/ 3659403 w 3659403"/>
              <a:gd name="connsiteY1" fmla="*/ 0 h 4603002"/>
              <a:gd name="connsiteX2" fmla="*/ 3659403 w 3659403"/>
              <a:gd name="connsiteY2" fmla="*/ 4603002 h 4603002"/>
              <a:gd name="connsiteX3" fmla="*/ 0 w 3659403"/>
              <a:gd name="connsiteY3" fmla="*/ 3678455 h 460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403" h="4603002">
                <a:moveTo>
                  <a:pt x="929360" y="0"/>
                </a:moveTo>
                <a:lnTo>
                  <a:pt x="3659403" y="0"/>
                </a:lnTo>
                <a:lnTo>
                  <a:pt x="3659403" y="4603002"/>
                </a:lnTo>
                <a:lnTo>
                  <a:pt x="0" y="36784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ailchimp logo">
            <a:extLst>
              <a:ext uri="{FF2B5EF4-FFF2-40B4-BE49-F238E27FC236}">
                <a16:creationId xmlns:a16="http://schemas.microsoft.com/office/drawing/2014/main" id="{82845272-F036-432F-BEA9-B6FB468F2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60" b="6"/>
          <a:stretch/>
        </p:blipFill>
        <p:spPr bwMode="auto">
          <a:xfrm>
            <a:off x="5082886" y="1"/>
            <a:ext cx="4379070" cy="3678455"/>
          </a:xfrm>
          <a:custGeom>
            <a:avLst/>
            <a:gdLst>
              <a:gd name="connsiteX0" fmla="*/ 709159 w 4379070"/>
              <a:gd name="connsiteY0" fmla="*/ 0 h 3678455"/>
              <a:gd name="connsiteX1" fmla="*/ 4379070 w 4379070"/>
              <a:gd name="connsiteY1" fmla="*/ 0 h 3678455"/>
              <a:gd name="connsiteX2" fmla="*/ 3449710 w 4379070"/>
              <a:gd name="connsiteY2" fmla="*/ 3678455 h 3678455"/>
              <a:gd name="connsiteX3" fmla="*/ 0 w 4379070"/>
              <a:gd name="connsiteY3" fmla="*/ 2806887 h 367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9070" h="3678455">
                <a:moveTo>
                  <a:pt x="709159" y="0"/>
                </a:moveTo>
                <a:lnTo>
                  <a:pt x="4379070" y="0"/>
                </a:lnTo>
                <a:lnTo>
                  <a:pt x="3449710" y="3678455"/>
                </a:lnTo>
                <a:lnTo>
                  <a:pt x="0" y="28068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5p logo">
            <a:extLst>
              <a:ext uri="{FF2B5EF4-FFF2-40B4-BE49-F238E27FC236}">
                <a16:creationId xmlns:a16="http://schemas.microsoft.com/office/drawing/2014/main" id="{5589436F-E3E4-4B2A-BB03-CF05DCE6A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1" b="16898"/>
          <a:stretch/>
        </p:blipFill>
        <p:spPr bwMode="auto">
          <a:xfrm>
            <a:off x="5080788" y="2806888"/>
            <a:ext cx="7111213" cy="4051112"/>
          </a:xfrm>
          <a:custGeom>
            <a:avLst/>
            <a:gdLst>
              <a:gd name="connsiteX0" fmla="*/ 2098 w 7111213"/>
              <a:gd name="connsiteY0" fmla="*/ 0 h 4051112"/>
              <a:gd name="connsiteX1" fmla="*/ 7111213 w 7111213"/>
              <a:gd name="connsiteY1" fmla="*/ 1796115 h 4051112"/>
              <a:gd name="connsiteX2" fmla="*/ 7111213 w 7111213"/>
              <a:gd name="connsiteY2" fmla="*/ 4051112 h 4051112"/>
              <a:gd name="connsiteX3" fmla="*/ 4355968 w 7111213"/>
              <a:gd name="connsiteY3" fmla="*/ 4051112 h 4051112"/>
              <a:gd name="connsiteX4" fmla="*/ 0 w 7111213"/>
              <a:gd name="connsiteY4" fmla="*/ 8302 h 405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1213" h="4051112">
                <a:moveTo>
                  <a:pt x="2098" y="0"/>
                </a:moveTo>
                <a:lnTo>
                  <a:pt x="7111213" y="1796115"/>
                </a:lnTo>
                <a:lnTo>
                  <a:pt x="7111213" y="4051112"/>
                </a:lnTo>
                <a:lnTo>
                  <a:pt x="4355968" y="4051112"/>
                </a:lnTo>
                <a:lnTo>
                  <a:pt x="0" y="830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E089522-50BF-49AF-83E0-4EF000C65B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20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788" y="2806887"/>
            <a:ext cx="7111213" cy="17961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9A75D40-04D0-4C28-A755-669F02E5ACB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23" idx="0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532599" y="0"/>
            <a:ext cx="929359" cy="36784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7EF0F0-69C8-4DBE-9C10-4C23CC20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778125"/>
            <a:ext cx="3189173" cy="2164510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How it’s Built</a:t>
            </a:r>
          </a:p>
        </p:txBody>
      </p:sp>
    </p:spTree>
    <p:extLst>
      <p:ext uri="{BB962C8B-B14F-4D97-AF65-F5344CB8AC3E}">
        <p14:creationId xmlns:p14="http://schemas.microsoft.com/office/powerpoint/2010/main" val="34876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D059B6-ADD8-488A-B346-63289E90D1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E3D4922-3D1C-4679-9A86-15BFC1A252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64E9BCF-1B67-4514-808C-A5DCBDEB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38778-9D1D-45F4-BB78-76F208A224B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799590-76E8-44A8-97A8-E4EC8C0F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405" y="1396180"/>
            <a:ext cx="6698127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Demo</a:t>
            </a:r>
          </a:p>
        </p:txBody>
      </p:sp>
      <p:sp>
        <p:nvSpPr>
          <p:cNvPr id="4" name="Rectangle 3">
            <a:hlinkClick r:id="rId3"/>
            <a:extLst>
              <a:ext uri="{FF2B5EF4-FFF2-40B4-BE49-F238E27FC236}">
                <a16:creationId xmlns:a16="http://schemas.microsoft.com/office/drawing/2014/main" id="{3A45D7A3-BD94-4509-B5FD-C72160353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2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4E9BCF-1B67-4514-808C-A5DCBDEB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238778-9D1D-45F4-BB78-76F208A224B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C6D4C1-90E4-406A-B6EE-36385E61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405" y="1396180"/>
            <a:ext cx="6698127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/>
              <a:t>User Testing</a:t>
            </a:r>
          </a:p>
        </p:txBody>
      </p:sp>
    </p:spTree>
    <p:extLst>
      <p:ext uri="{BB962C8B-B14F-4D97-AF65-F5344CB8AC3E}">
        <p14:creationId xmlns:p14="http://schemas.microsoft.com/office/powerpoint/2010/main" val="233084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7CC0-EA5E-4661-B8D4-A5B82506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User Testing Feedback: The Positives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42059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835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F5851B-C525-447B-85DA-365462F9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Moving Forward from a Prototype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7712FD-4335-4B2C-8C8F-2BEF9E9507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7823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975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3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482CBC"/>
      </a:accent1>
      <a:accent2>
        <a:srgbClr val="C00000"/>
      </a:accent2>
      <a:accent3>
        <a:srgbClr val="C00000"/>
      </a:accent3>
      <a:accent4>
        <a:srgbClr val="C00000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454</TotalTime>
  <Words>86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Nudge Learning Retention Application</vt:lpstr>
      <vt:lpstr>Fighting the Ebbinghaus Forgetting Curve</vt:lpstr>
      <vt:lpstr>Initial Research</vt:lpstr>
      <vt:lpstr>Initial Research</vt:lpstr>
      <vt:lpstr>How it’s Built</vt:lpstr>
      <vt:lpstr>Demo</vt:lpstr>
      <vt:lpstr>User Testing</vt:lpstr>
      <vt:lpstr>User Testing Feedback: The Positives</vt:lpstr>
      <vt:lpstr>Moving Forward from a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Nudge Learning Retention App</dc:title>
  <dc:creator>Larissa Cox</dc:creator>
  <cp:lastModifiedBy>Larissa Cox</cp:lastModifiedBy>
  <cp:revision>13</cp:revision>
  <dcterms:created xsi:type="dcterms:W3CDTF">2017-11-20T07:50:26Z</dcterms:created>
  <dcterms:modified xsi:type="dcterms:W3CDTF">2017-11-20T15:24:39Z</dcterms:modified>
</cp:coreProperties>
</file>