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dhCZOmwiyuQFRZF7BfUcbECT7K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19"/>
          <p:cNvSpPr txBox="1">
            <a:spLocks noGrp="1"/>
          </p:cNvSpPr>
          <p:nvPr>
            <p:ph type="ctrTitle"/>
          </p:nvPr>
        </p:nvSpPr>
        <p:spPr>
          <a:xfrm>
            <a:off x="517870" y="978408"/>
            <a:ext cx="5021183" cy="507422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5400"/>
              <a:buFont typeface="Aria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9"/>
          <p:cNvSpPr txBox="1">
            <a:spLocks noGrp="1"/>
          </p:cNvSpPr>
          <p:nvPr>
            <p:ph type="subTitle" idx="1"/>
          </p:nvPr>
        </p:nvSpPr>
        <p:spPr>
          <a:xfrm>
            <a:off x="6662167" y="3602038"/>
            <a:ext cx="5021183" cy="224458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1000"/>
              </a:spcBef>
              <a:spcAft>
                <a:spcPts val="0"/>
              </a:spcAft>
              <a:buClr>
                <a:schemeClr val="dk1"/>
              </a:buClr>
              <a:buSzPts val="2200"/>
              <a:buNone/>
              <a:defRPr sz="2200" i="1"/>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19"/>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9"/>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9"/>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8" name="Google Shape;18;p19"/>
          <p:cNvSpPr/>
          <p:nvPr/>
        </p:nvSpPr>
        <p:spPr>
          <a:xfrm>
            <a:off x="6662168" y="6209925"/>
            <a:ext cx="5021183" cy="4571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28"/>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8"/>
          <p:cNvSpPr txBox="1">
            <a:spLocks noGrp="1"/>
          </p:cNvSpPr>
          <p:nvPr>
            <p:ph type="body" idx="1"/>
          </p:nvPr>
        </p:nvSpPr>
        <p:spPr>
          <a:xfrm rot="5400000">
            <a:off x="6737531" y="893902"/>
            <a:ext cx="4870457" cy="502118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8"/>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8"/>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8"/>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29"/>
          <p:cNvSpPr/>
          <p:nvPr/>
        </p:nvSpPr>
        <p:spPr>
          <a:xfrm>
            <a:off x="0" y="0"/>
            <a:ext cx="12188952" cy="6857995"/>
          </a:xfrm>
          <a:prstGeom prst="rect">
            <a:avLst/>
          </a:prstGeom>
          <a:solidFill>
            <a:srgbClr val="D3CEC8">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1" name="Google Shape;81;p29"/>
          <p:cNvSpPr txBox="1">
            <a:spLocks noGrp="1"/>
          </p:cNvSpPr>
          <p:nvPr>
            <p:ph type="title"/>
          </p:nvPr>
        </p:nvSpPr>
        <p:spPr>
          <a:xfrm rot="5400000">
            <a:off x="6689685" y="969274"/>
            <a:ext cx="4956928" cy="501196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9"/>
          <p:cNvSpPr txBox="1">
            <a:spLocks noGrp="1"/>
          </p:cNvSpPr>
          <p:nvPr>
            <p:ph type="body" idx="1"/>
          </p:nvPr>
        </p:nvSpPr>
        <p:spPr>
          <a:xfrm rot="5400000">
            <a:off x="549998" y="964664"/>
            <a:ext cx="4956928" cy="5021183"/>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9"/>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9"/>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9"/>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6" name="Google Shape;86;p29"/>
          <p:cNvSpPr/>
          <p:nvPr/>
        </p:nvSpPr>
        <p:spPr>
          <a:xfrm>
            <a:off x="6662168" y="6209925"/>
            <a:ext cx="5021183" cy="4571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20"/>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0"/>
          <p:cNvSpPr txBox="1">
            <a:spLocks noGrp="1"/>
          </p:cNvSpPr>
          <p:nvPr>
            <p:ph type="body" idx="1"/>
          </p:nvPr>
        </p:nvSpPr>
        <p:spPr>
          <a:xfrm>
            <a:off x="6662168" y="969264"/>
            <a:ext cx="5021182" cy="4870457"/>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0"/>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0"/>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0"/>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5"/>
        <p:cNvGrpSpPr/>
        <p:nvPr/>
      </p:nvGrpSpPr>
      <p:grpSpPr>
        <a:xfrm>
          <a:off x="0" y="0"/>
          <a:ext cx="0" cy="0"/>
          <a:chOff x="0" y="0"/>
          <a:chExt cx="0" cy="0"/>
        </a:xfrm>
      </p:grpSpPr>
      <p:sp>
        <p:nvSpPr>
          <p:cNvPr id="26" name="Google Shape;26;p21"/>
          <p:cNvSpPr/>
          <p:nvPr/>
        </p:nvSpPr>
        <p:spPr>
          <a:xfrm>
            <a:off x="0" y="0"/>
            <a:ext cx="12188952" cy="6857995"/>
          </a:xfrm>
          <a:prstGeom prst="rect">
            <a:avLst/>
          </a:prstGeom>
          <a:solidFill>
            <a:srgbClr val="D3CEC8">
              <a:alpha val="4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 name="Google Shape;27;p21"/>
          <p:cNvSpPr/>
          <p:nvPr/>
        </p:nvSpPr>
        <p:spPr>
          <a:xfrm>
            <a:off x="517869" y="508090"/>
            <a:ext cx="11155680" cy="14927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 name="Google Shape;28;p21"/>
          <p:cNvSpPr txBox="1">
            <a:spLocks noGrp="1"/>
          </p:cNvSpPr>
          <p:nvPr>
            <p:ph type="title"/>
          </p:nvPr>
        </p:nvSpPr>
        <p:spPr>
          <a:xfrm>
            <a:off x="517869" y="978119"/>
            <a:ext cx="11165481" cy="107305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1"/>
          <p:cNvSpPr txBox="1">
            <a:spLocks noGrp="1"/>
          </p:cNvSpPr>
          <p:nvPr>
            <p:ph type="body" idx="1"/>
          </p:nvPr>
        </p:nvSpPr>
        <p:spPr>
          <a:xfrm>
            <a:off x="517870" y="2178908"/>
            <a:ext cx="5020056" cy="654908"/>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200"/>
              <a:buNone/>
              <a:defRPr sz="2200" b="0" i="1"/>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0" name="Google Shape;30;p21"/>
          <p:cNvSpPr txBox="1">
            <a:spLocks noGrp="1"/>
          </p:cNvSpPr>
          <p:nvPr>
            <p:ph type="body" idx="2"/>
          </p:nvPr>
        </p:nvSpPr>
        <p:spPr>
          <a:xfrm>
            <a:off x="517870" y="2876085"/>
            <a:ext cx="5020056" cy="332289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21"/>
          <p:cNvSpPr txBox="1">
            <a:spLocks noGrp="1"/>
          </p:cNvSpPr>
          <p:nvPr>
            <p:ph type="body" idx="3"/>
          </p:nvPr>
        </p:nvSpPr>
        <p:spPr>
          <a:xfrm>
            <a:off x="6662168" y="2178908"/>
            <a:ext cx="5021182" cy="654908"/>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200"/>
              <a:buNone/>
              <a:defRPr sz="2200" b="0" i="1"/>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2" name="Google Shape;32;p21"/>
          <p:cNvSpPr txBox="1">
            <a:spLocks noGrp="1"/>
          </p:cNvSpPr>
          <p:nvPr>
            <p:ph type="body" idx="4"/>
          </p:nvPr>
        </p:nvSpPr>
        <p:spPr>
          <a:xfrm>
            <a:off x="6662168" y="2876085"/>
            <a:ext cx="5021182" cy="332289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1"/>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1"/>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1"/>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
        <p:cNvGrpSpPr/>
        <p:nvPr/>
      </p:nvGrpSpPr>
      <p:grpSpPr>
        <a:xfrm>
          <a:off x="0" y="0"/>
          <a:ext cx="0" cy="0"/>
          <a:chOff x="0" y="0"/>
          <a:chExt cx="0" cy="0"/>
        </a:xfrm>
      </p:grpSpPr>
      <p:sp>
        <p:nvSpPr>
          <p:cNvPr id="37" name="Google Shape;37;p22"/>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2"/>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2"/>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517870" y="978408"/>
            <a:ext cx="5021182" cy="5207699"/>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3"/>
          <p:cNvSpPr txBox="1">
            <a:spLocks noGrp="1"/>
          </p:cNvSpPr>
          <p:nvPr>
            <p:ph type="body" idx="1"/>
          </p:nvPr>
        </p:nvSpPr>
        <p:spPr>
          <a:xfrm>
            <a:off x="6063049" y="969264"/>
            <a:ext cx="5290751" cy="255511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3"/>
          <p:cNvSpPr txBox="1">
            <a:spLocks noGrp="1"/>
          </p:cNvSpPr>
          <p:nvPr>
            <p:ph type="body" idx="2"/>
          </p:nvPr>
        </p:nvSpPr>
        <p:spPr>
          <a:xfrm>
            <a:off x="6063049" y="3621849"/>
            <a:ext cx="5290751" cy="255511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3"/>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3"/>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3"/>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7"/>
        <p:cNvGrpSpPr/>
        <p:nvPr/>
      </p:nvGrpSpPr>
      <p:grpSpPr>
        <a:xfrm>
          <a:off x="0" y="0"/>
          <a:ext cx="0" cy="0"/>
          <a:chOff x="0" y="0"/>
          <a:chExt cx="0" cy="0"/>
        </a:xfrm>
      </p:grpSpPr>
      <p:sp>
        <p:nvSpPr>
          <p:cNvPr id="48" name="Google Shape;48;p24"/>
          <p:cNvSpPr txBox="1">
            <a:spLocks noGrp="1"/>
          </p:cNvSpPr>
          <p:nvPr>
            <p:ph type="title"/>
          </p:nvPr>
        </p:nvSpPr>
        <p:spPr>
          <a:xfrm>
            <a:off x="517870" y="978408"/>
            <a:ext cx="5020056" cy="4870974"/>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5400"/>
              <a:buFont typeface="Aria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4"/>
          <p:cNvSpPr txBox="1">
            <a:spLocks noGrp="1"/>
          </p:cNvSpPr>
          <p:nvPr>
            <p:ph type="body" idx="1"/>
          </p:nvPr>
        </p:nvSpPr>
        <p:spPr>
          <a:xfrm>
            <a:off x="6662167" y="3566639"/>
            <a:ext cx="5021183" cy="2279979"/>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200"/>
              <a:buNone/>
              <a:defRPr sz="2200" i="1">
                <a:solidFill>
                  <a:schemeClr val="dk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0" name="Google Shape;50;p24"/>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4"/>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4"/>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5"/>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5"/>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5"/>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5"/>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6"/>
          <p:cNvSpPr txBox="1">
            <a:spLocks noGrp="1"/>
          </p:cNvSpPr>
          <p:nvPr>
            <p:ph type="title"/>
          </p:nvPr>
        </p:nvSpPr>
        <p:spPr>
          <a:xfrm>
            <a:off x="517870" y="978408"/>
            <a:ext cx="5020948" cy="227064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4400"/>
              <a:buFont typeface="Arial"/>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6"/>
          <p:cNvSpPr txBox="1">
            <a:spLocks noGrp="1"/>
          </p:cNvSpPr>
          <p:nvPr>
            <p:ph type="body" idx="1"/>
          </p:nvPr>
        </p:nvSpPr>
        <p:spPr>
          <a:xfrm>
            <a:off x="6653182" y="987423"/>
            <a:ext cx="5020948" cy="487362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2000"/>
              <a:buNone/>
              <a:defRPr sz="2000"/>
            </a:lvl1pPr>
            <a:lvl2pPr marL="914400" lvl="1" indent="-342900" algn="l">
              <a:lnSpc>
                <a:spcPct val="110000"/>
              </a:lnSpc>
              <a:spcBef>
                <a:spcPts val="500"/>
              </a:spcBef>
              <a:spcAft>
                <a:spcPts val="0"/>
              </a:spcAft>
              <a:buClr>
                <a:schemeClr val="dk1"/>
              </a:buClr>
              <a:buSzPts val="1800"/>
              <a:buChar char="•"/>
              <a:defRPr sz="1800"/>
            </a:lvl2pPr>
            <a:lvl3pPr marL="1371600" lvl="2" indent="-228600" algn="l">
              <a:lnSpc>
                <a:spcPct val="110000"/>
              </a:lnSpc>
              <a:spcBef>
                <a:spcPts val="500"/>
              </a:spcBef>
              <a:spcAft>
                <a:spcPts val="0"/>
              </a:spcAft>
              <a:buClr>
                <a:schemeClr val="dk1"/>
              </a:buClr>
              <a:buSzPts val="1600"/>
              <a:buNone/>
              <a:defRPr sz="1600"/>
            </a:lvl3pPr>
            <a:lvl4pPr marL="1828800" lvl="3" indent="-317500" algn="l">
              <a:lnSpc>
                <a:spcPct val="110000"/>
              </a:lnSpc>
              <a:spcBef>
                <a:spcPts val="500"/>
              </a:spcBef>
              <a:spcAft>
                <a:spcPts val="0"/>
              </a:spcAft>
              <a:buClr>
                <a:schemeClr val="dk1"/>
              </a:buClr>
              <a:buSzPts val="1400"/>
              <a:buChar char="•"/>
              <a:defRPr sz="1400"/>
            </a:lvl4pPr>
            <a:lvl5pPr marL="2286000" lvl="4" indent="-228600" algn="l">
              <a:lnSpc>
                <a:spcPct val="110000"/>
              </a:lnSpc>
              <a:spcBef>
                <a:spcPts val="500"/>
              </a:spcBef>
              <a:spcAft>
                <a:spcPts val="0"/>
              </a:spcAft>
              <a:buClr>
                <a:schemeClr val="dk1"/>
              </a:buClr>
              <a:buSzPts val="1400"/>
              <a:buNone/>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6"/>
          <p:cNvSpPr txBox="1">
            <a:spLocks noGrp="1"/>
          </p:cNvSpPr>
          <p:nvPr>
            <p:ph type="body" idx="2"/>
          </p:nvPr>
        </p:nvSpPr>
        <p:spPr>
          <a:xfrm>
            <a:off x="517870" y="3361038"/>
            <a:ext cx="5020948" cy="2507949"/>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2400"/>
              <a:buNone/>
              <a:defRPr sz="2400" b="0" i="1"/>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6"/>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6"/>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6"/>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517870" y="978408"/>
            <a:ext cx="5020948" cy="227064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4400"/>
              <a:buFont typeface="Arial"/>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7"/>
          <p:cNvSpPr>
            <a:spLocks noGrp="1"/>
          </p:cNvSpPr>
          <p:nvPr>
            <p:ph type="pic" idx="2"/>
          </p:nvPr>
        </p:nvSpPr>
        <p:spPr>
          <a:xfrm>
            <a:off x="6662168" y="987425"/>
            <a:ext cx="5027005" cy="4873625"/>
          </a:xfrm>
          <a:prstGeom prst="rect">
            <a:avLst/>
          </a:prstGeom>
          <a:noFill/>
          <a:ln>
            <a:noFill/>
          </a:ln>
        </p:spPr>
      </p:sp>
      <p:sp>
        <p:nvSpPr>
          <p:cNvPr id="68" name="Google Shape;68;p27"/>
          <p:cNvSpPr txBox="1">
            <a:spLocks noGrp="1"/>
          </p:cNvSpPr>
          <p:nvPr>
            <p:ph type="body" idx="1"/>
          </p:nvPr>
        </p:nvSpPr>
        <p:spPr>
          <a:xfrm>
            <a:off x="517870" y="3340442"/>
            <a:ext cx="5020948" cy="252854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2200"/>
              <a:buNone/>
              <a:defRPr sz="2200" b="0" i="1"/>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7"/>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7"/>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7"/>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72" name="Google Shape;72;p27"/>
          <p:cNvCxnSpPr/>
          <p:nvPr/>
        </p:nvCxnSpPr>
        <p:spPr>
          <a:xfrm>
            <a:off x="11689174" y="2172428"/>
            <a:ext cx="0" cy="3354741"/>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dk1"/>
              </a:buClr>
              <a:buSzPts val="5400"/>
              <a:buFont typeface="Arial"/>
              <a:buNone/>
              <a:defRPr sz="54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6662168" y="969264"/>
            <a:ext cx="5021182" cy="487045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1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228600" algn="l" rtl="0">
              <a:lnSpc>
                <a:spcPct val="11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30200" algn="l" rtl="0">
              <a:lnSpc>
                <a:spcPct val="11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228600" algn="l" rtl="0">
              <a:lnSpc>
                <a:spcPct val="11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8"/>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18"/>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18"/>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8"/>
          <p:cNvSpPr/>
          <p:nvPr/>
        </p:nvSpPr>
        <p:spPr>
          <a:xfrm>
            <a:off x="517870" y="508090"/>
            <a:ext cx="5021183" cy="14927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0"/>
        <p:cNvGrpSpPr/>
        <p:nvPr/>
      </p:nvGrpSpPr>
      <p:grpSpPr>
        <a:xfrm>
          <a:off x="0" y="0"/>
          <a:ext cx="0" cy="0"/>
          <a:chOff x="0" y="0"/>
          <a:chExt cx="0" cy="0"/>
        </a:xfrm>
      </p:grpSpPr>
      <p:sp>
        <p:nvSpPr>
          <p:cNvPr id="91" name="Google Shape;91;p1"/>
          <p:cNvSpPr/>
          <p:nvPr/>
        </p:nvSpPr>
        <p:spPr>
          <a:xfrm>
            <a:off x="0" y="0"/>
            <a:ext cx="12192000" cy="685800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92" name="Google Shape;92;p1" descr="Blue and green lines connected"/>
          <p:cNvPicPr preferRelativeResize="0"/>
          <p:nvPr/>
        </p:nvPicPr>
        <p:blipFill rotWithShape="1">
          <a:blip r:embed="rId3">
            <a:alphaModFix/>
          </a:blip>
          <a:srcRect l="25"/>
          <a:stretch/>
        </p:blipFill>
        <p:spPr>
          <a:xfrm>
            <a:off x="20" y="10"/>
            <a:ext cx="12188932" cy="6857990"/>
          </a:xfrm>
          <a:prstGeom prst="rect">
            <a:avLst/>
          </a:prstGeom>
          <a:noFill/>
          <a:ln>
            <a:noFill/>
          </a:ln>
        </p:spPr>
      </p:pic>
      <p:sp>
        <p:nvSpPr>
          <p:cNvPr id="93" name="Google Shape;93;p1"/>
          <p:cNvSpPr/>
          <p:nvPr/>
        </p:nvSpPr>
        <p:spPr>
          <a:xfrm rot="-5400000">
            <a:off x="389239" y="-389238"/>
            <a:ext cx="6858000" cy="7636476"/>
          </a:xfrm>
          <a:prstGeom prst="rect">
            <a:avLst/>
          </a:prstGeom>
          <a:gradFill>
            <a:gsLst>
              <a:gs pos="0">
                <a:schemeClr val="dk1"/>
              </a:gs>
              <a:gs pos="100000">
                <a:srgbClr val="000000">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4" name="Google Shape;94;p1"/>
          <p:cNvSpPr txBox="1">
            <a:spLocks noGrp="1"/>
          </p:cNvSpPr>
          <p:nvPr>
            <p:ph type="ctrTitle"/>
          </p:nvPr>
        </p:nvSpPr>
        <p:spPr>
          <a:xfrm>
            <a:off x="517870" y="978408"/>
            <a:ext cx="5021182" cy="233424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FFFFFF"/>
              </a:buClr>
              <a:buSzPts val="5400"/>
              <a:buFont typeface="Arial"/>
              <a:buNone/>
            </a:pPr>
            <a:r>
              <a:rPr lang="en-US">
                <a:solidFill>
                  <a:srgbClr val="FFFFFF"/>
                </a:solidFill>
              </a:rPr>
              <a:t>Overview of Final Project</a:t>
            </a:r>
            <a:endParaRPr/>
          </a:p>
        </p:txBody>
      </p:sp>
      <p:sp>
        <p:nvSpPr>
          <p:cNvPr id="95" name="Google Shape;95;p1"/>
          <p:cNvSpPr txBox="1">
            <a:spLocks noGrp="1"/>
          </p:cNvSpPr>
          <p:nvPr>
            <p:ph type="subTitle" idx="1"/>
          </p:nvPr>
        </p:nvSpPr>
        <p:spPr>
          <a:xfrm>
            <a:off x="517870" y="4482450"/>
            <a:ext cx="5040785" cy="172402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FFFFFF"/>
              </a:buClr>
              <a:buSzPts val="2200"/>
              <a:buNone/>
            </a:pPr>
            <a:r>
              <a:rPr lang="en-US" i="0">
                <a:solidFill>
                  <a:srgbClr val="FFFFFF"/>
                </a:solidFill>
              </a:rPr>
              <a:t>Abby Hsiung &amp; Ben Muzekari</a:t>
            </a:r>
            <a:endParaRPr i="0">
              <a:solidFill>
                <a:srgbClr val="FFFFFF"/>
              </a:solidFill>
            </a:endParaRPr>
          </a:p>
          <a:p>
            <a:pPr marL="0" lvl="0" indent="0" algn="l" rtl="0">
              <a:lnSpc>
                <a:spcPct val="100000"/>
              </a:lnSpc>
              <a:spcBef>
                <a:spcPts val="1000"/>
              </a:spcBef>
              <a:spcAft>
                <a:spcPts val="0"/>
              </a:spcAft>
              <a:buClr>
                <a:srgbClr val="FFFFFF"/>
              </a:buClr>
              <a:buSzPts val="2200"/>
              <a:buNone/>
            </a:pPr>
            <a:r>
              <a:rPr lang="en-US" i="0">
                <a:solidFill>
                  <a:srgbClr val="FFFFFF"/>
                </a:solidFill>
              </a:rPr>
              <a:t>CNRI Fall 2021</a:t>
            </a:r>
            <a:endParaRPr/>
          </a:p>
          <a:p>
            <a:pPr marL="0" lvl="0" indent="0" algn="l" rtl="0">
              <a:lnSpc>
                <a:spcPct val="100000"/>
              </a:lnSpc>
              <a:spcBef>
                <a:spcPts val="1000"/>
              </a:spcBef>
              <a:spcAft>
                <a:spcPts val="0"/>
              </a:spcAft>
              <a:buClr>
                <a:srgbClr val="FFFFFF"/>
              </a:buClr>
              <a:buSzPts val="2200"/>
              <a:buNone/>
            </a:pPr>
            <a:r>
              <a:rPr lang="en-US" i="0">
                <a:solidFill>
                  <a:srgbClr val="FFFFFF"/>
                </a:solidFill>
              </a:rPr>
              <a:t>2021.10.13</a:t>
            </a:r>
            <a:endParaRPr/>
          </a:p>
        </p:txBody>
      </p:sp>
      <p:sp>
        <p:nvSpPr>
          <p:cNvPr id="96" name="Google Shape;96;p1"/>
          <p:cNvSpPr/>
          <p:nvPr/>
        </p:nvSpPr>
        <p:spPr>
          <a:xfrm>
            <a:off x="517870" y="508090"/>
            <a:ext cx="5021183" cy="149279"/>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0"/>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ts val="13122"/>
              <a:buFont typeface="Arial"/>
              <a:buNone/>
            </a:pPr>
            <a:r>
              <a:rPr lang="en-US"/>
              <a:t>Final Paradigm</a:t>
            </a:r>
            <a:br>
              <a:rPr lang="en-US"/>
            </a:br>
            <a:br>
              <a:rPr lang="en-US"/>
            </a:br>
            <a:br>
              <a:rPr lang="en-US"/>
            </a:br>
            <a:r>
              <a:rPr lang="en-US" sz="2000"/>
              <a:t>3. Collect data from 3 pilot participants (use each other!)</a:t>
            </a:r>
            <a:br>
              <a:rPr lang="en-US" sz="2000"/>
            </a:br>
            <a:br>
              <a:rPr lang="en-US" sz="2000"/>
            </a:br>
            <a:r>
              <a:rPr lang="en-US" sz="2000"/>
              <a:t>4. Present preliminary findings </a:t>
            </a:r>
            <a:br>
              <a:rPr lang="en-US" sz="2000"/>
            </a:br>
            <a:br>
              <a:rPr lang="en-US" sz="2000"/>
            </a:br>
            <a:br>
              <a:rPr lang="en-US" sz="2000"/>
            </a:br>
            <a:br>
              <a:rPr lang="en-US" sz="2000"/>
            </a:br>
            <a:endParaRPr sz="2000"/>
          </a:p>
        </p:txBody>
      </p:sp>
      <p:sp>
        <p:nvSpPr>
          <p:cNvPr id="174" name="Google Shape;174;p10"/>
          <p:cNvSpPr txBox="1">
            <a:spLocks noGrp="1"/>
          </p:cNvSpPr>
          <p:nvPr>
            <p:ph type="body" idx="1"/>
          </p:nvPr>
        </p:nvSpPr>
        <p:spPr>
          <a:xfrm>
            <a:off x="6096000" y="969264"/>
            <a:ext cx="5587350" cy="4870457"/>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chemeClr val="dk1"/>
              </a:buClr>
              <a:buSzPts val="2000"/>
              <a:buNone/>
            </a:pPr>
            <a:r>
              <a:rPr lang="en-US"/>
              <a:t>To make sure your task is running, you will pilot it on three other members of your cohort. </a:t>
            </a:r>
            <a:endParaRPr/>
          </a:p>
          <a:p>
            <a:pPr marL="0" lvl="0" indent="0" algn="l" rtl="0">
              <a:lnSpc>
                <a:spcPct val="110000"/>
              </a:lnSpc>
              <a:spcBef>
                <a:spcPts val="1000"/>
              </a:spcBef>
              <a:spcAft>
                <a:spcPts val="0"/>
              </a:spcAft>
              <a:buClr>
                <a:schemeClr val="dk1"/>
              </a:buClr>
              <a:buSzPts val="2000"/>
              <a:buNone/>
            </a:pPr>
            <a:endParaRPr/>
          </a:p>
          <a:p>
            <a:pPr marL="0" lvl="0" indent="0" algn="l" rtl="0">
              <a:lnSpc>
                <a:spcPct val="110000"/>
              </a:lnSpc>
              <a:spcBef>
                <a:spcPts val="1000"/>
              </a:spcBef>
              <a:spcAft>
                <a:spcPts val="0"/>
              </a:spcAft>
              <a:buClr>
                <a:schemeClr val="dk1"/>
              </a:buClr>
              <a:buSzPts val="2000"/>
              <a:buNone/>
            </a:pPr>
            <a:r>
              <a:rPr lang="en-US"/>
              <a:t>In addition to the behavioral output file, you will also collect qualitative data from your pilot participants (e.g., How did the task feel to you? Were there any confusing parts?)</a:t>
            </a:r>
            <a:endParaRPr/>
          </a:p>
          <a:p>
            <a:pPr marL="0" lvl="0" indent="0" algn="l" rtl="0">
              <a:lnSpc>
                <a:spcPct val="110000"/>
              </a:lnSpc>
              <a:spcBef>
                <a:spcPts val="1000"/>
              </a:spcBef>
              <a:spcAft>
                <a:spcPts val="0"/>
              </a:spcAft>
              <a:buClr>
                <a:schemeClr val="dk1"/>
              </a:buClr>
              <a:buSzPts val="2000"/>
              <a:buNone/>
            </a:pPr>
            <a:endParaRPr/>
          </a:p>
          <a:p>
            <a:pPr marL="0" lvl="0" indent="0" algn="l" rtl="0">
              <a:lnSpc>
                <a:spcPct val="110000"/>
              </a:lnSpc>
              <a:spcBef>
                <a:spcPts val="1000"/>
              </a:spcBef>
              <a:spcAft>
                <a:spcPts val="0"/>
              </a:spcAft>
              <a:buClr>
                <a:schemeClr val="dk1"/>
              </a:buClr>
              <a:buSzPts val="2000"/>
              <a:buNone/>
            </a:pPr>
            <a:r>
              <a:rPr lang="en-US"/>
              <a:t>We will work together to help present some of your preliminary findings to the group!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1"/>
          <p:cNvSpPr txBox="1">
            <a:spLocks noGrp="1"/>
          </p:cNvSpPr>
          <p:nvPr>
            <p:ph type="title"/>
          </p:nvPr>
        </p:nvSpPr>
        <p:spPr>
          <a:xfrm>
            <a:off x="517870" y="978408"/>
            <a:ext cx="5021182" cy="520769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5400"/>
              <a:buFont typeface="Arial"/>
              <a:buNone/>
            </a:pPr>
            <a:r>
              <a:rPr lang="en-US"/>
              <a:t>Important Dates</a:t>
            </a:r>
            <a:endParaRPr/>
          </a:p>
        </p:txBody>
      </p:sp>
      <p:sp>
        <p:nvSpPr>
          <p:cNvPr id="180" name="Google Shape;180;p11"/>
          <p:cNvSpPr txBox="1">
            <a:spLocks noGrp="1"/>
          </p:cNvSpPr>
          <p:nvPr>
            <p:ph type="body" idx="1"/>
          </p:nvPr>
        </p:nvSpPr>
        <p:spPr>
          <a:xfrm>
            <a:off x="6063049" y="1502978"/>
            <a:ext cx="5290751" cy="2021399"/>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chemeClr val="dk1"/>
              </a:buClr>
              <a:buSzPts val="2000"/>
              <a:buNone/>
            </a:pPr>
            <a:r>
              <a:rPr lang="en-US" b="1" i="1"/>
              <a:t>Experimental Proposal: </a:t>
            </a:r>
            <a:endParaRPr/>
          </a:p>
          <a:p>
            <a:pPr marL="342900" lvl="0" indent="-342900" algn="l" rtl="0">
              <a:lnSpc>
                <a:spcPct val="110000"/>
              </a:lnSpc>
              <a:spcBef>
                <a:spcPts val="1000"/>
              </a:spcBef>
              <a:spcAft>
                <a:spcPts val="0"/>
              </a:spcAft>
              <a:buClr>
                <a:schemeClr val="dk1"/>
              </a:buClr>
              <a:buSzPts val="2000"/>
              <a:buFont typeface="Arial"/>
              <a:buChar char="-"/>
            </a:pPr>
            <a:r>
              <a:rPr lang="en-US"/>
              <a:t>Due October 29</a:t>
            </a:r>
            <a:r>
              <a:rPr lang="en-US" baseline="30000"/>
              <a:t>th  </a:t>
            </a:r>
            <a:endParaRPr/>
          </a:p>
          <a:p>
            <a:pPr marL="342900" lvl="0" indent="-342900" algn="l" rtl="0">
              <a:lnSpc>
                <a:spcPct val="110000"/>
              </a:lnSpc>
              <a:spcBef>
                <a:spcPts val="1000"/>
              </a:spcBef>
              <a:spcAft>
                <a:spcPts val="0"/>
              </a:spcAft>
              <a:buClr>
                <a:schemeClr val="dk1"/>
              </a:buClr>
              <a:buSzPts val="2000"/>
              <a:buFont typeface="Arial"/>
              <a:buChar char="-"/>
            </a:pPr>
            <a:r>
              <a:rPr lang="en-US"/>
              <a:t>Uploaded onto Google Drive</a:t>
            </a:r>
            <a:endParaRPr/>
          </a:p>
          <a:p>
            <a:pPr marL="342900" lvl="0" indent="-215900" algn="l" rtl="0">
              <a:lnSpc>
                <a:spcPct val="110000"/>
              </a:lnSpc>
              <a:spcBef>
                <a:spcPts val="1000"/>
              </a:spcBef>
              <a:spcAft>
                <a:spcPts val="0"/>
              </a:spcAft>
              <a:buClr>
                <a:schemeClr val="dk1"/>
              </a:buClr>
              <a:buSzPts val="2000"/>
              <a:buFont typeface="Arial"/>
              <a:buNone/>
            </a:pPr>
            <a:endParaRPr/>
          </a:p>
        </p:txBody>
      </p:sp>
      <p:sp>
        <p:nvSpPr>
          <p:cNvPr id="181" name="Google Shape;181;p11"/>
          <p:cNvSpPr txBox="1">
            <a:spLocks noGrp="1"/>
          </p:cNvSpPr>
          <p:nvPr>
            <p:ph type="body" idx="2"/>
          </p:nvPr>
        </p:nvSpPr>
        <p:spPr>
          <a:xfrm>
            <a:off x="6063049" y="3777192"/>
            <a:ext cx="5290751" cy="2021399"/>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chemeClr val="dk1"/>
              </a:buClr>
              <a:buSzPts val="2000"/>
              <a:buNone/>
            </a:pPr>
            <a:r>
              <a:rPr lang="en-US" b="1" i="1"/>
              <a:t>Final Paradigm: </a:t>
            </a:r>
            <a:endParaRPr/>
          </a:p>
          <a:p>
            <a:pPr marL="342900" lvl="0" indent="-342900" algn="l" rtl="0">
              <a:lnSpc>
                <a:spcPct val="110000"/>
              </a:lnSpc>
              <a:spcBef>
                <a:spcPts val="1000"/>
              </a:spcBef>
              <a:spcAft>
                <a:spcPts val="0"/>
              </a:spcAft>
              <a:buClr>
                <a:schemeClr val="dk1"/>
              </a:buClr>
              <a:buSzPts val="2000"/>
              <a:buFont typeface="Arial"/>
              <a:buChar char="-"/>
            </a:pPr>
            <a:r>
              <a:rPr lang="en-US"/>
              <a:t>Due December 3</a:t>
            </a:r>
            <a:r>
              <a:rPr lang="en-US" baseline="30000"/>
              <a:t>rd</a:t>
            </a:r>
            <a:r>
              <a:rPr lang="en-US"/>
              <a:t> </a:t>
            </a:r>
            <a:endParaRPr/>
          </a:p>
          <a:p>
            <a:pPr marL="342900" lvl="0" indent="-342900" algn="l" rtl="0">
              <a:lnSpc>
                <a:spcPct val="110000"/>
              </a:lnSpc>
              <a:spcBef>
                <a:spcPts val="1000"/>
              </a:spcBef>
              <a:spcAft>
                <a:spcPts val="0"/>
              </a:spcAft>
              <a:buClr>
                <a:schemeClr val="dk1"/>
              </a:buClr>
              <a:buSzPts val="2000"/>
              <a:buFont typeface="Arial"/>
              <a:buChar char="-"/>
            </a:pPr>
            <a:r>
              <a:rPr lang="en-US"/>
              <a:t>Uploaded onto Google Drive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5400"/>
              <a:buFont typeface="Arial"/>
              <a:buNone/>
            </a:pPr>
            <a:r>
              <a:rPr lang="en-US"/>
              <a:t>Moving onto PsychoPy…</a:t>
            </a:r>
            <a:endParaRPr/>
          </a:p>
        </p:txBody>
      </p:sp>
      <p:sp>
        <p:nvSpPr>
          <p:cNvPr id="102" name="Google Shape;102;p2"/>
          <p:cNvSpPr txBox="1">
            <a:spLocks noGrp="1"/>
          </p:cNvSpPr>
          <p:nvPr>
            <p:ph type="body" idx="1"/>
          </p:nvPr>
        </p:nvSpPr>
        <p:spPr>
          <a:xfrm>
            <a:off x="5906814" y="1460938"/>
            <a:ext cx="5776536" cy="4378783"/>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chemeClr val="dk1"/>
              </a:buClr>
              <a:buSzPts val="2000"/>
              <a:buNone/>
            </a:pPr>
            <a:r>
              <a:rPr lang="en-US"/>
              <a:t>You will all now start the process of building your own behavioral experiments! </a:t>
            </a:r>
            <a:endParaRPr/>
          </a:p>
          <a:p>
            <a:pPr marL="0" lvl="0" indent="0" algn="l" rtl="0">
              <a:lnSpc>
                <a:spcPct val="110000"/>
              </a:lnSpc>
              <a:spcBef>
                <a:spcPts val="1000"/>
              </a:spcBef>
              <a:spcAft>
                <a:spcPts val="0"/>
              </a:spcAft>
              <a:buClr>
                <a:schemeClr val="dk1"/>
              </a:buClr>
              <a:buSzPts val="2000"/>
              <a:buNone/>
            </a:pPr>
            <a:endParaRPr/>
          </a:p>
          <a:p>
            <a:pPr marL="0" lvl="0" indent="0" algn="l" rtl="0">
              <a:lnSpc>
                <a:spcPct val="110000"/>
              </a:lnSpc>
              <a:spcBef>
                <a:spcPts val="1000"/>
              </a:spcBef>
              <a:spcAft>
                <a:spcPts val="0"/>
              </a:spcAft>
              <a:buClr>
                <a:schemeClr val="dk1"/>
              </a:buClr>
              <a:buSzPts val="2000"/>
              <a:buNone/>
            </a:pPr>
            <a:r>
              <a:rPr lang="en-US"/>
              <a:t>We would like for you to work in pairs! We can choose the groups or you can. </a:t>
            </a:r>
            <a:endParaRPr/>
          </a:p>
          <a:p>
            <a:pPr marL="0" lvl="0" indent="0" algn="l" rtl="0">
              <a:lnSpc>
                <a:spcPct val="110000"/>
              </a:lnSpc>
              <a:spcBef>
                <a:spcPts val="1000"/>
              </a:spcBef>
              <a:spcAft>
                <a:spcPts val="0"/>
              </a:spcAft>
              <a:buClr>
                <a:schemeClr val="dk1"/>
              </a:buClr>
              <a:buSzPts val="2000"/>
              <a:buNone/>
            </a:pPr>
            <a:endParaRPr/>
          </a:p>
          <a:p>
            <a:pPr marL="0" lvl="0" indent="0" algn="l" rtl="0">
              <a:lnSpc>
                <a:spcPct val="110000"/>
              </a:lnSpc>
              <a:spcBef>
                <a:spcPts val="1000"/>
              </a:spcBef>
              <a:spcAft>
                <a:spcPts val="0"/>
              </a:spcAft>
              <a:buClr>
                <a:schemeClr val="dk1"/>
              </a:buClr>
              <a:buSzPts val="2000"/>
              <a:buNone/>
            </a:pPr>
            <a:r>
              <a:rPr lang="en-US"/>
              <a:t>Over the next 7 weeks we will be focusing on the specific skills you need to build tasks and provide class time to work on your final projects.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517869" y="978119"/>
            <a:ext cx="11165481" cy="107305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5400"/>
              <a:buFont typeface="Arial"/>
              <a:buNone/>
            </a:pPr>
            <a:r>
              <a:rPr lang="en-US"/>
              <a:t>Two Major Components</a:t>
            </a:r>
            <a:endParaRPr/>
          </a:p>
        </p:txBody>
      </p:sp>
      <p:sp>
        <p:nvSpPr>
          <p:cNvPr id="108" name="Google Shape;108;p3"/>
          <p:cNvSpPr txBox="1">
            <a:spLocks noGrp="1"/>
          </p:cNvSpPr>
          <p:nvPr>
            <p:ph type="body" idx="1"/>
          </p:nvPr>
        </p:nvSpPr>
        <p:spPr>
          <a:xfrm>
            <a:off x="517870" y="2178908"/>
            <a:ext cx="5020056" cy="654908"/>
          </a:xfrm>
          <a:prstGeom prst="rect">
            <a:avLst/>
          </a:prstGeom>
          <a:noFill/>
          <a:ln>
            <a:noFill/>
          </a:ln>
        </p:spPr>
        <p:txBody>
          <a:bodyPr spcFirstLastPara="1" wrap="square" lIns="91425" tIns="45700" rIns="91425" bIns="45700" anchor="b" anchorCtr="0">
            <a:normAutofit/>
          </a:bodyPr>
          <a:lstStyle/>
          <a:p>
            <a:pPr marL="0" lvl="0" indent="0" algn="l" rtl="0">
              <a:lnSpc>
                <a:spcPct val="110000"/>
              </a:lnSpc>
              <a:spcBef>
                <a:spcPts val="0"/>
              </a:spcBef>
              <a:spcAft>
                <a:spcPts val="0"/>
              </a:spcAft>
              <a:buClr>
                <a:schemeClr val="dk1"/>
              </a:buClr>
              <a:buSzPts val="2200"/>
              <a:buNone/>
            </a:pPr>
            <a:r>
              <a:rPr lang="en-US" b="1"/>
              <a:t>Experimental Proposal</a:t>
            </a:r>
            <a:endParaRPr/>
          </a:p>
        </p:txBody>
      </p:sp>
      <p:sp>
        <p:nvSpPr>
          <p:cNvPr id="109" name="Google Shape;109;p3"/>
          <p:cNvSpPr txBox="1">
            <a:spLocks noGrp="1"/>
          </p:cNvSpPr>
          <p:nvPr>
            <p:ph type="body" idx="2"/>
          </p:nvPr>
        </p:nvSpPr>
        <p:spPr>
          <a:xfrm>
            <a:off x="517870" y="2876085"/>
            <a:ext cx="5020056" cy="3322895"/>
          </a:xfrm>
          <a:prstGeom prst="rect">
            <a:avLst/>
          </a:prstGeom>
          <a:noFill/>
          <a:ln>
            <a:noFill/>
          </a:ln>
        </p:spPr>
        <p:txBody>
          <a:bodyPr spcFirstLastPara="1" wrap="square" lIns="91425" tIns="45700" rIns="91425" bIns="45700" anchor="t" anchorCtr="0">
            <a:normAutofit/>
          </a:bodyPr>
          <a:lstStyle/>
          <a:p>
            <a:pPr marL="342900" lvl="0" indent="-342900" algn="l" rtl="0">
              <a:lnSpc>
                <a:spcPct val="110000"/>
              </a:lnSpc>
              <a:spcBef>
                <a:spcPts val="0"/>
              </a:spcBef>
              <a:spcAft>
                <a:spcPts val="0"/>
              </a:spcAft>
              <a:buClr>
                <a:schemeClr val="dk1"/>
              </a:buClr>
              <a:buSzPts val="2000"/>
              <a:buFont typeface="Arial"/>
              <a:buChar char="-"/>
            </a:pPr>
            <a:r>
              <a:rPr lang="en-US"/>
              <a:t>Identify study extension or replication </a:t>
            </a:r>
            <a:endParaRPr/>
          </a:p>
          <a:p>
            <a:pPr marL="342900" lvl="0" indent="-342900" algn="l" rtl="0">
              <a:lnSpc>
                <a:spcPct val="110000"/>
              </a:lnSpc>
              <a:spcBef>
                <a:spcPts val="1000"/>
              </a:spcBef>
              <a:spcAft>
                <a:spcPts val="0"/>
              </a:spcAft>
              <a:buClr>
                <a:schemeClr val="dk1"/>
              </a:buClr>
              <a:buSzPts val="2000"/>
              <a:buFont typeface="Arial"/>
              <a:buChar char="-"/>
            </a:pPr>
            <a:r>
              <a:rPr lang="en-US"/>
              <a:t>Write brief introduction, statement of key aims and hypotheses</a:t>
            </a:r>
            <a:endParaRPr/>
          </a:p>
          <a:p>
            <a:pPr marL="342900" lvl="0" indent="-342900" algn="l" rtl="0">
              <a:lnSpc>
                <a:spcPct val="110000"/>
              </a:lnSpc>
              <a:spcBef>
                <a:spcPts val="1000"/>
              </a:spcBef>
              <a:spcAft>
                <a:spcPts val="0"/>
              </a:spcAft>
              <a:buClr>
                <a:schemeClr val="dk1"/>
              </a:buClr>
              <a:buSzPts val="2000"/>
              <a:buFont typeface="Arial"/>
              <a:buChar char="-"/>
            </a:pPr>
            <a:r>
              <a:rPr lang="en-US"/>
              <a:t>Identify the predictor and dependent variables in task</a:t>
            </a:r>
            <a:endParaRPr/>
          </a:p>
          <a:p>
            <a:pPr marL="342900" lvl="0" indent="-342900" algn="l" rtl="0">
              <a:lnSpc>
                <a:spcPct val="110000"/>
              </a:lnSpc>
              <a:spcBef>
                <a:spcPts val="1000"/>
              </a:spcBef>
              <a:spcAft>
                <a:spcPts val="0"/>
              </a:spcAft>
              <a:buClr>
                <a:schemeClr val="dk1"/>
              </a:buClr>
              <a:buSzPts val="2000"/>
              <a:buFont typeface="Arial"/>
              <a:buChar char="-"/>
            </a:pPr>
            <a:r>
              <a:rPr lang="en-US"/>
              <a:t>Create flow chart of task design</a:t>
            </a:r>
            <a:endParaRPr/>
          </a:p>
        </p:txBody>
      </p:sp>
      <p:sp>
        <p:nvSpPr>
          <p:cNvPr id="110" name="Google Shape;110;p3"/>
          <p:cNvSpPr txBox="1">
            <a:spLocks noGrp="1"/>
          </p:cNvSpPr>
          <p:nvPr>
            <p:ph type="body" idx="3"/>
          </p:nvPr>
        </p:nvSpPr>
        <p:spPr>
          <a:xfrm>
            <a:off x="6662168" y="2178908"/>
            <a:ext cx="5021182" cy="654908"/>
          </a:xfrm>
          <a:prstGeom prst="rect">
            <a:avLst/>
          </a:prstGeom>
          <a:noFill/>
          <a:ln>
            <a:noFill/>
          </a:ln>
        </p:spPr>
        <p:txBody>
          <a:bodyPr spcFirstLastPara="1" wrap="square" lIns="91425" tIns="45700" rIns="91425" bIns="45700" anchor="b" anchorCtr="0">
            <a:normAutofit/>
          </a:bodyPr>
          <a:lstStyle/>
          <a:p>
            <a:pPr marL="0" lvl="0" indent="0" algn="l" rtl="0">
              <a:lnSpc>
                <a:spcPct val="110000"/>
              </a:lnSpc>
              <a:spcBef>
                <a:spcPts val="0"/>
              </a:spcBef>
              <a:spcAft>
                <a:spcPts val="0"/>
              </a:spcAft>
              <a:buClr>
                <a:schemeClr val="dk1"/>
              </a:buClr>
              <a:buSzPts val="2200"/>
              <a:buNone/>
            </a:pPr>
            <a:r>
              <a:rPr lang="en-US" b="1"/>
              <a:t>Final Paradigm</a:t>
            </a:r>
            <a:endParaRPr/>
          </a:p>
        </p:txBody>
      </p:sp>
      <p:sp>
        <p:nvSpPr>
          <p:cNvPr id="111" name="Google Shape;111;p3"/>
          <p:cNvSpPr txBox="1">
            <a:spLocks noGrp="1"/>
          </p:cNvSpPr>
          <p:nvPr>
            <p:ph type="body" idx="4"/>
          </p:nvPr>
        </p:nvSpPr>
        <p:spPr>
          <a:xfrm>
            <a:off x="6662168" y="2876085"/>
            <a:ext cx="5021182" cy="3322895"/>
          </a:xfrm>
          <a:prstGeom prst="rect">
            <a:avLst/>
          </a:prstGeom>
          <a:noFill/>
          <a:ln>
            <a:noFill/>
          </a:ln>
        </p:spPr>
        <p:txBody>
          <a:bodyPr spcFirstLastPara="1" wrap="square" lIns="91425" tIns="45700" rIns="91425" bIns="45700" anchor="t" anchorCtr="0">
            <a:normAutofit/>
          </a:bodyPr>
          <a:lstStyle/>
          <a:p>
            <a:pPr marL="342900" lvl="0" indent="-342900" algn="l" rtl="0">
              <a:lnSpc>
                <a:spcPct val="110000"/>
              </a:lnSpc>
              <a:spcBef>
                <a:spcPts val="0"/>
              </a:spcBef>
              <a:spcAft>
                <a:spcPts val="0"/>
              </a:spcAft>
              <a:buClr>
                <a:schemeClr val="dk1"/>
              </a:buClr>
              <a:buSzPts val="2000"/>
              <a:buFont typeface="Arial"/>
              <a:buChar char="-"/>
            </a:pPr>
            <a:r>
              <a:rPr lang="en-US"/>
              <a:t>Collect any stimuli you might need</a:t>
            </a:r>
            <a:endParaRPr/>
          </a:p>
          <a:p>
            <a:pPr marL="342900" lvl="0" indent="-342900" algn="l" rtl="0">
              <a:lnSpc>
                <a:spcPct val="110000"/>
              </a:lnSpc>
              <a:spcBef>
                <a:spcPts val="1000"/>
              </a:spcBef>
              <a:spcAft>
                <a:spcPts val="0"/>
              </a:spcAft>
              <a:buClr>
                <a:schemeClr val="dk1"/>
              </a:buClr>
              <a:buSzPts val="2000"/>
              <a:buFont typeface="Arial"/>
              <a:buChar char="-"/>
            </a:pPr>
            <a:r>
              <a:rPr lang="en-US"/>
              <a:t>Code up and comment task design (this will be your final document)</a:t>
            </a:r>
            <a:endParaRPr/>
          </a:p>
          <a:p>
            <a:pPr marL="342900" lvl="0" indent="-342900" algn="l" rtl="0">
              <a:lnSpc>
                <a:spcPct val="110000"/>
              </a:lnSpc>
              <a:spcBef>
                <a:spcPts val="1000"/>
              </a:spcBef>
              <a:spcAft>
                <a:spcPts val="0"/>
              </a:spcAft>
              <a:buClr>
                <a:schemeClr val="dk1"/>
              </a:buClr>
              <a:buSzPts val="2000"/>
              <a:buFont typeface="Arial"/>
              <a:buChar char="-"/>
            </a:pPr>
            <a:r>
              <a:rPr lang="en-US"/>
              <a:t>Collect data from 3 pilot participants (use each other!)</a:t>
            </a:r>
            <a:endParaRPr/>
          </a:p>
          <a:p>
            <a:pPr marL="342900" lvl="0" indent="-342900" algn="l" rtl="0">
              <a:lnSpc>
                <a:spcPct val="110000"/>
              </a:lnSpc>
              <a:spcBef>
                <a:spcPts val="1000"/>
              </a:spcBef>
              <a:spcAft>
                <a:spcPts val="0"/>
              </a:spcAft>
              <a:buClr>
                <a:schemeClr val="dk1"/>
              </a:buClr>
              <a:buSzPts val="2000"/>
              <a:buFont typeface="Arial"/>
              <a:buChar char="-"/>
            </a:pPr>
            <a:r>
              <a:rPr lang="en-US"/>
              <a:t>Present preliminary findings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5400"/>
              <a:buFont typeface="Arial"/>
              <a:buNone/>
            </a:pPr>
            <a:r>
              <a:rPr lang="en-US"/>
              <a:t>Experimental Proposal</a:t>
            </a:r>
            <a:br>
              <a:rPr lang="en-US"/>
            </a:br>
            <a:br>
              <a:rPr lang="en-US"/>
            </a:br>
            <a:r>
              <a:rPr lang="en-US" sz="2000"/>
              <a:t>1. Identity study extension or replication</a:t>
            </a:r>
            <a:br>
              <a:rPr lang="en-US"/>
            </a:br>
            <a:endParaRPr/>
          </a:p>
        </p:txBody>
      </p:sp>
      <p:sp>
        <p:nvSpPr>
          <p:cNvPr id="117" name="Google Shape;117;p4"/>
          <p:cNvSpPr txBox="1">
            <a:spLocks noGrp="1"/>
          </p:cNvSpPr>
          <p:nvPr>
            <p:ph type="body" idx="1"/>
          </p:nvPr>
        </p:nvSpPr>
        <p:spPr>
          <a:xfrm>
            <a:off x="5896303" y="969264"/>
            <a:ext cx="5787047" cy="5284391"/>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chemeClr val="dk1"/>
              </a:buClr>
              <a:buSzPts val="2000"/>
              <a:buNone/>
            </a:pPr>
            <a:r>
              <a:rPr lang="en-US"/>
              <a:t>We want you to take a study that you’ve recently read throughout this semester and create an extension or replication of that study. We are going to limit our behavioral paradigms to tasks that can be run in </a:t>
            </a:r>
            <a:r>
              <a:rPr lang="en-US" i="1"/>
              <a:t>humans.</a:t>
            </a:r>
            <a:endParaRPr/>
          </a:p>
          <a:p>
            <a:pPr marL="0" lvl="0" indent="0" algn="l" rtl="0">
              <a:lnSpc>
                <a:spcPct val="110000"/>
              </a:lnSpc>
              <a:spcBef>
                <a:spcPts val="1000"/>
              </a:spcBef>
              <a:spcAft>
                <a:spcPts val="0"/>
              </a:spcAft>
              <a:buClr>
                <a:schemeClr val="dk1"/>
              </a:buClr>
              <a:buSzPts val="2000"/>
              <a:buNone/>
            </a:pPr>
            <a:endParaRPr i="1"/>
          </a:p>
          <a:p>
            <a:pPr marL="0" lvl="0" indent="0" algn="l" rtl="0">
              <a:lnSpc>
                <a:spcPct val="110000"/>
              </a:lnSpc>
              <a:spcBef>
                <a:spcPts val="1000"/>
              </a:spcBef>
              <a:spcAft>
                <a:spcPts val="0"/>
              </a:spcAft>
              <a:buClr>
                <a:schemeClr val="dk1"/>
              </a:buClr>
              <a:buSzPts val="2000"/>
              <a:buNone/>
            </a:pPr>
            <a:r>
              <a:rPr lang="en-US" b="1"/>
              <a:t>Replication: </a:t>
            </a:r>
            <a:r>
              <a:rPr lang="en-US"/>
              <a:t>Recreate a study exactly as specified in the original task.</a:t>
            </a:r>
            <a:endParaRPr/>
          </a:p>
          <a:p>
            <a:pPr marL="0" lvl="0" indent="0" algn="l" rtl="0">
              <a:lnSpc>
                <a:spcPct val="110000"/>
              </a:lnSpc>
              <a:spcBef>
                <a:spcPts val="1000"/>
              </a:spcBef>
              <a:spcAft>
                <a:spcPts val="0"/>
              </a:spcAft>
              <a:buClr>
                <a:schemeClr val="dk1"/>
              </a:buClr>
              <a:buSzPts val="2000"/>
              <a:buNone/>
            </a:pPr>
            <a:endParaRPr/>
          </a:p>
          <a:p>
            <a:pPr marL="0" lvl="0" indent="0" algn="l" rtl="0">
              <a:lnSpc>
                <a:spcPct val="110000"/>
              </a:lnSpc>
              <a:spcBef>
                <a:spcPts val="1000"/>
              </a:spcBef>
              <a:spcAft>
                <a:spcPts val="0"/>
              </a:spcAft>
              <a:buClr>
                <a:schemeClr val="dk1"/>
              </a:buClr>
              <a:buSzPts val="2000"/>
              <a:buNone/>
            </a:pPr>
            <a:r>
              <a:rPr lang="en-US" b="1"/>
              <a:t>Extension: </a:t>
            </a:r>
            <a:r>
              <a:rPr lang="en-US"/>
              <a:t>Recreate a study but change a few key variables to extend the scope of the scientific question (e.g., add different rewards, change the difficulty).</a:t>
            </a:r>
            <a:endParaRPr/>
          </a:p>
          <a:p>
            <a:pPr marL="0" lvl="0" indent="0" algn="l" rtl="0">
              <a:lnSpc>
                <a:spcPct val="110000"/>
              </a:lnSpc>
              <a:spcBef>
                <a:spcPts val="1000"/>
              </a:spcBef>
              <a:spcAft>
                <a:spcPts val="0"/>
              </a:spcAft>
              <a:buClr>
                <a:schemeClr val="dk1"/>
              </a:buClr>
              <a:buSzPts val="2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5400"/>
              <a:buFont typeface="Arial"/>
              <a:buNone/>
            </a:pPr>
            <a:r>
              <a:rPr lang="en-US"/>
              <a:t>Experimental Proposal</a:t>
            </a:r>
            <a:br>
              <a:rPr lang="en-US"/>
            </a:br>
            <a:br>
              <a:rPr lang="en-US"/>
            </a:br>
            <a:r>
              <a:rPr lang="en-US" sz="2000"/>
              <a:t>2. Write brief introduction, statement of key aims and hypotheses</a:t>
            </a:r>
            <a:br>
              <a:rPr lang="en-US"/>
            </a:br>
            <a:endParaRPr/>
          </a:p>
        </p:txBody>
      </p:sp>
      <p:sp>
        <p:nvSpPr>
          <p:cNvPr id="123" name="Google Shape;123;p5"/>
          <p:cNvSpPr txBox="1">
            <a:spLocks noGrp="1"/>
          </p:cNvSpPr>
          <p:nvPr>
            <p:ph type="body" idx="1"/>
          </p:nvPr>
        </p:nvSpPr>
        <p:spPr>
          <a:xfrm>
            <a:off x="5896303" y="969264"/>
            <a:ext cx="5787047" cy="554715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10000"/>
              </a:lnSpc>
              <a:spcBef>
                <a:spcPts val="0"/>
              </a:spcBef>
              <a:spcAft>
                <a:spcPts val="0"/>
              </a:spcAft>
              <a:buClr>
                <a:schemeClr val="dk1"/>
              </a:buClr>
              <a:buSzPct val="100000"/>
              <a:buNone/>
            </a:pPr>
            <a:r>
              <a:rPr lang="en-US" sz="2200"/>
              <a:t>To help contextualize your study, we’d like you to include a 1-page (single spaced) document that specifies:</a:t>
            </a:r>
            <a:endParaRPr/>
          </a:p>
          <a:p>
            <a:pPr marL="0" lvl="0" indent="0" algn="l" rtl="0">
              <a:lnSpc>
                <a:spcPct val="110000"/>
              </a:lnSpc>
              <a:spcBef>
                <a:spcPts val="1000"/>
              </a:spcBef>
              <a:spcAft>
                <a:spcPts val="0"/>
              </a:spcAft>
              <a:buClr>
                <a:schemeClr val="dk1"/>
              </a:buClr>
              <a:buSzPct val="100000"/>
              <a:buNone/>
            </a:pPr>
            <a:endParaRPr sz="2200"/>
          </a:p>
          <a:p>
            <a:pPr marL="457200" lvl="0" indent="-457200" algn="l" rtl="0">
              <a:lnSpc>
                <a:spcPct val="110000"/>
              </a:lnSpc>
              <a:spcBef>
                <a:spcPts val="1000"/>
              </a:spcBef>
              <a:spcAft>
                <a:spcPts val="0"/>
              </a:spcAft>
              <a:buClr>
                <a:schemeClr val="dk1"/>
              </a:buClr>
              <a:buSzPct val="100000"/>
              <a:buFont typeface="Arial"/>
              <a:buAutoNum type="arabicPeriod"/>
            </a:pPr>
            <a:r>
              <a:rPr lang="en-US" sz="2200"/>
              <a:t>Background/Introduction of your topic and the current gaps in the literature</a:t>
            </a:r>
            <a:endParaRPr/>
          </a:p>
          <a:p>
            <a:pPr marL="457200" lvl="0" indent="-457200" algn="l" rtl="0">
              <a:lnSpc>
                <a:spcPct val="110000"/>
              </a:lnSpc>
              <a:spcBef>
                <a:spcPts val="1000"/>
              </a:spcBef>
              <a:spcAft>
                <a:spcPts val="0"/>
              </a:spcAft>
              <a:buClr>
                <a:schemeClr val="dk1"/>
              </a:buClr>
              <a:buSzPct val="100000"/>
              <a:buFont typeface="Arial"/>
              <a:buAutoNum type="arabicPeriod"/>
            </a:pPr>
            <a:r>
              <a:rPr lang="en-US" sz="2200"/>
              <a:t>The specific research question you are going to address</a:t>
            </a:r>
            <a:endParaRPr/>
          </a:p>
          <a:p>
            <a:pPr marL="457200" lvl="0" indent="-457200" algn="l" rtl="0">
              <a:lnSpc>
                <a:spcPct val="110000"/>
              </a:lnSpc>
              <a:spcBef>
                <a:spcPts val="1000"/>
              </a:spcBef>
              <a:spcAft>
                <a:spcPts val="0"/>
              </a:spcAft>
              <a:buClr>
                <a:schemeClr val="dk1"/>
              </a:buClr>
              <a:buSzPct val="100000"/>
              <a:buFont typeface="Arial"/>
              <a:buAutoNum type="arabicPeriod"/>
            </a:pPr>
            <a:r>
              <a:rPr lang="en-US" sz="2200"/>
              <a:t>The importance of the the research question</a:t>
            </a:r>
            <a:endParaRPr/>
          </a:p>
          <a:p>
            <a:pPr marL="457200" lvl="0" indent="-457200" algn="l" rtl="0">
              <a:lnSpc>
                <a:spcPct val="110000"/>
              </a:lnSpc>
              <a:spcBef>
                <a:spcPts val="1000"/>
              </a:spcBef>
              <a:spcAft>
                <a:spcPts val="0"/>
              </a:spcAft>
              <a:buClr>
                <a:schemeClr val="dk1"/>
              </a:buClr>
              <a:buSzPct val="100000"/>
              <a:buFont typeface="Arial"/>
              <a:buAutoNum type="arabicPeriod"/>
            </a:pPr>
            <a:r>
              <a:rPr lang="en-US" sz="2200"/>
              <a:t>The key hypotheses or expected outcomes of your study</a:t>
            </a:r>
            <a:endParaRPr/>
          </a:p>
          <a:p>
            <a:pPr marL="0" lvl="0" indent="0" algn="l" rtl="0">
              <a:lnSpc>
                <a:spcPct val="110000"/>
              </a:lnSpc>
              <a:spcBef>
                <a:spcPts val="1000"/>
              </a:spcBef>
              <a:spcAft>
                <a:spcPts val="0"/>
              </a:spcAft>
              <a:buClr>
                <a:schemeClr val="dk1"/>
              </a:buClr>
              <a:buSzPct val="100000"/>
              <a:buNone/>
            </a:pPr>
            <a:endParaRPr/>
          </a:p>
          <a:p>
            <a:pPr marL="0" lvl="0" indent="0" algn="l" rtl="0">
              <a:lnSpc>
                <a:spcPct val="110000"/>
              </a:lnSpc>
              <a:spcBef>
                <a:spcPts val="1000"/>
              </a:spcBef>
              <a:spcAft>
                <a:spcPts val="0"/>
              </a:spcAft>
              <a:buClr>
                <a:schemeClr val="dk1"/>
              </a:buClr>
              <a:buSzPct val="100000"/>
              <a:buNone/>
            </a:pPr>
            <a:r>
              <a:rPr lang="en-US" sz="1300"/>
              <a:t>**Notes: </a:t>
            </a:r>
            <a:endParaRPr/>
          </a:p>
          <a:p>
            <a:pPr marL="342900" lvl="0" indent="-342931" algn="l" rtl="0">
              <a:lnSpc>
                <a:spcPct val="110000"/>
              </a:lnSpc>
              <a:spcBef>
                <a:spcPts val="1000"/>
              </a:spcBef>
              <a:spcAft>
                <a:spcPts val="0"/>
              </a:spcAft>
              <a:buClr>
                <a:schemeClr val="dk1"/>
              </a:buClr>
              <a:buSzPct val="100000"/>
              <a:buFont typeface="Arial"/>
              <a:buChar char="-"/>
            </a:pPr>
            <a:r>
              <a:rPr lang="en-US" sz="1300"/>
              <a:t>You may use the original research article for reference and inspiration but all of the words you write and submit need to be your own.</a:t>
            </a:r>
            <a:endParaRPr/>
          </a:p>
          <a:p>
            <a:pPr marL="342900" lvl="0" indent="-342931" algn="l" rtl="0">
              <a:lnSpc>
                <a:spcPct val="110000"/>
              </a:lnSpc>
              <a:spcBef>
                <a:spcPts val="1000"/>
              </a:spcBef>
              <a:spcAft>
                <a:spcPts val="0"/>
              </a:spcAft>
              <a:buClr>
                <a:schemeClr val="dk1"/>
              </a:buClr>
              <a:buSzPct val="100000"/>
              <a:buFont typeface="Arial"/>
              <a:buChar char="-"/>
            </a:pPr>
            <a:r>
              <a:rPr lang="en-US" sz="1300"/>
              <a:t>The background/introduction of prior literature does not need to be extension – max 3 citations (in addition to the original study)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5400"/>
              <a:buFont typeface="Arial"/>
              <a:buNone/>
            </a:pPr>
            <a:r>
              <a:rPr lang="en-US"/>
              <a:t>Experimental Proposal</a:t>
            </a:r>
            <a:br>
              <a:rPr lang="en-US"/>
            </a:br>
            <a:br>
              <a:rPr lang="en-US"/>
            </a:br>
            <a:r>
              <a:rPr lang="en-US" sz="2000"/>
              <a:t>3. Identify the predictor and dependent variables in task</a:t>
            </a:r>
            <a:br>
              <a:rPr lang="en-US" sz="2000"/>
            </a:br>
            <a:br>
              <a:rPr lang="en-US" sz="2000"/>
            </a:br>
            <a:r>
              <a:rPr lang="en-US" sz="2000"/>
              <a:t>4. Create flow chart of task design</a:t>
            </a:r>
            <a:br>
              <a:rPr lang="en-US" sz="2200"/>
            </a:br>
            <a:endParaRPr sz="2200"/>
          </a:p>
        </p:txBody>
      </p:sp>
      <p:sp>
        <p:nvSpPr>
          <p:cNvPr id="129" name="Google Shape;129;p6"/>
          <p:cNvSpPr txBox="1">
            <a:spLocks noGrp="1"/>
          </p:cNvSpPr>
          <p:nvPr>
            <p:ph type="body" idx="1"/>
          </p:nvPr>
        </p:nvSpPr>
        <p:spPr>
          <a:xfrm>
            <a:off x="5896303" y="969264"/>
            <a:ext cx="5787047" cy="554715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chemeClr val="dk1"/>
              </a:buClr>
              <a:buSzPts val="2200"/>
              <a:buNone/>
            </a:pPr>
            <a:r>
              <a:rPr lang="en-US" sz="2200"/>
              <a:t>To help organize your plan of attack, after your 1-page document, you will include another document (can be separate or in the same file) where you will specify:</a:t>
            </a:r>
            <a:endParaRPr/>
          </a:p>
          <a:p>
            <a:pPr marL="0" lvl="0" indent="0" algn="l" rtl="0">
              <a:lnSpc>
                <a:spcPct val="110000"/>
              </a:lnSpc>
              <a:spcBef>
                <a:spcPts val="1000"/>
              </a:spcBef>
              <a:spcAft>
                <a:spcPts val="0"/>
              </a:spcAft>
              <a:buClr>
                <a:schemeClr val="dk1"/>
              </a:buClr>
              <a:buSzPts val="2200"/>
              <a:buNone/>
            </a:pPr>
            <a:endParaRPr sz="2200"/>
          </a:p>
          <a:p>
            <a:pPr marL="457200" lvl="0" indent="-457200" algn="l" rtl="0">
              <a:lnSpc>
                <a:spcPct val="110000"/>
              </a:lnSpc>
              <a:spcBef>
                <a:spcPts val="1000"/>
              </a:spcBef>
              <a:spcAft>
                <a:spcPts val="0"/>
              </a:spcAft>
              <a:buClr>
                <a:schemeClr val="dk1"/>
              </a:buClr>
              <a:buSzPts val="2200"/>
              <a:buAutoNum type="arabicPeriod"/>
            </a:pPr>
            <a:r>
              <a:rPr lang="en-US" sz="2200"/>
              <a:t>All of the variables and elements included in your task</a:t>
            </a:r>
            <a:endParaRPr/>
          </a:p>
          <a:p>
            <a:pPr marL="457200" lvl="0" indent="-457200" algn="l" rtl="0">
              <a:lnSpc>
                <a:spcPct val="110000"/>
              </a:lnSpc>
              <a:spcBef>
                <a:spcPts val="1000"/>
              </a:spcBef>
              <a:spcAft>
                <a:spcPts val="0"/>
              </a:spcAft>
              <a:buClr>
                <a:schemeClr val="dk1"/>
              </a:buClr>
              <a:buSzPts val="2200"/>
              <a:buAutoNum type="arabicPeriod"/>
            </a:pPr>
            <a:r>
              <a:rPr lang="en-US" sz="2200"/>
              <a:t>A diagram of how your task will run (see examples)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p:nvPr/>
        </p:nvSpPr>
        <p:spPr>
          <a:xfrm>
            <a:off x="9222399" y="3330309"/>
            <a:ext cx="149246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Reward Cond: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2 sec</a:t>
            </a:r>
            <a:endParaRPr sz="1400" b="0" i="0" u="none" strike="noStrike" cap="none">
              <a:solidFill>
                <a:srgbClr val="000000"/>
              </a:solidFill>
              <a:latin typeface="Arial"/>
              <a:ea typeface="Arial"/>
              <a:cs typeface="Arial"/>
              <a:sym typeface="Arial"/>
            </a:endParaRPr>
          </a:p>
        </p:txBody>
      </p:sp>
      <p:sp>
        <p:nvSpPr>
          <p:cNvPr id="135" name="Google Shape;135;p7"/>
          <p:cNvSpPr txBox="1"/>
          <p:nvPr/>
        </p:nvSpPr>
        <p:spPr>
          <a:xfrm>
            <a:off x="5896303" y="969264"/>
            <a:ext cx="5787047" cy="575757"/>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dk1"/>
              </a:buClr>
              <a:buSzPts val="2200"/>
              <a:buFont typeface="Arial"/>
              <a:buNone/>
            </a:pPr>
            <a:r>
              <a:rPr lang="en-US" sz="2200" b="1" i="0" u="none" strike="noStrike" cap="none">
                <a:solidFill>
                  <a:schemeClr val="dk1"/>
                </a:solidFill>
                <a:latin typeface="Arial"/>
                <a:ea typeface="Arial"/>
                <a:cs typeface="Arial"/>
                <a:sym typeface="Arial"/>
              </a:rPr>
              <a:t>Example Diagram:</a:t>
            </a:r>
            <a:endParaRPr sz="1300" b="1" i="0" u="none" strike="noStrike" cap="none">
              <a:solidFill>
                <a:schemeClr val="dk1"/>
              </a:solidFill>
              <a:latin typeface="Arial"/>
              <a:ea typeface="Arial"/>
              <a:cs typeface="Arial"/>
              <a:sym typeface="Arial"/>
            </a:endParaRPr>
          </a:p>
        </p:txBody>
      </p:sp>
      <p:sp>
        <p:nvSpPr>
          <p:cNvPr id="136" name="Google Shape;136;p7"/>
          <p:cNvSpPr txBox="1"/>
          <p:nvPr/>
        </p:nvSpPr>
        <p:spPr>
          <a:xfrm>
            <a:off x="424566" y="969264"/>
            <a:ext cx="5471737" cy="5547150"/>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dk1"/>
              </a:buClr>
              <a:buSzPts val="2200"/>
              <a:buFont typeface="Arial"/>
              <a:buNone/>
            </a:pPr>
            <a:r>
              <a:rPr lang="en-US" sz="2200" b="1" i="0" u="none" strike="noStrike" cap="none">
                <a:solidFill>
                  <a:schemeClr val="dk1"/>
                </a:solidFill>
                <a:latin typeface="Arial"/>
                <a:ea typeface="Arial"/>
                <a:cs typeface="Arial"/>
                <a:sym typeface="Arial"/>
              </a:rPr>
              <a:t>Example Variables to take Note of:</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1000"/>
              </a:spcBef>
              <a:spcAft>
                <a:spcPts val="0"/>
              </a:spcAft>
              <a:buClr>
                <a:schemeClr val="dk1"/>
              </a:buClr>
              <a:buSzPts val="2200"/>
              <a:buFont typeface="Arial"/>
              <a:buNone/>
            </a:pPr>
            <a:endParaRPr sz="2200" b="1" i="0" u="none" strike="noStrike" cap="none">
              <a:solidFill>
                <a:schemeClr val="dk1"/>
              </a:solidFill>
              <a:latin typeface="Arial"/>
              <a:ea typeface="Arial"/>
              <a:cs typeface="Arial"/>
              <a:sym typeface="Arial"/>
            </a:endParaRPr>
          </a:p>
          <a:p>
            <a:pPr marL="457200" marR="0" lvl="0" indent="-457200" algn="l" rtl="0">
              <a:lnSpc>
                <a:spcPct val="110000"/>
              </a:lnSpc>
              <a:spcBef>
                <a:spcPts val="1000"/>
              </a:spcBef>
              <a:spcAft>
                <a:spcPts val="0"/>
              </a:spcAft>
              <a:buClr>
                <a:schemeClr val="dk1"/>
              </a:buClr>
              <a:buSzPts val="2000"/>
              <a:buFont typeface="Arial"/>
              <a:buAutoNum type="arabicPeriod"/>
            </a:pPr>
            <a:r>
              <a:rPr lang="en-US" sz="2000" b="0" i="0" u="none" strike="noStrike" cap="none">
                <a:solidFill>
                  <a:schemeClr val="dk1"/>
                </a:solidFill>
                <a:latin typeface="Arial"/>
                <a:ea typeface="Arial"/>
                <a:cs typeface="Arial"/>
                <a:sym typeface="Arial"/>
              </a:rPr>
              <a:t>All Independent and Dependent variables </a:t>
            </a:r>
            <a:endParaRPr sz="1400" b="0" i="0" u="none" strike="noStrike" cap="none">
              <a:solidFill>
                <a:srgbClr val="000000"/>
              </a:solidFill>
              <a:latin typeface="Arial"/>
              <a:ea typeface="Arial"/>
              <a:cs typeface="Arial"/>
              <a:sym typeface="Arial"/>
            </a:endParaRPr>
          </a:p>
          <a:p>
            <a:pPr marL="731520" marR="0" lvl="1" indent="-457200" algn="l" rtl="0">
              <a:lnSpc>
                <a:spcPct val="11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E.g., Choices, RT, reward conditions, outcome uncertainty, emotional manipulation, etc. </a:t>
            </a:r>
            <a:endParaRPr sz="1400" b="0" i="0" u="none" strike="noStrike" cap="none">
              <a:solidFill>
                <a:srgbClr val="000000"/>
              </a:solidFill>
              <a:latin typeface="Arial"/>
              <a:ea typeface="Arial"/>
              <a:cs typeface="Arial"/>
              <a:sym typeface="Arial"/>
            </a:endParaRPr>
          </a:p>
          <a:p>
            <a:pPr marL="457200" marR="0" lvl="0" indent="-457200" algn="l" rtl="0">
              <a:lnSpc>
                <a:spcPct val="110000"/>
              </a:lnSpc>
              <a:spcBef>
                <a:spcPts val="1000"/>
              </a:spcBef>
              <a:spcAft>
                <a:spcPts val="0"/>
              </a:spcAft>
              <a:buClr>
                <a:schemeClr val="dk1"/>
              </a:buClr>
              <a:buSzPts val="2000"/>
              <a:buFont typeface="Arial"/>
              <a:buAutoNum type="arabicPeriod"/>
            </a:pPr>
            <a:r>
              <a:rPr lang="en-US" sz="2000" b="0" i="0" u="none" strike="noStrike" cap="none">
                <a:solidFill>
                  <a:schemeClr val="dk1"/>
                </a:solidFill>
                <a:latin typeface="Arial"/>
                <a:ea typeface="Arial"/>
                <a:cs typeface="Arial"/>
                <a:sym typeface="Arial"/>
              </a:rPr>
              <a:t>Task Timing Variables</a:t>
            </a:r>
            <a:endParaRPr sz="1400" b="0" i="0" u="none" strike="noStrike" cap="none">
              <a:solidFill>
                <a:srgbClr val="000000"/>
              </a:solidFill>
              <a:latin typeface="Arial"/>
              <a:ea typeface="Arial"/>
              <a:cs typeface="Arial"/>
              <a:sym typeface="Arial"/>
            </a:endParaRPr>
          </a:p>
          <a:p>
            <a:pPr marL="731520" marR="0" lvl="1" indent="-457200" algn="l" rtl="0">
              <a:lnSpc>
                <a:spcPct val="11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E.g., stim on screen for X sec, participant had Y sec to respond, etc. </a:t>
            </a:r>
            <a:endParaRPr sz="1400" b="0" i="0" u="none" strike="noStrike" cap="none">
              <a:solidFill>
                <a:srgbClr val="000000"/>
              </a:solidFill>
              <a:latin typeface="Arial"/>
              <a:ea typeface="Arial"/>
              <a:cs typeface="Arial"/>
              <a:sym typeface="Arial"/>
            </a:endParaRPr>
          </a:p>
          <a:p>
            <a:pPr marL="457200" marR="0" lvl="0" indent="-457200" algn="l" rtl="0">
              <a:lnSpc>
                <a:spcPct val="110000"/>
              </a:lnSpc>
              <a:spcBef>
                <a:spcPts val="1000"/>
              </a:spcBef>
              <a:spcAft>
                <a:spcPts val="0"/>
              </a:spcAft>
              <a:buClr>
                <a:schemeClr val="dk1"/>
              </a:buClr>
              <a:buSzPts val="2000"/>
              <a:buFont typeface="Arial"/>
              <a:buAutoNum type="arabicPeriod"/>
            </a:pPr>
            <a:r>
              <a:rPr lang="en-US" sz="2000" b="0" i="0" u="none" strike="noStrike" cap="none">
                <a:solidFill>
                  <a:schemeClr val="dk1"/>
                </a:solidFill>
                <a:latin typeface="Arial"/>
                <a:ea typeface="Arial"/>
                <a:cs typeface="Arial"/>
                <a:sym typeface="Arial"/>
              </a:rPr>
              <a:t>Number of trials and trial types</a:t>
            </a:r>
            <a:endParaRPr sz="1400" b="0" i="0" u="none" strike="noStrike" cap="none">
              <a:solidFill>
                <a:srgbClr val="000000"/>
              </a:solidFill>
              <a:latin typeface="Arial"/>
              <a:ea typeface="Arial"/>
              <a:cs typeface="Arial"/>
              <a:sym typeface="Arial"/>
            </a:endParaRPr>
          </a:p>
          <a:p>
            <a:pPr marL="731520" marR="0" lvl="1" indent="-457200" algn="l" rtl="0">
              <a:lnSpc>
                <a:spcPct val="11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E.g. 48 trials; 24 high reward, 24 low reward </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1000"/>
              </a:spcBef>
              <a:spcAft>
                <a:spcPts val="0"/>
              </a:spcAft>
              <a:buClr>
                <a:schemeClr val="dk1"/>
              </a:buClr>
              <a:buSzPts val="2200"/>
              <a:buFont typeface="Arial"/>
              <a:buNone/>
            </a:pPr>
            <a:endParaRPr sz="2200" b="1" i="0" u="none" strike="noStrike" cap="none">
              <a:solidFill>
                <a:schemeClr val="dk1"/>
              </a:solidFill>
              <a:latin typeface="Arial"/>
              <a:ea typeface="Arial"/>
              <a:cs typeface="Arial"/>
              <a:sym typeface="Arial"/>
            </a:endParaRPr>
          </a:p>
          <a:p>
            <a:pPr marL="0" marR="0" lvl="0" indent="0" algn="l" rtl="0">
              <a:lnSpc>
                <a:spcPct val="110000"/>
              </a:lnSpc>
              <a:spcBef>
                <a:spcPts val="1000"/>
              </a:spcBef>
              <a:spcAft>
                <a:spcPts val="0"/>
              </a:spcAft>
              <a:buClr>
                <a:schemeClr val="dk1"/>
              </a:buClr>
              <a:buSzPts val="2200"/>
              <a:buFont typeface="Arial"/>
              <a:buNone/>
            </a:pPr>
            <a:endParaRPr sz="2200" b="1" i="0" u="none" strike="noStrike" cap="none">
              <a:solidFill>
                <a:schemeClr val="dk1"/>
              </a:solidFill>
              <a:latin typeface="Arial"/>
              <a:ea typeface="Arial"/>
              <a:cs typeface="Arial"/>
              <a:sym typeface="Arial"/>
            </a:endParaRPr>
          </a:p>
          <a:p>
            <a:pPr marL="0" marR="0" lvl="0" indent="0" algn="l" rtl="0">
              <a:lnSpc>
                <a:spcPct val="110000"/>
              </a:lnSpc>
              <a:spcBef>
                <a:spcPts val="1000"/>
              </a:spcBef>
              <a:spcAft>
                <a:spcPts val="0"/>
              </a:spcAft>
              <a:buClr>
                <a:schemeClr val="dk1"/>
              </a:buClr>
              <a:buSzPts val="1300"/>
              <a:buFont typeface="Arial"/>
              <a:buNone/>
            </a:pPr>
            <a:endParaRPr sz="1300" b="1" i="0" u="none" strike="noStrike" cap="none">
              <a:solidFill>
                <a:schemeClr val="dk1"/>
              </a:solidFill>
              <a:latin typeface="Arial"/>
              <a:ea typeface="Arial"/>
              <a:cs typeface="Arial"/>
              <a:sym typeface="Arial"/>
            </a:endParaRPr>
          </a:p>
        </p:txBody>
      </p:sp>
      <p:sp>
        <p:nvSpPr>
          <p:cNvPr id="137" name="Google Shape;137;p7"/>
          <p:cNvSpPr/>
          <p:nvPr/>
        </p:nvSpPr>
        <p:spPr>
          <a:xfrm>
            <a:off x="7756634" y="1639613"/>
            <a:ext cx="1492469" cy="977462"/>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38" name="Google Shape;138;p7"/>
          <p:cNvSpPr/>
          <p:nvPr/>
        </p:nvSpPr>
        <p:spPr>
          <a:xfrm>
            <a:off x="7756634" y="2765377"/>
            <a:ext cx="1492469" cy="977462"/>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$5.00</a:t>
            </a:r>
            <a:endParaRPr sz="1400" b="0" i="0" u="none" strike="noStrike" cap="none">
              <a:solidFill>
                <a:srgbClr val="000000"/>
              </a:solidFill>
              <a:latin typeface="Arial"/>
              <a:ea typeface="Arial"/>
              <a:cs typeface="Arial"/>
              <a:sym typeface="Arial"/>
            </a:endParaRPr>
          </a:p>
        </p:txBody>
      </p:sp>
      <p:sp>
        <p:nvSpPr>
          <p:cNvPr id="139" name="Google Shape;139;p7"/>
          <p:cNvSpPr/>
          <p:nvPr/>
        </p:nvSpPr>
        <p:spPr>
          <a:xfrm>
            <a:off x="7756634" y="3907484"/>
            <a:ext cx="1492469" cy="977462"/>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0" name="Google Shape;140;p7"/>
          <p:cNvSpPr/>
          <p:nvPr/>
        </p:nvSpPr>
        <p:spPr>
          <a:xfrm>
            <a:off x="8687901" y="5291957"/>
            <a:ext cx="1492469" cy="977462"/>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INCORRECT!</a:t>
            </a:r>
            <a:endParaRPr sz="1400" b="0" i="0" u="none" strike="noStrike" cap="none">
              <a:solidFill>
                <a:srgbClr val="000000"/>
              </a:solidFill>
              <a:latin typeface="Arial"/>
              <a:ea typeface="Arial"/>
              <a:cs typeface="Arial"/>
              <a:sym typeface="Arial"/>
            </a:endParaRPr>
          </a:p>
        </p:txBody>
      </p:sp>
      <p:sp>
        <p:nvSpPr>
          <p:cNvPr id="141" name="Google Shape;141;p7"/>
          <p:cNvSpPr/>
          <p:nvPr/>
        </p:nvSpPr>
        <p:spPr>
          <a:xfrm>
            <a:off x="6831724" y="5291957"/>
            <a:ext cx="1492469" cy="977462"/>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CORRECT!</a:t>
            </a:r>
            <a:endParaRPr sz="1400" b="0" i="0" u="none" strike="noStrike" cap="none">
              <a:solidFill>
                <a:srgbClr val="000000"/>
              </a:solidFill>
              <a:latin typeface="Arial"/>
              <a:ea typeface="Arial"/>
              <a:cs typeface="Arial"/>
              <a:sym typeface="Arial"/>
            </a:endParaRPr>
          </a:p>
        </p:txBody>
      </p:sp>
      <p:cxnSp>
        <p:nvCxnSpPr>
          <p:cNvPr id="142" name="Google Shape;142;p7"/>
          <p:cNvCxnSpPr>
            <a:stCxn id="137" idx="2"/>
            <a:endCxn id="138" idx="0"/>
          </p:cNvCxnSpPr>
          <p:nvPr/>
        </p:nvCxnSpPr>
        <p:spPr>
          <a:xfrm>
            <a:off x="8502869" y="2617075"/>
            <a:ext cx="0" cy="148200"/>
          </a:xfrm>
          <a:prstGeom prst="straightConnector1">
            <a:avLst/>
          </a:prstGeom>
          <a:noFill/>
          <a:ln w="12700" cap="flat" cmpd="sng">
            <a:solidFill>
              <a:schemeClr val="dk1"/>
            </a:solidFill>
            <a:prstDash val="solid"/>
            <a:miter lim="800000"/>
            <a:headEnd type="none" w="sm" len="sm"/>
            <a:tailEnd type="triangle" w="med" len="med"/>
          </a:ln>
        </p:spPr>
      </p:cxnSp>
      <p:cxnSp>
        <p:nvCxnSpPr>
          <p:cNvPr id="143" name="Google Shape;143;p7"/>
          <p:cNvCxnSpPr/>
          <p:nvPr/>
        </p:nvCxnSpPr>
        <p:spPr>
          <a:xfrm>
            <a:off x="8502868" y="3742839"/>
            <a:ext cx="0" cy="148302"/>
          </a:xfrm>
          <a:prstGeom prst="straightConnector1">
            <a:avLst/>
          </a:prstGeom>
          <a:noFill/>
          <a:ln w="12700" cap="flat" cmpd="sng">
            <a:solidFill>
              <a:schemeClr val="dk1"/>
            </a:solidFill>
            <a:prstDash val="solid"/>
            <a:miter lim="800000"/>
            <a:headEnd type="none" w="sm" len="sm"/>
            <a:tailEnd type="triangle" w="med" len="med"/>
          </a:ln>
        </p:spPr>
      </p:cxnSp>
      <p:cxnSp>
        <p:nvCxnSpPr>
          <p:cNvPr id="144" name="Google Shape;144;p7"/>
          <p:cNvCxnSpPr>
            <a:stCxn id="139" idx="2"/>
            <a:endCxn id="141" idx="0"/>
          </p:cNvCxnSpPr>
          <p:nvPr/>
        </p:nvCxnSpPr>
        <p:spPr>
          <a:xfrm flipH="1">
            <a:off x="7577969" y="4884946"/>
            <a:ext cx="924900" cy="407100"/>
          </a:xfrm>
          <a:prstGeom prst="straightConnector1">
            <a:avLst/>
          </a:prstGeom>
          <a:noFill/>
          <a:ln w="12700" cap="flat" cmpd="sng">
            <a:solidFill>
              <a:schemeClr val="dk1"/>
            </a:solidFill>
            <a:prstDash val="solid"/>
            <a:miter lim="800000"/>
            <a:headEnd type="none" w="sm" len="sm"/>
            <a:tailEnd type="triangle" w="med" len="med"/>
          </a:ln>
        </p:spPr>
      </p:cxnSp>
      <p:cxnSp>
        <p:nvCxnSpPr>
          <p:cNvPr id="145" name="Google Shape;145;p7"/>
          <p:cNvCxnSpPr>
            <a:endCxn id="140" idx="0"/>
          </p:cNvCxnSpPr>
          <p:nvPr/>
        </p:nvCxnSpPr>
        <p:spPr>
          <a:xfrm>
            <a:off x="8509235" y="4882757"/>
            <a:ext cx="924900" cy="409200"/>
          </a:xfrm>
          <a:prstGeom prst="straightConnector1">
            <a:avLst/>
          </a:prstGeom>
          <a:noFill/>
          <a:ln w="12700" cap="flat" cmpd="sng">
            <a:solidFill>
              <a:schemeClr val="dk1"/>
            </a:solidFill>
            <a:prstDash val="solid"/>
            <a:miter lim="800000"/>
            <a:headEnd type="none" w="sm" len="sm"/>
            <a:tailEnd type="triangle" w="med" len="med"/>
          </a:ln>
        </p:spPr>
      </p:cxnSp>
      <p:cxnSp>
        <p:nvCxnSpPr>
          <p:cNvPr id="146" name="Google Shape;146;p7"/>
          <p:cNvCxnSpPr/>
          <p:nvPr/>
        </p:nvCxnSpPr>
        <p:spPr>
          <a:xfrm rot="10800000">
            <a:off x="9249103" y="2128344"/>
            <a:ext cx="1188720" cy="0"/>
          </a:xfrm>
          <a:prstGeom prst="straightConnector1">
            <a:avLst/>
          </a:prstGeom>
          <a:noFill/>
          <a:ln w="12700" cap="flat" cmpd="sng">
            <a:solidFill>
              <a:schemeClr val="dk1"/>
            </a:solidFill>
            <a:prstDash val="solid"/>
            <a:miter lim="800000"/>
            <a:headEnd type="none" w="sm" len="sm"/>
            <a:tailEnd type="triangle" w="med" len="med"/>
          </a:ln>
        </p:spPr>
      </p:cxnSp>
      <p:cxnSp>
        <p:nvCxnSpPr>
          <p:cNvPr id="147" name="Google Shape;147;p7"/>
          <p:cNvCxnSpPr/>
          <p:nvPr/>
        </p:nvCxnSpPr>
        <p:spPr>
          <a:xfrm>
            <a:off x="6568966" y="2128344"/>
            <a:ext cx="1187668" cy="0"/>
          </a:xfrm>
          <a:prstGeom prst="straightConnector1">
            <a:avLst/>
          </a:prstGeom>
          <a:noFill/>
          <a:ln w="12700" cap="flat" cmpd="sng">
            <a:solidFill>
              <a:schemeClr val="dk1"/>
            </a:solidFill>
            <a:prstDash val="solid"/>
            <a:miter lim="800000"/>
            <a:headEnd type="none" w="sm" len="sm"/>
            <a:tailEnd type="triangle" w="med" len="med"/>
          </a:ln>
        </p:spPr>
      </p:cxnSp>
      <p:sp>
        <p:nvSpPr>
          <p:cNvPr id="148" name="Google Shape;148;p7"/>
          <p:cNvSpPr/>
          <p:nvPr/>
        </p:nvSpPr>
        <p:spPr>
          <a:xfrm>
            <a:off x="7947923" y="4195205"/>
            <a:ext cx="365760" cy="365760"/>
          </a:xfrm>
          <a:prstGeom prst="ellipse">
            <a:avLst/>
          </a:prstGeom>
          <a:blipFill rotWithShape="1">
            <a:blip r:embed="rId3">
              <a:alphaModFix/>
            </a:blip>
            <a:tile tx="0" ty="0" sx="100000" sy="100000" flip="none" algn="tl"/>
          </a:blipFill>
          <a:ln w="12700" cap="flat" cmpd="sng">
            <a:solidFill>
              <a:srgbClr val="4B79A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9" name="Google Shape;149;p7"/>
          <p:cNvSpPr/>
          <p:nvPr/>
        </p:nvSpPr>
        <p:spPr>
          <a:xfrm>
            <a:off x="8658498" y="4200604"/>
            <a:ext cx="365760" cy="365760"/>
          </a:xfrm>
          <a:prstGeom prst="ellipse">
            <a:avLst/>
          </a:prstGeom>
          <a:blipFill rotWithShape="1">
            <a:blip r:embed="rId4">
              <a:alphaModFix/>
            </a:blip>
            <a:tile tx="0" ty="0" sx="100000" sy="100000" flip="none" algn="tl"/>
          </a:blipFill>
          <a:ln w="12700" cap="flat" cmpd="sng">
            <a:solidFill>
              <a:srgbClr val="4B79A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150" name="Google Shape;150;p7"/>
          <p:cNvCxnSpPr/>
          <p:nvPr/>
        </p:nvCxnSpPr>
        <p:spPr>
          <a:xfrm>
            <a:off x="6568966" y="2128344"/>
            <a:ext cx="0" cy="3652344"/>
          </a:xfrm>
          <a:prstGeom prst="straightConnector1">
            <a:avLst/>
          </a:prstGeom>
          <a:noFill/>
          <a:ln w="12700" cap="flat" cmpd="sng">
            <a:solidFill>
              <a:schemeClr val="dk1"/>
            </a:solidFill>
            <a:prstDash val="solid"/>
            <a:miter lim="800000"/>
            <a:headEnd type="none" w="sm" len="sm"/>
            <a:tailEnd type="none" w="sm" len="sm"/>
          </a:ln>
        </p:spPr>
      </p:cxnSp>
      <p:cxnSp>
        <p:nvCxnSpPr>
          <p:cNvPr id="151" name="Google Shape;151;p7"/>
          <p:cNvCxnSpPr/>
          <p:nvPr/>
        </p:nvCxnSpPr>
        <p:spPr>
          <a:xfrm>
            <a:off x="10437823" y="2128344"/>
            <a:ext cx="0" cy="3652344"/>
          </a:xfrm>
          <a:prstGeom prst="straightConnector1">
            <a:avLst/>
          </a:prstGeom>
          <a:noFill/>
          <a:ln w="12700" cap="flat" cmpd="sng">
            <a:solidFill>
              <a:schemeClr val="dk1"/>
            </a:solidFill>
            <a:prstDash val="solid"/>
            <a:miter lim="800000"/>
            <a:headEnd type="none" w="sm" len="sm"/>
            <a:tailEnd type="none" w="sm" len="sm"/>
          </a:ln>
        </p:spPr>
      </p:cxnSp>
      <p:cxnSp>
        <p:nvCxnSpPr>
          <p:cNvPr id="152" name="Google Shape;152;p7"/>
          <p:cNvCxnSpPr>
            <a:stCxn id="141" idx="1"/>
          </p:cNvCxnSpPr>
          <p:nvPr/>
        </p:nvCxnSpPr>
        <p:spPr>
          <a:xfrm rot="10800000">
            <a:off x="6568924" y="5780688"/>
            <a:ext cx="262800" cy="0"/>
          </a:xfrm>
          <a:prstGeom prst="straightConnector1">
            <a:avLst/>
          </a:prstGeom>
          <a:noFill/>
          <a:ln w="12700" cap="flat" cmpd="sng">
            <a:solidFill>
              <a:schemeClr val="dk1"/>
            </a:solidFill>
            <a:prstDash val="solid"/>
            <a:miter lim="800000"/>
            <a:headEnd type="none" w="sm" len="sm"/>
            <a:tailEnd type="none" w="sm" len="sm"/>
          </a:ln>
        </p:spPr>
      </p:cxnSp>
      <p:cxnSp>
        <p:nvCxnSpPr>
          <p:cNvPr id="153" name="Google Shape;153;p7"/>
          <p:cNvCxnSpPr/>
          <p:nvPr/>
        </p:nvCxnSpPr>
        <p:spPr>
          <a:xfrm rot="10800000">
            <a:off x="10180370" y="5780688"/>
            <a:ext cx="262758" cy="0"/>
          </a:xfrm>
          <a:prstGeom prst="straightConnector1">
            <a:avLst/>
          </a:prstGeom>
          <a:noFill/>
          <a:ln w="12700" cap="flat" cmpd="sng">
            <a:solidFill>
              <a:schemeClr val="dk1"/>
            </a:solidFill>
            <a:prstDash val="solid"/>
            <a:miter lim="800000"/>
            <a:headEnd type="none" w="sm" len="sm"/>
            <a:tailEnd type="none" w="sm" len="sm"/>
          </a:ln>
        </p:spPr>
      </p:cxnSp>
      <p:sp>
        <p:nvSpPr>
          <p:cNvPr id="154" name="Google Shape;154;p7"/>
          <p:cNvSpPr txBox="1"/>
          <p:nvPr/>
        </p:nvSpPr>
        <p:spPr>
          <a:xfrm>
            <a:off x="9232852" y="2197374"/>
            <a:ext cx="118871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Fixation Cross: 1 sec</a:t>
            </a:r>
            <a:endParaRPr sz="1400" b="0" i="0" u="none" strike="noStrike" cap="none">
              <a:solidFill>
                <a:srgbClr val="000000"/>
              </a:solidFill>
              <a:latin typeface="Arial"/>
              <a:ea typeface="Arial"/>
              <a:cs typeface="Arial"/>
              <a:sym typeface="Arial"/>
            </a:endParaRPr>
          </a:p>
        </p:txBody>
      </p:sp>
      <p:sp>
        <p:nvSpPr>
          <p:cNvPr id="155" name="Google Shape;155;p7"/>
          <p:cNvSpPr txBox="1"/>
          <p:nvPr/>
        </p:nvSpPr>
        <p:spPr>
          <a:xfrm>
            <a:off x="9215547" y="4463244"/>
            <a:ext cx="149246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Choice Phase: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5 sec</a:t>
            </a:r>
            <a:endParaRPr sz="1400" b="0" i="0" u="none" strike="noStrike" cap="none">
              <a:solidFill>
                <a:srgbClr val="000000"/>
              </a:solidFill>
              <a:latin typeface="Arial"/>
              <a:ea typeface="Arial"/>
              <a:cs typeface="Arial"/>
              <a:sym typeface="Arial"/>
            </a:endParaRPr>
          </a:p>
        </p:txBody>
      </p:sp>
      <p:sp>
        <p:nvSpPr>
          <p:cNvPr id="156" name="Google Shape;156;p7"/>
          <p:cNvSpPr txBox="1"/>
          <p:nvPr/>
        </p:nvSpPr>
        <p:spPr>
          <a:xfrm>
            <a:off x="10190882" y="5807754"/>
            <a:ext cx="149246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Feedback Phase: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2 sec</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5400"/>
              <a:buFont typeface="Arial"/>
              <a:buNone/>
            </a:pPr>
            <a:r>
              <a:rPr lang="en-US"/>
              <a:t>Final Paradigm</a:t>
            </a:r>
            <a:br>
              <a:rPr lang="en-US"/>
            </a:br>
            <a:br>
              <a:rPr lang="en-US"/>
            </a:br>
            <a:br>
              <a:rPr lang="en-US"/>
            </a:br>
            <a:r>
              <a:rPr lang="en-US" sz="2000"/>
              <a:t>1. Collect any stimuli you might need</a:t>
            </a:r>
            <a:endParaRPr/>
          </a:p>
        </p:txBody>
      </p:sp>
      <p:sp>
        <p:nvSpPr>
          <p:cNvPr id="162" name="Google Shape;162;p8"/>
          <p:cNvSpPr txBox="1">
            <a:spLocks noGrp="1"/>
          </p:cNvSpPr>
          <p:nvPr>
            <p:ph type="body" idx="1"/>
          </p:nvPr>
        </p:nvSpPr>
        <p:spPr>
          <a:xfrm>
            <a:off x="6096000" y="969264"/>
            <a:ext cx="5587350" cy="4870457"/>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10000"/>
              </a:lnSpc>
              <a:spcBef>
                <a:spcPts val="0"/>
              </a:spcBef>
              <a:spcAft>
                <a:spcPts val="0"/>
              </a:spcAft>
              <a:buClr>
                <a:schemeClr val="dk1"/>
              </a:buClr>
              <a:buSzPts val="2000"/>
              <a:buNone/>
            </a:pPr>
            <a:r>
              <a:rPr lang="en-US"/>
              <a:t>If your design called for stimuli (pictures, buttons, specific text, etc.), collect and document stimuli.</a:t>
            </a:r>
            <a:endParaRPr/>
          </a:p>
          <a:p>
            <a:pPr marL="0" lvl="0" indent="0" algn="l" rtl="0">
              <a:lnSpc>
                <a:spcPct val="110000"/>
              </a:lnSpc>
              <a:spcBef>
                <a:spcPts val="1000"/>
              </a:spcBef>
              <a:spcAft>
                <a:spcPts val="0"/>
              </a:spcAft>
              <a:buClr>
                <a:schemeClr val="dk1"/>
              </a:buClr>
              <a:buSzPts val="2000"/>
              <a:buNone/>
            </a:pPr>
            <a:endParaRPr/>
          </a:p>
          <a:p>
            <a:pPr marL="0" lvl="0" indent="0" algn="l" rtl="0">
              <a:lnSpc>
                <a:spcPct val="110000"/>
              </a:lnSpc>
              <a:spcBef>
                <a:spcPts val="1000"/>
              </a:spcBef>
              <a:spcAft>
                <a:spcPts val="0"/>
              </a:spcAft>
              <a:buClr>
                <a:schemeClr val="dk1"/>
              </a:buClr>
              <a:buSzPts val="2000"/>
              <a:buNone/>
            </a:pPr>
            <a:r>
              <a:rPr lang="en-US"/>
              <a:t>Includes:</a:t>
            </a:r>
            <a:endParaRPr/>
          </a:p>
          <a:p>
            <a:pPr marL="342900" lvl="0" indent="-342900" algn="l" rtl="0">
              <a:lnSpc>
                <a:spcPct val="110000"/>
              </a:lnSpc>
              <a:spcBef>
                <a:spcPts val="1000"/>
              </a:spcBef>
              <a:spcAft>
                <a:spcPts val="0"/>
              </a:spcAft>
              <a:buClr>
                <a:schemeClr val="dk1"/>
              </a:buClr>
              <a:buSzPts val="2000"/>
              <a:buFont typeface="Arial"/>
              <a:buChar char="-"/>
            </a:pPr>
            <a:r>
              <a:rPr lang="en-US"/>
              <a:t>Organize spreadsheet of stimuli name, “type” and other important information</a:t>
            </a:r>
            <a:endParaRPr/>
          </a:p>
          <a:p>
            <a:pPr marL="342900" lvl="0" indent="-342900" algn="l" rtl="0">
              <a:lnSpc>
                <a:spcPct val="110000"/>
              </a:lnSpc>
              <a:spcBef>
                <a:spcPts val="1000"/>
              </a:spcBef>
              <a:spcAft>
                <a:spcPts val="0"/>
              </a:spcAft>
              <a:buClr>
                <a:schemeClr val="dk1"/>
              </a:buClr>
              <a:buSzPts val="2000"/>
              <a:buFont typeface="Arial"/>
              <a:buChar char="-"/>
            </a:pPr>
            <a:r>
              <a:rPr lang="en-US"/>
              <a:t>Most likely some standardization (file naming + sizing, colors, etc.)</a:t>
            </a:r>
            <a:endParaRPr/>
          </a:p>
          <a:p>
            <a:pPr marL="342900" lvl="0" indent="-342900" algn="l" rtl="0">
              <a:lnSpc>
                <a:spcPct val="110000"/>
              </a:lnSpc>
              <a:spcBef>
                <a:spcPts val="1000"/>
              </a:spcBef>
              <a:spcAft>
                <a:spcPts val="0"/>
              </a:spcAft>
              <a:buClr>
                <a:schemeClr val="dk1"/>
              </a:buClr>
              <a:buSzPts val="2000"/>
              <a:buFont typeface="Arial"/>
              <a:buChar char="-"/>
            </a:pPr>
            <a:r>
              <a:rPr lang="en-US"/>
              <a:t>Creating place to house stimuli so python can access them</a:t>
            </a:r>
            <a:endParaRPr/>
          </a:p>
          <a:p>
            <a:pPr marL="342900" lvl="0" indent="-342900" algn="l" rtl="0">
              <a:lnSpc>
                <a:spcPct val="110000"/>
              </a:lnSpc>
              <a:spcBef>
                <a:spcPts val="1000"/>
              </a:spcBef>
              <a:spcAft>
                <a:spcPts val="0"/>
              </a:spcAft>
              <a:buClr>
                <a:schemeClr val="dk1"/>
              </a:buClr>
              <a:buSzPts val="2000"/>
              <a:buFont typeface="Arial"/>
              <a:buChar char="-"/>
            </a:pPr>
            <a:r>
              <a:rPr lang="en-US"/>
              <a:t>Creating instructions for to tell your participant what they will be doing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9"/>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5400"/>
              <a:buFont typeface="Arial"/>
              <a:buNone/>
            </a:pPr>
            <a:r>
              <a:rPr lang="en-US"/>
              <a:t>Final Paradigm</a:t>
            </a:r>
            <a:br>
              <a:rPr lang="en-US"/>
            </a:br>
            <a:br>
              <a:rPr lang="en-US"/>
            </a:br>
            <a:br>
              <a:rPr lang="en-US"/>
            </a:br>
            <a:r>
              <a:rPr lang="en-US" sz="2000"/>
              <a:t>2. Code up and comment task design (this will be your final document)</a:t>
            </a:r>
            <a:br>
              <a:rPr lang="en-US" sz="2000"/>
            </a:br>
            <a:br>
              <a:rPr lang="en-US" sz="2000"/>
            </a:br>
            <a:endParaRPr sz="2000"/>
          </a:p>
        </p:txBody>
      </p:sp>
      <p:sp>
        <p:nvSpPr>
          <p:cNvPr id="168" name="Google Shape;168;p9"/>
          <p:cNvSpPr txBox="1">
            <a:spLocks noGrp="1"/>
          </p:cNvSpPr>
          <p:nvPr>
            <p:ph type="body" idx="1"/>
          </p:nvPr>
        </p:nvSpPr>
        <p:spPr>
          <a:xfrm>
            <a:off x="6096000" y="969264"/>
            <a:ext cx="5587350" cy="4870457"/>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chemeClr val="dk1"/>
              </a:buClr>
              <a:buSzPts val="2000"/>
              <a:buNone/>
            </a:pPr>
            <a:r>
              <a:rPr lang="en-US"/>
              <a:t>Your final document will be the python files you use to actually run your task. </a:t>
            </a:r>
            <a:endParaRPr/>
          </a:p>
          <a:p>
            <a:pPr marL="0" lvl="0" indent="0" algn="l" rtl="0">
              <a:lnSpc>
                <a:spcPct val="110000"/>
              </a:lnSpc>
              <a:spcBef>
                <a:spcPts val="1000"/>
              </a:spcBef>
              <a:spcAft>
                <a:spcPts val="0"/>
              </a:spcAft>
              <a:buClr>
                <a:schemeClr val="dk1"/>
              </a:buClr>
              <a:buSzPts val="2000"/>
              <a:buNone/>
            </a:pPr>
            <a:endParaRPr/>
          </a:p>
          <a:p>
            <a:pPr marL="0" lvl="0" indent="0" algn="l" rtl="0">
              <a:lnSpc>
                <a:spcPct val="110000"/>
              </a:lnSpc>
              <a:spcBef>
                <a:spcPts val="1000"/>
              </a:spcBef>
              <a:spcAft>
                <a:spcPts val="0"/>
              </a:spcAft>
              <a:buClr>
                <a:schemeClr val="dk1"/>
              </a:buClr>
              <a:buSzPts val="2000"/>
              <a:buNone/>
            </a:pPr>
            <a:r>
              <a:rPr lang="en-US"/>
              <a:t>In addition to the code itself, the files must be </a:t>
            </a:r>
            <a:r>
              <a:rPr lang="en-US" u="sng"/>
              <a:t>well commented/documented</a:t>
            </a:r>
            <a:r>
              <a:rPr lang="en-US"/>
              <a:t>. As a check, you should be able to read and understand the code produced by each other.  </a:t>
            </a:r>
            <a:endParaRPr/>
          </a:p>
          <a:p>
            <a:pPr marL="0" lvl="0" indent="0" algn="l" rtl="0">
              <a:lnSpc>
                <a:spcPct val="110000"/>
              </a:lnSpc>
              <a:spcBef>
                <a:spcPts val="1000"/>
              </a:spcBef>
              <a:spcAft>
                <a:spcPts val="0"/>
              </a:spcAft>
              <a:buClr>
                <a:schemeClr val="dk1"/>
              </a:buClr>
              <a:buSzPts val="2000"/>
              <a:buNone/>
            </a:pPr>
            <a:endParaRPr/>
          </a:p>
          <a:p>
            <a:pPr marL="0" lvl="0" indent="0" algn="l" rtl="0">
              <a:lnSpc>
                <a:spcPct val="110000"/>
              </a:lnSpc>
              <a:spcBef>
                <a:spcPts val="1000"/>
              </a:spcBef>
              <a:spcAft>
                <a:spcPts val="0"/>
              </a:spcAft>
              <a:buClr>
                <a:schemeClr val="dk1"/>
              </a:buClr>
              <a:buSzPts val="2000"/>
              <a:buNone/>
            </a:pPr>
            <a:r>
              <a:rPr lang="en-US"/>
              <a:t>You should also include a note on how the output files are organized.</a:t>
            </a:r>
            <a:endParaRPr/>
          </a:p>
        </p:txBody>
      </p:sp>
    </p:spTree>
  </p:cSld>
  <p:clrMapOvr>
    <a:masterClrMapping/>
  </p:clrMapOvr>
</p:sld>
</file>

<file path=ppt/theme/theme1.xml><?xml version="1.0" encoding="utf-8"?>
<a:theme xmlns:a="http://schemas.openxmlformats.org/drawingml/2006/main" name="GestaltVTI">
  <a:themeElements>
    <a:clrScheme name="AnalogousFromLightSeedLeftStep">
      <a:dk1>
        <a:srgbClr val="000000"/>
      </a:dk1>
      <a:lt1>
        <a:srgbClr val="FFFFFF"/>
      </a:lt1>
      <a:dk2>
        <a:srgbClr val="243141"/>
      </a:dk2>
      <a:lt2>
        <a:srgbClr val="E8E5E2"/>
      </a:lt2>
      <a:accent1>
        <a:srgbClr val="67A6EE"/>
      </a:accent1>
      <a:accent2>
        <a:srgbClr val="2CB1C3"/>
      </a:accent2>
      <a:accent3>
        <a:srgbClr val="35B790"/>
      </a:accent3>
      <a:accent4>
        <a:srgbClr val="30BB58"/>
      </a:accent4>
      <a:accent5>
        <a:srgbClr val="43B931"/>
      </a:accent5>
      <a:accent6>
        <a:srgbClr val="7CB23B"/>
      </a:accent6>
      <a:hlink>
        <a:srgbClr val="9A7E5D"/>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858</Words>
  <Application>Microsoft Macintosh PowerPoint</Application>
  <PresentationFormat>Widescreen</PresentationFormat>
  <Paragraphs>91</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GestaltVTI</vt:lpstr>
      <vt:lpstr>Overview of Final Project</vt:lpstr>
      <vt:lpstr>Moving onto PsychoPy…</vt:lpstr>
      <vt:lpstr>Two Major Components</vt:lpstr>
      <vt:lpstr>Experimental Proposal  1. Identity study extension or replication </vt:lpstr>
      <vt:lpstr>Experimental Proposal  2. Write brief introduction, statement of key aims and hypotheses </vt:lpstr>
      <vt:lpstr>Experimental Proposal  3. Identify the predictor and dependent variables in task  4. Create flow chart of task design </vt:lpstr>
      <vt:lpstr>PowerPoint Presentation</vt:lpstr>
      <vt:lpstr>Final Paradigm   1. Collect any stimuli you might need</vt:lpstr>
      <vt:lpstr>Final Paradigm   2. Code up and comment task design (this will be your final document)  </vt:lpstr>
      <vt:lpstr>Final Paradigm   3. Collect data from 3 pilot participants (use each other!)  4. Present preliminary findings     </vt:lpstr>
      <vt:lpstr>Important Dates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Final Project</dc:title>
  <dc:creator>Abigail Hsiung</dc:creator>
  <cp:lastModifiedBy>Abigail Hsiung</cp:lastModifiedBy>
  <cp:revision>2</cp:revision>
  <dcterms:created xsi:type="dcterms:W3CDTF">2021-10-11T13:59:28Z</dcterms:created>
  <dcterms:modified xsi:type="dcterms:W3CDTF">2022-01-02T17:15:57Z</dcterms:modified>
</cp:coreProperties>
</file>