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67" r:id="rId2"/>
    <p:sldId id="268" r:id="rId3"/>
    <p:sldId id="269" r:id="rId4"/>
    <p:sldId id="270" r:id="rId5"/>
    <p:sldId id="271" r:id="rId6"/>
    <p:sldId id="272"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dhCZOmwiyuQFRZF7BfUcbECT7K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 Target="slides/slide4.xml"/><Relationship Id="rId23" Type="http://schemas.openxmlformats.org/officeDocument/2006/relationships/presProps" Target="presProps.xml"/><Relationship Id="rId4" Type="http://schemas.openxmlformats.org/officeDocument/2006/relationships/slide" Target="slides/slide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6" name="Google Shape;20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6" name="Google Shape;21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19"/>
          <p:cNvSpPr txBox="1">
            <a:spLocks noGrp="1"/>
          </p:cNvSpPr>
          <p:nvPr>
            <p:ph type="ctrTitle"/>
          </p:nvPr>
        </p:nvSpPr>
        <p:spPr>
          <a:xfrm>
            <a:off x="517870" y="978408"/>
            <a:ext cx="5021183" cy="507422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5400"/>
              <a:buFont typeface="Aria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9"/>
          <p:cNvSpPr txBox="1">
            <a:spLocks noGrp="1"/>
          </p:cNvSpPr>
          <p:nvPr>
            <p:ph type="subTitle" idx="1"/>
          </p:nvPr>
        </p:nvSpPr>
        <p:spPr>
          <a:xfrm>
            <a:off x="6662167" y="3602038"/>
            <a:ext cx="5021183" cy="224458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1000"/>
              </a:spcBef>
              <a:spcAft>
                <a:spcPts val="0"/>
              </a:spcAft>
              <a:buClr>
                <a:schemeClr val="dk1"/>
              </a:buClr>
              <a:buSzPts val="2200"/>
              <a:buNone/>
              <a:defRPr sz="2200" i="1"/>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19"/>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9"/>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9"/>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8" name="Google Shape;18;p19"/>
          <p:cNvSpPr/>
          <p:nvPr/>
        </p:nvSpPr>
        <p:spPr>
          <a:xfrm>
            <a:off x="6662168" y="6209925"/>
            <a:ext cx="5021183" cy="4571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20"/>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0"/>
          <p:cNvSpPr txBox="1">
            <a:spLocks noGrp="1"/>
          </p:cNvSpPr>
          <p:nvPr>
            <p:ph type="body" idx="1"/>
          </p:nvPr>
        </p:nvSpPr>
        <p:spPr>
          <a:xfrm>
            <a:off x="6662168" y="969264"/>
            <a:ext cx="5021182" cy="4870457"/>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0"/>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0"/>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
        <p:cNvGrpSpPr/>
        <p:nvPr/>
      </p:nvGrpSpPr>
      <p:grpSpPr>
        <a:xfrm>
          <a:off x="0" y="0"/>
          <a:ext cx="0" cy="0"/>
          <a:chOff x="0" y="0"/>
          <a:chExt cx="0" cy="0"/>
        </a:xfrm>
      </p:grpSpPr>
      <p:sp>
        <p:nvSpPr>
          <p:cNvPr id="37" name="Google Shape;37;p22"/>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2"/>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7"/>
        <p:cNvGrpSpPr/>
        <p:nvPr/>
      </p:nvGrpSpPr>
      <p:grpSpPr>
        <a:xfrm>
          <a:off x="0" y="0"/>
          <a:ext cx="0" cy="0"/>
          <a:chOff x="0" y="0"/>
          <a:chExt cx="0" cy="0"/>
        </a:xfrm>
      </p:grpSpPr>
      <p:sp>
        <p:nvSpPr>
          <p:cNvPr id="48" name="Google Shape;48;p24"/>
          <p:cNvSpPr txBox="1">
            <a:spLocks noGrp="1"/>
          </p:cNvSpPr>
          <p:nvPr>
            <p:ph type="title"/>
          </p:nvPr>
        </p:nvSpPr>
        <p:spPr>
          <a:xfrm>
            <a:off x="517870" y="978408"/>
            <a:ext cx="5020056" cy="4870974"/>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5400"/>
              <a:buFont typeface="Aria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4"/>
          <p:cNvSpPr txBox="1">
            <a:spLocks noGrp="1"/>
          </p:cNvSpPr>
          <p:nvPr>
            <p:ph type="body" idx="1"/>
          </p:nvPr>
        </p:nvSpPr>
        <p:spPr>
          <a:xfrm>
            <a:off x="6662167" y="3566639"/>
            <a:ext cx="5021183" cy="2279979"/>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200"/>
              <a:buNone/>
              <a:defRPr sz="2200" i="1">
                <a:solidFill>
                  <a:schemeClr val="dk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0" name="Google Shape;50;p24"/>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4"/>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4"/>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5"/>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5"/>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5"/>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5"/>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6"/>
          <p:cNvSpPr txBox="1">
            <a:spLocks noGrp="1"/>
          </p:cNvSpPr>
          <p:nvPr>
            <p:ph type="title"/>
          </p:nvPr>
        </p:nvSpPr>
        <p:spPr>
          <a:xfrm>
            <a:off x="517870" y="978408"/>
            <a:ext cx="5020948" cy="227064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4400"/>
              <a:buFont typeface="Arial"/>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6"/>
          <p:cNvSpPr txBox="1">
            <a:spLocks noGrp="1"/>
          </p:cNvSpPr>
          <p:nvPr>
            <p:ph type="body" idx="1"/>
          </p:nvPr>
        </p:nvSpPr>
        <p:spPr>
          <a:xfrm>
            <a:off x="6653182" y="987423"/>
            <a:ext cx="5020948" cy="487362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2000"/>
              <a:buNone/>
              <a:defRPr sz="2000"/>
            </a:lvl1pPr>
            <a:lvl2pPr marL="914400" lvl="1" indent="-342900" algn="l">
              <a:lnSpc>
                <a:spcPct val="110000"/>
              </a:lnSpc>
              <a:spcBef>
                <a:spcPts val="500"/>
              </a:spcBef>
              <a:spcAft>
                <a:spcPts val="0"/>
              </a:spcAft>
              <a:buClr>
                <a:schemeClr val="dk1"/>
              </a:buClr>
              <a:buSzPts val="1800"/>
              <a:buChar char="•"/>
              <a:defRPr sz="1800"/>
            </a:lvl2pPr>
            <a:lvl3pPr marL="1371600" lvl="2" indent="-228600" algn="l">
              <a:lnSpc>
                <a:spcPct val="110000"/>
              </a:lnSpc>
              <a:spcBef>
                <a:spcPts val="500"/>
              </a:spcBef>
              <a:spcAft>
                <a:spcPts val="0"/>
              </a:spcAft>
              <a:buClr>
                <a:schemeClr val="dk1"/>
              </a:buClr>
              <a:buSzPts val="1600"/>
              <a:buNone/>
              <a:defRPr sz="1600"/>
            </a:lvl3pPr>
            <a:lvl4pPr marL="1828800" lvl="3" indent="-317500" algn="l">
              <a:lnSpc>
                <a:spcPct val="110000"/>
              </a:lnSpc>
              <a:spcBef>
                <a:spcPts val="500"/>
              </a:spcBef>
              <a:spcAft>
                <a:spcPts val="0"/>
              </a:spcAft>
              <a:buClr>
                <a:schemeClr val="dk1"/>
              </a:buClr>
              <a:buSzPts val="1400"/>
              <a:buChar char="•"/>
              <a:defRPr sz="1400"/>
            </a:lvl4pPr>
            <a:lvl5pPr marL="2286000" lvl="4" indent="-228600" algn="l">
              <a:lnSpc>
                <a:spcPct val="110000"/>
              </a:lnSpc>
              <a:spcBef>
                <a:spcPts val="500"/>
              </a:spcBef>
              <a:spcAft>
                <a:spcPts val="0"/>
              </a:spcAft>
              <a:buClr>
                <a:schemeClr val="dk1"/>
              </a:buClr>
              <a:buSzPts val="1400"/>
              <a:buNone/>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6"/>
          <p:cNvSpPr txBox="1">
            <a:spLocks noGrp="1"/>
          </p:cNvSpPr>
          <p:nvPr>
            <p:ph type="body" idx="2"/>
          </p:nvPr>
        </p:nvSpPr>
        <p:spPr>
          <a:xfrm>
            <a:off x="517870" y="3361038"/>
            <a:ext cx="5020948" cy="2507949"/>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2400"/>
              <a:buNone/>
              <a:defRPr sz="2400" b="0" i="1"/>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6"/>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6"/>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6"/>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517870" y="978408"/>
            <a:ext cx="5020948" cy="227064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1"/>
              </a:buClr>
              <a:buSzPts val="4400"/>
              <a:buFont typeface="Arial"/>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7"/>
          <p:cNvSpPr>
            <a:spLocks noGrp="1"/>
          </p:cNvSpPr>
          <p:nvPr>
            <p:ph type="pic" idx="2"/>
          </p:nvPr>
        </p:nvSpPr>
        <p:spPr>
          <a:xfrm>
            <a:off x="6662168" y="987425"/>
            <a:ext cx="5027005" cy="4873625"/>
          </a:xfrm>
          <a:prstGeom prst="rect">
            <a:avLst/>
          </a:prstGeom>
          <a:noFill/>
          <a:ln>
            <a:noFill/>
          </a:ln>
        </p:spPr>
      </p:sp>
      <p:sp>
        <p:nvSpPr>
          <p:cNvPr id="68" name="Google Shape;68;p27"/>
          <p:cNvSpPr txBox="1">
            <a:spLocks noGrp="1"/>
          </p:cNvSpPr>
          <p:nvPr>
            <p:ph type="body" idx="1"/>
          </p:nvPr>
        </p:nvSpPr>
        <p:spPr>
          <a:xfrm>
            <a:off x="517870" y="3340442"/>
            <a:ext cx="5020948" cy="252854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2200"/>
              <a:buNone/>
              <a:defRPr sz="2200" b="0" i="1"/>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7"/>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7"/>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72" name="Google Shape;72;p27"/>
          <p:cNvCxnSpPr/>
          <p:nvPr/>
        </p:nvCxnSpPr>
        <p:spPr>
          <a:xfrm>
            <a:off x="11689174" y="2172428"/>
            <a:ext cx="0" cy="3354741"/>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8"/>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8"/>
          <p:cNvSpPr txBox="1">
            <a:spLocks noGrp="1"/>
          </p:cNvSpPr>
          <p:nvPr>
            <p:ph type="body" idx="1"/>
          </p:nvPr>
        </p:nvSpPr>
        <p:spPr>
          <a:xfrm rot="5400000">
            <a:off x="6737531" y="893902"/>
            <a:ext cx="4870457" cy="502118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8"/>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8"/>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8"/>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29"/>
          <p:cNvSpPr/>
          <p:nvPr/>
        </p:nvSpPr>
        <p:spPr>
          <a:xfrm>
            <a:off x="0" y="0"/>
            <a:ext cx="12188952" cy="6857995"/>
          </a:xfrm>
          <a:prstGeom prst="rect">
            <a:avLst/>
          </a:prstGeom>
          <a:solidFill>
            <a:srgbClr val="D3CEC8">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1" name="Google Shape;81;p29"/>
          <p:cNvSpPr txBox="1">
            <a:spLocks noGrp="1"/>
          </p:cNvSpPr>
          <p:nvPr>
            <p:ph type="title"/>
          </p:nvPr>
        </p:nvSpPr>
        <p:spPr>
          <a:xfrm rot="5400000">
            <a:off x="6689685" y="969274"/>
            <a:ext cx="4956928" cy="501196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9"/>
          <p:cNvSpPr txBox="1">
            <a:spLocks noGrp="1"/>
          </p:cNvSpPr>
          <p:nvPr>
            <p:ph type="body" idx="1"/>
          </p:nvPr>
        </p:nvSpPr>
        <p:spPr>
          <a:xfrm rot="5400000">
            <a:off x="549998" y="964664"/>
            <a:ext cx="4956928" cy="5021183"/>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a:lvl1pPr>
            <a:lvl2pPr marL="914400" lvl="1" indent="-342900" algn="l">
              <a:lnSpc>
                <a:spcPct val="110000"/>
              </a:lnSpc>
              <a:spcBef>
                <a:spcPts val="500"/>
              </a:spcBef>
              <a:spcAft>
                <a:spcPts val="0"/>
              </a:spcAft>
              <a:buClr>
                <a:schemeClr val="dk1"/>
              </a:buClr>
              <a:buSzPts val="1800"/>
              <a:buChar char="•"/>
              <a:defRPr/>
            </a:lvl2pPr>
            <a:lvl3pPr marL="1371600" lvl="2" indent="-228600" algn="l">
              <a:lnSpc>
                <a:spcPct val="110000"/>
              </a:lnSpc>
              <a:spcBef>
                <a:spcPts val="500"/>
              </a:spcBef>
              <a:spcAft>
                <a:spcPts val="0"/>
              </a:spcAft>
              <a:buClr>
                <a:schemeClr val="dk1"/>
              </a:buClr>
              <a:buSzPts val="1800"/>
              <a:buNone/>
              <a:defRPr/>
            </a:lvl3pPr>
            <a:lvl4pPr marL="1828800" lvl="3" indent="-342900" algn="l">
              <a:lnSpc>
                <a:spcPct val="110000"/>
              </a:lnSpc>
              <a:spcBef>
                <a:spcPts val="500"/>
              </a:spcBef>
              <a:spcAft>
                <a:spcPts val="0"/>
              </a:spcAft>
              <a:buClr>
                <a:schemeClr val="dk1"/>
              </a:buClr>
              <a:buSzPts val="1800"/>
              <a:buChar char="•"/>
              <a:defRPr/>
            </a:lvl4pPr>
            <a:lvl5pPr marL="2286000" lvl="4" indent="-228600" algn="l">
              <a:lnSpc>
                <a:spcPct val="11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9"/>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9"/>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9"/>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6" name="Google Shape;86;p29"/>
          <p:cNvSpPr/>
          <p:nvPr/>
        </p:nvSpPr>
        <p:spPr>
          <a:xfrm>
            <a:off x="6662168" y="6209925"/>
            <a:ext cx="5021183" cy="4571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dk1"/>
              </a:buClr>
              <a:buSzPts val="5400"/>
              <a:buFont typeface="Arial"/>
              <a:buNone/>
              <a:defRPr sz="5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6662168" y="969264"/>
            <a:ext cx="5021182" cy="487045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1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228600" algn="l" rtl="0">
              <a:lnSpc>
                <a:spcPct val="11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30200" algn="l" rtl="0">
              <a:lnSpc>
                <a:spcPct val="11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228600" algn="l" rtl="0">
              <a:lnSpc>
                <a:spcPct val="11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8"/>
          <p:cNvSpPr txBox="1">
            <a:spLocks noGrp="1"/>
          </p:cNvSpPr>
          <p:nvPr>
            <p:ph type="dt" idx="10"/>
          </p:nvPr>
        </p:nvSpPr>
        <p:spPr>
          <a:xfrm>
            <a:off x="517870" y="6420414"/>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18"/>
          <p:cNvSpPr txBox="1">
            <a:spLocks noGrp="1"/>
          </p:cNvSpPr>
          <p:nvPr>
            <p:ph type="ftr" idx="11"/>
          </p:nvPr>
        </p:nvSpPr>
        <p:spPr>
          <a:xfrm>
            <a:off x="517870" y="97713"/>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18"/>
          <p:cNvSpPr txBox="1">
            <a:spLocks noGrp="1"/>
          </p:cNvSpPr>
          <p:nvPr>
            <p:ph type="sldNum" idx="12"/>
          </p:nvPr>
        </p:nvSpPr>
        <p:spPr>
          <a:xfrm>
            <a:off x="11454317" y="6420414"/>
            <a:ext cx="63790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8"/>
          <p:cNvSpPr/>
          <p:nvPr/>
        </p:nvSpPr>
        <p:spPr>
          <a:xfrm>
            <a:off x="517870" y="508090"/>
            <a:ext cx="5021183" cy="14927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5"/>
        <p:cNvGrpSpPr/>
        <p:nvPr/>
      </p:nvGrpSpPr>
      <p:grpSpPr>
        <a:xfrm>
          <a:off x="0" y="0"/>
          <a:ext cx="0" cy="0"/>
          <a:chOff x="0" y="0"/>
          <a:chExt cx="0" cy="0"/>
        </a:xfrm>
      </p:grpSpPr>
      <p:sp>
        <p:nvSpPr>
          <p:cNvPr id="186" name="Google Shape;186;p12"/>
          <p:cNvSpPr/>
          <p:nvPr/>
        </p:nvSpPr>
        <p:spPr>
          <a:xfrm>
            <a:off x="0" y="0"/>
            <a:ext cx="12192000" cy="685800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87" name="Google Shape;187;p12" descr="Blue and green lines connected"/>
          <p:cNvPicPr preferRelativeResize="0"/>
          <p:nvPr/>
        </p:nvPicPr>
        <p:blipFill rotWithShape="1">
          <a:blip r:embed="rId3">
            <a:alphaModFix/>
          </a:blip>
          <a:srcRect l="25"/>
          <a:stretch/>
        </p:blipFill>
        <p:spPr>
          <a:xfrm>
            <a:off x="20" y="10"/>
            <a:ext cx="12188932" cy="6857990"/>
          </a:xfrm>
          <a:prstGeom prst="rect">
            <a:avLst/>
          </a:prstGeom>
          <a:noFill/>
          <a:ln>
            <a:noFill/>
          </a:ln>
        </p:spPr>
      </p:pic>
      <p:sp>
        <p:nvSpPr>
          <p:cNvPr id="188" name="Google Shape;188;p12"/>
          <p:cNvSpPr/>
          <p:nvPr/>
        </p:nvSpPr>
        <p:spPr>
          <a:xfrm rot="5400000" flipH="1">
            <a:off x="4944761" y="-389238"/>
            <a:ext cx="6858000" cy="7636476"/>
          </a:xfrm>
          <a:prstGeom prst="rect">
            <a:avLst/>
          </a:prstGeom>
          <a:gradFill>
            <a:gsLst>
              <a:gs pos="0">
                <a:schemeClr val="dk1"/>
              </a:gs>
              <a:gs pos="100000">
                <a:srgbClr val="000000">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9" name="Google Shape;189;p12"/>
          <p:cNvSpPr txBox="1">
            <a:spLocks noGrp="1"/>
          </p:cNvSpPr>
          <p:nvPr>
            <p:ph type="ctrTitle"/>
          </p:nvPr>
        </p:nvSpPr>
        <p:spPr>
          <a:xfrm>
            <a:off x="6652948" y="971397"/>
            <a:ext cx="5040784" cy="2333778"/>
          </a:xfrm>
          <a:prstGeom prst="rect">
            <a:avLst/>
          </a:prstGeom>
          <a:noFill/>
          <a:ln>
            <a:noFill/>
          </a:ln>
        </p:spPr>
        <p:txBody>
          <a:bodyPr spcFirstLastPara="1" wrap="square" lIns="91425" tIns="45700" rIns="91425" bIns="45700" anchor="t" anchorCtr="0">
            <a:normAutofit/>
          </a:bodyPr>
          <a:lstStyle/>
          <a:p>
            <a:pPr marL="0" lvl="0" indent="0" algn="r" rtl="0">
              <a:lnSpc>
                <a:spcPct val="100000"/>
              </a:lnSpc>
              <a:spcBef>
                <a:spcPts val="0"/>
              </a:spcBef>
              <a:spcAft>
                <a:spcPts val="0"/>
              </a:spcAft>
              <a:buClr>
                <a:srgbClr val="FFFFFF"/>
              </a:buClr>
              <a:buSzPts val="5400"/>
              <a:buFont typeface="Arial"/>
              <a:buNone/>
            </a:pPr>
            <a:r>
              <a:rPr lang="en-US">
                <a:solidFill>
                  <a:srgbClr val="FFFFFF"/>
                </a:solidFill>
              </a:rPr>
              <a:t>Text Editors and IDEs</a:t>
            </a:r>
            <a:endParaRPr>
              <a:solidFill>
                <a:srgbClr val="FFFFFF"/>
              </a:solidFill>
            </a:endParaRPr>
          </a:p>
        </p:txBody>
      </p:sp>
      <p:sp>
        <p:nvSpPr>
          <p:cNvPr id="190" name="Google Shape;190;p12"/>
          <p:cNvSpPr/>
          <p:nvPr/>
        </p:nvSpPr>
        <p:spPr>
          <a:xfrm>
            <a:off x="6652947" y="508090"/>
            <a:ext cx="5021183" cy="149279"/>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1" name="Google Shape;191;p12"/>
          <p:cNvSpPr txBox="1">
            <a:spLocks noGrp="1"/>
          </p:cNvSpPr>
          <p:nvPr>
            <p:ph type="subTitle" idx="1"/>
          </p:nvPr>
        </p:nvSpPr>
        <p:spPr>
          <a:xfrm>
            <a:off x="6662167" y="3602038"/>
            <a:ext cx="5021183" cy="224458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2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3"/>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5400"/>
              <a:buFont typeface="Arial"/>
              <a:buNone/>
            </a:pPr>
            <a:r>
              <a:rPr lang="en-US"/>
              <a:t>Did everyone download PsychoPy?</a:t>
            </a:r>
            <a:endParaRPr/>
          </a:p>
        </p:txBody>
      </p:sp>
      <p:sp>
        <p:nvSpPr>
          <p:cNvPr id="197" name="Google Shape;197;p13"/>
          <p:cNvSpPr txBox="1">
            <a:spLocks noGrp="1"/>
          </p:cNvSpPr>
          <p:nvPr>
            <p:ph type="body" idx="1"/>
          </p:nvPr>
        </p:nvSpPr>
        <p:spPr>
          <a:xfrm>
            <a:off x="6662168" y="969264"/>
            <a:ext cx="5021182" cy="4870457"/>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chemeClr val="dk1"/>
              </a:buClr>
              <a:buSzPts val="2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4"/>
          <p:cNvSpPr txBox="1">
            <a:spLocks noGrp="1"/>
          </p:cNvSpPr>
          <p:nvPr>
            <p:ph type="ctrTitle"/>
          </p:nvPr>
        </p:nvSpPr>
        <p:spPr>
          <a:xfrm>
            <a:off x="508651" y="-1472188"/>
            <a:ext cx="5021183" cy="507422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5400"/>
              <a:buFont typeface="Arial"/>
              <a:buNone/>
            </a:pPr>
            <a:r>
              <a:rPr lang="en-US"/>
              <a:t>Writing Code outside of Google Colab</a:t>
            </a:r>
            <a:endParaRPr/>
          </a:p>
        </p:txBody>
      </p:sp>
      <p:sp>
        <p:nvSpPr>
          <p:cNvPr id="203" name="Google Shape;203;p14"/>
          <p:cNvSpPr txBox="1">
            <a:spLocks noGrp="1"/>
          </p:cNvSpPr>
          <p:nvPr>
            <p:ph type="subTitle" idx="1"/>
          </p:nvPr>
        </p:nvSpPr>
        <p:spPr>
          <a:xfrm>
            <a:off x="6662167" y="3602038"/>
            <a:ext cx="5021183" cy="224458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2200"/>
              <a:buNone/>
            </a:pPr>
            <a:r>
              <a:rPr lang="en-US" i="0"/>
              <a:t>So far, we’ve used Google Colab to house our code. But Google Colab has it’s limitations and it’s time to expand!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p:nvPr/>
        </p:nvSpPr>
        <p:spPr>
          <a:xfrm>
            <a:off x="4808483" y="2393731"/>
            <a:ext cx="2575034" cy="2070538"/>
          </a:xfrm>
          <a:prstGeom prst="round1Rect">
            <a:avLst>
              <a:gd name="adj" fmla="val 16667"/>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a:solidFill>
                  <a:schemeClr val="lt1"/>
                </a:solidFill>
                <a:latin typeface="Arial"/>
                <a:ea typeface="Arial"/>
                <a:cs typeface="Arial"/>
                <a:sym typeface="Arial"/>
              </a:rPr>
              <a:t>Jupyter Notebook / Google Colab</a:t>
            </a:r>
            <a:endParaRPr sz="3000" b="0" i="0" u="none" strike="noStrike" cap="none">
              <a:solidFill>
                <a:schemeClr val="lt1"/>
              </a:solidFill>
              <a:latin typeface="Arial"/>
              <a:ea typeface="Arial"/>
              <a:cs typeface="Arial"/>
              <a:sym typeface="Arial"/>
            </a:endParaRPr>
          </a:p>
        </p:txBody>
      </p:sp>
      <p:sp>
        <p:nvSpPr>
          <p:cNvPr id="209" name="Google Shape;209;p15"/>
          <p:cNvSpPr/>
          <p:nvPr/>
        </p:nvSpPr>
        <p:spPr>
          <a:xfrm>
            <a:off x="8902263" y="2393731"/>
            <a:ext cx="2575034" cy="2070538"/>
          </a:xfrm>
          <a:prstGeom prst="round1Rect">
            <a:avLst>
              <a:gd name="adj" fmla="val 16667"/>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a:solidFill>
                  <a:schemeClr val="lt1"/>
                </a:solidFill>
                <a:latin typeface="Arial"/>
                <a:ea typeface="Arial"/>
                <a:cs typeface="Arial"/>
                <a:sym typeface="Arial"/>
              </a:rPr>
              <a:t>Integrated Development Environment (IDEs)</a:t>
            </a:r>
            <a:endParaRPr sz="1400" b="0" i="0" u="none" strike="noStrike" cap="none">
              <a:solidFill>
                <a:srgbClr val="000000"/>
              </a:solidFill>
              <a:latin typeface="Arial"/>
              <a:ea typeface="Arial"/>
              <a:cs typeface="Arial"/>
              <a:sym typeface="Arial"/>
            </a:endParaRPr>
          </a:p>
        </p:txBody>
      </p:sp>
      <p:sp>
        <p:nvSpPr>
          <p:cNvPr id="210" name="Google Shape;210;p15"/>
          <p:cNvSpPr/>
          <p:nvPr/>
        </p:nvSpPr>
        <p:spPr>
          <a:xfrm>
            <a:off x="714703" y="2393731"/>
            <a:ext cx="2575034" cy="2070538"/>
          </a:xfrm>
          <a:prstGeom prst="round1Rect">
            <a:avLst>
              <a:gd name="adj" fmla="val 16667"/>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a:solidFill>
                  <a:schemeClr val="lt1"/>
                </a:solidFill>
                <a:latin typeface="Arial"/>
                <a:ea typeface="Arial"/>
                <a:cs typeface="Arial"/>
                <a:sym typeface="Arial"/>
              </a:rPr>
              <a:t>Plain Text Editors</a:t>
            </a:r>
            <a:endParaRPr sz="1400" b="0" i="0" u="none" strike="noStrike" cap="none">
              <a:solidFill>
                <a:srgbClr val="000000"/>
              </a:solidFill>
              <a:latin typeface="Arial"/>
              <a:ea typeface="Arial"/>
              <a:cs typeface="Arial"/>
              <a:sym typeface="Arial"/>
            </a:endParaRPr>
          </a:p>
        </p:txBody>
      </p:sp>
      <p:sp>
        <p:nvSpPr>
          <p:cNvPr id="211" name="Google Shape;211;p15"/>
          <p:cNvSpPr/>
          <p:nvPr/>
        </p:nvSpPr>
        <p:spPr>
          <a:xfrm>
            <a:off x="3468414" y="3090041"/>
            <a:ext cx="1198179" cy="746235"/>
          </a:xfrm>
          <a:prstGeom prst="rightArrow">
            <a:avLst>
              <a:gd name="adj1" fmla="val 34615"/>
              <a:gd name="adj2" fmla="val 51282"/>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2" name="Google Shape;212;p15"/>
          <p:cNvSpPr/>
          <p:nvPr/>
        </p:nvSpPr>
        <p:spPr>
          <a:xfrm flipH="1">
            <a:off x="7525407" y="3090041"/>
            <a:ext cx="1198179" cy="746235"/>
          </a:xfrm>
          <a:prstGeom prst="rightArrow">
            <a:avLst>
              <a:gd name="adj1" fmla="val 34615"/>
              <a:gd name="adj2" fmla="val 51282"/>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3" name="Google Shape;213;p15"/>
          <p:cNvSpPr txBox="1"/>
          <p:nvPr/>
        </p:nvSpPr>
        <p:spPr>
          <a:xfrm>
            <a:off x="714703" y="5538953"/>
            <a:ext cx="10930760" cy="83099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Code is fundamentally just text. How we interact with the text can depend on our environment (what thing we are using to write that text).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5400"/>
              <a:buFont typeface="Arial"/>
              <a:buNone/>
            </a:pPr>
            <a:r>
              <a:rPr lang="en-US"/>
              <a:t>Text Editors</a:t>
            </a:r>
            <a:endParaRPr/>
          </a:p>
        </p:txBody>
      </p:sp>
      <p:sp>
        <p:nvSpPr>
          <p:cNvPr id="219" name="Google Shape;219;p16"/>
          <p:cNvSpPr txBox="1">
            <a:spLocks noGrp="1"/>
          </p:cNvSpPr>
          <p:nvPr>
            <p:ph type="body" idx="1"/>
          </p:nvPr>
        </p:nvSpPr>
        <p:spPr>
          <a:xfrm>
            <a:off x="6096001" y="893379"/>
            <a:ext cx="5587350" cy="5339255"/>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Clr>
                <a:schemeClr val="dk1"/>
              </a:buClr>
              <a:buSzPts val="2000"/>
              <a:buNone/>
            </a:pPr>
            <a:r>
              <a:rPr lang="en-US"/>
              <a:t>A computer application designed for writing and editing plain text (text that exclusively consists of character representation – like the text used in Markdown).</a:t>
            </a:r>
            <a:endParaRPr/>
          </a:p>
          <a:p>
            <a:pPr marL="0" lvl="0" indent="0" algn="l" rtl="0">
              <a:lnSpc>
                <a:spcPct val="110000"/>
              </a:lnSpc>
              <a:spcBef>
                <a:spcPts val="1000"/>
              </a:spcBef>
              <a:spcAft>
                <a:spcPts val="0"/>
              </a:spcAft>
              <a:buClr>
                <a:schemeClr val="dk1"/>
              </a:buClr>
              <a:buSzPts val="2000"/>
              <a:buNone/>
            </a:pPr>
            <a:endParaRPr/>
          </a:p>
          <a:p>
            <a:pPr marL="0" lvl="0" indent="0" algn="l" rtl="0">
              <a:lnSpc>
                <a:spcPct val="110000"/>
              </a:lnSpc>
              <a:spcBef>
                <a:spcPts val="1000"/>
              </a:spcBef>
              <a:spcAft>
                <a:spcPts val="0"/>
              </a:spcAft>
              <a:buClr>
                <a:schemeClr val="dk1"/>
              </a:buClr>
              <a:buSzPts val="2000"/>
              <a:buNone/>
            </a:pPr>
            <a:r>
              <a:rPr lang="en-US"/>
              <a:t>Text editors take plain text and format it (syntax highlighting, again like we’ve seen with Google Colab) for ease of reading and writing.  </a:t>
            </a:r>
            <a:endParaRPr/>
          </a:p>
          <a:p>
            <a:pPr marL="0" lvl="0" indent="0" algn="l" rtl="0">
              <a:lnSpc>
                <a:spcPct val="110000"/>
              </a:lnSpc>
              <a:spcBef>
                <a:spcPts val="1000"/>
              </a:spcBef>
              <a:spcAft>
                <a:spcPts val="0"/>
              </a:spcAft>
              <a:buClr>
                <a:schemeClr val="dk1"/>
              </a:buClr>
              <a:buSzPts val="2000"/>
              <a:buNone/>
            </a:pPr>
            <a:endParaRPr/>
          </a:p>
          <a:p>
            <a:pPr marL="0" lvl="0" indent="0" algn="l" rtl="0">
              <a:lnSpc>
                <a:spcPct val="110000"/>
              </a:lnSpc>
              <a:spcBef>
                <a:spcPts val="1000"/>
              </a:spcBef>
              <a:spcAft>
                <a:spcPts val="0"/>
              </a:spcAft>
              <a:buClr>
                <a:schemeClr val="dk1"/>
              </a:buClr>
              <a:buSzPts val="2000"/>
              <a:buNone/>
            </a:pPr>
            <a:r>
              <a:rPr lang="en-US"/>
              <a:t>But, text editors can’t run code line by line like we do in Google Colab, instead scripts created through text editors are usually run on the command like (and all at once!)</a:t>
            </a:r>
            <a:endParaRPr/>
          </a:p>
        </p:txBody>
      </p:sp>
      <p:pic>
        <p:nvPicPr>
          <p:cNvPr id="220" name="Google Shape;220;p16"/>
          <p:cNvPicPr preferRelativeResize="0"/>
          <p:nvPr/>
        </p:nvPicPr>
        <p:blipFill rotWithShape="1">
          <a:blip r:embed="rId3">
            <a:alphaModFix/>
          </a:blip>
          <a:srcRect/>
          <a:stretch/>
        </p:blipFill>
        <p:spPr>
          <a:xfrm>
            <a:off x="801640" y="2362651"/>
            <a:ext cx="1444677" cy="1444677"/>
          </a:xfrm>
          <a:prstGeom prst="rect">
            <a:avLst/>
          </a:prstGeom>
          <a:noFill/>
          <a:ln>
            <a:noFill/>
          </a:ln>
        </p:spPr>
      </p:pic>
      <p:pic>
        <p:nvPicPr>
          <p:cNvPr id="221" name="Google Shape;221;p16" descr="A picture containing text, clipart&#10;&#10;Description automatically generated"/>
          <p:cNvPicPr preferRelativeResize="0"/>
          <p:nvPr/>
        </p:nvPicPr>
        <p:blipFill rotWithShape="1">
          <a:blip r:embed="rId4">
            <a:alphaModFix/>
          </a:blip>
          <a:srcRect/>
          <a:stretch/>
        </p:blipFill>
        <p:spPr>
          <a:xfrm>
            <a:off x="3452814" y="2466535"/>
            <a:ext cx="1361655" cy="1361655"/>
          </a:xfrm>
          <a:prstGeom prst="rect">
            <a:avLst/>
          </a:prstGeom>
          <a:noFill/>
          <a:ln>
            <a:noFill/>
          </a:ln>
        </p:spPr>
      </p:pic>
      <p:pic>
        <p:nvPicPr>
          <p:cNvPr id="222" name="Google Shape;222;p16"/>
          <p:cNvPicPr preferRelativeResize="0"/>
          <p:nvPr/>
        </p:nvPicPr>
        <p:blipFill rotWithShape="1">
          <a:blip r:embed="rId5">
            <a:alphaModFix/>
          </a:blip>
          <a:srcRect/>
          <a:stretch/>
        </p:blipFill>
        <p:spPr>
          <a:xfrm>
            <a:off x="1980635" y="4507287"/>
            <a:ext cx="1361655" cy="1361655"/>
          </a:xfrm>
          <a:prstGeom prst="rect">
            <a:avLst/>
          </a:prstGeom>
          <a:noFill/>
          <a:ln>
            <a:noFill/>
          </a:ln>
        </p:spPr>
      </p:pic>
      <p:sp>
        <p:nvSpPr>
          <p:cNvPr id="223" name="Google Shape;223;p16"/>
          <p:cNvSpPr txBox="1"/>
          <p:nvPr/>
        </p:nvSpPr>
        <p:spPr>
          <a:xfrm>
            <a:off x="1094970" y="3838055"/>
            <a:ext cx="853302"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ATOM</a:t>
            </a:r>
            <a:endParaRPr sz="1400" b="0" i="0" u="none" strike="noStrike" cap="none">
              <a:solidFill>
                <a:srgbClr val="000000"/>
              </a:solidFill>
              <a:latin typeface="Arial"/>
              <a:ea typeface="Arial"/>
              <a:cs typeface="Arial"/>
              <a:sym typeface="Arial"/>
            </a:endParaRPr>
          </a:p>
        </p:txBody>
      </p:sp>
      <p:sp>
        <p:nvSpPr>
          <p:cNvPr id="224" name="Google Shape;224;p16"/>
          <p:cNvSpPr txBox="1"/>
          <p:nvPr/>
        </p:nvSpPr>
        <p:spPr>
          <a:xfrm>
            <a:off x="1779871" y="5879592"/>
            <a:ext cx="209290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Visual Studio Code</a:t>
            </a:r>
            <a:endParaRPr sz="1400" b="0" i="0" u="none" strike="noStrike" cap="none">
              <a:solidFill>
                <a:srgbClr val="000000"/>
              </a:solidFill>
              <a:latin typeface="Arial"/>
              <a:ea typeface="Arial"/>
              <a:cs typeface="Arial"/>
              <a:sym typeface="Arial"/>
            </a:endParaRPr>
          </a:p>
        </p:txBody>
      </p:sp>
      <p:sp>
        <p:nvSpPr>
          <p:cNvPr id="225" name="Google Shape;225;p16"/>
          <p:cNvSpPr txBox="1"/>
          <p:nvPr/>
        </p:nvSpPr>
        <p:spPr>
          <a:xfrm>
            <a:off x="3526230" y="3858917"/>
            <a:ext cx="1214822"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Sublime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7"/>
          <p:cNvSpPr txBox="1">
            <a:spLocks noGrp="1"/>
          </p:cNvSpPr>
          <p:nvPr>
            <p:ph type="title"/>
          </p:nvPr>
        </p:nvSpPr>
        <p:spPr>
          <a:xfrm>
            <a:off x="517870" y="978408"/>
            <a:ext cx="5021182" cy="487045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5400"/>
              <a:buFont typeface="Arial"/>
              <a:buNone/>
            </a:pPr>
            <a:r>
              <a:rPr lang="en-US"/>
              <a:t>IDEs</a:t>
            </a:r>
            <a:endParaRPr/>
          </a:p>
        </p:txBody>
      </p:sp>
      <p:pic>
        <p:nvPicPr>
          <p:cNvPr id="231" name="Google Shape;231;p17" descr="Shape&#10;&#10;Description automatically generated with medium confidence"/>
          <p:cNvPicPr preferRelativeResize="0">
            <a:picLocks noGrp="1"/>
          </p:cNvPicPr>
          <p:nvPr>
            <p:ph type="body" idx="1"/>
          </p:nvPr>
        </p:nvPicPr>
        <p:blipFill rotWithShape="1">
          <a:blip r:embed="rId3">
            <a:alphaModFix/>
          </a:blip>
          <a:srcRect/>
          <a:stretch/>
        </p:blipFill>
        <p:spPr>
          <a:xfrm>
            <a:off x="866236" y="2333647"/>
            <a:ext cx="1492051" cy="1492051"/>
          </a:xfrm>
          <a:prstGeom prst="rect">
            <a:avLst/>
          </a:prstGeom>
          <a:noFill/>
          <a:ln>
            <a:noFill/>
          </a:ln>
        </p:spPr>
      </p:pic>
      <p:pic>
        <p:nvPicPr>
          <p:cNvPr id="232" name="Google Shape;232;p17"/>
          <p:cNvPicPr preferRelativeResize="0"/>
          <p:nvPr/>
        </p:nvPicPr>
        <p:blipFill rotWithShape="1">
          <a:blip r:embed="rId4">
            <a:alphaModFix/>
          </a:blip>
          <a:srcRect/>
          <a:stretch/>
        </p:blipFill>
        <p:spPr>
          <a:xfrm>
            <a:off x="3320841" y="2297815"/>
            <a:ext cx="1625600" cy="1625600"/>
          </a:xfrm>
          <a:prstGeom prst="rect">
            <a:avLst/>
          </a:prstGeom>
          <a:noFill/>
          <a:ln>
            <a:noFill/>
          </a:ln>
        </p:spPr>
      </p:pic>
      <p:sp>
        <p:nvSpPr>
          <p:cNvPr id="233" name="Google Shape;233;p17"/>
          <p:cNvSpPr txBox="1"/>
          <p:nvPr/>
        </p:nvSpPr>
        <p:spPr>
          <a:xfrm>
            <a:off x="6096001" y="893379"/>
            <a:ext cx="5587350" cy="5339255"/>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Closer to Google Colab, IDEs are places you can write AND execute code. Different from Colab, you are writing executable scripts </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10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10000"/>
              </a:lnSpc>
              <a:spcBef>
                <a:spcPts val="100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IDEs usually include a text editor, a way to execute code, and a debugger (super handy!)</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100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10000"/>
              </a:lnSpc>
              <a:spcBef>
                <a:spcPts val="100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IDE’s can be language specific or service many languages, the ones we will be using most in this class are particular to Python.</a:t>
            </a:r>
            <a:endParaRPr sz="1400" b="0" i="0" u="none" strike="noStrike" cap="none">
              <a:solidFill>
                <a:srgbClr val="000000"/>
              </a:solidFill>
              <a:latin typeface="Arial"/>
              <a:ea typeface="Arial"/>
              <a:cs typeface="Arial"/>
              <a:sym typeface="Arial"/>
            </a:endParaRPr>
          </a:p>
        </p:txBody>
      </p:sp>
      <p:pic>
        <p:nvPicPr>
          <p:cNvPr id="234" name="Google Shape;234;p17" descr="Icon&#10;&#10;Description automatically generated"/>
          <p:cNvPicPr preferRelativeResize="0"/>
          <p:nvPr/>
        </p:nvPicPr>
        <p:blipFill rotWithShape="1">
          <a:blip r:embed="rId5">
            <a:alphaModFix/>
          </a:blip>
          <a:srcRect/>
          <a:stretch/>
        </p:blipFill>
        <p:spPr>
          <a:xfrm>
            <a:off x="1681357" y="4524353"/>
            <a:ext cx="2289933" cy="1430167"/>
          </a:xfrm>
          <a:prstGeom prst="rect">
            <a:avLst/>
          </a:prstGeom>
          <a:noFill/>
          <a:ln>
            <a:noFill/>
          </a:ln>
        </p:spPr>
      </p:pic>
      <p:sp>
        <p:nvSpPr>
          <p:cNvPr id="235" name="Google Shape;235;p17"/>
          <p:cNvSpPr txBox="1"/>
          <p:nvPr/>
        </p:nvSpPr>
        <p:spPr>
          <a:xfrm>
            <a:off x="1035793" y="3827318"/>
            <a:ext cx="1214821"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PyCharm</a:t>
            </a:r>
            <a:endParaRPr sz="1400" b="0" i="0" u="none" strike="noStrike" cap="none">
              <a:solidFill>
                <a:srgbClr val="000000"/>
              </a:solidFill>
              <a:latin typeface="Arial"/>
              <a:ea typeface="Arial"/>
              <a:cs typeface="Arial"/>
              <a:sym typeface="Arial"/>
            </a:endParaRPr>
          </a:p>
        </p:txBody>
      </p:sp>
      <p:sp>
        <p:nvSpPr>
          <p:cNvPr id="236" name="Google Shape;236;p17"/>
          <p:cNvSpPr txBox="1"/>
          <p:nvPr/>
        </p:nvSpPr>
        <p:spPr>
          <a:xfrm>
            <a:off x="1779871" y="5879592"/>
            <a:ext cx="209290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Visual Studio</a:t>
            </a:r>
            <a:endParaRPr sz="1400" b="0" i="0" u="none" strike="noStrike" cap="none">
              <a:solidFill>
                <a:srgbClr val="000000"/>
              </a:solidFill>
              <a:latin typeface="Arial"/>
              <a:ea typeface="Arial"/>
              <a:cs typeface="Arial"/>
              <a:sym typeface="Arial"/>
            </a:endParaRPr>
          </a:p>
        </p:txBody>
      </p:sp>
      <p:sp>
        <p:nvSpPr>
          <p:cNvPr id="237" name="Google Shape;237;p17"/>
          <p:cNvSpPr txBox="1"/>
          <p:nvPr/>
        </p:nvSpPr>
        <p:spPr>
          <a:xfrm>
            <a:off x="3526230" y="3858917"/>
            <a:ext cx="1214822"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PsychoPy</a:t>
            </a:r>
            <a:endParaRPr sz="18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GestaltVTI">
  <a:themeElements>
    <a:clrScheme name="AnalogousFromLightSeedLeftStep">
      <a:dk1>
        <a:srgbClr val="000000"/>
      </a:dk1>
      <a:lt1>
        <a:srgbClr val="FFFFFF"/>
      </a:lt1>
      <a:dk2>
        <a:srgbClr val="243141"/>
      </a:dk2>
      <a:lt2>
        <a:srgbClr val="E8E5E2"/>
      </a:lt2>
      <a:accent1>
        <a:srgbClr val="67A6EE"/>
      </a:accent1>
      <a:accent2>
        <a:srgbClr val="2CB1C3"/>
      </a:accent2>
      <a:accent3>
        <a:srgbClr val="35B790"/>
      </a:accent3>
      <a:accent4>
        <a:srgbClr val="30BB58"/>
      </a:accent4>
      <a:accent5>
        <a:srgbClr val="43B931"/>
      </a:accent5>
      <a:accent6>
        <a:srgbClr val="7CB23B"/>
      </a:accent6>
      <a:hlink>
        <a:srgbClr val="9A7E5D"/>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251</Words>
  <Application>Microsoft Macintosh PowerPoint</Application>
  <PresentationFormat>Widescreen</PresentationFormat>
  <Paragraphs>26</Paragraphs>
  <Slides>6</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GestaltVTI</vt:lpstr>
      <vt:lpstr>Text Editors and IDEs</vt:lpstr>
      <vt:lpstr>Did everyone download PsychoPy?</vt:lpstr>
      <vt:lpstr>Writing Code outside of Google Colab</vt:lpstr>
      <vt:lpstr>PowerPoint Presentation</vt:lpstr>
      <vt:lpstr>Text Editors</vt:lpstr>
      <vt:lpstr>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Final Project</dc:title>
  <dc:creator>Abigail Hsiung</dc:creator>
  <cp:lastModifiedBy>Abigail Hsiung</cp:lastModifiedBy>
  <cp:revision>2</cp:revision>
  <dcterms:created xsi:type="dcterms:W3CDTF">2021-10-11T13:59:28Z</dcterms:created>
  <dcterms:modified xsi:type="dcterms:W3CDTF">2022-01-02T17:17:02Z</dcterms:modified>
</cp:coreProperties>
</file>