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g+ASEwrJwhPXrJ2I7ua5UI8TdB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19"/>
          <p:cNvSpPr txBox="1"/>
          <p:nvPr>
            <p:ph type="ctrTitle"/>
          </p:nvPr>
        </p:nvSpPr>
        <p:spPr>
          <a:xfrm>
            <a:off x="517870" y="978408"/>
            <a:ext cx="5021183" cy="507422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9"/>
          <p:cNvSpPr txBox="1"/>
          <p:nvPr>
            <p:ph idx="1" type="subTitle"/>
          </p:nvPr>
        </p:nvSpPr>
        <p:spPr>
          <a:xfrm>
            <a:off x="6662167" y="3602038"/>
            <a:ext cx="5021183" cy="224458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1000"/>
              </a:spcBef>
              <a:spcAft>
                <a:spcPts val="0"/>
              </a:spcAft>
              <a:buClr>
                <a:schemeClr val="dk1"/>
              </a:buClr>
              <a:buSzPts val="2200"/>
              <a:buNone/>
              <a:defRPr i="1" sz="22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19"/>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9"/>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9"/>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 name="Google Shape;18;p19"/>
          <p:cNvSpPr/>
          <p:nvPr/>
        </p:nvSpPr>
        <p:spPr>
          <a:xfrm>
            <a:off x="6662168" y="6209925"/>
            <a:ext cx="5021183" cy="4571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28"/>
          <p:cNvSpPr txBox="1"/>
          <p:nvPr>
            <p:ph type="title"/>
          </p:nvPr>
        </p:nvSpPr>
        <p:spPr>
          <a:xfrm>
            <a:off x="517870" y="978408"/>
            <a:ext cx="5021182" cy="4870457"/>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8"/>
          <p:cNvSpPr txBox="1"/>
          <p:nvPr>
            <p:ph idx="1" type="body"/>
          </p:nvPr>
        </p:nvSpPr>
        <p:spPr>
          <a:xfrm rot="5400000">
            <a:off x="6737531" y="893902"/>
            <a:ext cx="4870457" cy="502118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8"/>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79" name="Shape 79"/>
        <p:cNvGrpSpPr/>
        <p:nvPr/>
      </p:nvGrpSpPr>
      <p:grpSpPr>
        <a:xfrm>
          <a:off x="0" y="0"/>
          <a:ext cx="0" cy="0"/>
          <a:chOff x="0" y="0"/>
          <a:chExt cx="0" cy="0"/>
        </a:xfrm>
      </p:grpSpPr>
      <p:sp>
        <p:nvSpPr>
          <p:cNvPr id="80" name="Google Shape;80;p29"/>
          <p:cNvSpPr/>
          <p:nvPr/>
        </p:nvSpPr>
        <p:spPr>
          <a:xfrm>
            <a:off x="0" y="0"/>
            <a:ext cx="12188952" cy="6857995"/>
          </a:xfrm>
          <a:prstGeom prst="rect">
            <a:avLst/>
          </a:prstGeom>
          <a:solidFill>
            <a:srgbClr val="D3CEC8">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 name="Google Shape;81;p29"/>
          <p:cNvSpPr txBox="1"/>
          <p:nvPr>
            <p:ph type="title"/>
          </p:nvPr>
        </p:nvSpPr>
        <p:spPr>
          <a:xfrm rot="5400000">
            <a:off x="6689685" y="969274"/>
            <a:ext cx="4956928" cy="5011962"/>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9"/>
          <p:cNvSpPr txBox="1"/>
          <p:nvPr>
            <p:ph idx="1" type="body"/>
          </p:nvPr>
        </p:nvSpPr>
        <p:spPr>
          <a:xfrm rot="5400000">
            <a:off x="549998" y="964664"/>
            <a:ext cx="4956928" cy="5021183"/>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9"/>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9"/>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9"/>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6" name="Google Shape;86;p29"/>
          <p:cNvSpPr/>
          <p:nvPr/>
        </p:nvSpPr>
        <p:spPr>
          <a:xfrm>
            <a:off x="6662168" y="6209925"/>
            <a:ext cx="5021183" cy="4571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20"/>
          <p:cNvSpPr txBox="1"/>
          <p:nvPr>
            <p:ph type="title"/>
          </p:nvPr>
        </p:nvSpPr>
        <p:spPr>
          <a:xfrm>
            <a:off x="517870" y="978408"/>
            <a:ext cx="5021182" cy="4870457"/>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0"/>
          <p:cNvSpPr txBox="1"/>
          <p:nvPr>
            <p:ph idx="1" type="body"/>
          </p:nvPr>
        </p:nvSpPr>
        <p:spPr>
          <a:xfrm>
            <a:off x="6662168" y="969264"/>
            <a:ext cx="5021182" cy="487045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20"/>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0"/>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0"/>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25" name="Shape 25"/>
        <p:cNvGrpSpPr/>
        <p:nvPr/>
      </p:nvGrpSpPr>
      <p:grpSpPr>
        <a:xfrm>
          <a:off x="0" y="0"/>
          <a:ext cx="0" cy="0"/>
          <a:chOff x="0" y="0"/>
          <a:chExt cx="0" cy="0"/>
        </a:xfrm>
      </p:grpSpPr>
      <p:sp>
        <p:nvSpPr>
          <p:cNvPr id="26" name="Google Shape;26;p21"/>
          <p:cNvSpPr/>
          <p:nvPr/>
        </p:nvSpPr>
        <p:spPr>
          <a:xfrm>
            <a:off x="0" y="0"/>
            <a:ext cx="12188952" cy="6857995"/>
          </a:xfrm>
          <a:prstGeom prst="rect">
            <a:avLst/>
          </a:prstGeom>
          <a:solidFill>
            <a:srgbClr val="D3CEC8">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7" name="Google Shape;27;p21"/>
          <p:cNvSpPr/>
          <p:nvPr/>
        </p:nvSpPr>
        <p:spPr>
          <a:xfrm>
            <a:off x="517869" y="508090"/>
            <a:ext cx="11155680" cy="14927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8" name="Google Shape;28;p21"/>
          <p:cNvSpPr txBox="1"/>
          <p:nvPr>
            <p:ph type="title"/>
          </p:nvPr>
        </p:nvSpPr>
        <p:spPr>
          <a:xfrm>
            <a:off x="517869" y="978119"/>
            <a:ext cx="11165481" cy="107305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1"/>
          <p:cNvSpPr txBox="1"/>
          <p:nvPr>
            <p:ph idx="1" type="body"/>
          </p:nvPr>
        </p:nvSpPr>
        <p:spPr>
          <a:xfrm>
            <a:off x="517870" y="2178908"/>
            <a:ext cx="5020056" cy="654908"/>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200"/>
              <a:buNone/>
              <a:defRPr b="0" i="1" sz="22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0" name="Google Shape;30;p21"/>
          <p:cNvSpPr txBox="1"/>
          <p:nvPr>
            <p:ph idx="2" type="body"/>
          </p:nvPr>
        </p:nvSpPr>
        <p:spPr>
          <a:xfrm>
            <a:off x="517870" y="2876085"/>
            <a:ext cx="5020056" cy="332289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21"/>
          <p:cNvSpPr txBox="1"/>
          <p:nvPr>
            <p:ph idx="3" type="body"/>
          </p:nvPr>
        </p:nvSpPr>
        <p:spPr>
          <a:xfrm>
            <a:off x="6662168" y="2178908"/>
            <a:ext cx="5021182" cy="654908"/>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200"/>
              <a:buNone/>
              <a:defRPr b="0" i="1" sz="22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2" name="Google Shape;32;p21"/>
          <p:cNvSpPr txBox="1"/>
          <p:nvPr>
            <p:ph idx="4" type="body"/>
          </p:nvPr>
        </p:nvSpPr>
        <p:spPr>
          <a:xfrm>
            <a:off x="6662168" y="2876085"/>
            <a:ext cx="5021182" cy="332289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1"/>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 name="Shape 36"/>
        <p:cNvGrpSpPr/>
        <p:nvPr/>
      </p:nvGrpSpPr>
      <p:grpSpPr>
        <a:xfrm>
          <a:off x="0" y="0"/>
          <a:ext cx="0" cy="0"/>
          <a:chOff x="0" y="0"/>
          <a:chExt cx="0" cy="0"/>
        </a:xfrm>
      </p:grpSpPr>
      <p:sp>
        <p:nvSpPr>
          <p:cNvPr id="37" name="Google Shape;37;p22"/>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2"/>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3"/>
          <p:cNvSpPr txBox="1"/>
          <p:nvPr>
            <p:ph type="title"/>
          </p:nvPr>
        </p:nvSpPr>
        <p:spPr>
          <a:xfrm>
            <a:off x="517870" y="978408"/>
            <a:ext cx="5021182" cy="5207699"/>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3"/>
          <p:cNvSpPr txBox="1"/>
          <p:nvPr>
            <p:ph idx="1" type="body"/>
          </p:nvPr>
        </p:nvSpPr>
        <p:spPr>
          <a:xfrm>
            <a:off x="6063049" y="969264"/>
            <a:ext cx="5290751" cy="255511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3"/>
          <p:cNvSpPr txBox="1"/>
          <p:nvPr>
            <p:ph idx="2" type="body"/>
          </p:nvPr>
        </p:nvSpPr>
        <p:spPr>
          <a:xfrm>
            <a:off x="6063049" y="3621849"/>
            <a:ext cx="5290751" cy="255511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3"/>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3"/>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3"/>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7" name="Shape 47"/>
        <p:cNvGrpSpPr/>
        <p:nvPr/>
      </p:nvGrpSpPr>
      <p:grpSpPr>
        <a:xfrm>
          <a:off x="0" y="0"/>
          <a:ext cx="0" cy="0"/>
          <a:chOff x="0" y="0"/>
          <a:chExt cx="0" cy="0"/>
        </a:xfrm>
      </p:grpSpPr>
      <p:sp>
        <p:nvSpPr>
          <p:cNvPr id="48" name="Google Shape;48;p24"/>
          <p:cNvSpPr txBox="1"/>
          <p:nvPr>
            <p:ph type="title"/>
          </p:nvPr>
        </p:nvSpPr>
        <p:spPr>
          <a:xfrm>
            <a:off x="517870" y="978408"/>
            <a:ext cx="5020056" cy="4870974"/>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4"/>
          <p:cNvSpPr txBox="1"/>
          <p:nvPr>
            <p:ph idx="1" type="body"/>
          </p:nvPr>
        </p:nvSpPr>
        <p:spPr>
          <a:xfrm>
            <a:off x="6662167" y="3566639"/>
            <a:ext cx="5021183" cy="2279979"/>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200"/>
              <a:buNone/>
              <a:defRPr i="1" sz="2200">
                <a:solidFill>
                  <a:schemeClr val="dk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0" name="Google Shape;50;p24"/>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4"/>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5"/>
          <p:cNvSpPr txBox="1"/>
          <p:nvPr>
            <p:ph type="title"/>
          </p:nvPr>
        </p:nvSpPr>
        <p:spPr>
          <a:xfrm>
            <a:off x="517870" y="978408"/>
            <a:ext cx="5021182" cy="4870457"/>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5"/>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517870" y="978408"/>
            <a:ext cx="5020948" cy="227064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6"/>
          <p:cNvSpPr txBox="1"/>
          <p:nvPr>
            <p:ph idx="1" type="body"/>
          </p:nvPr>
        </p:nvSpPr>
        <p:spPr>
          <a:xfrm>
            <a:off x="6653182" y="987423"/>
            <a:ext cx="5020948" cy="487362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sz="2000"/>
            </a:lvl1pPr>
            <a:lvl2pPr indent="-342900" lvl="1" marL="914400" algn="l">
              <a:lnSpc>
                <a:spcPct val="110000"/>
              </a:lnSpc>
              <a:spcBef>
                <a:spcPts val="500"/>
              </a:spcBef>
              <a:spcAft>
                <a:spcPts val="0"/>
              </a:spcAft>
              <a:buClr>
                <a:schemeClr val="dk1"/>
              </a:buClr>
              <a:buSzPts val="1800"/>
              <a:buChar char="•"/>
              <a:defRPr sz="1800"/>
            </a:lvl2pPr>
            <a:lvl3pPr indent="-228600" lvl="2" marL="1371600" algn="l">
              <a:lnSpc>
                <a:spcPct val="110000"/>
              </a:lnSpc>
              <a:spcBef>
                <a:spcPts val="500"/>
              </a:spcBef>
              <a:spcAft>
                <a:spcPts val="0"/>
              </a:spcAft>
              <a:buClr>
                <a:schemeClr val="dk1"/>
              </a:buClr>
              <a:buSzPts val="1600"/>
              <a:buNone/>
              <a:defRPr sz="1600"/>
            </a:lvl3pPr>
            <a:lvl4pPr indent="-317500" lvl="3" marL="1828800" algn="l">
              <a:lnSpc>
                <a:spcPct val="110000"/>
              </a:lnSpc>
              <a:spcBef>
                <a:spcPts val="500"/>
              </a:spcBef>
              <a:spcAft>
                <a:spcPts val="0"/>
              </a:spcAft>
              <a:buClr>
                <a:schemeClr val="dk1"/>
              </a:buClr>
              <a:buSzPts val="1400"/>
              <a:buChar char="•"/>
              <a:defRPr sz="1400"/>
            </a:lvl4pPr>
            <a:lvl5pPr indent="-228600" lvl="4" marL="2286000" algn="l">
              <a:lnSpc>
                <a:spcPct val="110000"/>
              </a:lnSpc>
              <a:spcBef>
                <a:spcPts val="500"/>
              </a:spcBef>
              <a:spcAft>
                <a:spcPts val="0"/>
              </a:spcAft>
              <a:buClr>
                <a:schemeClr val="dk1"/>
              </a:buClr>
              <a:buSzPts val="1400"/>
              <a:buNone/>
              <a:defRPr sz="14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6"/>
          <p:cNvSpPr txBox="1"/>
          <p:nvPr>
            <p:ph idx="2" type="body"/>
          </p:nvPr>
        </p:nvSpPr>
        <p:spPr>
          <a:xfrm>
            <a:off x="517870" y="3361038"/>
            <a:ext cx="5020948" cy="2507949"/>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0" i="1" sz="24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6"/>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517870" y="978408"/>
            <a:ext cx="5020948" cy="227064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7"/>
          <p:cNvSpPr/>
          <p:nvPr>
            <p:ph idx="2" type="pic"/>
          </p:nvPr>
        </p:nvSpPr>
        <p:spPr>
          <a:xfrm>
            <a:off x="6662168" y="987425"/>
            <a:ext cx="5027005" cy="4873625"/>
          </a:xfrm>
          <a:prstGeom prst="rect">
            <a:avLst/>
          </a:prstGeom>
          <a:noFill/>
          <a:ln>
            <a:noFill/>
          </a:ln>
        </p:spPr>
      </p:sp>
      <p:sp>
        <p:nvSpPr>
          <p:cNvPr id="68" name="Google Shape;68;p27"/>
          <p:cNvSpPr txBox="1"/>
          <p:nvPr>
            <p:ph idx="1" type="body"/>
          </p:nvPr>
        </p:nvSpPr>
        <p:spPr>
          <a:xfrm>
            <a:off x="517870" y="3340442"/>
            <a:ext cx="5020948" cy="252854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200"/>
              <a:buNone/>
              <a:defRPr b="0" i="1" sz="22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7"/>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2" name="Google Shape;72;p27"/>
          <p:cNvCxnSpPr/>
          <p:nvPr/>
        </p:nvCxnSpPr>
        <p:spPr>
          <a:xfrm>
            <a:off x="11689174" y="2172428"/>
            <a:ext cx="0" cy="3354741"/>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517870" y="978408"/>
            <a:ext cx="5021182" cy="4870457"/>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dk1"/>
              </a:buClr>
              <a:buSzPts val="5400"/>
              <a:buFont typeface="Arial"/>
              <a:buNone/>
              <a:defRPr b="1" i="0" sz="5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6662168" y="969264"/>
            <a:ext cx="5021182" cy="4870457"/>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342900" lvl="1" marL="9144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228600" lvl="2" marL="1371600" marR="0" rtl="0" algn="l">
              <a:lnSpc>
                <a:spcPct val="11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330200" lvl="3" marL="1828800" marR="0" rtl="0" algn="l">
              <a:lnSpc>
                <a:spcPct val="11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228600" lvl="4" marL="2286000" marR="0" rtl="0" algn="l">
              <a:lnSpc>
                <a:spcPct val="11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8"/>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8"/>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8"/>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dk1"/>
                </a:solidFill>
                <a:latin typeface="Arial"/>
                <a:ea typeface="Arial"/>
                <a:cs typeface="Arial"/>
                <a:sym typeface="Arial"/>
              </a:defRPr>
            </a:lvl1pPr>
            <a:lvl2pPr indent="0" lvl="1" marL="0" marR="0" rtl="0" algn="r">
              <a:spcBef>
                <a:spcPts val="0"/>
              </a:spcBef>
              <a:buNone/>
              <a:defRPr b="0" i="0" sz="900" u="none" cap="none" strike="noStrike">
                <a:solidFill>
                  <a:schemeClr val="dk1"/>
                </a:solidFill>
                <a:latin typeface="Arial"/>
                <a:ea typeface="Arial"/>
                <a:cs typeface="Arial"/>
                <a:sym typeface="Arial"/>
              </a:defRPr>
            </a:lvl2pPr>
            <a:lvl3pPr indent="0" lvl="2" marL="0" marR="0" rtl="0" algn="r">
              <a:spcBef>
                <a:spcPts val="0"/>
              </a:spcBef>
              <a:buNone/>
              <a:defRPr b="0" i="0" sz="900" u="none" cap="none" strike="noStrike">
                <a:solidFill>
                  <a:schemeClr val="dk1"/>
                </a:solidFill>
                <a:latin typeface="Arial"/>
                <a:ea typeface="Arial"/>
                <a:cs typeface="Arial"/>
                <a:sym typeface="Arial"/>
              </a:defRPr>
            </a:lvl3pPr>
            <a:lvl4pPr indent="0" lvl="3" marL="0" marR="0" rtl="0" algn="r">
              <a:spcBef>
                <a:spcPts val="0"/>
              </a:spcBef>
              <a:buNone/>
              <a:defRPr b="0" i="0" sz="900" u="none" cap="none" strike="noStrike">
                <a:solidFill>
                  <a:schemeClr val="dk1"/>
                </a:solidFill>
                <a:latin typeface="Arial"/>
                <a:ea typeface="Arial"/>
                <a:cs typeface="Arial"/>
                <a:sym typeface="Arial"/>
              </a:defRPr>
            </a:lvl4pPr>
            <a:lvl5pPr indent="0" lvl="4" marL="0" marR="0" rtl="0" algn="r">
              <a:spcBef>
                <a:spcPts val="0"/>
              </a:spcBef>
              <a:buNone/>
              <a:defRPr b="0" i="0" sz="900" u="none" cap="none" strike="noStrike">
                <a:solidFill>
                  <a:schemeClr val="dk1"/>
                </a:solidFill>
                <a:latin typeface="Arial"/>
                <a:ea typeface="Arial"/>
                <a:cs typeface="Arial"/>
                <a:sym typeface="Arial"/>
              </a:defRPr>
            </a:lvl5pPr>
            <a:lvl6pPr indent="0" lvl="5" marL="0" marR="0" rtl="0" algn="r">
              <a:spcBef>
                <a:spcPts val="0"/>
              </a:spcBef>
              <a:buNone/>
              <a:defRPr b="0" i="0" sz="900" u="none" cap="none" strike="noStrike">
                <a:solidFill>
                  <a:schemeClr val="dk1"/>
                </a:solidFill>
                <a:latin typeface="Arial"/>
                <a:ea typeface="Arial"/>
                <a:cs typeface="Arial"/>
                <a:sym typeface="Arial"/>
              </a:defRPr>
            </a:lvl6pPr>
            <a:lvl7pPr indent="0" lvl="6" marL="0" marR="0" rtl="0" algn="r">
              <a:spcBef>
                <a:spcPts val="0"/>
              </a:spcBef>
              <a:buNone/>
              <a:defRPr b="0" i="0" sz="900" u="none" cap="none" strike="noStrike">
                <a:solidFill>
                  <a:schemeClr val="dk1"/>
                </a:solidFill>
                <a:latin typeface="Arial"/>
                <a:ea typeface="Arial"/>
                <a:cs typeface="Arial"/>
                <a:sym typeface="Arial"/>
              </a:defRPr>
            </a:lvl7pPr>
            <a:lvl8pPr indent="0" lvl="7" marL="0" marR="0" rtl="0" algn="r">
              <a:spcBef>
                <a:spcPts val="0"/>
              </a:spcBef>
              <a:buNone/>
              <a:defRPr b="0" i="0" sz="900" u="none" cap="none" strike="noStrike">
                <a:solidFill>
                  <a:schemeClr val="dk1"/>
                </a:solidFill>
                <a:latin typeface="Arial"/>
                <a:ea typeface="Arial"/>
                <a:cs typeface="Arial"/>
                <a:sym typeface="Arial"/>
              </a:defRPr>
            </a:lvl8pPr>
            <a:lvl9pPr indent="0" lvl="8" marL="0" marR="0" rtl="0" algn="r">
              <a:spcBef>
                <a:spcPts val="0"/>
              </a:spcBef>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8"/>
          <p:cNvSpPr/>
          <p:nvPr/>
        </p:nvSpPr>
        <p:spPr>
          <a:xfrm>
            <a:off x="517870" y="508090"/>
            <a:ext cx="5021183" cy="14927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7.jpg"/><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0" name="Shape 90"/>
        <p:cNvGrpSpPr/>
        <p:nvPr/>
      </p:nvGrpSpPr>
      <p:grpSpPr>
        <a:xfrm>
          <a:off x="0" y="0"/>
          <a:ext cx="0" cy="0"/>
          <a:chOff x="0" y="0"/>
          <a:chExt cx="0" cy="0"/>
        </a:xfrm>
      </p:grpSpPr>
      <p:sp>
        <p:nvSpPr>
          <p:cNvPr id="91" name="Google Shape;91;p1"/>
          <p:cNvSpPr/>
          <p:nvPr/>
        </p:nvSpPr>
        <p:spPr>
          <a:xfrm>
            <a:off x="0" y="0"/>
            <a:ext cx="12192000" cy="685800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Blue and green lines connected" id="92" name="Google Shape;92;p1"/>
          <p:cNvPicPr preferRelativeResize="0"/>
          <p:nvPr/>
        </p:nvPicPr>
        <p:blipFill rotWithShape="1">
          <a:blip r:embed="rId3">
            <a:alphaModFix/>
          </a:blip>
          <a:srcRect b="0" l="25" r="0" t="0"/>
          <a:stretch/>
        </p:blipFill>
        <p:spPr>
          <a:xfrm>
            <a:off x="20" y="10"/>
            <a:ext cx="12188932" cy="6857990"/>
          </a:xfrm>
          <a:prstGeom prst="rect">
            <a:avLst/>
          </a:prstGeom>
          <a:noFill/>
          <a:ln>
            <a:noFill/>
          </a:ln>
        </p:spPr>
      </p:pic>
      <p:sp>
        <p:nvSpPr>
          <p:cNvPr id="93" name="Google Shape;93;p1"/>
          <p:cNvSpPr/>
          <p:nvPr/>
        </p:nvSpPr>
        <p:spPr>
          <a:xfrm rot="-5400000">
            <a:off x="389239" y="-389238"/>
            <a:ext cx="6858000" cy="7636476"/>
          </a:xfrm>
          <a:prstGeom prst="rect">
            <a:avLst/>
          </a:prstGeom>
          <a:gradFill>
            <a:gsLst>
              <a:gs pos="0">
                <a:schemeClr val="dk1"/>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4" name="Google Shape;94;p1"/>
          <p:cNvSpPr txBox="1"/>
          <p:nvPr>
            <p:ph type="ctrTitle"/>
          </p:nvPr>
        </p:nvSpPr>
        <p:spPr>
          <a:xfrm>
            <a:off x="517870" y="978408"/>
            <a:ext cx="5021182" cy="233424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FFFFFF"/>
              </a:buClr>
              <a:buSzPts val="5400"/>
              <a:buFont typeface="Arial"/>
              <a:buNone/>
            </a:pPr>
            <a:r>
              <a:rPr lang="en-US">
                <a:solidFill>
                  <a:srgbClr val="FFFFFF"/>
                </a:solidFill>
              </a:rPr>
              <a:t>Overview of Final Project</a:t>
            </a:r>
            <a:endParaRPr/>
          </a:p>
        </p:txBody>
      </p:sp>
      <p:sp>
        <p:nvSpPr>
          <p:cNvPr id="95" name="Google Shape;95;p1"/>
          <p:cNvSpPr txBox="1"/>
          <p:nvPr>
            <p:ph idx="1" type="subTitle"/>
          </p:nvPr>
        </p:nvSpPr>
        <p:spPr>
          <a:xfrm>
            <a:off x="517870" y="4482450"/>
            <a:ext cx="5040785" cy="172402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FFFFFF"/>
              </a:buClr>
              <a:buSzPts val="2200"/>
              <a:buNone/>
            </a:pPr>
            <a:r>
              <a:rPr i="0" lang="en-US">
                <a:solidFill>
                  <a:srgbClr val="FFFFFF"/>
                </a:solidFill>
              </a:rPr>
              <a:t>Abby Hsiung &amp; Ben Muzekari</a:t>
            </a:r>
            <a:endParaRPr i="0">
              <a:solidFill>
                <a:srgbClr val="FFFFFF"/>
              </a:solidFill>
            </a:endParaRPr>
          </a:p>
          <a:p>
            <a:pPr indent="0" lvl="0" marL="0" rtl="0" algn="l">
              <a:lnSpc>
                <a:spcPct val="100000"/>
              </a:lnSpc>
              <a:spcBef>
                <a:spcPts val="1000"/>
              </a:spcBef>
              <a:spcAft>
                <a:spcPts val="0"/>
              </a:spcAft>
              <a:buClr>
                <a:srgbClr val="FFFFFF"/>
              </a:buClr>
              <a:buSzPts val="2200"/>
              <a:buNone/>
            </a:pPr>
            <a:r>
              <a:rPr i="0" lang="en-US">
                <a:solidFill>
                  <a:srgbClr val="FFFFFF"/>
                </a:solidFill>
              </a:rPr>
              <a:t>CNRI Fall 2021</a:t>
            </a:r>
            <a:endParaRPr/>
          </a:p>
          <a:p>
            <a:pPr indent="0" lvl="0" marL="0" rtl="0" algn="l">
              <a:lnSpc>
                <a:spcPct val="100000"/>
              </a:lnSpc>
              <a:spcBef>
                <a:spcPts val="1000"/>
              </a:spcBef>
              <a:spcAft>
                <a:spcPts val="0"/>
              </a:spcAft>
              <a:buClr>
                <a:srgbClr val="FFFFFF"/>
              </a:buClr>
              <a:buSzPts val="2200"/>
              <a:buNone/>
            </a:pPr>
            <a:r>
              <a:rPr i="0" lang="en-US">
                <a:solidFill>
                  <a:srgbClr val="FFFFFF"/>
                </a:solidFill>
              </a:rPr>
              <a:t>2021.10.13</a:t>
            </a:r>
            <a:endParaRPr/>
          </a:p>
        </p:txBody>
      </p:sp>
      <p:sp>
        <p:nvSpPr>
          <p:cNvPr id="96" name="Google Shape;96;p1"/>
          <p:cNvSpPr/>
          <p:nvPr/>
        </p:nvSpPr>
        <p:spPr>
          <a:xfrm>
            <a:off x="517870" y="508090"/>
            <a:ext cx="5021183" cy="14927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0"/>
          <p:cNvSpPr txBox="1"/>
          <p:nvPr>
            <p:ph type="title"/>
          </p:nvPr>
        </p:nvSpPr>
        <p:spPr>
          <a:xfrm>
            <a:off x="517870" y="978408"/>
            <a:ext cx="5021182" cy="4870457"/>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270000"/>
              <a:buFont typeface="Arial"/>
              <a:buNone/>
            </a:pPr>
            <a:r>
              <a:rPr lang="en-US"/>
              <a:t>Final Paradigm</a:t>
            </a:r>
            <a:br>
              <a:rPr lang="en-US"/>
            </a:br>
            <a:br>
              <a:rPr lang="en-US"/>
            </a:br>
            <a:br>
              <a:rPr lang="en-US"/>
            </a:br>
            <a:r>
              <a:rPr lang="en-US" sz="2000"/>
              <a:t>3. Collect data from 3 pilot participants (use each other!)</a:t>
            </a:r>
            <a:br>
              <a:rPr lang="en-US" sz="2000"/>
            </a:br>
            <a:br>
              <a:rPr lang="en-US" sz="2000"/>
            </a:br>
            <a:r>
              <a:rPr lang="en-US" sz="2000"/>
              <a:t>4. Present preliminary findings </a:t>
            </a:r>
            <a:br>
              <a:rPr lang="en-US" sz="2000"/>
            </a:br>
            <a:br>
              <a:rPr lang="en-US" sz="2000"/>
            </a:br>
            <a:br>
              <a:rPr lang="en-US" sz="2000"/>
            </a:br>
            <a:br>
              <a:rPr lang="en-US" sz="2000"/>
            </a:br>
            <a:endParaRPr sz="2000"/>
          </a:p>
        </p:txBody>
      </p:sp>
      <p:sp>
        <p:nvSpPr>
          <p:cNvPr id="174" name="Google Shape;174;p10"/>
          <p:cNvSpPr txBox="1"/>
          <p:nvPr>
            <p:ph idx="1" type="body"/>
          </p:nvPr>
        </p:nvSpPr>
        <p:spPr>
          <a:xfrm>
            <a:off x="6096000" y="969264"/>
            <a:ext cx="5587350" cy="4870457"/>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000"/>
              <a:buNone/>
            </a:pPr>
            <a:r>
              <a:rPr lang="en-US"/>
              <a:t>To make sure your task is running, you will pilot it on three other members of your cohort. </a:t>
            </a:r>
            <a:endParaRPr/>
          </a:p>
          <a:p>
            <a:pPr indent="0" lvl="0" marL="0" rtl="0" algn="l">
              <a:lnSpc>
                <a:spcPct val="110000"/>
              </a:lnSpc>
              <a:spcBef>
                <a:spcPts val="1000"/>
              </a:spcBef>
              <a:spcAft>
                <a:spcPts val="0"/>
              </a:spcAft>
              <a:buClr>
                <a:schemeClr val="dk1"/>
              </a:buClr>
              <a:buSzPts val="2000"/>
              <a:buNone/>
            </a:pPr>
            <a:r>
              <a:t/>
            </a:r>
            <a:endParaRPr/>
          </a:p>
          <a:p>
            <a:pPr indent="0" lvl="0" marL="0" rtl="0" algn="l">
              <a:lnSpc>
                <a:spcPct val="110000"/>
              </a:lnSpc>
              <a:spcBef>
                <a:spcPts val="1000"/>
              </a:spcBef>
              <a:spcAft>
                <a:spcPts val="0"/>
              </a:spcAft>
              <a:buClr>
                <a:schemeClr val="dk1"/>
              </a:buClr>
              <a:buSzPts val="2000"/>
              <a:buNone/>
            </a:pPr>
            <a:r>
              <a:rPr lang="en-US"/>
              <a:t>In addition to the behavioral output file, you will also collect qualitative data from your pilot participants (e.g., How did the task feel to you? Were there any confusing parts?)</a:t>
            </a:r>
            <a:endParaRPr/>
          </a:p>
          <a:p>
            <a:pPr indent="0" lvl="0" marL="0" rtl="0" algn="l">
              <a:lnSpc>
                <a:spcPct val="110000"/>
              </a:lnSpc>
              <a:spcBef>
                <a:spcPts val="1000"/>
              </a:spcBef>
              <a:spcAft>
                <a:spcPts val="0"/>
              </a:spcAft>
              <a:buClr>
                <a:schemeClr val="dk1"/>
              </a:buClr>
              <a:buSzPts val="2000"/>
              <a:buNone/>
            </a:pPr>
            <a:r>
              <a:t/>
            </a:r>
            <a:endParaRPr/>
          </a:p>
          <a:p>
            <a:pPr indent="0" lvl="0" marL="0" rtl="0" algn="l">
              <a:lnSpc>
                <a:spcPct val="110000"/>
              </a:lnSpc>
              <a:spcBef>
                <a:spcPts val="1000"/>
              </a:spcBef>
              <a:spcAft>
                <a:spcPts val="0"/>
              </a:spcAft>
              <a:buClr>
                <a:schemeClr val="dk1"/>
              </a:buClr>
              <a:buSzPts val="2000"/>
              <a:buNone/>
            </a:pPr>
            <a:r>
              <a:rPr lang="en-US"/>
              <a:t>We will work together to help present some of your preliminary findings to the group!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1"/>
          <p:cNvSpPr txBox="1"/>
          <p:nvPr>
            <p:ph type="title"/>
          </p:nvPr>
        </p:nvSpPr>
        <p:spPr>
          <a:xfrm>
            <a:off x="517870" y="978408"/>
            <a:ext cx="5021182" cy="520769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5400"/>
              <a:buFont typeface="Arial"/>
              <a:buNone/>
            </a:pPr>
            <a:r>
              <a:rPr lang="en-US"/>
              <a:t>Important Dates</a:t>
            </a:r>
            <a:endParaRPr/>
          </a:p>
        </p:txBody>
      </p:sp>
      <p:sp>
        <p:nvSpPr>
          <p:cNvPr id="180" name="Google Shape;180;p11"/>
          <p:cNvSpPr txBox="1"/>
          <p:nvPr>
            <p:ph idx="1" type="body"/>
          </p:nvPr>
        </p:nvSpPr>
        <p:spPr>
          <a:xfrm>
            <a:off x="6063049" y="1502978"/>
            <a:ext cx="5290751" cy="2021399"/>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000"/>
              <a:buNone/>
            </a:pPr>
            <a:r>
              <a:rPr b="1" i="1" lang="en-US"/>
              <a:t>Experimental Proposal: </a:t>
            </a:r>
            <a:endParaRPr/>
          </a:p>
          <a:p>
            <a:pPr indent="-342900" lvl="0" marL="342900" rtl="0" algn="l">
              <a:lnSpc>
                <a:spcPct val="110000"/>
              </a:lnSpc>
              <a:spcBef>
                <a:spcPts val="1000"/>
              </a:spcBef>
              <a:spcAft>
                <a:spcPts val="0"/>
              </a:spcAft>
              <a:buClr>
                <a:schemeClr val="dk1"/>
              </a:buClr>
              <a:buSzPts val="2000"/>
              <a:buFont typeface="Arial"/>
              <a:buChar char="-"/>
            </a:pPr>
            <a:r>
              <a:rPr lang="en-US"/>
              <a:t>Due October 29</a:t>
            </a:r>
            <a:r>
              <a:rPr baseline="30000" lang="en-US"/>
              <a:t>th  </a:t>
            </a:r>
            <a:endParaRPr/>
          </a:p>
          <a:p>
            <a:pPr indent="-342900" lvl="0" marL="342900" rtl="0" algn="l">
              <a:lnSpc>
                <a:spcPct val="110000"/>
              </a:lnSpc>
              <a:spcBef>
                <a:spcPts val="1000"/>
              </a:spcBef>
              <a:spcAft>
                <a:spcPts val="0"/>
              </a:spcAft>
              <a:buClr>
                <a:schemeClr val="dk1"/>
              </a:buClr>
              <a:buSzPts val="2000"/>
              <a:buFont typeface="Arial"/>
              <a:buChar char="-"/>
            </a:pPr>
            <a:r>
              <a:rPr lang="en-US"/>
              <a:t>Uploaded onto Google Drive</a:t>
            </a:r>
            <a:endParaRPr/>
          </a:p>
          <a:p>
            <a:pPr indent="-215900" lvl="0" marL="342900" rtl="0" algn="l">
              <a:lnSpc>
                <a:spcPct val="110000"/>
              </a:lnSpc>
              <a:spcBef>
                <a:spcPts val="1000"/>
              </a:spcBef>
              <a:spcAft>
                <a:spcPts val="0"/>
              </a:spcAft>
              <a:buClr>
                <a:schemeClr val="dk1"/>
              </a:buClr>
              <a:buSzPts val="2000"/>
              <a:buFont typeface="Arial"/>
              <a:buNone/>
            </a:pPr>
            <a:r>
              <a:t/>
            </a:r>
            <a:endParaRPr/>
          </a:p>
        </p:txBody>
      </p:sp>
      <p:sp>
        <p:nvSpPr>
          <p:cNvPr id="181" name="Google Shape;181;p11"/>
          <p:cNvSpPr txBox="1"/>
          <p:nvPr>
            <p:ph idx="2" type="body"/>
          </p:nvPr>
        </p:nvSpPr>
        <p:spPr>
          <a:xfrm>
            <a:off x="6063049" y="3777192"/>
            <a:ext cx="5290751" cy="2021399"/>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000"/>
              <a:buNone/>
            </a:pPr>
            <a:r>
              <a:rPr b="1" i="1" lang="en-US"/>
              <a:t>Final Paradigm: </a:t>
            </a:r>
            <a:endParaRPr/>
          </a:p>
          <a:p>
            <a:pPr indent="-342900" lvl="0" marL="342900" rtl="0" algn="l">
              <a:lnSpc>
                <a:spcPct val="110000"/>
              </a:lnSpc>
              <a:spcBef>
                <a:spcPts val="1000"/>
              </a:spcBef>
              <a:spcAft>
                <a:spcPts val="0"/>
              </a:spcAft>
              <a:buClr>
                <a:schemeClr val="dk1"/>
              </a:buClr>
              <a:buSzPts val="2000"/>
              <a:buFont typeface="Arial"/>
              <a:buChar char="-"/>
            </a:pPr>
            <a:r>
              <a:rPr lang="en-US"/>
              <a:t>Due December 3</a:t>
            </a:r>
            <a:r>
              <a:rPr baseline="30000" lang="en-US"/>
              <a:t>rd</a:t>
            </a:r>
            <a:r>
              <a:rPr lang="en-US"/>
              <a:t> </a:t>
            </a:r>
            <a:endParaRPr/>
          </a:p>
          <a:p>
            <a:pPr indent="-342900" lvl="0" marL="342900" rtl="0" algn="l">
              <a:lnSpc>
                <a:spcPct val="110000"/>
              </a:lnSpc>
              <a:spcBef>
                <a:spcPts val="1000"/>
              </a:spcBef>
              <a:spcAft>
                <a:spcPts val="0"/>
              </a:spcAft>
              <a:buClr>
                <a:schemeClr val="dk1"/>
              </a:buClr>
              <a:buSzPts val="2000"/>
              <a:buFont typeface="Arial"/>
              <a:buChar char="-"/>
            </a:pPr>
            <a:r>
              <a:rPr lang="en-US"/>
              <a:t>Uploaded onto Google Drive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5" name="Shape 185"/>
        <p:cNvGrpSpPr/>
        <p:nvPr/>
      </p:nvGrpSpPr>
      <p:grpSpPr>
        <a:xfrm>
          <a:off x="0" y="0"/>
          <a:ext cx="0" cy="0"/>
          <a:chOff x="0" y="0"/>
          <a:chExt cx="0" cy="0"/>
        </a:xfrm>
      </p:grpSpPr>
      <p:sp>
        <p:nvSpPr>
          <p:cNvPr id="186" name="Google Shape;186;p12"/>
          <p:cNvSpPr/>
          <p:nvPr/>
        </p:nvSpPr>
        <p:spPr>
          <a:xfrm>
            <a:off x="0" y="0"/>
            <a:ext cx="12192000" cy="685800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Blue and green lines connected" id="187" name="Google Shape;187;p12"/>
          <p:cNvPicPr preferRelativeResize="0"/>
          <p:nvPr/>
        </p:nvPicPr>
        <p:blipFill rotWithShape="1">
          <a:blip r:embed="rId3">
            <a:alphaModFix/>
          </a:blip>
          <a:srcRect b="0" l="25" r="0" t="0"/>
          <a:stretch/>
        </p:blipFill>
        <p:spPr>
          <a:xfrm>
            <a:off x="20" y="10"/>
            <a:ext cx="12188932" cy="6857990"/>
          </a:xfrm>
          <a:prstGeom prst="rect">
            <a:avLst/>
          </a:prstGeom>
          <a:noFill/>
          <a:ln>
            <a:noFill/>
          </a:ln>
        </p:spPr>
      </p:pic>
      <p:sp>
        <p:nvSpPr>
          <p:cNvPr id="188" name="Google Shape;188;p12"/>
          <p:cNvSpPr/>
          <p:nvPr/>
        </p:nvSpPr>
        <p:spPr>
          <a:xfrm flipH="1" rot="5400000">
            <a:off x="4944761" y="-389238"/>
            <a:ext cx="6858000" cy="7636476"/>
          </a:xfrm>
          <a:prstGeom prst="rect">
            <a:avLst/>
          </a:prstGeom>
          <a:gradFill>
            <a:gsLst>
              <a:gs pos="0">
                <a:schemeClr val="dk1"/>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 name="Google Shape;189;p12"/>
          <p:cNvSpPr txBox="1"/>
          <p:nvPr>
            <p:ph type="ctrTitle"/>
          </p:nvPr>
        </p:nvSpPr>
        <p:spPr>
          <a:xfrm>
            <a:off x="6652948" y="971397"/>
            <a:ext cx="5040784" cy="2333778"/>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Clr>
                <a:srgbClr val="FFFFFF"/>
              </a:buClr>
              <a:buSzPts val="5400"/>
              <a:buFont typeface="Arial"/>
              <a:buNone/>
            </a:pPr>
            <a:r>
              <a:rPr lang="en-US">
                <a:solidFill>
                  <a:srgbClr val="FFFFFF"/>
                </a:solidFill>
              </a:rPr>
              <a:t>Text Editors and IDEs</a:t>
            </a:r>
            <a:endParaRPr>
              <a:solidFill>
                <a:srgbClr val="FFFFFF"/>
              </a:solidFill>
            </a:endParaRPr>
          </a:p>
        </p:txBody>
      </p:sp>
      <p:sp>
        <p:nvSpPr>
          <p:cNvPr id="190" name="Google Shape;190;p12"/>
          <p:cNvSpPr/>
          <p:nvPr/>
        </p:nvSpPr>
        <p:spPr>
          <a:xfrm>
            <a:off x="6652947" y="508090"/>
            <a:ext cx="5021183" cy="14927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1" name="Google Shape;191;p12"/>
          <p:cNvSpPr txBox="1"/>
          <p:nvPr>
            <p:ph idx="1" type="subTitle"/>
          </p:nvPr>
        </p:nvSpPr>
        <p:spPr>
          <a:xfrm>
            <a:off x="6662167" y="3602038"/>
            <a:ext cx="5021183" cy="224458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22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3"/>
          <p:cNvSpPr txBox="1"/>
          <p:nvPr>
            <p:ph type="title"/>
          </p:nvPr>
        </p:nvSpPr>
        <p:spPr>
          <a:xfrm>
            <a:off x="517870" y="978408"/>
            <a:ext cx="5021182" cy="487045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5400"/>
              <a:buFont typeface="Arial"/>
              <a:buNone/>
            </a:pPr>
            <a:r>
              <a:rPr lang="en-US"/>
              <a:t>Did everyone download PsychoPy?</a:t>
            </a:r>
            <a:endParaRPr/>
          </a:p>
        </p:txBody>
      </p:sp>
      <p:sp>
        <p:nvSpPr>
          <p:cNvPr id="197" name="Google Shape;197;p13"/>
          <p:cNvSpPr txBox="1"/>
          <p:nvPr>
            <p:ph idx="1" type="body"/>
          </p:nvPr>
        </p:nvSpPr>
        <p:spPr>
          <a:xfrm>
            <a:off x="6662168" y="969264"/>
            <a:ext cx="5021182" cy="4870457"/>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4"/>
          <p:cNvSpPr txBox="1"/>
          <p:nvPr>
            <p:ph type="ctrTitle"/>
          </p:nvPr>
        </p:nvSpPr>
        <p:spPr>
          <a:xfrm>
            <a:off x="508651" y="-1472188"/>
            <a:ext cx="5021183" cy="507422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5400"/>
              <a:buFont typeface="Arial"/>
              <a:buNone/>
            </a:pPr>
            <a:r>
              <a:rPr lang="en-US"/>
              <a:t>Writing Code outside of Google Colab</a:t>
            </a:r>
            <a:endParaRPr/>
          </a:p>
        </p:txBody>
      </p:sp>
      <p:sp>
        <p:nvSpPr>
          <p:cNvPr id="203" name="Google Shape;203;p14"/>
          <p:cNvSpPr txBox="1"/>
          <p:nvPr>
            <p:ph idx="1" type="subTitle"/>
          </p:nvPr>
        </p:nvSpPr>
        <p:spPr>
          <a:xfrm>
            <a:off x="6662167" y="3602038"/>
            <a:ext cx="5021183" cy="224458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2200"/>
              <a:buNone/>
            </a:pPr>
            <a:r>
              <a:rPr i="0" lang="en-US"/>
              <a:t>So far, we’ve used Google Colab to house our code. But Google Colab has it’s limitations and it’s time to expand!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5"/>
          <p:cNvSpPr/>
          <p:nvPr/>
        </p:nvSpPr>
        <p:spPr>
          <a:xfrm>
            <a:off x="4808483" y="2393731"/>
            <a:ext cx="2575034" cy="2070538"/>
          </a:xfrm>
          <a:prstGeom prst="round1Rect">
            <a:avLst>
              <a:gd fmla="val 16667"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chemeClr val="lt1"/>
                </a:solidFill>
                <a:latin typeface="Arial"/>
                <a:ea typeface="Arial"/>
                <a:cs typeface="Arial"/>
                <a:sym typeface="Arial"/>
              </a:rPr>
              <a:t>Jupyter Notebook / Google Colab</a:t>
            </a:r>
            <a:endParaRPr sz="3000">
              <a:solidFill>
                <a:schemeClr val="lt1"/>
              </a:solidFill>
              <a:latin typeface="Arial"/>
              <a:ea typeface="Arial"/>
              <a:cs typeface="Arial"/>
              <a:sym typeface="Arial"/>
            </a:endParaRPr>
          </a:p>
        </p:txBody>
      </p:sp>
      <p:sp>
        <p:nvSpPr>
          <p:cNvPr id="209" name="Google Shape;209;p15"/>
          <p:cNvSpPr/>
          <p:nvPr/>
        </p:nvSpPr>
        <p:spPr>
          <a:xfrm>
            <a:off x="8902263" y="2393731"/>
            <a:ext cx="2575034" cy="2070538"/>
          </a:xfrm>
          <a:prstGeom prst="round1Rect">
            <a:avLst>
              <a:gd fmla="val 16667"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chemeClr val="lt1"/>
                </a:solidFill>
                <a:latin typeface="Arial"/>
                <a:ea typeface="Arial"/>
                <a:cs typeface="Arial"/>
                <a:sym typeface="Arial"/>
              </a:rPr>
              <a:t>Integrated Development Environment (IDEs)</a:t>
            </a:r>
            <a:endParaRPr/>
          </a:p>
        </p:txBody>
      </p:sp>
      <p:sp>
        <p:nvSpPr>
          <p:cNvPr id="210" name="Google Shape;210;p15"/>
          <p:cNvSpPr/>
          <p:nvPr/>
        </p:nvSpPr>
        <p:spPr>
          <a:xfrm>
            <a:off x="714703" y="2393731"/>
            <a:ext cx="2575034" cy="2070538"/>
          </a:xfrm>
          <a:prstGeom prst="round1Rect">
            <a:avLst>
              <a:gd fmla="val 16667"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chemeClr val="lt1"/>
                </a:solidFill>
                <a:latin typeface="Arial"/>
                <a:ea typeface="Arial"/>
                <a:cs typeface="Arial"/>
                <a:sym typeface="Arial"/>
              </a:rPr>
              <a:t>Plain Text Editors</a:t>
            </a:r>
            <a:endParaRPr/>
          </a:p>
        </p:txBody>
      </p:sp>
      <p:sp>
        <p:nvSpPr>
          <p:cNvPr id="211" name="Google Shape;211;p15"/>
          <p:cNvSpPr/>
          <p:nvPr/>
        </p:nvSpPr>
        <p:spPr>
          <a:xfrm>
            <a:off x="3468414" y="3090041"/>
            <a:ext cx="1198179" cy="746235"/>
          </a:xfrm>
          <a:prstGeom prst="rightArrow">
            <a:avLst>
              <a:gd fmla="val 34615" name="adj1"/>
              <a:gd fmla="val 51282"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2" name="Google Shape;212;p15"/>
          <p:cNvSpPr/>
          <p:nvPr/>
        </p:nvSpPr>
        <p:spPr>
          <a:xfrm flipH="1">
            <a:off x="7525407" y="3090041"/>
            <a:ext cx="1198179" cy="746235"/>
          </a:xfrm>
          <a:prstGeom prst="rightArrow">
            <a:avLst>
              <a:gd fmla="val 34615" name="adj1"/>
              <a:gd fmla="val 51282"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3" name="Google Shape;213;p15"/>
          <p:cNvSpPr txBox="1"/>
          <p:nvPr/>
        </p:nvSpPr>
        <p:spPr>
          <a:xfrm>
            <a:off x="714703" y="5538953"/>
            <a:ext cx="10930760"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400">
                <a:solidFill>
                  <a:schemeClr val="dk1"/>
                </a:solidFill>
                <a:latin typeface="Arial"/>
                <a:ea typeface="Arial"/>
                <a:cs typeface="Arial"/>
                <a:sym typeface="Arial"/>
              </a:rPr>
              <a:t>Code is fundamentally just text. How we interact with the text can depend on our environment (what thing we are using to write that text).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6"/>
          <p:cNvSpPr txBox="1"/>
          <p:nvPr>
            <p:ph type="title"/>
          </p:nvPr>
        </p:nvSpPr>
        <p:spPr>
          <a:xfrm>
            <a:off x="517870" y="978408"/>
            <a:ext cx="5021182" cy="487045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5400"/>
              <a:buFont typeface="Arial"/>
              <a:buNone/>
            </a:pPr>
            <a:r>
              <a:rPr lang="en-US"/>
              <a:t>Text Editors</a:t>
            </a:r>
            <a:endParaRPr/>
          </a:p>
        </p:txBody>
      </p:sp>
      <p:sp>
        <p:nvSpPr>
          <p:cNvPr id="219" name="Google Shape;219;p16"/>
          <p:cNvSpPr txBox="1"/>
          <p:nvPr>
            <p:ph idx="1" type="body"/>
          </p:nvPr>
        </p:nvSpPr>
        <p:spPr>
          <a:xfrm>
            <a:off x="6096001" y="893379"/>
            <a:ext cx="5587350" cy="5339255"/>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2000"/>
              <a:buNone/>
            </a:pPr>
            <a:r>
              <a:rPr lang="en-US"/>
              <a:t>A computer application designed for writing and editing plain text (text that exclusively consists of character representation – like the text used in Markdown).</a:t>
            </a:r>
            <a:endParaRPr/>
          </a:p>
          <a:p>
            <a:pPr indent="0" lvl="0" marL="0" rtl="0" algn="l">
              <a:lnSpc>
                <a:spcPct val="110000"/>
              </a:lnSpc>
              <a:spcBef>
                <a:spcPts val="1000"/>
              </a:spcBef>
              <a:spcAft>
                <a:spcPts val="0"/>
              </a:spcAft>
              <a:buClr>
                <a:schemeClr val="dk1"/>
              </a:buClr>
              <a:buSzPts val="2000"/>
              <a:buNone/>
            </a:pPr>
            <a:r>
              <a:t/>
            </a:r>
            <a:endParaRPr/>
          </a:p>
          <a:p>
            <a:pPr indent="0" lvl="0" marL="0" rtl="0" algn="l">
              <a:lnSpc>
                <a:spcPct val="110000"/>
              </a:lnSpc>
              <a:spcBef>
                <a:spcPts val="1000"/>
              </a:spcBef>
              <a:spcAft>
                <a:spcPts val="0"/>
              </a:spcAft>
              <a:buClr>
                <a:schemeClr val="dk1"/>
              </a:buClr>
              <a:buSzPts val="2000"/>
              <a:buNone/>
            </a:pPr>
            <a:r>
              <a:rPr lang="en-US"/>
              <a:t>Text editors take plain text and format it (syntax highlighting, again like we’ve seen with Google Colab) for ease of reading and writing.  </a:t>
            </a:r>
            <a:endParaRPr/>
          </a:p>
          <a:p>
            <a:pPr indent="0" lvl="0" marL="0" rtl="0" algn="l">
              <a:lnSpc>
                <a:spcPct val="110000"/>
              </a:lnSpc>
              <a:spcBef>
                <a:spcPts val="1000"/>
              </a:spcBef>
              <a:spcAft>
                <a:spcPts val="0"/>
              </a:spcAft>
              <a:buClr>
                <a:schemeClr val="dk1"/>
              </a:buClr>
              <a:buSzPts val="2000"/>
              <a:buNone/>
            </a:pPr>
            <a:r>
              <a:t/>
            </a:r>
            <a:endParaRPr/>
          </a:p>
          <a:p>
            <a:pPr indent="0" lvl="0" marL="0" rtl="0" algn="l">
              <a:lnSpc>
                <a:spcPct val="110000"/>
              </a:lnSpc>
              <a:spcBef>
                <a:spcPts val="1000"/>
              </a:spcBef>
              <a:spcAft>
                <a:spcPts val="0"/>
              </a:spcAft>
              <a:buClr>
                <a:schemeClr val="dk1"/>
              </a:buClr>
              <a:buSzPts val="2000"/>
              <a:buNone/>
            </a:pPr>
            <a:r>
              <a:rPr lang="en-US"/>
              <a:t>But, text editors can’t run code line by line like we do in Google Colab, instead scripts created through text editors are usually run on the command like (and all at once!)</a:t>
            </a:r>
            <a:endParaRPr/>
          </a:p>
        </p:txBody>
      </p:sp>
      <p:pic>
        <p:nvPicPr>
          <p:cNvPr id="220" name="Google Shape;220;p16"/>
          <p:cNvPicPr preferRelativeResize="0"/>
          <p:nvPr/>
        </p:nvPicPr>
        <p:blipFill rotWithShape="1">
          <a:blip r:embed="rId3">
            <a:alphaModFix/>
          </a:blip>
          <a:srcRect b="0" l="0" r="0" t="0"/>
          <a:stretch/>
        </p:blipFill>
        <p:spPr>
          <a:xfrm>
            <a:off x="801640" y="2362651"/>
            <a:ext cx="1444677" cy="1444677"/>
          </a:xfrm>
          <a:prstGeom prst="rect">
            <a:avLst/>
          </a:prstGeom>
          <a:noFill/>
          <a:ln>
            <a:noFill/>
          </a:ln>
        </p:spPr>
      </p:pic>
      <p:pic>
        <p:nvPicPr>
          <p:cNvPr descr="A picture containing text, clipart&#10;&#10;Description automatically generated" id="221" name="Google Shape;221;p16"/>
          <p:cNvPicPr preferRelativeResize="0"/>
          <p:nvPr/>
        </p:nvPicPr>
        <p:blipFill rotWithShape="1">
          <a:blip r:embed="rId4">
            <a:alphaModFix/>
          </a:blip>
          <a:srcRect b="0" l="0" r="0" t="0"/>
          <a:stretch/>
        </p:blipFill>
        <p:spPr>
          <a:xfrm>
            <a:off x="3452814" y="2466535"/>
            <a:ext cx="1361655" cy="1361655"/>
          </a:xfrm>
          <a:prstGeom prst="rect">
            <a:avLst/>
          </a:prstGeom>
          <a:noFill/>
          <a:ln>
            <a:noFill/>
          </a:ln>
        </p:spPr>
      </p:pic>
      <p:pic>
        <p:nvPicPr>
          <p:cNvPr id="222" name="Google Shape;222;p16"/>
          <p:cNvPicPr preferRelativeResize="0"/>
          <p:nvPr/>
        </p:nvPicPr>
        <p:blipFill rotWithShape="1">
          <a:blip r:embed="rId5">
            <a:alphaModFix/>
          </a:blip>
          <a:srcRect b="0" l="0" r="0" t="0"/>
          <a:stretch/>
        </p:blipFill>
        <p:spPr>
          <a:xfrm>
            <a:off x="1980635" y="4507287"/>
            <a:ext cx="1361655" cy="1361655"/>
          </a:xfrm>
          <a:prstGeom prst="rect">
            <a:avLst/>
          </a:prstGeom>
          <a:noFill/>
          <a:ln>
            <a:noFill/>
          </a:ln>
        </p:spPr>
      </p:pic>
      <p:sp>
        <p:nvSpPr>
          <p:cNvPr id="223" name="Google Shape;223;p16"/>
          <p:cNvSpPr txBox="1"/>
          <p:nvPr/>
        </p:nvSpPr>
        <p:spPr>
          <a:xfrm>
            <a:off x="1094970" y="3838055"/>
            <a:ext cx="85330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ATOM</a:t>
            </a:r>
            <a:endParaRPr/>
          </a:p>
        </p:txBody>
      </p:sp>
      <p:sp>
        <p:nvSpPr>
          <p:cNvPr id="224" name="Google Shape;224;p16"/>
          <p:cNvSpPr txBox="1"/>
          <p:nvPr/>
        </p:nvSpPr>
        <p:spPr>
          <a:xfrm>
            <a:off x="1779871" y="5879592"/>
            <a:ext cx="20929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Visual Studio Code</a:t>
            </a:r>
            <a:endParaRPr/>
          </a:p>
        </p:txBody>
      </p:sp>
      <p:sp>
        <p:nvSpPr>
          <p:cNvPr id="225" name="Google Shape;225;p16"/>
          <p:cNvSpPr txBox="1"/>
          <p:nvPr/>
        </p:nvSpPr>
        <p:spPr>
          <a:xfrm>
            <a:off x="3526230" y="3858917"/>
            <a:ext cx="121482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Sublime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7"/>
          <p:cNvSpPr txBox="1"/>
          <p:nvPr>
            <p:ph type="title"/>
          </p:nvPr>
        </p:nvSpPr>
        <p:spPr>
          <a:xfrm>
            <a:off x="517870" y="978408"/>
            <a:ext cx="5021182" cy="487045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5400"/>
              <a:buFont typeface="Arial"/>
              <a:buNone/>
            </a:pPr>
            <a:r>
              <a:rPr lang="en-US"/>
              <a:t>IDEs</a:t>
            </a:r>
            <a:endParaRPr/>
          </a:p>
        </p:txBody>
      </p:sp>
      <p:pic>
        <p:nvPicPr>
          <p:cNvPr descr="Shape&#10;&#10;Description automatically generated with medium confidence" id="231" name="Google Shape;231;p17"/>
          <p:cNvPicPr preferRelativeResize="0"/>
          <p:nvPr>
            <p:ph idx="1" type="body"/>
          </p:nvPr>
        </p:nvPicPr>
        <p:blipFill rotWithShape="1">
          <a:blip r:embed="rId3">
            <a:alphaModFix/>
          </a:blip>
          <a:srcRect b="0" l="0" r="0" t="0"/>
          <a:stretch/>
        </p:blipFill>
        <p:spPr>
          <a:xfrm>
            <a:off x="866236" y="2333647"/>
            <a:ext cx="1492051" cy="1492051"/>
          </a:xfrm>
          <a:prstGeom prst="rect">
            <a:avLst/>
          </a:prstGeom>
          <a:noFill/>
          <a:ln>
            <a:noFill/>
          </a:ln>
        </p:spPr>
      </p:pic>
      <p:pic>
        <p:nvPicPr>
          <p:cNvPr id="232" name="Google Shape;232;p17"/>
          <p:cNvPicPr preferRelativeResize="0"/>
          <p:nvPr/>
        </p:nvPicPr>
        <p:blipFill rotWithShape="1">
          <a:blip r:embed="rId4">
            <a:alphaModFix/>
          </a:blip>
          <a:srcRect b="0" l="0" r="0" t="0"/>
          <a:stretch/>
        </p:blipFill>
        <p:spPr>
          <a:xfrm>
            <a:off x="3320841" y="2297815"/>
            <a:ext cx="1625600" cy="1625600"/>
          </a:xfrm>
          <a:prstGeom prst="rect">
            <a:avLst/>
          </a:prstGeom>
          <a:noFill/>
          <a:ln>
            <a:noFill/>
          </a:ln>
        </p:spPr>
      </p:pic>
      <p:sp>
        <p:nvSpPr>
          <p:cNvPr id="233" name="Google Shape;233;p17"/>
          <p:cNvSpPr txBox="1"/>
          <p:nvPr/>
        </p:nvSpPr>
        <p:spPr>
          <a:xfrm>
            <a:off x="6096001" y="893379"/>
            <a:ext cx="5587350" cy="5339255"/>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Closer to Google Colab, IDEs are places you can write AND execute code. Different from Colab, you are writing executable scripts </a:t>
            </a:r>
            <a:endParaRPr/>
          </a:p>
          <a:p>
            <a:pPr indent="0" lvl="0" marL="0" marR="0" rtl="0" algn="l">
              <a:lnSpc>
                <a:spcPct val="110000"/>
              </a:lnSpc>
              <a:spcBef>
                <a:spcPts val="100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0" lvl="0" marL="0" marR="0" rtl="0" algn="l">
              <a:lnSpc>
                <a:spcPct val="110000"/>
              </a:lnSpc>
              <a:spcBef>
                <a:spcPts val="1000"/>
              </a:spcBef>
              <a:spcAft>
                <a:spcPts val="0"/>
              </a:spcAft>
              <a:buClr>
                <a:schemeClr val="dk1"/>
              </a:buClr>
              <a:buSzPts val="2000"/>
              <a:buFont typeface="Arial"/>
              <a:buNone/>
            </a:pPr>
            <a:r>
              <a:rPr lang="en-US" sz="2000">
                <a:solidFill>
                  <a:schemeClr val="dk1"/>
                </a:solidFill>
                <a:latin typeface="Arial"/>
                <a:ea typeface="Arial"/>
                <a:cs typeface="Arial"/>
                <a:sym typeface="Arial"/>
              </a:rPr>
              <a:t>IDEs usually include a text editor, a way to execute code, and a debugger (super handy!)</a:t>
            </a:r>
            <a:endParaRPr/>
          </a:p>
          <a:p>
            <a:pPr indent="0" lvl="0" marL="0" marR="0" rtl="0" algn="l">
              <a:lnSpc>
                <a:spcPct val="110000"/>
              </a:lnSpc>
              <a:spcBef>
                <a:spcPts val="100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0" lvl="0" marL="0" marR="0" rtl="0" algn="l">
              <a:lnSpc>
                <a:spcPct val="110000"/>
              </a:lnSpc>
              <a:spcBef>
                <a:spcPts val="1000"/>
              </a:spcBef>
              <a:spcAft>
                <a:spcPts val="0"/>
              </a:spcAft>
              <a:buClr>
                <a:schemeClr val="dk1"/>
              </a:buClr>
              <a:buSzPts val="2000"/>
              <a:buFont typeface="Arial"/>
              <a:buNone/>
            </a:pPr>
            <a:r>
              <a:rPr lang="en-US" sz="2000">
                <a:solidFill>
                  <a:schemeClr val="dk1"/>
                </a:solidFill>
                <a:latin typeface="Arial"/>
                <a:ea typeface="Arial"/>
                <a:cs typeface="Arial"/>
                <a:sym typeface="Arial"/>
              </a:rPr>
              <a:t>IDE’s can be language specific or service many languages, the ones we will be using most in this class are particular to Python.</a:t>
            </a:r>
            <a:endParaRPr/>
          </a:p>
        </p:txBody>
      </p:sp>
      <p:pic>
        <p:nvPicPr>
          <p:cNvPr descr="Icon&#10;&#10;Description automatically generated" id="234" name="Google Shape;234;p17"/>
          <p:cNvPicPr preferRelativeResize="0"/>
          <p:nvPr/>
        </p:nvPicPr>
        <p:blipFill rotWithShape="1">
          <a:blip r:embed="rId5">
            <a:alphaModFix/>
          </a:blip>
          <a:srcRect b="0" l="0" r="0" t="0"/>
          <a:stretch/>
        </p:blipFill>
        <p:spPr>
          <a:xfrm>
            <a:off x="1681357" y="4524353"/>
            <a:ext cx="2289933" cy="1430167"/>
          </a:xfrm>
          <a:prstGeom prst="rect">
            <a:avLst/>
          </a:prstGeom>
          <a:noFill/>
          <a:ln>
            <a:noFill/>
          </a:ln>
        </p:spPr>
      </p:pic>
      <p:sp>
        <p:nvSpPr>
          <p:cNvPr id="235" name="Google Shape;235;p17"/>
          <p:cNvSpPr txBox="1"/>
          <p:nvPr/>
        </p:nvSpPr>
        <p:spPr>
          <a:xfrm>
            <a:off x="1035793" y="3827318"/>
            <a:ext cx="121482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PyCharm</a:t>
            </a:r>
            <a:endParaRPr/>
          </a:p>
        </p:txBody>
      </p:sp>
      <p:sp>
        <p:nvSpPr>
          <p:cNvPr id="236" name="Google Shape;236;p17"/>
          <p:cNvSpPr txBox="1"/>
          <p:nvPr/>
        </p:nvSpPr>
        <p:spPr>
          <a:xfrm>
            <a:off x="1779871" y="5879592"/>
            <a:ext cx="209290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Visual Studio</a:t>
            </a:r>
            <a:endParaRPr/>
          </a:p>
        </p:txBody>
      </p:sp>
      <p:sp>
        <p:nvSpPr>
          <p:cNvPr id="237" name="Google Shape;237;p17"/>
          <p:cNvSpPr txBox="1"/>
          <p:nvPr/>
        </p:nvSpPr>
        <p:spPr>
          <a:xfrm>
            <a:off x="3526230" y="3858917"/>
            <a:ext cx="121482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PsychoPy</a:t>
            </a:r>
            <a:endParaRPr sz="1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517870" y="978408"/>
            <a:ext cx="5021182" cy="487045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5400"/>
              <a:buFont typeface="Arial"/>
              <a:buNone/>
            </a:pPr>
            <a:r>
              <a:rPr lang="en-US"/>
              <a:t>Moving onto PsychoPy…</a:t>
            </a:r>
            <a:endParaRPr/>
          </a:p>
        </p:txBody>
      </p:sp>
      <p:sp>
        <p:nvSpPr>
          <p:cNvPr id="102" name="Google Shape;102;p2"/>
          <p:cNvSpPr txBox="1"/>
          <p:nvPr>
            <p:ph idx="1" type="body"/>
          </p:nvPr>
        </p:nvSpPr>
        <p:spPr>
          <a:xfrm>
            <a:off x="5906814" y="1460938"/>
            <a:ext cx="5776536" cy="4378783"/>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000"/>
              <a:buNone/>
            </a:pPr>
            <a:r>
              <a:rPr lang="en-US"/>
              <a:t>You will all now start the process of building your own behavioral experiments! </a:t>
            </a:r>
            <a:endParaRPr/>
          </a:p>
          <a:p>
            <a:pPr indent="0" lvl="0" marL="0" rtl="0" algn="l">
              <a:lnSpc>
                <a:spcPct val="110000"/>
              </a:lnSpc>
              <a:spcBef>
                <a:spcPts val="1000"/>
              </a:spcBef>
              <a:spcAft>
                <a:spcPts val="0"/>
              </a:spcAft>
              <a:buClr>
                <a:schemeClr val="dk1"/>
              </a:buClr>
              <a:buSzPts val="2000"/>
              <a:buNone/>
            </a:pPr>
            <a:r>
              <a:t/>
            </a:r>
            <a:endParaRPr/>
          </a:p>
          <a:p>
            <a:pPr indent="0" lvl="0" marL="0" rtl="0" algn="l">
              <a:lnSpc>
                <a:spcPct val="110000"/>
              </a:lnSpc>
              <a:spcBef>
                <a:spcPts val="1000"/>
              </a:spcBef>
              <a:spcAft>
                <a:spcPts val="0"/>
              </a:spcAft>
              <a:buClr>
                <a:schemeClr val="dk1"/>
              </a:buClr>
              <a:buSzPts val="2000"/>
              <a:buNone/>
            </a:pPr>
            <a:r>
              <a:rPr lang="en-US"/>
              <a:t>We would like for you to work in pairs! We can choose the groups or you can. </a:t>
            </a:r>
            <a:endParaRPr/>
          </a:p>
          <a:p>
            <a:pPr indent="0" lvl="0" marL="0" rtl="0" algn="l">
              <a:lnSpc>
                <a:spcPct val="110000"/>
              </a:lnSpc>
              <a:spcBef>
                <a:spcPts val="1000"/>
              </a:spcBef>
              <a:spcAft>
                <a:spcPts val="0"/>
              </a:spcAft>
              <a:buClr>
                <a:schemeClr val="dk1"/>
              </a:buClr>
              <a:buSzPts val="2000"/>
              <a:buNone/>
            </a:pPr>
            <a:r>
              <a:t/>
            </a:r>
            <a:endParaRPr/>
          </a:p>
          <a:p>
            <a:pPr indent="0" lvl="0" marL="0" rtl="0" algn="l">
              <a:lnSpc>
                <a:spcPct val="110000"/>
              </a:lnSpc>
              <a:spcBef>
                <a:spcPts val="1000"/>
              </a:spcBef>
              <a:spcAft>
                <a:spcPts val="0"/>
              </a:spcAft>
              <a:buClr>
                <a:schemeClr val="dk1"/>
              </a:buClr>
              <a:buSzPts val="2000"/>
              <a:buNone/>
            </a:pPr>
            <a:r>
              <a:rPr lang="en-US"/>
              <a:t>Over the next 7 weeks we will be focusing on the specific skills you need to build tasks and provide class time to work on your final projects.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517869" y="978119"/>
            <a:ext cx="11165481" cy="107305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5400"/>
              <a:buFont typeface="Arial"/>
              <a:buNone/>
            </a:pPr>
            <a:r>
              <a:rPr lang="en-US"/>
              <a:t>Two Major Components</a:t>
            </a:r>
            <a:endParaRPr/>
          </a:p>
        </p:txBody>
      </p:sp>
      <p:sp>
        <p:nvSpPr>
          <p:cNvPr id="108" name="Google Shape;108;p3"/>
          <p:cNvSpPr txBox="1"/>
          <p:nvPr>
            <p:ph idx="1" type="body"/>
          </p:nvPr>
        </p:nvSpPr>
        <p:spPr>
          <a:xfrm>
            <a:off x="517870" y="2178908"/>
            <a:ext cx="5020056" cy="654908"/>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2200"/>
              <a:buNone/>
            </a:pPr>
            <a:r>
              <a:rPr b="1" lang="en-US"/>
              <a:t>Experimental Proposal</a:t>
            </a:r>
            <a:endParaRPr/>
          </a:p>
        </p:txBody>
      </p:sp>
      <p:sp>
        <p:nvSpPr>
          <p:cNvPr id="109" name="Google Shape;109;p3"/>
          <p:cNvSpPr txBox="1"/>
          <p:nvPr>
            <p:ph idx="2" type="body"/>
          </p:nvPr>
        </p:nvSpPr>
        <p:spPr>
          <a:xfrm>
            <a:off x="517870" y="2876085"/>
            <a:ext cx="5020056" cy="3322895"/>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000"/>
              <a:buFont typeface="Arial"/>
              <a:buChar char="-"/>
            </a:pPr>
            <a:r>
              <a:rPr lang="en-US"/>
              <a:t>Identify study extension or replication </a:t>
            </a:r>
            <a:endParaRPr/>
          </a:p>
          <a:p>
            <a:pPr indent="-342900" lvl="0" marL="342900" rtl="0" algn="l">
              <a:lnSpc>
                <a:spcPct val="110000"/>
              </a:lnSpc>
              <a:spcBef>
                <a:spcPts val="1000"/>
              </a:spcBef>
              <a:spcAft>
                <a:spcPts val="0"/>
              </a:spcAft>
              <a:buClr>
                <a:schemeClr val="dk1"/>
              </a:buClr>
              <a:buSzPts val="2000"/>
              <a:buFont typeface="Arial"/>
              <a:buChar char="-"/>
            </a:pPr>
            <a:r>
              <a:rPr lang="en-US"/>
              <a:t>Write brief introduction, statement of key aims and hypotheses</a:t>
            </a:r>
            <a:endParaRPr/>
          </a:p>
          <a:p>
            <a:pPr indent="-342900" lvl="0" marL="342900" rtl="0" algn="l">
              <a:lnSpc>
                <a:spcPct val="110000"/>
              </a:lnSpc>
              <a:spcBef>
                <a:spcPts val="1000"/>
              </a:spcBef>
              <a:spcAft>
                <a:spcPts val="0"/>
              </a:spcAft>
              <a:buClr>
                <a:schemeClr val="dk1"/>
              </a:buClr>
              <a:buSzPts val="2000"/>
              <a:buFont typeface="Arial"/>
              <a:buChar char="-"/>
            </a:pPr>
            <a:r>
              <a:rPr lang="en-US"/>
              <a:t>Identify the predictor and dependent variables in task</a:t>
            </a:r>
            <a:endParaRPr/>
          </a:p>
          <a:p>
            <a:pPr indent="-342900" lvl="0" marL="342900" rtl="0" algn="l">
              <a:lnSpc>
                <a:spcPct val="110000"/>
              </a:lnSpc>
              <a:spcBef>
                <a:spcPts val="1000"/>
              </a:spcBef>
              <a:spcAft>
                <a:spcPts val="0"/>
              </a:spcAft>
              <a:buClr>
                <a:schemeClr val="dk1"/>
              </a:buClr>
              <a:buSzPts val="2000"/>
              <a:buFont typeface="Arial"/>
              <a:buChar char="-"/>
            </a:pPr>
            <a:r>
              <a:rPr lang="en-US"/>
              <a:t>Create flow chart of task design</a:t>
            </a:r>
            <a:endParaRPr/>
          </a:p>
        </p:txBody>
      </p:sp>
      <p:sp>
        <p:nvSpPr>
          <p:cNvPr id="110" name="Google Shape;110;p3"/>
          <p:cNvSpPr txBox="1"/>
          <p:nvPr>
            <p:ph idx="3" type="body"/>
          </p:nvPr>
        </p:nvSpPr>
        <p:spPr>
          <a:xfrm>
            <a:off x="6662168" y="2178908"/>
            <a:ext cx="5021182" cy="654908"/>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2200"/>
              <a:buNone/>
            </a:pPr>
            <a:r>
              <a:rPr b="1" lang="en-US"/>
              <a:t>Final Paradigm</a:t>
            </a:r>
            <a:endParaRPr/>
          </a:p>
        </p:txBody>
      </p:sp>
      <p:sp>
        <p:nvSpPr>
          <p:cNvPr id="111" name="Google Shape;111;p3"/>
          <p:cNvSpPr txBox="1"/>
          <p:nvPr>
            <p:ph idx="4" type="body"/>
          </p:nvPr>
        </p:nvSpPr>
        <p:spPr>
          <a:xfrm>
            <a:off x="6662168" y="2876085"/>
            <a:ext cx="5021182" cy="3322895"/>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000"/>
              <a:buFont typeface="Arial"/>
              <a:buChar char="-"/>
            </a:pPr>
            <a:r>
              <a:rPr lang="en-US"/>
              <a:t>Collect any stimuli you might need</a:t>
            </a:r>
            <a:endParaRPr/>
          </a:p>
          <a:p>
            <a:pPr indent="-342900" lvl="0" marL="342900" rtl="0" algn="l">
              <a:lnSpc>
                <a:spcPct val="110000"/>
              </a:lnSpc>
              <a:spcBef>
                <a:spcPts val="1000"/>
              </a:spcBef>
              <a:spcAft>
                <a:spcPts val="0"/>
              </a:spcAft>
              <a:buClr>
                <a:schemeClr val="dk1"/>
              </a:buClr>
              <a:buSzPts val="2000"/>
              <a:buFont typeface="Arial"/>
              <a:buChar char="-"/>
            </a:pPr>
            <a:r>
              <a:rPr lang="en-US"/>
              <a:t>Code up and comment task design (this will be your final document)</a:t>
            </a:r>
            <a:endParaRPr/>
          </a:p>
          <a:p>
            <a:pPr indent="-342900" lvl="0" marL="342900" rtl="0" algn="l">
              <a:lnSpc>
                <a:spcPct val="110000"/>
              </a:lnSpc>
              <a:spcBef>
                <a:spcPts val="1000"/>
              </a:spcBef>
              <a:spcAft>
                <a:spcPts val="0"/>
              </a:spcAft>
              <a:buClr>
                <a:schemeClr val="dk1"/>
              </a:buClr>
              <a:buSzPts val="2000"/>
              <a:buFont typeface="Arial"/>
              <a:buChar char="-"/>
            </a:pPr>
            <a:r>
              <a:rPr lang="en-US"/>
              <a:t>Collect data from 3 pilot participants (use each other!)</a:t>
            </a:r>
            <a:endParaRPr/>
          </a:p>
          <a:p>
            <a:pPr indent="-342900" lvl="0" marL="342900" rtl="0" algn="l">
              <a:lnSpc>
                <a:spcPct val="110000"/>
              </a:lnSpc>
              <a:spcBef>
                <a:spcPts val="1000"/>
              </a:spcBef>
              <a:spcAft>
                <a:spcPts val="0"/>
              </a:spcAft>
              <a:buClr>
                <a:schemeClr val="dk1"/>
              </a:buClr>
              <a:buSzPts val="2000"/>
              <a:buFont typeface="Arial"/>
              <a:buChar char="-"/>
            </a:pPr>
            <a:r>
              <a:rPr lang="en-US"/>
              <a:t>Present preliminary findings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517870" y="978408"/>
            <a:ext cx="5021182" cy="487045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5400"/>
              <a:buFont typeface="Arial"/>
              <a:buNone/>
            </a:pPr>
            <a:r>
              <a:rPr lang="en-US"/>
              <a:t>Experimental Proposal</a:t>
            </a:r>
            <a:br>
              <a:rPr lang="en-US"/>
            </a:br>
            <a:br>
              <a:rPr lang="en-US"/>
            </a:br>
            <a:r>
              <a:rPr lang="en-US" sz="2000"/>
              <a:t>1. Identity study extension or replication</a:t>
            </a:r>
            <a:br>
              <a:rPr lang="en-US"/>
            </a:br>
            <a:endParaRPr/>
          </a:p>
        </p:txBody>
      </p:sp>
      <p:sp>
        <p:nvSpPr>
          <p:cNvPr id="117" name="Google Shape;117;p4"/>
          <p:cNvSpPr txBox="1"/>
          <p:nvPr>
            <p:ph idx="1" type="body"/>
          </p:nvPr>
        </p:nvSpPr>
        <p:spPr>
          <a:xfrm>
            <a:off x="5896303" y="969264"/>
            <a:ext cx="5787047" cy="5284391"/>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000"/>
              <a:buNone/>
            </a:pPr>
            <a:r>
              <a:rPr lang="en-US"/>
              <a:t>We want you to take a study that you’ve recently read throughout this semester and create an extension or replication of that study. We are going to limit our behavioral paradigms to tasks that can be run in </a:t>
            </a:r>
            <a:r>
              <a:rPr i="1" lang="en-US"/>
              <a:t>humans.</a:t>
            </a:r>
            <a:endParaRPr/>
          </a:p>
          <a:p>
            <a:pPr indent="0" lvl="0" marL="0" rtl="0" algn="l">
              <a:lnSpc>
                <a:spcPct val="110000"/>
              </a:lnSpc>
              <a:spcBef>
                <a:spcPts val="1000"/>
              </a:spcBef>
              <a:spcAft>
                <a:spcPts val="0"/>
              </a:spcAft>
              <a:buClr>
                <a:schemeClr val="dk1"/>
              </a:buClr>
              <a:buSzPts val="2000"/>
              <a:buNone/>
            </a:pPr>
            <a:r>
              <a:t/>
            </a:r>
            <a:endParaRPr i="1"/>
          </a:p>
          <a:p>
            <a:pPr indent="0" lvl="0" marL="0" rtl="0" algn="l">
              <a:lnSpc>
                <a:spcPct val="110000"/>
              </a:lnSpc>
              <a:spcBef>
                <a:spcPts val="1000"/>
              </a:spcBef>
              <a:spcAft>
                <a:spcPts val="0"/>
              </a:spcAft>
              <a:buClr>
                <a:schemeClr val="dk1"/>
              </a:buClr>
              <a:buSzPts val="2000"/>
              <a:buNone/>
            </a:pPr>
            <a:r>
              <a:rPr b="1" lang="en-US"/>
              <a:t>Replication: </a:t>
            </a:r>
            <a:r>
              <a:rPr lang="en-US"/>
              <a:t>Recreate a study exactly as specified in the original task.</a:t>
            </a:r>
            <a:endParaRPr/>
          </a:p>
          <a:p>
            <a:pPr indent="0" lvl="0" marL="0" rtl="0" algn="l">
              <a:lnSpc>
                <a:spcPct val="110000"/>
              </a:lnSpc>
              <a:spcBef>
                <a:spcPts val="1000"/>
              </a:spcBef>
              <a:spcAft>
                <a:spcPts val="0"/>
              </a:spcAft>
              <a:buClr>
                <a:schemeClr val="dk1"/>
              </a:buClr>
              <a:buSzPts val="2000"/>
              <a:buNone/>
            </a:pPr>
            <a:r>
              <a:t/>
            </a:r>
            <a:endParaRPr/>
          </a:p>
          <a:p>
            <a:pPr indent="0" lvl="0" marL="0" rtl="0" algn="l">
              <a:lnSpc>
                <a:spcPct val="110000"/>
              </a:lnSpc>
              <a:spcBef>
                <a:spcPts val="1000"/>
              </a:spcBef>
              <a:spcAft>
                <a:spcPts val="0"/>
              </a:spcAft>
              <a:buClr>
                <a:schemeClr val="dk1"/>
              </a:buClr>
              <a:buSzPts val="2000"/>
              <a:buNone/>
            </a:pPr>
            <a:r>
              <a:rPr b="1" lang="en-US"/>
              <a:t>Extension: </a:t>
            </a:r>
            <a:r>
              <a:rPr lang="en-US"/>
              <a:t>Recreate a study but change a few key variables to extend the scope of the scientific question (e.g., add different rewards, change the difficulty).</a:t>
            </a:r>
            <a:endParaRPr/>
          </a:p>
          <a:p>
            <a:pPr indent="0" lvl="0" marL="0" rtl="0" algn="l">
              <a:lnSpc>
                <a:spcPct val="110000"/>
              </a:lnSpc>
              <a:spcBef>
                <a:spcPts val="1000"/>
              </a:spcBef>
              <a:spcAft>
                <a:spcPts val="0"/>
              </a:spcAft>
              <a:buClr>
                <a:schemeClr val="dk1"/>
              </a:buClr>
              <a:buSzPts val="2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title"/>
          </p:nvPr>
        </p:nvSpPr>
        <p:spPr>
          <a:xfrm>
            <a:off x="517870" y="978408"/>
            <a:ext cx="5021182" cy="487045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5400"/>
              <a:buFont typeface="Arial"/>
              <a:buNone/>
            </a:pPr>
            <a:r>
              <a:rPr lang="en-US"/>
              <a:t>Experimental Proposal</a:t>
            </a:r>
            <a:br>
              <a:rPr lang="en-US"/>
            </a:br>
            <a:br>
              <a:rPr lang="en-US"/>
            </a:br>
            <a:r>
              <a:rPr lang="en-US" sz="2000"/>
              <a:t>2. Write brief introduction, statement of key aims and hypotheses</a:t>
            </a:r>
            <a:br>
              <a:rPr lang="en-US"/>
            </a:br>
            <a:endParaRPr/>
          </a:p>
        </p:txBody>
      </p:sp>
      <p:sp>
        <p:nvSpPr>
          <p:cNvPr id="123" name="Google Shape;123;p5"/>
          <p:cNvSpPr txBox="1"/>
          <p:nvPr>
            <p:ph idx="1" type="body"/>
          </p:nvPr>
        </p:nvSpPr>
        <p:spPr>
          <a:xfrm>
            <a:off x="5896303" y="969264"/>
            <a:ext cx="5787047" cy="554715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10000"/>
              </a:lnSpc>
              <a:spcBef>
                <a:spcPts val="0"/>
              </a:spcBef>
              <a:spcAft>
                <a:spcPts val="0"/>
              </a:spcAft>
              <a:buClr>
                <a:schemeClr val="dk1"/>
              </a:buClr>
              <a:buSzPct val="100000"/>
              <a:buNone/>
            </a:pPr>
            <a:r>
              <a:rPr lang="en-US" sz="2200"/>
              <a:t>To help contextualize your study, we’d like you to include a 1-page (single spaced) document that specifies:</a:t>
            </a:r>
            <a:endParaRPr/>
          </a:p>
          <a:p>
            <a:pPr indent="0" lvl="0" marL="0" rtl="0" algn="l">
              <a:lnSpc>
                <a:spcPct val="110000"/>
              </a:lnSpc>
              <a:spcBef>
                <a:spcPts val="1000"/>
              </a:spcBef>
              <a:spcAft>
                <a:spcPts val="0"/>
              </a:spcAft>
              <a:buClr>
                <a:schemeClr val="dk1"/>
              </a:buClr>
              <a:buSzPct val="100000"/>
              <a:buNone/>
            </a:pPr>
            <a:r>
              <a:t/>
            </a:r>
            <a:endParaRPr sz="2200"/>
          </a:p>
          <a:p>
            <a:pPr indent="-457200" lvl="0" marL="457200" rtl="0" algn="l">
              <a:lnSpc>
                <a:spcPct val="110000"/>
              </a:lnSpc>
              <a:spcBef>
                <a:spcPts val="1000"/>
              </a:spcBef>
              <a:spcAft>
                <a:spcPts val="0"/>
              </a:spcAft>
              <a:buClr>
                <a:schemeClr val="dk1"/>
              </a:buClr>
              <a:buSzPct val="100000"/>
              <a:buFont typeface="Arial"/>
              <a:buAutoNum type="arabicPeriod"/>
            </a:pPr>
            <a:r>
              <a:rPr lang="en-US" sz="2200"/>
              <a:t>Background/Introduction of your topic and the current gaps in the literature</a:t>
            </a:r>
            <a:endParaRPr/>
          </a:p>
          <a:p>
            <a:pPr indent="-457200" lvl="0" marL="457200" rtl="0" algn="l">
              <a:lnSpc>
                <a:spcPct val="110000"/>
              </a:lnSpc>
              <a:spcBef>
                <a:spcPts val="1000"/>
              </a:spcBef>
              <a:spcAft>
                <a:spcPts val="0"/>
              </a:spcAft>
              <a:buClr>
                <a:schemeClr val="dk1"/>
              </a:buClr>
              <a:buSzPct val="100000"/>
              <a:buFont typeface="Arial"/>
              <a:buAutoNum type="arabicPeriod"/>
            </a:pPr>
            <a:r>
              <a:rPr lang="en-US" sz="2200"/>
              <a:t>The specific research question you are going to address</a:t>
            </a:r>
            <a:endParaRPr/>
          </a:p>
          <a:p>
            <a:pPr indent="-457200" lvl="0" marL="457200" rtl="0" algn="l">
              <a:lnSpc>
                <a:spcPct val="110000"/>
              </a:lnSpc>
              <a:spcBef>
                <a:spcPts val="1000"/>
              </a:spcBef>
              <a:spcAft>
                <a:spcPts val="0"/>
              </a:spcAft>
              <a:buClr>
                <a:schemeClr val="dk1"/>
              </a:buClr>
              <a:buSzPct val="100000"/>
              <a:buFont typeface="Arial"/>
              <a:buAutoNum type="arabicPeriod"/>
            </a:pPr>
            <a:r>
              <a:rPr lang="en-US" sz="2200"/>
              <a:t>The importance of the the research question</a:t>
            </a:r>
            <a:endParaRPr/>
          </a:p>
          <a:p>
            <a:pPr indent="-457200" lvl="0" marL="457200" rtl="0" algn="l">
              <a:lnSpc>
                <a:spcPct val="110000"/>
              </a:lnSpc>
              <a:spcBef>
                <a:spcPts val="1000"/>
              </a:spcBef>
              <a:spcAft>
                <a:spcPts val="0"/>
              </a:spcAft>
              <a:buClr>
                <a:schemeClr val="dk1"/>
              </a:buClr>
              <a:buSzPct val="100000"/>
              <a:buFont typeface="Arial"/>
              <a:buAutoNum type="arabicPeriod"/>
            </a:pPr>
            <a:r>
              <a:rPr lang="en-US" sz="2200"/>
              <a:t>The key hypotheses or expected outcomes of your study</a:t>
            </a:r>
            <a:endParaRPr/>
          </a:p>
          <a:p>
            <a:pPr indent="0" lvl="0" marL="0" rtl="0" algn="l">
              <a:lnSpc>
                <a:spcPct val="110000"/>
              </a:lnSpc>
              <a:spcBef>
                <a:spcPts val="1000"/>
              </a:spcBef>
              <a:spcAft>
                <a:spcPts val="0"/>
              </a:spcAft>
              <a:buClr>
                <a:schemeClr val="dk1"/>
              </a:buClr>
              <a:buSzPct val="100000"/>
              <a:buNone/>
            </a:pPr>
            <a:r>
              <a:t/>
            </a:r>
            <a:endParaRPr/>
          </a:p>
          <a:p>
            <a:pPr indent="0" lvl="0" marL="0" rtl="0" algn="l">
              <a:lnSpc>
                <a:spcPct val="110000"/>
              </a:lnSpc>
              <a:spcBef>
                <a:spcPts val="1000"/>
              </a:spcBef>
              <a:spcAft>
                <a:spcPts val="0"/>
              </a:spcAft>
              <a:buClr>
                <a:schemeClr val="dk1"/>
              </a:buClr>
              <a:buSzPct val="100000"/>
              <a:buNone/>
            </a:pPr>
            <a:r>
              <a:rPr lang="en-US" sz="1300"/>
              <a:t>**Notes: </a:t>
            </a:r>
            <a:endParaRPr/>
          </a:p>
          <a:p>
            <a:pPr indent="-342931" lvl="0" marL="342900" rtl="0" algn="l">
              <a:lnSpc>
                <a:spcPct val="110000"/>
              </a:lnSpc>
              <a:spcBef>
                <a:spcPts val="1000"/>
              </a:spcBef>
              <a:spcAft>
                <a:spcPts val="0"/>
              </a:spcAft>
              <a:buClr>
                <a:schemeClr val="dk1"/>
              </a:buClr>
              <a:buSzPct val="100000"/>
              <a:buFont typeface="Arial"/>
              <a:buChar char="-"/>
            </a:pPr>
            <a:r>
              <a:rPr lang="en-US" sz="1300"/>
              <a:t>You may use the original research article for reference and inspiration but all of the words you write and submit need to be your own.</a:t>
            </a:r>
            <a:endParaRPr/>
          </a:p>
          <a:p>
            <a:pPr indent="-342931" lvl="0" marL="342900" rtl="0" algn="l">
              <a:lnSpc>
                <a:spcPct val="110000"/>
              </a:lnSpc>
              <a:spcBef>
                <a:spcPts val="1000"/>
              </a:spcBef>
              <a:spcAft>
                <a:spcPts val="0"/>
              </a:spcAft>
              <a:buClr>
                <a:schemeClr val="dk1"/>
              </a:buClr>
              <a:buSzPct val="100000"/>
              <a:buFont typeface="Arial"/>
              <a:buChar char="-"/>
            </a:pPr>
            <a:r>
              <a:rPr lang="en-US" sz="1300"/>
              <a:t>The background/introduction of prior literature does not need to be extension – max 3 citations (in addition to the original study)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type="title"/>
          </p:nvPr>
        </p:nvSpPr>
        <p:spPr>
          <a:xfrm>
            <a:off x="517870" y="978408"/>
            <a:ext cx="5021182" cy="487045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5400"/>
              <a:buFont typeface="Arial"/>
              <a:buNone/>
            </a:pPr>
            <a:r>
              <a:rPr lang="en-US"/>
              <a:t>Experimental Proposal</a:t>
            </a:r>
            <a:br>
              <a:rPr lang="en-US"/>
            </a:br>
            <a:br>
              <a:rPr lang="en-US"/>
            </a:br>
            <a:r>
              <a:rPr lang="en-US" sz="2000"/>
              <a:t>3. Identify the predictor and dependent variables in task</a:t>
            </a:r>
            <a:br>
              <a:rPr lang="en-US" sz="2000"/>
            </a:br>
            <a:br>
              <a:rPr lang="en-US" sz="2000"/>
            </a:br>
            <a:r>
              <a:rPr lang="en-US" sz="2000"/>
              <a:t>4. Create flow chart of task design</a:t>
            </a:r>
            <a:br>
              <a:rPr lang="en-US" sz="2200"/>
            </a:br>
            <a:endParaRPr sz="2200"/>
          </a:p>
        </p:txBody>
      </p:sp>
      <p:sp>
        <p:nvSpPr>
          <p:cNvPr id="129" name="Google Shape;129;p6"/>
          <p:cNvSpPr txBox="1"/>
          <p:nvPr>
            <p:ph idx="1" type="body"/>
          </p:nvPr>
        </p:nvSpPr>
        <p:spPr>
          <a:xfrm>
            <a:off x="5896303" y="969264"/>
            <a:ext cx="5787047" cy="554715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200"/>
              <a:buNone/>
            </a:pPr>
            <a:r>
              <a:rPr lang="en-US" sz="2200"/>
              <a:t>To help organize your plan of attack, after your 1-page document, you will include another document (can be separate or in the same file) where you will specify:</a:t>
            </a:r>
            <a:endParaRPr/>
          </a:p>
          <a:p>
            <a:pPr indent="0" lvl="0" marL="0" rtl="0" algn="l">
              <a:lnSpc>
                <a:spcPct val="110000"/>
              </a:lnSpc>
              <a:spcBef>
                <a:spcPts val="1000"/>
              </a:spcBef>
              <a:spcAft>
                <a:spcPts val="0"/>
              </a:spcAft>
              <a:buClr>
                <a:schemeClr val="dk1"/>
              </a:buClr>
              <a:buSzPts val="2200"/>
              <a:buNone/>
            </a:pPr>
            <a:r>
              <a:t/>
            </a:r>
            <a:endParaRPr sz="2200"/>
          </a:p>
          <a:p>
            <a:pPr indent="-457200" lvl="0" marL="457200" rtl="0" algn="l">
              <a:lnSpc>
                <a:spcPct val="110000"/>
              </a:lnSpc>
              <a:spcBef>
                <a:spcPts val="1000"/>
              </a:spcBef>
              <a:spcAft>
                <a:spcPts val="0"/>
              </a:spcAft>
              <a:buClr>
                <a:schemeClr val="dk1"/>
              </a:buClr>
              <a:buSzPts val="2200"/>
              <a:buAutoNum type="arabicPeriod"/>
            </a:pPr>
            <a:r>
              <a:rPr lang="en-US" sz="2200"/>
              <a:t>All of the variables and elements included in your task</a:t>
            </a:r>
            <a:endParaRPr/>
          </a:p>
          <a:p>
            <a:pPr indent="-457200" lvl="0" marL="457200" rtl="0" algn="l">
              <a:lnSpc>
                <a:spcPct val="110000"/>
              </a:lnSpc>
              <a:spcBef>
                <a:spcPts val="1000"/>
              </a:spcBef>
              <a:spcAft>
                <a:spcPts val="0"/>
              </a:spcAft>
              <a:buClr>
                <a:schemeClr val="dk1"/>
              </a:buClr>
              <a:buSzPts val="2200"/>
              <a:buAutoNum type="arabicPeriod"/>
            </a:pPr>
            <a:r>
              <a:rPr lang="en-US" sz="2200"/>
              <a:t>A diagram of how your task will run (see examples) </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nvSpPr>
        <p:spPr>
          <a:xfrm>
            <a:off x="9222399" y="3330309"/>
            <a:ext cx="14924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Reward Cond: </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2 sec</a:t>
            </a:r>
            <a:endParaRPr/>
          </a:p>
        </p:txBody>
      </p:sp>
      <p:sp>
        <p:nvSpPr>
          <p:cNvPr id="135" name="Google Shape;135;p7"/>
          <p:cNvSpPr txBox="1"/>
          <p:nvPr/>
        </p:nvSpPr>
        <p:spPr>
          <a:xfrm>
            <a:off x="5896303" y="969264"/>
            <a:ext cx="5787047" cy="575757"/>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dk1"/>
              </a:buClr>
              <a:buSzPts val="2200"/>
              <a:buFont typeface="Arial"/>
              <a:buNone/>
            </a:pPr>
            <a:r>
              <a:rPr b="1" lang="en-US" sz="2200" u="none">
                <a:solidFill>
                  <a:schemeClr val="dk1"/>
                </a:solidFill>
                <a:latin typeface="Arial"/>
                <a:ea typeface="Arial"/>
                <a:cs typeface="Arial"/>
                <a:sym typeface="Arial"/>
              </a:rPr>
              <a:t>Example Diagram:</a:t>
            </a:r>
            <a:endParaRPr b="1" sz="1300" u="none">
              <a:solidFill>
                <a:schemeClr val="dk1"/>
              </a:solidFill>
              <a:latin typeface="Arial"/>
              <a:ea typeface="Arial"/>
              <a:cs typeface="Arial"/>
              <a:sym typeface="Arial"/>
            </a:endParaRPr>
          </a:p>
        </p:txBody>
      </p:sp>
      <p:sp>
        <p:nvSpPr>
          <p:cNvPr id="136" name="Google Shape;136;p7"/>
          <p:cNvSpPr txBox="1"/>
          <p:nvPr/>
        </p:nvSpPr>
        <p:spPr>
          <a:xfrm>
            <a:off x="424566" y="969264"/>
            <a:ext cx="5471737" cy="5547150"/>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dk1"/>
              </a:buClr>
              <a:buSzPts val="2200"/>
              <a:buFont typeface="Arial"/>
              <a:buNone/>
            </a:pPr>
            <a:r>
              <a:rPr b="1" lang="en-US" sz="2200" u="none">
                <a:solidFill>
                  <a:schemeClr val="dk1"/>
                </a:solidFill>
                <a:latin typeface="Arial"/>
                <a:ea typeface="Arial"/>
                <a:cs typeface="Arial"/>
                <a:sym typeface="Arial"/>
              </a:rPr>
              <a:t>Example Variables to take Note of:</a:t>
            </a:r>
            <a:endParaRPr/>
          </a:p>
          <a:p>
            <a:pPr indent="0" lvl="0" marL="0" marR="0" rtl="0" algn="l">
              <a:lnSpc>
                <a:spcPct val="110000"/>
              </a:lnSpc>
              <a:spcBef>
                <a:spcPts val="1000"/>
              </a:spcBef>
              <a:spcAft>
                <a:spcPts val="0"/>
              </a:spcAft>
              <a:buClr>
                <a:schemeClr val="dk1"/>
              </a:buClr>
              <a:buSzPts val="2200"/>
              <a:buFont typeface="Arial"/>
              <a:buNone/>
            </a:pPr>
            <a:r>
              <a:t/>
            </a:r>
            <a:endParaRPr b="1" sz="2200" u="none">
              <a:solidFill>
                <a:schemeClr val="dk1"/>
              </a:solidFill>
              <a:latin typeface="Arial"/>
              <a:ea typeface="Arial"/>
              <a:cs typeface="Arial"/>
              <a:sym typeface="Arial"/>
            </a:endParaRPr>
          </a:p>
          <a:p>
            <a:pPr indent="-457200" lvl="0" marL="457200" marR="0" rtl="0" algn="l">
              <a:lnSpc>
                <a:spcPct val="110000"/>
              </a:lnSpc>
              <a:spcBef>
                <a:spcPts val="1000"/>
              </a:spcBef>
              <a:spcAft>
                <a:spcPts val="0"/>
              </a:spcAft>
              <a:buClr>
                <a:schemeClr val="dk1"/>
              </a:buClr>
              <a:buSzPts val="2000"/>
              <a:buFont typeface="Arial"/>
              <a:buAutoNum type="arabicPeriod"/>
            </a:pPr>
            <a:r>
              <a:rPr b="0" lang="en-US" sz="2000" u="none">
                <a:solidFill>
                  <a:schemeClr val="dk1"/>
                </a:solidFill>
                <a:latin typeface="Arial"/>
                <a:ea typeface="Arial"/>
                <a:cs typeface="Arial"/>
                <a:sym typeface="Arial"/>
              </a:rPr>
              <a:t>All Independent and Dependent variables </a:t>
            </a:r>
            <a:endParaRPr/>
          </a:p>
          <a:p>
            <a:pPr indent="-457200" lvl="1" marL="731520" marR="0" rtl="0" algn="l">
              <a:lnSpc>
                <a:spcPct val="110000"/>
              </a:lnSpc>
              <a:spcBef>
                <a:spcPts val="5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E.g., Choices, RT, reward conditions, outcome uncertainty, emotional manipulation, etc. </a:t>
            </a:r>
            <a:endParaRPr/>
          </a:p>
          <a:p>
            <a:pPr indent="-457200" lvl="0" marL="457200" marR="0" rtl="0" algn="l">
              <a:lnSpc>
                <a:spcPct val="110000"/>
              </a:lnSpc>
              <a:spcBef>
                <a:spcPts val="1000"/>
              </a:spcBef>
              <a:spcAft>
                <a:spcPts val="0"/>
              </a:spcAft>
              <a:buClr>
                <a:schemeClr val="dk1"/>
              </a:buClr>
              <a:buSzPts val="2000"/>
              <a:buFont typeface="Arial"/>
              <a:buAutoNum type="arabicPeriod"/>
            </a:pPr>
            <a:r>
              <a:rPr b="0" lang="en-US" sz="2000" u="none">
                <a:solidFill>
                  <a:schemeClr val="dk1"/>
                </a:solidFill>
                <a:latin typeface="Arial"/>
                <a:ea typeface="Arial"/>
                <a:cs typeface="Arial"/>
                <a:sym typeface="Arial"/>
              </a:rPr>
              <a:t>Task Timing Variables</a:t>
            </a:r>
            <a:endParaRPr/>
          </a:p>
          <a:p>
            <a:pPr indent="-457200" lvl="1" marL="731520" marR="0" rtl="0" algn="l">
              <a:lnSpc>
                <a:spcPct val="110000"/>
              </a:lnSpc>
              <a:spcBef>
                <a:spcPts val="5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E.g., stim on screen for X sec, participant had Y sec to respond, etc. </a:t>
            </a:r>
            <a:endParaRPr/>
          </a:p>
          <a:p>
            <a:pPr indent="-457200" lvl="0" marL="457200" marR="0" rtl="0" algn="l">
              <a:lnSpc>
                <a:spcPct val="110000"/>
              </a:lnSpc>
              <a:spcBef>
                <a:spcPts val="1000"/>
              </a:spcBef>
              <a:spcAft>
                <a:spcPts val="0"/>
              </a:spcAft>
              <a:buClr>
                <a:schemeClr val="dk1"/>
              </a:buClr>
              <a:buSzPts val="2000"/>
              <a:buFont typeface="Arial"/>
              <a:buAutoNum type="arabicPeriod"/>
            </a:pPr>
            <a:r>
              <a:rPr b="0" lang="en-US" sz="2000" u="none">
                <a:solidFill>
                  <a:schemeClr val="dk1"/>
                </a:solidFill>
                <a:latin typeface="Arial"/>
                <a:ea typeface="Arial"/>
                <a:cs typeface="Arial"/>
                <a:sym typeface="Arial"/>
              </a:rPr>
              <a:t>Number of trials and trial types</a:t>
            </a:r>
            <a:endParaRPr/>
          </a:p>
          <a:p>
            <a:pPr indent="-457200" lvl="1" marL="731520" marR="0" rtl="0" algn="l">
              <a:lnSpc>
                <a:spcPct val="110000"/>
              </a:lnSpc>
              <a:spcBef>
                <a:spcPts val="5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E.g. 48 trials; 24 high reward, 24 low reward </a:t>
            </a:r>
            <a:endParaRPr/>
          </a:p>
          <a:p>
            <a:pPr indent="0" lvl="0" marL="0" marR="0" rtl="0" algn="l">
              <a:lnSpc>
                <a:spcPct val="110000"/>
              </a:lnSpc>
              <a:spcBef>
                <a:spcPts val="1000"/>
              </a:spcBef>
              <a:spcAft>
                <a:spcPts val="0"/>
              </a:spcAft>
              <a:buClr>
                <a:schemeClr val="dk1"/>
              </a:buClr>
              <a:buSzPts val="2200"/>
              <a:buFont typeface="Arial"/>
              <a:buNone/>
            </a:pPr>
            <a:r>
              <a:t/>
            </a:r>
            <a:endParaRPr b="1" sz="2200" u="none">
              <a:solidFill>
                <a:schemeClr val="dk1"/>
              </a:solidFill>
              <a:latin typeface="Arial"/>
              <a:ea typeface="Arial"/>
              <a:cs typeface="Arial"/>
              <a:sym typeface="Arial"/>
            </a:endParaRPr>
          </a:p>
          <a:p>
            <a:pPr indent="0" lvl="0" marL="0" marR="0" rtl="0" algn="l">
              <a:lnSpc>
                <a:spcPct val="110000"/>
              </a:lnSpc>
              <a:spcBef>
                <a:spcPts val="1000"/>
              </a:spcBef>
              <a:spcAft>
                <a:spcPts val="0"/>
              </a:spcAft>
              <a:buClr>
                <a:schemeClr val="dk1"/>
              </a:buClr>
              <a:buSzPts val="2200"/>
              <a:buFont typeface="Arial"/>
              <a:buNone/>
            </a:pPr>
            <a:r>
              <a:t/>
            </a:r>
            <a:endParaRPr b="1" sz="2200" u="none">
              <a:solidFill>
                <a:schemeClr val="dk1"/>
              </a:solidFill>
              <a:latin typeface="Arial"/>
              <a:ea typeface="Arial"/>
              <a:cs typeface="Arial"/>
              <a:sym typeface="Arial"/>
            </a:endParaRPr>
          </a:p>
          <a:p>
            <a:pPr indent="0" lvl="0" marL="0" marR="0" rtl="0" algn="l">
              <a:lnSpc>
                <a:spcPct val="110000"/>
              </a:lnSpc>
              <a:spcBef>
                <a:spcPts val="1000"/>
              </a:spcBef>
              <a:spcAft>
                <a:spcPts val="0"/>
              </a:spcAft>
              <a:buClr>
                <a:schemeClr val="dk1"/>
              </a:buClr>
              <a:buSzPts val="1300"/>
              <a:buFont typeface="Arial"/>
              <a:buNone/>
            </a:pPr>
            <a:r>
              <a:t/>
            </a:r>
            <a:endParaRPr b="1" sz="1300" u="none">
              <a:solidFill>
                <a:schemeClr val="dk1"/>
              </a:solidFill>
              <a:latin typeface="Arial"/>
              <a:ea typeface="Arial"/>
              <a:cs typeface="Arial"/>
              <a:sym typeface="Arial"/>
            </a:endParaRPr>
          </a:p>
        </p:txBody>
      </p:sp>
      <p:sp>
        <p:nvSpPr>
          <p:cNvPr id="137" name="Google Shape;137;p7"/>
          <p:cNvSpPr/>
          <p:nvPr/>
        </p:nvSpPr>
        <p:spPr>
          <a:xfrm>
            <a:off x="7756634" y="1639613"/>
            <a:ext cx="1492469" cy="97746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a:t>
            </a:r>
            <a:endParaRPr/>
          </a:p>
        </p:txBody>
      </p:sp>
      <p:sp>
        <p:nvSpPr>
          <p:cNvPr id="138" name="Google Shape;138;p7"/>
          <p:cNvSpPr/>
          <p:nvPr/>
        </p:nvSpPr>
        <p:spPr>
          <a:xfrm>
            <a:off x="7756634" y="2765377"/>
            <a:ext cx="1492469" cy="97746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$5.00</a:t>
            </a:r>
            <a:endParaRPr/>
          </a:p>
        </p:txBody>
      </p:sp>
      <p:sp>
        <p:nvSpPr>
          <p:cNvPr id="139" name="Google Shape;139;p7"/>
          <p:cNvSpPr/>
          <p:nvPr/>
        </p:nvSpPr>
        <p:spPr>
          <a:xfrm>
            <a:off x="7756634" y="3907484"/>
            <a:ext cx="1492469" cy="97746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 name="Google Shape;140;p7"/>
          <p:cNvSpPr/>
          <p:nvPr/>
        </p:nvSpPr>
        <p:spPr>
          <a:xfrm>
            <a:off x="8687901" y="5291957"/>
            <a:ext cx="1492469" cy="97746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INCORRECT!</a:t>
            </a:r>
            <a:endParaRPr/>
          </a:p>
        </p:txBody>
      </p:sp>
      <p:sp>
        <p:nvSpPr>
          <p:cNvPr id="141" name="Google Shape;141;p7"/>
          <p:cNvSpPr/>
          <p:nvPr/>
        </p:nvSpPr>
        <p:spPr>
          <a:xfrm>
            <a:off x="6831724" y="5291957"/>
            <a:ext cx="1492469" cy="97746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CORRECT!</a:t>
            </a:r>
            <a:endParaRPr/>
          </a:p>
        </p:txBody>
      </p:sp>
      <p:cxnSp>
        <p:nvCxnSpPr>
          <p:cNvPr id="142" name="Google Shape;142;p7"/>
          <p:cNvCxnSpPr>
            <a:stCxn id="137" idx="2"/>
            <a:endCxn id="138" idx="0"/>
          </p:cNvCxnSpPr>
          <p:nvPr/>
        </p:nvCxnSpPr>
        <p:spPr>
          <a:xfrm>
            <a:off x="8502869" y="2617075"/>
            <a:ext cx="0" cy="148200"/>
          </a:xfrm>
          <a:prstGeom prst="straightConnector1">
            <a:avLst/>
          </a:prstGeom>
          <a:noFill/>
          <a:ln cap="flat" cmpd="sng" w="12700">
            <a:solidFill>
              <a:schemeClr val="dk1"/>
            </a:solidFill>
            <a:prstDash val="solid"/>
            <a:miter lim="800000"/>
            <a:headEnd len="sm" w="sm" type="none"/>
            <a:tailEnd len="med" w="med" type="triangle"/>
          </a:ln>
        </p:spPr>
      </p:cxnSp>
      <p:cxnSp>
        <p:nvCxnSpPr>
          <p:cNvPr id="143" name="Google Shape;143;p7"/>
          <p:cNvCxnSpPr/>
          <p:nvPr/>
        </p:nvCxnSpPr>
        <p:spPr>
          <a:xfrm>
            <a:off x="8502868" y="3742839"/>
            <a:ext cx="0" cy="148302"/>
          </a:xfrm>
          <a:prstGeom prst="straightConnector1">
            <a:avLst/>
          </a:prstGeom>
          <a:noFill/>
          <a:ln cap="flat" cmpd="sng" w="12700">
            <a:solidFill>
              <a:schemeClr val="dk1"/>
            </a:solidFill>
            <a:prstDash val="solid"/>
            <a:miter lim="800000"/>
            <a:headEnd len="sm" w="sm" type="none"/>
            <a:tailEnd len="med" w="med" type="triangle"/>
          </a:ln>
        </p:spPr>
      </p:cxnSp>
      <p:cxnSp>
        <p:nvCxnSpPr>
          <p:cNvPr id="144" name="Google Shape;144;p7"/>
          <p:cNvCxnSpPr>
            <a:stCxn id="139" idx="2"/>
            <a:endCxn id="141" idx="0"/>
          </p:cNvCxnSpPr>
          <p:nvPr/>
        </p:nvCxnSpPr>
        <p:spPr>
          <a:xfrm flipH="1">
            <a:off x="7577969" y="4884946"/>
            <a:ext cx="924900" cy="407100"/>
          </a:xfrm>
          <a:prstGeom prst="straightConnector1">
            <a:avLst/>
          </a:prstGeom>
          <a:noFill/>
          <a:ln cap="flat" cmpd="sng" w="12700">
            <a:solidFill>
              <a:schemeClr val="dk1"/>
            </a:solidFill>
            <a:prstDash val="solid"/>
            <a:miter lim="800000"/>
            <a:headEnd len="sm" w="sm" type="none"/>
            <a:tailEnd len="med" w="med" type="triangle"/>
          </a:ln>
        </p:spPr>
      </p:cxnSp>
      <p:cxnSp>
        <p:nvCxnSpPr>
          <p:cNvPr id="145" name="Google Shape;145;p7"/>
          <p:cNvCxnSpPr>
            <a:endCxn id="140" idx="0"/>
          </p:cNvCxnSpPr>
          <p:nvPr/>
        </p:nvCxnSpPr>
        <p:spPr>
          <a:xfrm>
            <a:off x="8509235" y="4882757"/>
            <a:ext cx="924900" cy="409200"/>
          </a:xfrm>
          <a:prstGeom prst="straightConnector1">
            <a:avLst/>
          </a:prstGeom>
          <a:noFill/>
          <a:ln cap="flat" cmpd="sng" w="12700">
            <a:solidFill>
              <a:schemeClr val="dk1"/>
            </a:solidFill>
            <a:prstDash val="solid"/>
            <a:miter lim="800000"/>
            <a:headEnd len="sm" w="sm" type="none"/>
            <a:tailEnd len="med" w="med" type="triangle"/>
          </a:ln>
        </p:spPr>
      </p:cxnSp>
      <p:cxnSp>
        <p:nvCxnSpPr>
          <p:cNvPr id="146" name="Google Shape;146;p7"/>
          <p:cNvCxnSpPr/>
          <p:nvPr/>
        </p:nvCxnSpPr>
        <p:spPr>
          <a:xfrm rot="10800000">
            <a:off x="9249103" y="2128344"/>
            <a:ext cx="1188720" cy="0"/>
          </a:xfrm>
          <a:prstGeom prst="straightConnector1">
            <a:avLst/>
          </a:prstGeom>
          <a:noFill/>
          <a:ln cap="flat" cmpd="sng" w="12700">
            <a:solidFill>
              <a:schemeClr val="dk1"/>
            </a:solidFill>
            <a:prstDash val="solid"/>
            <a:miter lim="800000"/>
            <a:headEnd len="sm" w="sm" type="none"/>
            <a:tailEnd len="med" w="med" type="triangle"/>
          </a:ln>
        </p:spPr>
      </p:cxnSp>
      <p:cxnSp>
        <p:nvCxnSpPr>
          <p:cNvPr id="147" name="Google Shape;147;p7"/>
          <p:cNvCxnSpPr/>
          <p:nvPr/>
        </p:nvCxnSpPr>
        <p:spPr>
          <a:xfrm>
            <a:off x="6568966" y="2128344"/>
            <a:ext cx="1187668" cy="0"/>
          </a:xfrm>
          <a:prstGeom prst="straightConnector1">
            <a:avLst/>
          </a:prstGeom>
          <a:noFill/>
          <a:ln cap="flat" cmpd="sng" w="12700">
            <a:solidFill>
              <a:schemeClr val="dk1"/>
            </a:solidFill>
            <a:prstDash val="solid"/>
            <a:miter lim="800000"/>
            <a:headEnd len="sm" w="sm" type="none"/>
            <a:tailEnd len="med" w="med" type="triangle"/>
          </a:ln>
        </p:spPr>
      </p:cxnSp>
      <p:sp>
        <p:nvSpPr>
          <p:cNvPr id="148" name="Google Shape;148;p7"/>
          <p:cNvSpPr/>
          <p:nvPr/>
        </p:nvSpPr>
        <p:spPr>
          <a:xfrm>
            <a:off x="7947923" y="4195205"/>
            <a:ext cx="365760" cy="365760"/>
          </a:xfrm>
          <a:prstGeom prst="ellipse">
            <a:avLst/>
          </a:prstGeom>
          <a:blipFill rotWithShape="1">
            <a:blip r:embed="rId3">
              <a:alphaModFix/>
            </a:blip>
            <a:tile algn="tl" flip="none" tx="0" sx="100000" ty="0" sy="100000"/>
          </a:blipFill>
          <a:ln cap="flat" cmpd="sng" w="12700">
            <a:solidFill>
              <a:srgbClr val="4B79A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9" name="Google Shape;149;p7"/>
          <p:cNvSpPr/>
          <p:nvPr/>
        </p:nvSpPr>
        <p:spPr>
          <a:xfrm>
            <a:off x="8658498" y="4200604"/>
            <a:ext cx="365760" cy="365760"/>
          </a:xfrm>
          <a:prstGeom prst="ellipse">
            <a:avLst/>
          </a:prstGeom>
          <a:blipFill rotWithShape="1">
            <a:blip r:embed="rId4">
              <a:alphaModFix/>
            </a:blip>
            <a:tile algn="tl" flip="none" tx="0" sx="100000" ty="0" sy="100000"/>
          </a:blipFill>
          <a:ln cap="flat" cmpd="sng" w="12700">
            <a:solidFill>
              <a:srgbClr val="4B79A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50" name="Google Shape;150;p7"/>
          <p:cNvCxnSpPr/>
          <p:nvPr/>
        </p:nvCxnSpPr>
        <p:spPr>
          <a:xfrm>
            <a:off x="6568966" y="2128344"/>
            <a:ext cx="0" cy="3652344"/>
          </a:xfrm>
          <a:prstGeom prst="straightConnector1">
            <a:avLst/>
          </a:prstGeom>
          <a:noFill/>
          <a:ln cap="flat" cmpd="sng" w="12700">
            <a:solidFill>
              <a:schemeClr val="dk1"/>
            </a:solidFill>
            <a:prstDash val="solid"/>
            <a:miter lim="800000"/>
            <a:headEnd len="sm" w="sm" type="none"/>
            <a:tailEnd len="sm" w="sm" type="none"/>
          </a:ln>
        </p:spPr>
      </p:cxnSp>
      <p:cxnSp>
        <p:nvCxnSpPr>
          <p:cNvPr id="151" name="Google Shape;151;p7"/>
          <p:cNvCxnSpPr/>
          <p:nvPr/>
        </p:nvCxnSpPr>
        <p:spPr>
          <a:xfrm>
            <a:off x="10437823" y="2128344"/>
            <a:ext cx="0" cy="3652344"/>
          </a:xfrm>
          <a:prstGeom prst="straightConnector1">
            <a:avLst/>
          </a:prstGeom>
          <a:noFill/>
          <a:ln cap="flat" cmpd="sng" w="12700">
            <a:solidFill>
              <a:schemeClr val="dk1"/>
            </a:solidFill>
            <a:prstDash val="solid"/>
            <a:miter lim="800000"/>
            <a:headEnd len="sm" w="sm" type="none"/>
            <a:tailEnd len="sm" w="sm" type="none"/>
          </a:ln>
        </p:spPr>
      </p:cxnSp>
      <p:cxnSp>
        <p:nvCxnSpPr>
          <p:cNvPr id="152" name="Google Shape;152;p7"/>
          <p:cNvCxnSpPr>
            <a:stCxn id="141" idx="1"/>
          </p:cNvCxnSpPr>
          <p:nvPr/>
        </p:nvCxnSpPr>
        <p:spPr>
          <a:xfrm rot="10800000">
            <a:off x="6568924" y="5780688"/>
            <a:ext cx="262800" cy="0"/>
          </a:xfrm>
          <a:prstGeom prst="straightConnector1">
            <a:avLst/>
          </a:prstGeom>
          <a:noFill/>
          <a:ln cap="flat" cmpd="sng" w="12700">
            <a:solidFill>
              <a:schemeClr val="dk1"/>
            </a:solidFill>
            <a:prstDash val="solid"/>
            <a:miter lim="800000"/>
            <a:headEnd len="sm" w="sm" type="none"/>
            <a:tailEnd len="sm" w="sm" type="none"/>
          </a:ln>
        </p:spPr>
      </p:cxnSp>
      <p:cxnSp>
        <p:nvCxnSpPr>
          <p:cNvPr id="153" name="Google Shape;153;p7"/>
          <p:cNvCxnSpPr/>
          <p:nvPr/>
        </p:nvCxnSpPr>
        <p:spPr>
          <a:xfrm rot="10800000">
            <a:off x="10180370" y="5780688"/>
            <a:ext cx="262758" cy="0"/>
          </a:xfrm>
          <a:prstGeom prst="straightConnector1">
            <a:avLst/>
          </a:prstGeom>
          <a:noFill/>
          <a:ln cap="flat" cmpd="sng" w="12700">
            <a:solidFill>
              <a:schemeClr val="dk1"/>
            </a:solidFill>
            <a:prstDash val="solid"/>
            <a:miter lim="800000"/>
            <a:headEnd len="sm" w="sm" type="none"/>
            <a:tailEnd len="sm" w="sm" type="none"/>
          </a:ln>
        </p:spPr>
      </p:cxnSp>
      <p:sp>
        <p:nvSpPr>
          <p:cNvPr id="154" name="Google Shape;154;p7"/>
          <p:cNvSpPr txBox="1"/>
          <p:nvPr/>
        </p:nvSpPr>
        <p:spPr>
          <a:xfrm>
            <a:off x="9232852" y="2197374"/>
            <a:ext cx="118871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Fixation Cross: 1 sec</a:t>
            </a:r>
            <a:endParaRPr/>
          </a:p>
        </p:txBody>
      </p:sp>
      <p:sp>
        <p:nvSpPr>
          <p:cNvPr id="155" name="Google Shape;155;p7"/>
          <p:cNvSpPr txBox="1"/>
          <p:nvPr/>
        </p:nvSpPr>
        <p:spPr>
          <a:xfrm>
            <a:off x="9215547" y="4463244"/>
            <a:ext cx="14924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Choice Phase: </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5 sec</a:t>
            </a:r>
            <a:endParaRPr/>
          </a:p>
        </p:txBody>
      </p:sp>
      <p:sp>
        <p:nvSpPr>
          <p:cNvPr id="156" name="Google Shape;156;p7"/>
          <p:cNvSpPr txBox="1"/>
          <p:nvPr/>
        </p:nvSpPr>
        <p:spPr>
          <a:xfrm>
            <a:off x="10190882" y="5807754"/>
            <a:ext cx="14924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Feedback Phase: </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2 sec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txBox="1"/>
          <p:nvPr>
            <p:ph type="title"/>
          </p:nvPr>
        </p:nvSpPr>
        <p:spPr>
          <a:xfrm>
            <a:off x="517870" y="978408"/>
            <a:ext cx="5021182" cy="487045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5400"/>
              <a:buFont typeface="Arial"/>
              <a:buNone/>
            </a:pPr>
            <a:r>
              <a:rPr lang="en-US"/>
              <a:t>Final Paradigm</a:t>
            </a:r>
            <a:br>
              <a:rPr lang="en-US"/>
            </a:br>
            <a:br>
              <a:rPr lang="en-US"/>
            </a:br>
            <a:br>
              <a:rPr lang="en-US"/>
            </a:br>
            <a:r>
              <a:rPr lang="en-US" sz="2000"/>
              <a:t>1. Collect any stimuli you might need</a:t>
            </a:r>
            <a:endParaRPr/>
          </a:p>
        </p:txBody>
      </p:sp>
      <p:sp>
        <p:nvSpPr>
          <p:cNvPr id="162" name="Google Shape;162;p8"/>
          <p:cNvSpPr txBox="1"/>
          <p:nvPr>
            <p:ph idx="1" type="body"/>
          </p:nvPr>
        </p:nvSpPr>
        <p:spPr>
          <a:xfrm>
            <a:off x="6096000" y="969264"/>
            <a:ext cx="5587350" cy="4870457"/>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10000"/>
              </a:lnSpc>
              <a:spcBef>
                <a:spcPts val="0"/>
              </a:spcBef>
              <a:spcAft>
                <a:spcPts val="0"/>
              </a:spcAft>
              <a:buClr>
                <a:schemeClr val="dk1"/>
              </a:buClr>
              <a:buSzPts val="2000"/>
              <a:buNone/>
            </a:pPr>
            <a:r>
              <a:rPr lang="en-US"/>
              <a:t>If your design called for stimuli (pictures, buttons, specific text, etc.), collect and document stimuli.</a:t>
            </a:r>
            <a:endParaRPr/>
          </a:p>
          <a:p>
            <a:pPr indent="0" lvl="0" marL="0" rtl="0" algn="l">
              <a:lnSpc>
                <a:spcPct val="110000"/>
              </a:lnSpc>
              <a:spcBef>
                <a:spcPts val="1000"/>
              </a:spcBef>
              <a:spcAft>
                <a:spcPts val="0"/>
              </a:spcAft>
              <a:buClr>
                <a:schemeClr val="dk1"/>
              </a:buClr>
              <a:buSzPts val="2000"/>
              <a:buNone/>
            </a:pPr>
            <a:r>
              <a:t/>
            </a:r>
            <a:endParaRPr/>
          </a:p>
          <a:p>
            <a:pPr indent="0" lvl="0" marL="0" rtl="0" algn="l">
              <a:lnSpc>
                <a:spcPct val="110000"/>
              </a:lnSpc>
              <a:spcBef>
                <a:spcPts val="1000"/>
              </a:spcBef>
              <a:spcAft>
                <a:spcPts val="0"/>
              </a:spcAft>
              <a:buClr>
                <a:schemeClr val="dk1"/>
              </a:buClr>
              <a:buSzPts val="2000"/>
              <a:buNone/>
            </a:pPr>
            <a:r>
              <a:rPr lang="en-US"/>
              <a:t>Includes:</a:t>
            </a:r>
            <a:endParaRPr/>
          </a:p>
          <a:p>
            <a:pPr indent="-342900" lvl="0" marL="342900" rtl="0" algn="l">
              <a:lnSpc>
                <a:spcPct val="110000"/>
              </a:lnSpc>
              <a:spcBef>
                <a:spcPts val="1000"/>
              </a:spcBef>
              <a:spcAft>
                <a:spcPts val="0"/>
              </a:spcAft>
              <a:buClr>
                <a:schemeClr val="dk1"/>
              </a:buClr>
              <a:buSzPts val="2000"/>
              <a:buFont typeface="Arial"/>
              <a:buChar char="-"/>
            </a:pPr>
            <a:r>
              <a:rPr lang="en-US"/>
              <a:t>Organize spreadsheet of stimuli name, “type” and other important information</a:t>
            </a:r>
            <a:endParaRPr/>
          </a:p>
          <a:p>
            <a:pPr indent="-342900" lvl="0" marL="342900" rtl="0" algn="l">
              <a:lnSpc>
                <a:spcPct val="110000"/>
              </a:lnSpc>
              <a:spcBef>
                <a:spcPts val="1000"/>
              </a:spcBef>
              <a:spcAft>
                <a:spcPts val="0"/>
              </a:spcAft>
              <a:buClr>
                <a:schemeClr val="dk1"/>
              </a:buClr>
              <a:buSzPts val="2000"/>
              <a:buFont typeface="Arial"/>
              <a:buChar char="-"/>
            </a:pPr>
            <a:r>
              <a:rPr lang="en-US"/>
              <a:t>Most likely some standardization (file naming + sizing, colors, etc.)</a:t>
            </a:r>
            <a:endParaRPr/>
          </a:p>
          <a:p>
            <a:pPr indent="-342900" lvl="0" marL="342900" rtl="0" algn="l">
              <a:lnSpc>
                <a:spcPct val="110000"/>
              </a:lnSpc>
              <a:spcBef>
                <a:spcPts val="1000"/>
              </a:spcBef>
              <a:spcAft>
                <a:spcPts val="0"/>
              </a:spcAft>
              <a:buClr>
                <a:schemeClr val="dk1"/>
              </a:buClr>
              <a:buSzPts val="2000"/>
              <a:buFont typeface="Arial"/>
              <a:buChar char="-"/>
            </a:pPr>
            <a:r>
              <a:rPr lang="en-US"/>
              <a:t>Creating place to house stimuli so python can access them</a:t>
            </a:r>
            <a:endParaRPr/>
          </a:p>
          <a:p>
            <a:pPr indent="-342900" lvl="0" marL="342900" rtl="0" algn="l">
              <a:lnSpc>
                <a:spcPct val="110000"/>
              </a:lnSpc>
              <a:spcBef>
                <a:spcPts val="1000"/>
              </a:spcBef>
              <a:spcAft>
                <a:spcPts val="0"/>
              </a:spcAft>
              <a:buClr>
                <a:schemeClr val="dk1"/>
              </a:buClr>
              <a:buSzPts val="2000"/>
              <a:buFont typeface="Arial"/>
              <a:buChar char="-"/>
            </a:pPr>
            <a:r>
              <a:rPr lang="en-US"/>
              <a:t>Creating instructions for to tell your participant what they will be doing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txBox="1"/>
          <p:nvPr>
            <p:ph type="title"/>
          </p:nvPr>
        </p:nvSpPr>
        <p:spPr>
          <a:xfrm>
            <a:off x="517870" y="978408"/>
            <a:ext cx="5021182" cy="487045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5400"/>
              <a:buFont typeface="Arial"/>
              <a:buNone/>
            </a:pPr>
            <a:r>
              <a:rPr lang="en-US"/>
              <a:t>Final Paradigm</a:t>
            </a:r>
            <a:br>
              <a:rPr lang="en-US"/>
            </a:br>
            <a:br>
              <a:rPr lang="en-US"/>
            </a:br>
            <a:br>
              <a:rPr lang="en-US"/>
            </a:br>
            <a:r>
              <a:rPr lang="en-US" sz="2000"/>
              <a:t>2. Code up and comment task design (this will be your final document)</a:t>
            </a:r>
            <a:br>
              <a:rPr lang="en-US" sz="2000"/>
            </a:br>
            <a:br>
              <a:rPr lang="en-US" sz="2000"/>
            </a:br>
            <a:endParaRPr sz="2000"/>
          </a:p>
        </p:txBody>
      </p:sp>
      <p:sp>
        <p:nvSpPr>
          <p:cNvPr id="168" name="Google Shape;168;p9"/>
          <p:cNvSpPr txBox="1"/>
          <p:nvPr>
            <p:ph idx="1" type="body"/>
          </p:nvPr>
        </p:nvSpPr>
        <p:spPr>
          <a:xfrm>
            <a:off x="6096000" y="969264"/>
            <a:ext cx="5587350" cy="4870457"/>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000"/>
              <a:buNone/>
            </a:pPr>
            <a:r>
              <a:rPr lang="en-US"/>
              <a:t>Your final document will be the python files you use to actually run your task. </a:t>
            </a:r>
            <a:endParaRPr/>
          </a:p>
          <a:p>
            <a:pPr indent="0" lvl="0" marL="0" rtl="0" algn="l">
              <a:lnSpc>
                <a:spcPct val="110000"/>
              </a:lnSpc>
              <a:spcBef>
                <a:spcPts val="1000"/>
              </a:spcBef>
              <a:spcAft>
                <a:spcPts val="0"/>
              </a:spcAft>
              <a:buClr>
                <a:schemeClr val="dk1"/>
              </a:buClr>
              <a:buSzPts val="2000"/>
              <a:buNone/>
            </a:pPr>
            <a:r>
              <a:t/>
            </a:r>
            <a:endParaRPr/>
          </a:p>
          <a:p>
            <a:pPr indent="0" lvl="0" marL="0" rtl="0" algn="l">
              <a:lnSpc>
                <a:spcPct val="110000"/>
              </a:lnSpc>
              <a:spcBef>
                <a:spcPts val="1000"/>
              </a:spcBef>
              <a:spcAft>
                <a:spcPts val="0"/>
              </a:spcAft>
              <a:buClr>
                <a:schemeClr val="dk1"/>
              </a:buClr>
              <a:buSzPts val="2000"/>
              <a:buNone/>
            </a:pPr>
            <a:r>
              <a:rPr lang="en-US"/>
              <a:t>In addition to the code itself, the files must be </a:t>
            </a:r>
            <a:r>
              <a:rPr lang="en-US" u="sng"/>
              <a:t>well commented/documented</a:t>
            </a:r>
            <a:r>
              <a:rPr lang="en-US"/>
              <a:t>. As a check, you should be able to read and understand the code produced by each other.  </a:t>
            </a:r>
            <a:endParaRPr/>
          </a:p>
          <a:p>
            <a:pPr indent="0" lvl="0" marL="0" rtl="0" algn="l">
              <a:lnSpc>
                <a:spcPct val="110000"/>
              </a:lnSpc>
              <a:spcBef>
                <a:spcPts val="1000"/>
              </a:spcBef>
              <a:spcAft>
                <a:spcPts val="0"/>
              </a:spcAft>
              <a:buClr>
                <a:schemeClr val="dk1"/>
              </a:buClr>
              <a:buSzPts val="2000"/>
              <a:buNone/>
            </a:pPr>
            <a:r>
              <a:t/>
            </a:r>
            <a:endParaRPr/>
          </a:p>
          <a:p>
            <a:pPr indent="0" lvl="0" marL="0" rtl="0" algn="l">
              <a:lnSpc>
                <a:spcPct val="110000"/>
              </a:lnSpc>
              <a:spcBef>
                <a:spcPts val="1000"/>
              </a:spcBef>
              <a:spcAft>
                <a:spcPts val="0"/>
              </a:spcAft>
              <a:buClr>
                <a:schemeClr val="dk1"/>
              </a:buClr>
              <a:buSzPts val="2000"/>
              <a:buNone/>
            </a:pPr>
            <a:r>
              <a:rPr lang="en-US"/>
              <a:t>You should also include a note on how the output files are organized.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staltVTI">
  <a:themeElements>
    <a:clrScheme name="AnalogousFromLightSeedLeftStep">
      <a:dk1>
        <a:srgbClr val="000000"/>
      </a:dk1>
      <a:lt1>
        <a:srgbClr val="FFFFFF"/>
      </a:lt1>
      <a:dk2>
        <a:srgbClr val="243141"/>
      </a:dk2>
      <a:lt2>
        <a:srgbClr val="E8E5E2"/>
      </a:lt2>
      <a:accent1>
        <a:srgbClr val="67A6EE"/>
      </a:accent1>
      <a:accent2>
        <a:srgbClr val="2CB1C3"/>
      </a:accent2>
      <a:accent3>
        <a:srgbClr val="35B790"/>
      </a:accent3>
      <a:accent4>
        <a:srgbClr val="30BB58"/>
      </a:accent4>
      <a:accent5>
        <a:srgbClr val="43B931"/>
      </a:accent5>
      <a:accent6>
        <a:srgbClr val="7CB23B"/>
      </a:accent6>
      <a:hlink>
        <a:srgbClr val="9A7E5D"/>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2021-10-11T13:59:28Z</dcterms:created>
  <dc:creator>Abigail Hsiung</dc:creator>
</cp:coreProperties>
</file>