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0" r:id="rId6"/>
    <p:sldId id="286" r:id="rId7"/>
    <p:sldId id="287" r:id="rId8"/>
    <p:sldId id="842" r:id="rId9"/>
    <p:sldId id="288" r:id="rId10"/>
    <p:sldId id="259" r:id="rId11"/>
    <p:sldId id="732" r:id="rId12"/>
    <p:sldId id="836" r:id="rId13"/>
    <p:sldId id="744" r:id="rId14"/>
    <p:sldId id="835" r:id="rId15"/>
    <p:sldId id="837" r:id="rId16"/>
    <p:sldId id="764" r:id="rId17"/>
    <p:sldId id="767" r:id="rId18"/>
    <p:sldId id="838" r:id="rId19"/>
    <p:sldId id="840" r:id="rId20"/>
    <p:sldId id="829" r:id="rId21"/>
    <p:sldId id="772" r:id="rId22"/>
    <p:sldId id="8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>
        <p:scale>
          <a:sx n="123" d="100"/>
          <a:sy n="123" d="100"/>
        </p:scale>
        <p:origin x="-432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3F32B-2356-8B4A-9164-C3DA481C0CC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A92B7-4C21-1F46-8FEA-6659CDA8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31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5AD-170E-484C-B8A8-9A522EB79C0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047E-58B1-3241-B9A8-21C76118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5AD-170E-484C-B8A8-9A522EB79C0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047E-58B1-3241-B9A8-21C76118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3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5AD-170E-484C-B8A8-9A522EB79C0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047E-58B1-3241-B9A8-21C76118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5AD-170E-484C-B8A8-9A522EB79C0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047E-58B1-3241-B9A8-21C76118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5AD-170E-484C-B8A8-9A522EB79C0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047E-58B1-3241-B9A8-21C76118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5AD-170E-484C-B8A8-9A522EB79C0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047E-58B1-3241-B9A8-21C76118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5AD-170E-484C-B8A8-9A522EB79C0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047E-58B1-3241-B9A8-21C76118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5AD-170E-484C-B8A8-9A522EB79C0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047E-58B1-3241-B9A8-21C76118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5AD-170E-484C-B8A8-9A522EB79C0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047E-58B1-3241-B9A8-21C76118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7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5AD-170E-484C-B8A8-9A522EB79C0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047E-58B1-3241-B9A8-21C76118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5AD-170E-484C-B8A8-9A522EB79C0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047E-58B1-3241-B9A8-21C76118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1F5AD-170E-484C-B8A8-9A522EB79C0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047E-58B1-3241-B9A8-21C76118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hengyuan.jiang@duke.edu" TargetMode="External"/><Relationship Id="rId2" Type="http://schemas.openxmlformats.org/officeDocument/2006/relationships/hyperlink" Target="mailto:neilgong@iastate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uepeng.hu@duke.ed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duke.edu/~zg70/courses/AML/AdversarialM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dversarialmlduke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ECE 663: Machine Learning in Adversarial Settings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Neil Gong</a:t>
            </a:r>
          </a:p>
        </p:txBody>
      </p:sp>
    </p:spTree>
    <p:extLst>
      <p:ext uri="{BB962C8B-B14F-4D97-AF65-F5344CB8AC3E}">
        <p14:creationId xmlns:p14="http://schemas.microsoft.com/office/powerpoint/2010/main" val="187407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50% project </a:t>
            </a:r>
          </a:p>
          <a:p>
            <a:endParaRPr lang="en-US" dirty="0"/>
          </a:p>
          <a:p>
            <a:r>
              <a:rPr lang="en-US" dirty="0"/>
              <a:t>25% reading assignment </a:t>
            </a:r>
          </a:p>
          <a:p>
            <a:endParaRPr lang="en-US" dirty="0"/>
          </a:p>
          <a:p>
            <a:r>
              <a:rPr lang="en-US" dirty="0"/>
              <a:t>10% class participation </a:t>
            </a:r>
          </a:p>
          <a:p>
            <a:endParaRPr lang="en-US" dirty="0"/>
          </a:p>
          <a:p>
            <a:r>
              <a:rPr lang="en-US" dirty="0"/>
              <a:t>15% class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616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0400-011C-BE45-87BD-8BF9E822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8554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Machine Learning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6E77D-EAF5-AF45-869C-0E9314B1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CC14-3FDD-9F4E-80DE-B9305690C8B0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51A38-D086-DB46-B0A8-03E57B90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441" y="2962419"/>
            <a:ext cx="963883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Training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BBB9C-70A7-4C4D-BC34-127CC305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342" y="1618267"/>
            <a:ext cx="211772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Algorithm to learn hyperparameters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BD02B-F475-FC48-9BAD-48F9AE2B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055" y="1749279"/>
            <a:ext cx="19858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Hyperparameters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F1548-7C98-B140-ABA9-8AB312F11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072" y="2942416"/>
            <a:ext cx="1670957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Algorithm to learn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A23BB-2151-454F-BA58-453A1752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503" y="3098961"/>
            <a:ext cx="83099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Model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6F9F65-8BD8-D94C-B601-F8076D28EF21}"/>
              </a:ext>
            </a:extLst>
          </p:cNvPr>
          <p:cNvCxnSpPr>
            <a:cxnSpLocks noChangeShapeType="1"/>
            <a:stCxn id="7" idx="3"/>
          </p:cNvCxnSpPr>
          <p:nvPr/>
        </p:nvCxnSpPr>
        <p:spPr bwMode="auto">
          <a:xfrm flipV="1">
            <a:off x="3284324" y="2412647"/>
            <a:ext cx="1539359" cy="8613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431A37-4937-AA4A-92A8-CF56351E74FF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 flipH="1">
            <a:off x="6603550" y="2241514"/>
            <a:ext cx="835478" cy="70090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F6526-090D-A44D-8ECE-C856960BA7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30385" y="3276063"/>
            <a:ext cx="151129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9EF644-D904-B144-BA79-6A3E0A784F93}"/>
              </a:ext>
            </a:extLst>
          </p:cNvPr>
          <p:cNvCxnSpPr>
            <a:cxnSpLocks noChangeShapeType="1"/>
            <a:stCxn id="8" idx="3"/>
            <a:endCxn id="10" idx="1"/>
          </p:cNvCxnSpPr>
          <p:nvPr/>
        </p:nvCxnSpPr>
        <p:spPr bwMode="auto">
          <a:xfrm flipV="1">
            <a:off x="5896066" y="1922403"/>
            <a:ext cx="578988" cy="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3B423E-4DB4-CF44-8CE6-9DA5FD33D6E2}"/>
              </a:ext>
            </a:extLst>
          </p:cNvPr>
          <p:cNvCxnSpPr>
            <a:cxnSpLocks noChangeShapeType="1"/>
            <a:stCxn id="7" idx="3"/>
            <a:endCxn id="12" idx="1"/>
          </p:cNvCxnSpPr>
          <p:nvPr/>
        </p:nvCxnSpPr>
        <p:spPr bwMode="auto">
          <a:xfrm flipV="1">
            <a:off x="3284323" y="3254041"/>
            <a:ext cx="2483748" cy="2000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3A915D-B55F-5845-A362-6EEC1325C6DE}"/>
              </a:ext>
            </a:extLst>
          </p:cNvPr>
          <p:cNvSpPr txBox="1"/>
          <p:nvPr/>
        </p:nvSpPr>
        <p:spPr>
          <a:xfrm>
            <a:off x="1910106" y="1307423"/>
            <a:ext cx="1738152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Training phase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850215-2076-FB48-891C-2F2C970E9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370" y="4747380"/>
            <a:ext cx="83099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Model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42525-D1E5-4B45-8C5B-6B0F28350F59}"/>
              </a:ext>
            </a:extLst>
          </p:cNvPr>
          <p:cNvSpPr txBox="1"/>
          <p:nvPr/>
        </p:nvSpPr>
        <p:spPr>
          <a:xfrm>
            <a:off x="2456165" y="4721926"/>
            <a:ext cx="1286575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E54285-C53B-A04E-916B-89DC7C8809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8567" y="4904061"/>
            <a:ext cx="182927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2A27F9-F781-1746-91D4-0C70FB9066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24189" y="4915785"/>
            <a:ext cx="182927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BAC978-E964-2440-95FA-2517D88B1B1A}"/>
              </a:ext>
            </a:extLst>
          </p:cNvPr>
          <p:cNvSpPr txBox="1"/>
          <p:nvPr/>
        </p:nvSpPr>
        <p:spPr>
          <a:xfrm>
            <a:off x="8591054" y="4733732"/>
            <a:ext cx="1359155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3077E8B6-0029-3744-95CA-274C0F0EDE39}"/>
              </a:ext>
            </a:extLst>
          </p:cNvPr>
          <p:cNvSpPr/>
          <p:nvPr/>
        </p:nvSpPr>
        <p:spPr>
          <a:xfrm>
            <a:off x="1928454" y="1357977"/>
            <a:ext cx="8414239" cy="2637873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9B9937C5-EFE6-BB40-8343-BF489D4D9937}"/>
              </a:ext>
            </a:extLst>
          </p:cNvPr>
          <p:cNvSpPr/>
          <p:nvPr/>
        </p:nvSpPr>
        <p:spPr>
          <a:xfrm>
            <a:off x="1926028" y="4259138"/>
            <a:ext cx="8414239" cy="1894787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3753A5-3CAF-8D47-93D0-5EF7FC44E38F}"/>
              </a:ext>
            </a:extLst>
          </p:cNvPr>
          <p:cNvSpPr txBox="1"/>
          <p:nvPr/>
        </p:nvSpPr>
        <p:spPr>
          <a:xfrm>
            <a:off x="1973311" y="5655360"/>
            <a:ext cx="2198390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Deployment phase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9A663D-3959-4A4E-98DC-07011C27BDAB}"/>
              </a:ext>
            </a:extLst>
          </p:cNvPr>
          <p:cNvSpPr txBox="1"/>
          <p:nvPr/>
        </p:nvSpPr>
        <p:spPr>
          <a:xfrm>
            <a:off x="5577262" y="4759576"/>
            <a:ext cx="13856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7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4" grpId="0"/>
      <p:bldP spid="33" grpId="0"/>
      <p:bldP spid="42" grpId="0"/>
      <p:bldP spid="20" grpId="0"/>
      <p:bldP spid="30" grpId="0"/>
      <p:bldP spid="23" grpId="0" animBg="1"/>
      <p:bldP spid="3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5C90-81FD-1C4C-A0EC-FA52949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Security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A0B9-6B8C-2443-AAFA-29EE2B46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Training phase</a:t>
            </a:r>
          </a:p>
          <a:p>
            <a:pPr lvl="1"/>
            <a:r>
              <a:rPr lang="en-US" dirty="0"/>
              <a:t>Deployment phase</a:t>
            </a:r>
          </a:p>
          <a:p>
            <a:endParaRPr lang="en-US" dirty="0"/>
          </a:p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Training/testing data</a:t>
            </a:r>
          </a:p>
          <a:p>
            <a:pPr lvl="1"/>
            <a:r>
              <a:rPr lang="en-US" dirty="0"/>
              <a:t>Model parameters</a:t>
            </a:r>
          </a:p>
          <a:p>
            <a:pPr lvl="1"/>
            <a:r>
              <a:rPr lang="en-US" dirty="0"/>
              <a:t>Hyperparameters</a:t>
            </a:r>
          </a:p>
          <a:p>
            <a:pPr lvl="1"/>
            <a:r>
              <a:rPr lang="en-US" dirty="0"/>
              <a:t>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FE234-80EC-8E47-8DC9-70644D5C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CC14-3FDD-9F4E-80DE-B9305690C8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0400-011C-BE45-87BD-8BF9E822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8554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Integrity of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6E77D-EAF5-AF45-869C-0E9314B1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CC14-3FDD-9F4E-80DE-B9305690C8B0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51A38-D086-DB46-B0A8-03E57B90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441" y="2962419"/>
            <a:ext cx="963883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Training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BBB9C-70A7-4C4D-BC34-127CC305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342" y="1618267"/>
            <a:ext cx="211772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Algorithm to learn hyperparameters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BD02B-F475-FC48-9BAD-48F9AE2B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055" y="1749279"/>
            <a:ext cx="19858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Hyperparameters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F1548-7C98-B140-ABA9-8AB312F11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072" y="2942416"/>
            <a:ext cx="1670957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Algorithm to learn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A23BB-2151-454F-BA58-453A1752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503" y="3098961"/>
            <a:ext cx="83099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Model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6F9F65-8BD8-D94C-B601-F8076D28EF21}"/>
              </a:ext>
            </a:extLst>
          </p:cNvPr>
          <p:cNvCxnSpPr>
            <a:cxnSpLocks noChangeShapeType="1"/>
            <a:stCxn id="7" idx="3"/>
          </p:cNvCxnSpPr>
          <p:nvPr/>
        </p:nvCxnSpPr>
        <p:spPr bwMode="auto">
          <a:xfrm flipV="1">
            <a:off x="3284324" y="2412647"/>
            <a:ext cx="1539359" cy="8613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431A37-4937-AA4A-92A8-CF56351E74FF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 flipH="1">
            <a:off x="6603550" y="2241514"/>
            <a:ext cx="835478" cy="70090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F6526-090D-A44D-8ECE-C856960BA7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30385" y="3276063"/>
            <a:ext cx="151129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9EF644-D904-B144-BA79-6A3E0A784F93}"/>
              </a:ext>
            </a:extLst>
          </p:cNvPr>
          <p:cNvCxnSpPr>
            <a:cxnSpLocks noChangeShapeType="1"/>
            <a:stCxn id="8" idx="3"/>
            <a:endCxn id="10" idx="1"/>
          </p:cNvCxnSpPr>
          <p:nvPr/>
        </p:nvCxnSpPr>
        <p:spPr bwMode="auto">
          <a:xfrm flipV="1">
            <a:off x="5896066" y="1922403"/>
            <a:ext cx="578988" cy="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3B423E-4DB4-CF44-8CE6-9DA5FD33D6E2}"/>
              </a:ext>
            </a:extLst>
          </p:cNvPr>
          <p:cNvCxnSpPr>
            <a:cxnSpLocks noChangeShapeType="1"/>
            <a:stCxn id="7" idx="3"/>
            <a:endCxn id="12" idx="1"/>
          </p:cNvCxnSpPr>
          <p:nvPr/>
        </p:nvCxnSpPr>
        <p:spPr bwMode="auto">
          <a:xfrm flipV="1">
            <a:off x="3284323" y="3254041"/>
            <a:ext cx="2483748" cy="2000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3A915D-B55F-5845-A362-6EEC1325C6DE}"/>
              </a:ext>
            </a:extLst>
          </p:cNvPr>
          <p:cNvSpPr txBox="1"/>
          <p:nvPr/>
        </p:nvSpPr>
        <p:spPr>
          <a:xfrm>
            <a:off x="1910106" y="1307423"/>
            <a:ext cx="1738152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Training phase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850215-2076-FB48-891C-2F2C970E9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370" y="4747380"/>
            <a:ext cx="83099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Model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42525-D1E5-4B45-8C5B-6B0F28350F59}"/>
              </a:ext>
            </a:extLst>
          </p:cNvPr>
          <p:cNvSpPr txBox="1"/>
          <p:nvPr/>
        </p:nvSpPr>
        <p:spPr>
          <a:xfrm>
            <a:off x="2456165" y="4721926"/>
            <a:ext cx="1286575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E54285-C53B-A04E-916B-89DC7C8809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8567" y="4904061"/>
            <a:ext cx="182927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2A27F9-F781-1746-91D4-0C70FB9066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24189" y="4915785"/>
            <a:ext cx="182927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BAC978-E964-2440-95FA-2517D88B1B1A}"/>
              </a:ext>
            </a:extLst>
          </p:cNvPr>
          <p:cNvSpPr txBox="1"/>
          <p:nvPr/>
        </p:nvSpPr>
        <p:spPr>
          <a:xfrm>
            <a:off x="8591054" y="4733732"/>
            <a:ext cx="1359155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3077E8B6-0029-3744-95CA-274C0F0EDE39}"/>
              </a:ext>
            </a:extLst>
          </p:cNvPr>
          <p:cNvSpPr/>
          <p:nvPr/>
        </p:nvSpPr>
        <p:spPr>
          <a:xfrm>
            <a:off x="1928454" y="1357977"/>
            <a:ext cx="8414239" cy="2637873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9B9937C5-EFE6-BB40-8343-BF489D4D9937}"/>
              </a:ext>
            </a:extLst>
          </p:cNvPr>
          <p:cNvSpPr/>
          <p:nvPr/>
        </p:nvSpPr>
        <p:spPr>
          <a:xfrm>
            <a:off x="1926028" y="4259138"/>
            <a:ext cx="8414239" cy="1894787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3753A5-3CAF-8D47-93D0-5EF7FC44E38F}"/>
              </a:ext>
            </a:extLst>
          </p:cNvPr>
          <p:cNvSpPr txBox="1"/>
          <p:nvPr/>
        </p:nvSpPr>
        <p:spPr>
          <a:xfrm>
            <a:off x="1973311" y="5655360"/>
            <a:ext cx="2198390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Deployment phase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9A663D-3959-4A4E-98DC-07011C27BDAB}"/>
              </a:ext>
            </a:extLst>
          </p:cNvPr>
          <p:cNvSpPr txBox="1"/>
          <p:nvPr/>
        </p:nvSpPr>
        <p:spPr>
          <a:xfrm>
            <a:off x="5577262" y="4759576"/>
            <a:ext cx="13856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en-US"/>
          </a:p>
        </p:txBody>
      </p:sp>
      <p:sp>
        <p:nvSpPr>
          <p:cNvPr id="31" name="Donut 30">
            <a:extLst>
              <a:ext uri="{FF2B5EF4-FFF2-40B4-BE49-F238E27FC236}">
                <a16:creationId xmlns:a16="http://schemas.microsoft.com/office/drawing/2014/main" id="{35F8CF51-D211-1840-861C-318B146EE5FE}"/>
              </a:ext>
            </a:extLst>
          </p:cNvPr>
          <p:cNvSpPr/>
          <p:nvPr/>
        </p:nvSpPr>
        <p:spPr>
          <a:xfrm flipV="1">
            <a:off x="2152650" y="2881394"/>
            <a:ext cx="1326720" cy="780403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Donut 31">
            <a:extLst>
              <a:ext uri="{FF2B5EF4-FFF2-40B4-BE49-F238E27FC236}">
                <a16:creationId xmlns:a16="http://schemas.microsoft.com/office/drawing/2014/main" id="{78F300E3-0ABE-8B4B-B786-24D7EA5DC5F3}"/>
              </a:ext>
            </a:extLst>
          </p:cNvPr>
          <p:cNvSpPr/>
          <p:nvPr/>
        </p:nvSpPr>
        <p:spPr>
          <a:xfrm flipV="1">
            <a:off x="2472458" y="4560886"/>
            <a:ext cx="1210136" cy="581161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5F1C526B-7C5B-8B4B-8787-91C4C2237E97}"/>
              </a:ext>
            </a:extLst>
          </p:cNvPr>
          <p:cNvSpPr/>
          <p:nvPr/>
        </p:nvSpPr>
        <p:spPr>
          <a:xfrm rot="3039683">
            <a:off x="2039608" y="3488641"/>
            <a:ext cx="377768" cy="4988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1D8240CC-9408-354A-BD07-DA45B0CEEFFE}"/>
              </a:ext>
            </a:extLst>
          </p:cNvPr>
          <p:cNvSpPr/>
          <p:nvPr/>
        </p:nvSpPr>
        <p:spPr>
          <a:xfrm rot="3172665">
            <a:off x="2217590" y="5113742"/>
            <a:ext cx="385751" cy="43637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252CA-8748-A34B-A206-3575CFADD2B0}"/>
              </a:ext>
            </a:extLst>
          </p:cNvPr>
          <p:cNvSpPr txBox="1"/>
          <p:nvPr/>
        </p:nvSpPr>
        <p:spPr>
          <a:xfrm>
            <a:off x="7532830" y="5138159"/>
            <a:ext cx="2506520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Attack goal: misclassification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B252CA-8748-A34B-A206-3575CFADD2B0}"/>
              </a:ext>
            </a:extLst>
          </p:cNvPr>
          <p:cNvSpPr txBox="1"/>
          <p:nvPr/>
        </p:nvSpPr>
        <p:spPr>
          <a:xfrm>
            <a:off x="3421252" y="3319245"/>
            <a:ext cx="1427699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 poisoning 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attacks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B252CA-8748-A34B-A206-3575CFADD2B0}"/>
              </a:ext>
            </a:extLst>
          </p:cNvPr>
          <p:cNvSpPr txBox="1"/>
          <p:nvPr/>
        </p:nvSpPr>
        <p:spPr>
          <a:xfrm>
            <a:off x="2992915" y="5033739"/>
            <a:ext cx="2224520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Evasion attacks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i.e., adversarial examples</a:t>
            </a:r>
          </a:p>
        </p:txBody>
      </p:sp>
      <p:sp>
        <p:nvSpPr>
          <p:cNvPr id="41" name="Donut 40">
            <a:extLst>
              <a:ext uri="{FF2B5EF4-FFF2-40B4-BE49-F238E27FC236}">
                <a16:creationId xmlns:a16="http://schemas.microsoft.com/office/drawing/2014/main" id="{4FF2D264-4951-D44D-B657-02B5526E93AB}"/>
              </a:ext>
            </a:extLst>
          </p:cNvPr>
          <p:cNvSpPr/>
          <p:nvPr/>
        </p:nvSpPr>
        <p:spPr>
          <a:xfrm flipV="1">
            <a:off x="5852731" y="2867744"/>
            <a:ext cx="1427827" cy="766224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35038D96-9C75-A049-9C9C-FD6F14B44A7F}"/>
              </a:ext>
            </a:extLst>
          </p:cNvPr>
          <p:cNvSpPr/>
          <p:nvPr/>
        </p:nvSpPr>
        <p:spPr>
          <a:xfrm rot="3039683">
            <a:off x="5789538" y="3498910"/>
            <a:ext cx="377768" cy="4988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0336C8BD-B946-9B41-9D9F-6DA583B719AB}"/>
              </a:ext>
            </a:extLst>
          </p:cNvPr>
          <p:cNvSpPr/>
          <p:nvPr/>
        </p:nvSpPr>
        <p:spPr>
          <a:xfrm flipV="1">
            <a:off x="3773370" y="1517941"/>
            <a:ext cx="2122696" cy="780403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84CCB25B-3FD9-AA4B-BFE6-0DD0322F10AA}"/>
              </a:ext>
            </a:extLst>
          </p:cNvPr>
          <p:cNvSpPr/>
          <p:nvPr/>
        </p:nvSpPr>
        <p:spPr>
          <a:xfrm rot="3039683">
            <a:off x="3847173" y="2193393"/>
            <a:ext cx="377768" cy="4988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0C17D9-0296-684C-86CD-4B80ABA16800}"/>
              </a:ext>
            </a:extLst>
          </p:cNvPr>
          <p:cNvSpPr txBox="1"/>
          <p:nvPr/>
        </p:nvSpPr>
        <p:spPr>
          <a:xfrm>
            <a:off x="5074113" y="2300999"/>
            <a:ext cx="1868332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Algorithm poisoning 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attacks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47B671-EEEC-4247-804D-1FE8F3935099}"/>
              </a:ext>
            </a:extLst>
          </p:cNvPr>
          <p:cNvSpPr txBox="1"/>
          <p:nvPr/>
        </p:nvSpPr>
        <p:spPr>
          <a:xfrm>
            <a:off x="8465427" y="2374151"/>
            <a:ext cx="1581202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Model poisoning 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attacks</a:t>
            </a:r>
          </a:p>
        </p:txBody>
      </p:sp>
      <p:sp>
        <p:nvSpPr>
          <p:cNvPr id="48" name="Donut 47">
            <a:extLst>
              <a:ext uri="{FF2B5EF4-FFF2-40B4-BE49-F238E27FC236}">
                <a16:creationId xmlns:a16="http://schemas.microsoft.com/office/drawing/2014/main" id="{54B0BCA0-1744-A240-B77A-964A78BE50EC}"/>
              </a:ext>
            </a:extLst>
          </p:cNvPr>
          <p:cNvSpPr/>
          <p:nvPr/>
        </p:nvSpPr>
        <p:spPr>
          <a:xfrm flipV="1">
            <a:off x="8859389" y="2961715"/>
            <a:ext cx="881989" cy="603949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Up Arrow 48">
            <a:extLst>
              <a:ext uri="{FF2B5EF4-FFF2-40B4-BE49-F238E27FC236}">
                <a16:creationId xmlns:a16="http://schemas.microsoft.com/office/drawing/2014/main" id="{F8825BF2-623F-6345-969E-D52AB5ADAF94}"/>
              </a:ext>
            </a:extLst>
          </p:cNvPr>
          <p:cNvSpPr/>
          <p:nvPr/>
        </p:nvSpPr>
        <p:spPr>
          <a:xfrm rot="3039683">
            <a:off x="8695089" y="3474652"/>
            <a:ext cx="377768" cy="4988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50" name="Donut 49">
            <a:extLst>
              <a:ext uri="{FF2B5EF4-FFF2-40B4-BE49-F238E27FC236}">
                <a16:creationId xmlns:a16="http://schemas.microsoft.com/office/drawing/2014/main" id="{99A32DC9-BB56-0A4A-BACE-BC97683C74EF}"/>
              </a:ext>
            </a:extLst>
          </p:cNvPr>
          <p:cNvSpPr/>
          <p:nvPr/>
        </p:nvSpPr>
        <p:spPr>
          <a:xfrm flipV="1">
            <a:off x="6533967" y="1600229"/>
            <a:ext cx="1926923" cy="603949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Up Arrow 50">
            <a:extLst>
              <a:ext uri="{FF2B5EF4-FFF2-40B4-BE49-F238E27FC236}">
                <a16:creationId xmlns:a16="http://schemas.microsoft.com/office/drawing/2014/main" id="{173E2A51-EF8F-2B41-8411-116ABAA1B62E}"/>
              </a:ext>
            </a:extLst>
          </p:cNvPr>
          <p:cNvSpPr/>
          <p:nvPr/>
        </p:nvSpPr>
        <p:spPr>
          <a:xfrm rot="3290590">
            <a:off x="7575453" y="2218028"/>
            <a:ext cx="377768" cy="4988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6" grpId="0" animBg="1"/>
      <p:bldP spid="37" grpId="0" animBg="1"/>
      <p:bldP spid="39" grpId="0"/>
      <p:bldP spid="38" grpId="0"/>
      <p:bldP spid="40" grpId="0"/>
      <p:bldP spid="41" grpId="0" animBg="1"/>
      <p:bldP spid="43" grpId="0" animBg="1"/>
      <p:bldP spid="44" grpId="0" animBg="1"/>
      <p:bldP spid="45" grpId="0" animBg="1"/>
      <p:bldP spid="46" grpId="0"/>
      <p:bldP spid="47" grpId="0"/>
      <p:bldP spid="48" grpId="0" animBg="1"/>
      <p:bldP spid="49" grpId="0" animBg="1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1779-C224-D243-96C2-46562F2F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 Goal: Misclassification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99D0-1F4F-3647-8BA4-B88E2779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Untargeted</a:t>
            </a:r>
          </a:p>
          <a:p>
            <a:pPr lvl="1"/>
            <a:r>
              <a:rPr lang="en-US" dirty="0"/>
              <a:t>Arbitrary misclassification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Targeted</a:t>
            </a:r>
          </a:p>
          <a:p>
            <a:pPr lvl="1"/>
            <a:r>
              <a:rPr lang="en-US" dirty="0"/>
              <a:t>Attacker-chosen misclassification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02AD3-16DA-E64D-85C6-7E72FDEA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CC14-3FDD-9F4E-80DE-B9305690C8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116D-541F-8B43-A3D9-A5354A9F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Poisoning Attacks – Attack Training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DDF6-44D9-BE49-BECA-643F02CD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Compromise training phase to poison the learnt model</a:t>
            </a:r>
          </a:p>
          <a:p>
            <a:r>
              <a:rPr lang="en-US" dirty="0"/>
              <a:t>Poisoned model misclassifies testing inputs as attacker desires</a:t>
            </a:r>
          </a:p>
          <a:p>
            <a:endParaRPr lang="en-US" dirty="0"/>
          </a:p>
          <a:p>
            <a:r>
              <a:rPr lang="en-US" dirty="0"/>
              <a:t>Data poisoning</a:t>
            </a:r>
          </a:p>
          <a:p>
            <a:pPr lvl="1"/>
            <a:r>
              <a:rPr lang="en-US" dirty="0"/>
              <a:t>Modify training data to poison the model</a:t>
            </a:r>
          </a:p>
          <a:p>
            <a:pPr lvl="1"/>
            <a:endParaRPr lang="en-US" dirty="0"/>
          </a:p>
          <a:p>
            <a:r>
              <a:rPr lang="en-US" dirty="0"/>
              <a:t>Algorithm poisoning</a:t>
            </a:r>
          </a:p>
          <a:p>
            <a:pPr lvl="1"/>
            <a:r>
              <a:rPr lang="en-US" dirty="0"/>
              <a:t>Modify algorithm to poison the model</a:t>
            </a:r>
          </a:p>
          <a:p>
            <a:pPr lvl="1"/>
            <a:r>
              <a:rPr lang="en-US" dirty="0"/>
              <a:t>E.g., when ML library is from untrusted third party</a:t>
            </a:r>
          </a:p>
          <a:p>
            <a:pPr lvl="1"/>
            <a:endParaRPr lang="en-US" dirty="0"/>
          </a:p>
          <a:p>
            <a:r>
              <a:rPr lang="en-US" dirty="0"/>
              <a:t>Model poisoning</a:t>
            </a:r>
          </a:p>
          <a:p>
            <a:pPr lvl="1"/>
            <a:r>
              <a:rPr lang="en-US" dirty="0"/>
              <a:t>Directly modify parameters of the model</a:t>
            </a:r>
          </a:p>
          <a:p>
            <a:pPr lvl="1"/>
            <a:r>
              <a:rPr lang="en-US" dirty="0"/>
              <a:t>E.g., model is from third party or model training is distributed (federated learning)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32B3B-F5C7-E14E-81BB-4BF7B32F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CC14-3FDD-9F4E-80DE-B9305690C8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3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Example of Data Poisoning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CC14-3FDD-9F4E-80DE-B9305690C8B0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95694" y="2023752"/>
            <a:ext cx="997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(x</a:t>
            </a:r>
            <a:r>
              <a:rPr lang="en-US" sz="2400" baseline="-25000" dirty="0"/>
              <a:t>1</a:t>
            </a:r>
            <a:r>
              <a:rPr lang="en-US" sz="2400" dirty="0"/>
              <a:t>, y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r>
              <a:rPr lang="en-US" sz="2400" dirty="0"/>
              <a:t>(x</a:t>
            </a:r>
            <a:r>
              <a:rPr lang="en-US" sz="2400" baseline="-25000" dirty="0"/>
              <a:t>2</a:t>
            </a:r>
            <a:r>
              <a:rPr lang="en-US" sz="2400" dirty="0"/>
              <a:t>, y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r>
              <a:rPr lang="en-US" sz="2400" dirty="0"/>
              <a:t>(x</a:t>
            </a:r>
            <a:r>
              <a:rPr lang="en-US" sz="2400" baseline="-25000" dirty="0"/>
              <a:t>3</a:t>
            </a:r>
            <a:r>
              <a:rPr lang="en-US" sz="2400" dirty="0"/>
              <a:t>, y</a:t>
            </a:r>
            <a:r>
              <a:rPr lang="en-US" sz="2400" baseline="-25000" dirty="0"/>
              <a:t>3</a:t>
            </a:r>
            <a:r>
              <a:rPr lang="en-US" sz="2400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A0AA0C-B658-9C4D-BF9C-1F08EFA391C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593082" y="2623916"/>
            <a:ext cx="812646" cy="11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40503A7-245F-BB40-8860-B3C9DA757137}"/>
              </a:ext>
            </a:extLst>
          </p:cNvPr>
          <p:cNvSpPr txBox="1"/>
          <p:nvPr/>
        </p:nvSpPr>
        <p:spPr>
          <a:xfrm>
            <a:off x="5405728" y="2374074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37075-D091-B346-89D6-BFCEA93B4484}"/>
              </a:ext>
            </a:extLst>
          </p:cNvPr>
          <p:cNvSpPr txBox="1"/>
          <p:nvPr/>
        </p:nvSpPr>
        <p:spPr>
          <a:xfrm>
            <a:off x="7035344" y="234601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BDF102-2517-D143-855E-0FCAD509E6B3}"/>
              </a:ext>
            </a:extLst>
          </p:cNvPr>
          <p:cNvCxnSpPr>
            <a:cxnSpLocks/>
          </p:cNvCxnSpPr>
          <p:nvPr/>
        </p:nvCxnSpPr>
        <p:spPr>
          <a:xfrm flipV="1">
            <a:off x="7375502" y="2631715"/>
            <a:ext cx="65995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2B1EE8-7831-7C41-822A-B19F3FC393FB}"/>
              </a:ext>
            </a:extLst>
          </p:cNvPr>
          <p:cNvSpPr txBox="1"/>
          <p:nvPr/>
        </p:nvSpPr>
        <p:spPr>
          <a:xfrm>
            <a:off x="7558645" y="2108494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396F0-92F6-6B45-883A-BC022DEE6B4F}"/>
              </a:ext>
            </a:extLst>
          </p:cNvPr>
          <p:cNvSpPr txBox="1"/>
          <p:nvPr/>
        </p:nvSpPr>
        <p:spPr>
          <a:xfrm>
            <a:off x="8119809" y="234111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29415-D0A3-6149-81CC-C31E44B4F8A1}"/>
              </a:ext>
            </a:extLst>
          </p:cNvPr>
          <p:cNvSpPr txBox="1"/>
          <p:nvPr/>
        </p:nvSpPr>
        <p:spPr>
          <a:xfrm>
            <a:off x="3590927" y="4224419"/>
            <a:ext cx="9973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(x</a:t>
            </a:r>
            <a:r>
              <a:rPr lang="en-US" sz="2400" baseline="-25000" dirty="0"/>
              <a:t>1</a:t>
            </a:r>
            <a:r>
              <a:rPr lang="en-US" sz="2400" dirty="0"/>
              <a:t>, y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r>
              <a:rPr lang="en-US" sz="2400" dirty="0"/>
              <a:t>(x</a:t>
            </a:r>
            <a:r>
              <a:rPr lang="en-US" sz="2400" baseline="-25000" dirty="0"/>
              <a:t>2</a:t>
            </a:r>
            <a:r>
              <a:rPr lang="en-US" sz="2400" dirty="0"/>
              <a:t>, y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r>
              <a:rPr lang="en-US" sz="2400" dirty="0"/>
              <a:t>(x</a:t>
            </a:r>
            <a:r>
              <a:rPr lang="en-US" sz="2400" baseline="-25000" dirty="0"/>
              <a:t>3</a:t>
            </a:r>
            <a:r>
              <a:rPr lang="en-US" sz="2400" dirty="0"/>
              <a:t>, y</a:t>
            </a:r>
            <a:r>
              <a:rPr lang="en-US" sz="2400" baseline="-25000" dirty="0"/>
              <a:t>3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(x</a:t>
            </a:r>
            <a:r>
              <a:rPr lang="en-US" sz="2400" baseline="-25000" dirty="0">
                <a:solidFill>
                  <a:srgbClr val="FF0000"/>
                </a:solidFill>
              </a:rPr>
              <a:t>4</a:t>
            </a:r>
            <a:r>
              <a:rPr lang="en-US" sz="2400" dirty="0">
                <a:solidFill>
                  <a:srgbClr val="FF0000"/>
                </a:solidFill>
              </a:rPr>
              <a:t>, y</a:t>
            </a:r>
            <a:r>
              <a:rPr lang="en-US" sz="2400" baseline="-25000" dirty="0">
                <a:solidFill>
                  <a:srgbClr val="FF0000"/>
                </a:solidFill>
              </a:rPr>
              <a:t>4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20C194-723B-8D4F-B561-926B8116ACC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588315" y="5009250"/>
            <a:ext cx="659956" cy="8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AF401A-F219-9449-A06A-97728A8A06F6}"/>
              </a:ext>
            </a:extLst>
          </p:cNvPr>
          <p:cNvSpPr txBox="1"/>
          <p:nvPr/>
        </p:nvSpPr>
        <p:spPr>
          <a:xfrm>
            <a:off x="5400961" y="4760482"/>
            <a:ext cx="402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7CEBD4-8845-6F40-A5C6-F2AEBA2243B5}"/>
              </a:ext>
            </a:extLst>
          </p:cNvPr>
          <p:cNvSpPr txBox="1"/>
          <p:nvPr/>
        </p:nvSpPr>
        <p:spPr>
          <a:xfrm>
            <a:off x="7030577" y="4732424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6891E-B68E-8842-BE3F-743D967BE193}"/>
              </a:ext>
            </a:extLst>
          </p:cNvPr>
          <p:cNvCxnSpPr>
            <a:cxnSpLocks/>
          </p:cNvCxnSpPr>
          <p:nvPr/>
        </p:nvCxnSpPr>
        <p:spPr>
          <a:xfrm flipV="1">
            <a:off x="7370735" y="5018123"/>
            <a:ext cx="65995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90ACBB-0804-A446-BC95-5C426C53B21E}"/>
              </a:ext>
            </a:extLst>
          </p:cNvPr>
          <p:cNvSpPr txBox="1"/>
          <p:nvPr/>
        </p:nvSpPr>
        <p:spPr>
          <a:xfrm>
            <a:off x="7553878" y="4494902"/>
            <a:ext cx="402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CF4F4-E965-DE47-A636-CFCA4BFBA7DE}"/>
              </a:ext>
            </a:extLst>
          </p:cNvPr>
          <p:cNvSpPr txBox="1"/>
          <p:nvPr/>
        </p:nvSpPr>
        <p:spPr>
          <a:xfrm>
            <a:off x="8115042" y="4727519"/>
            <a:ext cx="447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y’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C53E1-C3AF-E949-A22E-53C424A16FF9}"/>
              </a:ext>
            </a:extLst>
          </p:cNvPr>
          <p:cNvSpPr txBox="1"/>
          <p:nvPr/>
        </p:nvSpPr>
        <p:spPr>
          <a:xfrm>
            <a:off x="5125152" y="3253956"/>
            <a:ext cx="2075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data poisoning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CA1016-DAB9-764D-A711-732F799931D1}"/>
              </a:ext>
            </a:extLst>
          </p:cNvPr>
          <p:cNvSpPr txBox="1"/>
          <p:nvPr/>
        </p:nvSpPr>
        <p:spPr>
          <a:xfrm>
            <a:off x="4129625" y="5827576"/>
            <a:ext cx="4209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Injecting carefully crafted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52966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  <p:bldP spid="14" grpId="0"/>
      <p:bldP spid="16" grpId="0"/>
      <p:bldP spid="18" grpId="0"/>
      <p:bldP spid="19" grpId="0"/>
      <p:bldP spid="21" grpId="0"/>
      <p:bldP spid="22" grpId="0"/>
      <p:bldP spid="13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Evasion Attacks </a:t>
            </a:r>
            <a:r>
              <a:rPr lang="mr-IN" dirty="0"/>
              <a:t>–</a:t>
            </a:r>
            <a:r>
              <a:rPr lang="en-US" dirty="0"/>
              <a:t> Attack Deployment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CC14-3FDD-9F4E-80DE-B9305690C8B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58" y="3030626"/>
            <a:ext cx="1195090" cy="1236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302" y="3030626"/>
            <a:ext cx="1166119" cy="1236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721" y="3030626"/>
            <a:ext cx="1166119" cy="12365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08133" y="3483377"/>
            <a:ext cx="31094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700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8566" y="3483377"/>
            <a:ext cx="31094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700" dirty="0"/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3968" y="4435506"/>
            <a:ext cx="1421671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dirty="0"/>
              <a:t>Classification:</a:t>
            </a:r>
          </a:p>
          <a:p>
            <a:pPr algn="ctr"/>
            <a:r>
              <a:rPr lang="en-US" dirty="0"/>
              <a:t>Panda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3781" y="4435506"/>
            <a:ext cx="2130263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dirty="0"/>
              <a:t>Carefully crafted </a:t>
            </a:r>
          </a:p>
          <a:p>
            <a:pPr algn="ctr"/>
            <a:r>
              <a:rPr lang="en-US" dirty="0"/>
              <a:t>perturbation</a:t>
            </a:r>
          </a:p>
          <a:p>
            <a:pPr algn="ctr"/>
            <a:r>
              <a:rPr lang="en-US" dirty="0"/>
              <a:t>(physically realizable)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14795" y="4435506"/>
            <a:ext cx="1421671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dirty="0"/>
              <a:t>Classification:</a:t>
            </a:r>
          </a:p>
          <a:p>
            <a:pPr algn="ctr"/>
            <a:r>
              <a:rPr lang="en-US" dirty="0"/>
              <a:t>Monkey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85107" y="3374779"/>
            <a:ext cx="1236749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dirty="0"/>
              <a:t>Adversarial </a:t>
            </a:r>
          </a:p>
          <a:p>
            <a:pPr algn="ctr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9BAC7-9E59-E24B-8E82-6EA3CB0E70B8}"/>
              </a:ext>
            </a:extLst>
          </p:cNvPr>
          <p:cNvSpPr txBox="1"/>
          <p:nvPr/>
        </p:nvSpPr>
        <p:spPr>
          <a:xfrm>
            <a:off x="2191176" y="1816447"/>
            <a:ext cx="69153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Model is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Attacker perturbs testing inputs to induce misclassification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966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7E20-2E01-DE43-8083-93D55837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Defenses to Protect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13AF-C30B-FF44-826E-7804519E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Empirically secure defenses</a:t>
            </a:r>
          </a:p>
          <a:p>
            <a:pPr lvl="1"/>
            <a:r>
              <a:rPr lang="en-US" dirty="0"/>
              <a:t>Secure against specific, known attacks</a:t>
            </a:r>
          </a:p>
          <a:p>
            <a:pPr lvl="1"/>
            <a:r>
              <a:rPr lang="en-US" dirty="0"/>
              <a:t>Vulnerable to advanced, adaptive attacks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Provably secure defenses </a:t>
            </a:r>
          </a:p>
          <a:p>
            <a:pPr lvl="1"/>
            <a:r>
              <a:rPr lang="en-US" dirty="0"/>
              <a:t>Secure against arbitrary attacks satisfying certain constraints</a:t>
            </a:r>
          </a:p>
          <a:p>
            <a:pPr lvl="1"/>
            <a:r>
              <a:rPr lang="en-US" dirty="0"/>
              <a:t>Often sacrifice accuracy when no attacks</a:t>
            </a:r>
          </a:p>
          <a:p>
            <a:endParaRPr lang="en-US" dirty="0"/>
          </a:p>
          <a:p>
            <a:r>
              <a:rPr lang="en-US" dirty="0"/>
              <a:t>Still open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DFD3D-B388-994E-9282-5D6EAED8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CC14-3FDD-9F4E-80DE-B9305690C8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4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AC8D-CBFD-1246-A5A3-0B9158C1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Defenses against Evasion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DE434-F63A-944E-8BDB-D0A55E66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training (empirically secure defense)</a:t>
            </a:r>
          </a:p>
          <a:p>
            <a:pPr lvl="1"/>
            <a:r>
              <a:rPr lang="en-US" dirty="0"/>
              <a:t>Key idea: use adversarial examples with correct labels to augment training data</a:t>
            </a:r>
          </a:p>
          <a:p>
            <a:endParaRPr lang="en-US" dirty="0"/>
          </a:p>
          <a:p>
            <a:r>
              <a:rPr lang="en-US" dirty="0"/>
              <a:t>Randomized smoothing (provably secure defense)</a:t>
            </a:r>
          </a:p>
          <a:p>
            <a:pPr lvl="1"/>
            <a:r>
              <a:rPr lang="en-US" dirty="0"/>
              <a:t>Key idea: add random noise to a testing input to overwhelm adversarial perturbation (if any) before classifying it</a:t>
            </a:r>
          </a:p>
          <a:p>
            <a:pPr lvl="1"/>
            <a:r>
              <a:rPr lang="en-US" dirty="0"/>
              <a:t>Predicted label is unaffected by arbitrary adversarial perturbation whose </a:t>
            </a:r>
            <a:r>
              <a:rPr lang="en-US" dirty="0" err="1"/>
              <a:t>L_p</a:t>
            </a:r>
            <a:r>
              <a:rPr lang="en-US" dirty="0"/>
              <a:t> norm is bounded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87642-BAE8-A84A-BB46-728A1F92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CC14-3FDD-9F4E-80DE-B9305690C8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Neil Gong</a:t>
            </a:r>
          </a:p>
          <a:p>
            <a:r>
              <a:rPr lang="en-US" dirty="0">
                <a:hlinkClick r:id="rId2"/>
              </a:rPr>
              <a:t>neil.gong@duke.edu</a:t>
            </a:r>
          </a:p>
          <a:p>
            <a:r>
              <a:rPr lang="en-US" dirty="0"/>
              <a:t>Research area</a:t>
            </a:r>
          </a:p>
          <a:p>
            <a:pPr lvl="1"/>
            <a:r>
              <a:rPr lang="en-US" dirty="0"/>
              <a:t>AI and security</a:t>
            </a:r>
          </a:p>
          <a:p>
            <a:r>
              <a:rPr lang="en-US" dirty="0"/>
              <a:t>Office hour</a:t>
            </a:r>
          </a:p>
          <a:p>
            <a:pPr lvl="1"/>
            <a:r>
              <a:rPr lang="en-US" dirty="0"/>
              <a:t>Time: Thursday 9:00am – 10:00am</a:t>
            </a:r>
          </a:p>
          <a:p>
            <a:pPr lvl="1"/>
            <a:r>
              <a:rPr lang="en-US" dirty="0"/>
              <a:t>Location: 413 Wilkinson Building</a:t>
            </a:r>
          </a:p>
          <a:p>
            <a:r>
              <a:rPr lang="en-US" dirty="0"/>
              <a:t>Teaching assistant</a:t>
            </a:r>
          </a:p>
          <a:p>
            <a:pPr lvl="1"/>
            <a:r>
              <a:rPr lang="en-US" dirty="0"/>
              <a:t>Zhengyuan Jiang, </a:t>
            </a:r>
            <a:r>
              <a:rPr lang="en-US" dirty="0">
                <a:hlinkClick r:id="rId3"/>
              </a:rPr>
              <a:t>zhengyuan.jiang@duke.edu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Yuepeng</a:t>
            </a:r>
            <a:r>
              <a:rPr lang="en-US" dirty="0"/>
              <a:t> Hu, </a:t>
            </a:r>
            <a:r>
              <a:rPr lang="en-US" dirty="0">
                <a:hlinkClick r:id="rId4"/>
              </a:rPr>
              <a:t>yuepeng.hu@duke.edu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04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0400-011C-BE45-87BD-8BF9E822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8554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Confidentiality of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6E77D-EAF5-AF45-869C-0E9314B1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CC14-3FDD-9F4E-80DE-B9305690C8B0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51A38-D086-DB46-B0A8-03E57B90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441" y="2962419"/>
            <a:ext cx="963883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Training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BBB9C-70A7-4C4D-BC34-127CC305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342" y="1618267"/>
            <a:ext cx="211772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Algorithm to learn hyperparameters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BD02B-F475-FC48-9BAD-48F9AE2B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055" y="1749279"/>
            <a:ext cx="19858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Hyperparameters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F1548-7C98-B140-ABA9-8AB312F11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072" y="2942416"/>
            <a:ext cx="1670957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Algorithm to learn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A23BB-2151-454F-BA58-453A1752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503" y="3098961"/>
            <a:ext cx="83099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Model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6F9F65-8BD8-D94C-B601-F8076D28EF21}"/>
              </a:ext>
            </a:extLst>
          </p:cNvPr>
          <p:cNvCxnSpPr>
            <a:cxnSpLocks noChangeShapeType="1"/>
            <a:stCxn id="7" idx="3"/>
          </p:cNvCxnSpPr>
          <p:nvPr/>
        </p:nvCxnSpPr>
        <p:spPr bwMode="auto">
          <a:xfrm flipV="1">
            <a:off x="3284324" y="2412647"/>
            <a:ext cx="1539359" cy="8613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431A37-4937-AA4A-92A8-CF56351E74FF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 flipH="1">
            <a:off x="6603550" y="2241514"/>
            <a:ext cx="835478" cy="70090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F6526-090D-A44D-8ECE-C856960BA7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30385" y="3276063"/>
            <a:ext cx="151129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9EF644-D904-B144-BA79-6A3E0A784F93}"/>
              </a:ext>
            </a:extLst>
          </p:cNvPr>
          <p:cNvCxnSpPr>
            <a:cxnSpLocks noChangeShapeType="1"/>
            <a:stCxn id="8" idx="3"/>
            <a:endCxn id="10" idx="1"/>
          </p:cNvCxnSpPr>
          <p:nvPr/>
        </p:nvCxnSpPr>
        <p:spPr bwMode="auto">
          <a:xfrm flipV="1">
            <a:off x="5896066" y="1922403"/>
            <a:ext cx="578988" cy="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3B423E-4DB4-CF44-8CE6-9DA5FD33D6E2}"/>
              </a:ext>
            </a:extLst>
          </p:cNvPr>
          <p:cNvCxnSpPr>
            <a:cxnSpLocks noChangeShapeType="1"/>
            <a:stCxn id="7" idx="3"/>
            <a:endCxn id="12" idx="1"/>
          </p:cNvCxnSpPr>
          <p:nvPr/>
        </p:nvCxnSpPr>
        <p:spPr bwMode="auto">
          <a:xfrm flipV="1">
            <a:off x="3284323" y="3254041"/>
            <a:ext cx="2483748" cy="2000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3A915D-B55F-5845-A362-6EEC1325C6DE}"/>
              </a:ext>
            </a:extLst>
          </p:cNvPr>
          <p:cNvSpPr txBox="1"/>
          <p:nvPr/>
        </p:nvSpPr>
        <p:spPr>
          <a:xfrm>
            <a:off x="1910106" y="1307423"/>
            <a:ext cx="1738152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Training phase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850215-2076-FB48-891C-2F2C970E9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370" y="4747380"/>
            <a:ext cx="83099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Model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42525-D1E5-4B45-8C5B-6B0F28350F59}"/>
              </a:ext>
            </a:extLst>
          </p:cNvPr>
          <p:cNvSpPr txBox="1"/>
          <p:nvPr/>
        </p:nvSpPr>
        <p:spPr>
          <a:xfrm>
            <a:off x="2456165" y="4721926"/>
            <a:ext cx="1286575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E54285-C53B-A04E-916B-89DC7C8809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8567" y="4904061"/>
            <a:ext cx="182927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2A27F9-F781-1746-91D4-0C70FB9066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24189" y="4915785"/>
            <a:ext cx="182927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BAC978-E964-2440-95FA-2517D88B1B1A}"/>
              </a:ext>
            </a:extLst>
          </p:cNvPr>
          <p:cNvSpPr txBox="1"/>
          <p:nvPr/>
        </p:nvSpPr>
        <p:spPr>
          <a:xfrm>
            <a:off x="8591054" y="4729092"/>
            <a:ext cx="1359155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3077E8B6-0029-3744-95CA-274C0F0EDE39}"/>
              </a:ext>
            </a:extLst>
          </p:cNvPr>
          <p:cNvSpPr/>
          <p:nvPr/>
        </p:nvSpPr>
        <p:spPr>
          <a:xfrm>
            <a:off x="1928454" y="1357977"/>
            <a:ext cx="8414239" cy="2637873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9B9937C5-EFE6-BB40-8343-BF489D4D9937}"/>
              </a:ext>
            </a:extLst>
          </p:cNvPr>
          <p:cNvSpPr/>
          <p:nvPr/>
        </p:nvSpPr>
        <p:spPr>
          <a:xfrm>
            <a:off x="1926028" y="4259138"/>
            <a:ext cx="8414239" cy="1894787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3753A5-3CAF-8D47-93D0-5EF7FC44E38F}"/>
              </a:ext>
            </a:extLst>
          </p:cNvPr>
          <p:cNvSpPr txBox="1"/>
          <p:nvPr/>
        </p:nvSpPr>
        <p:spPr>
          <a:xfrm>
            <a:off x="1973311" y="5655360"/>
            <a:ext cx="2198390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Deployment phase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9A663D-3959-4A4E-98DC-07011C27BDAB}"/>
              </a:ext>
            </a:extLst>
          </p:cNvPr>
          <p:cNvSpPr txBox="1"/>
          <p:nvPr/>
        </p:nvSpPr>
        <p:spPr>
          <a:xfrm>
            <a:off x="5577262" y="4759576"/>
            <a:ext cx="13856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en-US"/>
          </a:p>
        </p:txBody>
      </p:sp>
      <p:sp>
        <p:nvSpPr>
          <p:cNvPr id="39" name="Donut 38">
            <a:extLst>
              <a:ext uri="{FF2B5EF4-FFF2-40B4-BE49-F238E27FC236}">
                <a16:creationId xmlns:a16="http://schemas.microsoft.com/office/drawing/2014/main" id="{0E66449A-A5B6-0046-86C9-27F92AA48411}"/>
              </a:ext>
            </a:extLst>
          </p:cNvPr>
          <p:cNvSpPr/>
          <p:nvPr/>
        </p:nvSpPr>
        <p:spPr>
          <a:xfrm flipV="1">
            <a:off x="6518836" y="1491007"/>
            <a:ext cx="1943772" cy="928200"/>
          </a:xfrm>
          <a:prstGeom prst="donut">
            <a:avLst>
              <a:gd name="adj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B1A14AB2-1879-3E45-93B7-1B34B7B3B4D0}"/>
              </a:ext>
            </a:extLst>
          </p:cNvPr>
          <p:cNvSpPr/>
          <p:nvPr/>
        </p:nvSpPr>
        <p:spPr>
          <a:xfrm flipV="1">
            <a:off x="8773276" y="2871275"/>
            <a:ext cx="1010701" cy="760103"/>
          </a:xfrm>
          <a:prstGeom prst="donut">
            <a:avLst>
              <a:gd name="adj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Donut 40">
            <a:extLst>
              <a:ext uri="{FF2B5EF4-FFF2-40B4-BE49-F238E27FC236}">
                <a16:creationId xmlns:a16="http://schemas.microsoft.com/office/drawing/2014/main" id="{4E7058DB-6BA9-8745-B26F-BAEBCBDF40AE}"/>
              </a:ext>
            </a:extLst>
          </p:cNvPr>
          <p:cNvSpPr/>
          <p:nvPr/>
        </p:nvSpPr>
        <p:spPr>
          <a:xfrm flipV="1">
            <a:off x="5658376" y="4558674"/>
            <a:ext cx="1010700" cy="674687"/>
          </a:xfrm>
          <a:prstGeom prst="donut">
            <a:avLst>
              <a:gd name="adj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Donut 31">
            <a:extLst>
              <a:ext uri="{FF2B5EF4-FFF2-40B4-BE49-F238E27FC236}">
                <a16:creationId xmlns:a16="http://schemas.microsoft.com/office/drawing/2014/main" id="{224CC4FB-F9CA-3748-9818-951F8F650E98}"/>
              </a:ext>
            </a:extLst>
          </p:cNvPr>
          <p:cNvSpPr/>
          <p:nvPr/>
        </p:nvSpPr>
        <p:spPr>
          <a:xfrm flipV="1">
            <a:off x="3851796" y="1434703"/>
            <a:ext cx="1943772" cy="928200"/>
          </a:xfrm>
          <a:prstGeom prst="donut">
            <a:avLst>
              <a:gd name="adj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Donut 35">
            <a:extLst>
              <a:ext uri="{FF2B5EF4-FFF2-40B4-BE49-F238E27FC236}">
                <a16:creationId xmlns:a16="http://schemas.microsoft.com/office/drawing/2014/main" id="{B16693B9-F381-EE4C-A98E-33354E128D48}"/>
              </a:ext>
            </a:extLst>
          </p:cNvPr>
          <p:cNvSpPr/>
          <p:nvPr/>
        </p:nvSpPr>
        <p:spPr>
          <a:xfrm flipV="1">
            <a:off x="5752302" y="2799941"/>
            <a:ext cx="1686726" cy="938689"/>
          </a:xfrm>
          <a:prstGeom prst="donut">
            <a:avLst>
              <a:gd name="adj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Donut 36">
            <a:extLst>
              <a:ext uri="{FF2B5EF4-FFF2-40B4-BE49-F238E27FC236}">
                <a16:creationId xmlns:a16="http://schemas.microsoft.com/office/drawing/2014/main" id="{65984FAD-1296-394C-A06C-D48C4AD500F8}"/>
              </a:ext>
            </a:extLst>
          </p:cNvPr>
          <p:cNvSpPr/>
          <p:nvPr/>
        </p:nvSpPr>
        <p:spPr>
          <a:xfrm flipV="1">
            <a:off x="2273832" y="2871274"/>
            <a:ext cx="1010701" cy="760103"/>
          </a:xfrm>
          <a:prstGeom prst="donut">
            <a:avLst>
              <a:gd name="adj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Donut 37">
            <a:extLst>
              <a:ext uri="{FF2B5EF4-FFF2-40B4-BE49-F238E27FC236}">
                <a16:creationId xmlns:a16="http://schemas.microsoft.com/office/drawing/2014/main" id="{DCE6D971-CBD1-D645-B728-8BFE39E08A68}"/>
              </a:ext>
            </a:extLst>
          </p:cNvPr>
          <p:cNvSpPr/>
          <p:nvPr/>
        </p:nvSpPr>
        <p:spPr>
          <a:xfrm flipV="1">
            <a:off x="2421718" y="4531843"/>
            <a:ext cx="1246317" cy="674687"/>
          </a:xfrm>
          <a:prstGeom prst="donut">
            <a:avLst>
              <a:gd name="adj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Donut 42">
            <a:extLst>
              <a:ext uri="{FF2B5EF4-FFF2-40B4-BE49-F238E27FC236}">
                <a16:creationId xmlns:a16="http://schemas.microsoft.com/office/drawing/2014/main" id="{7D282FF7-8499-5149-880B-1DA37441CC04}"/>
              </a:ext>
            </a:extLst>
          </p:cNvPr>
          <p:cNvSpPr/>
          <p:nvPr/>
        </p:nvSpPr>
        <p:spPr>
          <a:xfrm flipV="1">
            <a:off x="8572134" y="4537297"/>
            <a:ext cx="1467217" cy="674687"/>
          </a:xfrm>
          <a:prstGeom prst="donut">
            <a:avLst>
              <a:gd name="adj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8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Attacks to Confidentiality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stealing</a:t>
            </a:r>
          </a:p>
          <a:p>
            <a:pPr lvl="1"/>
            <a:r>
              <a:rPr lang="en-US" dirty="0"/>
              <a:t>Reconstruct a model’s exact parameters or learn a functionality-equivalent surrogate one via querying the model</a:t>
            </a:r>
          </a:p>
          <a:p>
            <a:r>
              <a:rPr lang="en-US" dirty="0"/>
              <a:t>Hyperparameter stealing </a:t>
            </a:r>
          </a:p>
          <a:p>
            <a:pPr lvl="1"/>
            <a:r>
              <a:rPr lang="en-US" dirty="0"/>
              <a:t>Reconstruct hyperparameters used to train a model</a:t>
            </a:r>
          </a:p>
          <a:p>
            <a:pPr lvl="1"/>
            <a:endParaRPr lang="en-US" dirty="0"/>
          </a:p>
          <a:p>
            <a:r>
              <a:rPr lang="en-US" dirty="0"/>
              <a:t>Membership inference</a:t>
            </a:r>
          </a:p>
          <a:p>
            <a:pPr lvl="1"/>
            <a:r>
              <a:rPr lang="en-US" dirty="0"/>
              <a:t>Infer whether a given input is in a given model’s training data</a:t>
            </a:r>
          </a:p>
          <a:p>
            <a:r>
              <a:rPr lang="en-US" dirty="0"/>
              <a:t>Training data reconstruction (also known as model inversion)</a:t>
            </a:r>
          </a:p>
          <a:p>
            <a:pPr lvl="1"/>
            <a:r>
              <a:rPr lang="en-US" dirty="0"/>
              <a:t>Reconstruct training data of a given model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CC14-3FDD-9F4E-80DE-B9305690C8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F966-6BA5-2F44-A377-50A0FED2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93EF-82C0-3E43-A9A6-2B91E343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15279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and privacy for machine learning</a:t>
            </a:r>
          </a:p>
          <a:p>
            <a:pPr lvl="1"/>
            <a:r>
              <a:rPr lang="en-US" dirty="0"/>
              <a:t>Security and privacy issues of ML</a:t>
            </a:r>
          </a:p>
          <a:p>
            <a:pPr lvl="1"/>
            <a:r>
              <a:rPr lang="en-US" dirty="0"/>
              <a:t>Secure and privacy-preserving ML</a:t>
            </a:r>
          </a:p>
          <a:p>
            <a:pPr lvl="1"/>
            <a:r>
              <a:rPr lang="en-US" dirty="0"/>
              <a:t>Beyond accuracy and efficiency of ML</a:t>
            </a:r>
          </a:p>
          <a:p>
            <a:r>
              <a:rPr lang="en-US" dirty="0"/>
              <a:t>Machine learning for security and privacy</a:t>
            </a:r>
          </a:p>
          <a:p>
            <a:pPr lvl="1"/>
            <a:r>
              <a:rPr lang="en-US" dirty="0"/>
              <a:t>ML to enhance security</a:t>
            </a:r>
          </a:p>
          <a:p>
            <a:pPr lvl="1"/>
            <a:r>
              <a:rPr lang="en-US" dirty="0"/>
              <a:t>Misuse of 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http://people.duke.edu/~zg70/courses/AML/AdversarialML.html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38A0FF-8987-D74D-88E8-A6073160A22F}"/>
              </a:ext>
            </a:extLst>
          </p:cNvPr>
          <p:cNvSpPr/>
          <p:nvPr/>
        </p:nvSpPr>
        <p:spPr>
          <a:xfrm>
            <a:off x="9858712" y="1838325"/>
            <a:ext cx="2136675" cy="1943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2700" dirty="0"/>
              <a:t>Security</a:t>
            </a:r>
          </a:p>
          <a:p>
            <a:pPr algn="ctr">
              <a:defRPr/>
            </a:pPr>
            <a:r>
              <a:rPr lang="en-US" sz="2700" dirty="0"/>
              <a:t>&amp;Privacy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845D64D3-B0B6-9F46-857B-D497C03722CE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 flipH="1" flipV="1">
            <a:off x="9940298" y="853174"/>
            <a:ext cx="12700" cy="1970315"/>
          </a:xfrm>
          <a:prstGeom prst="curvedConnector3">
            <a:avLst>
              <a:gd name="adj1" fmla="val 6390756"/>
            </a:avLst>
          </a:prstGeom>
          <a:ln w="3810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003B248E-BA53-A64E-9001-BB0B4B6D41AA}"/>
              </a:ext>
            </a:extLst>
          </p:cNvPr>
          <p:cNvCxnSpPr>
            <a:cxnSpLocks/>
            <a:stCxn id="7" idx="4"/>
          </p:cNvCxnSpPr>
          <p:nvPr/>
        </p:nvCxnSpPr>
        <p:spPr>
          <a:xfrm rot="5400000">
            <a:off x="9940298" y="2796274"/>
            <a:ext cx="12700" cy="1970315"/>
          </a:xfrm>
          <a:prstGeom prst="curvedConnector3">
            <a:avLst>
              <a:gd name="adj1" fmla="val 5663039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nut 6">
            <a:extLst>
              <a:ext uri="{FF2B5EF4-FFF2-40B4-BE49-F238E27FC236}">
                <a16:creationId xmlns:a16="http://schemas.microsoft.com/office/drawing/2014/main" id="{A9B40938-399B-6B43-B869-C9D2505BAFE3}"/>
              </a:ext>
            </a:extLst>
          </p:cNvPr>
          <p:cNvSpPr/>
          <p:nvPr/>
        </p:nvSpPr>
        <p:spPr>
          <a:xfrm>
            <a:off x="8174491" y="1825625"/>
            <a:ext cx="2094140" cy="1943100"/>
          </a:xfrm>
          <a:prstGeom prst="donu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DF58B-3EF5-C34F-BC2E-1F529F56EC88}"/>
              </a:ext>
            </a:extLst>
          </p:cNvPr>
          <p:cNvSpPr txBox="1"/>
          <p:nvPr/>
        </p:nvSpPr>
        <p:spPr>
          <a:xfrm>
            <a:off x="8515544" y="2354772"/>
            <a:ext cx="1359988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2700" dirty="0"/>
              <a:t>Machine</a:t>
            </a:r>
          </a:p>
          <a:p>
            <a:pPr algn="ctr"/>
            <a:r>
              <a:rPr lang="en-US" sz="2700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41456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State-of-the-art literature on adversarial machine learning</a:t>
            </a:r>
          </a:p>
          <a:p>
            <a:endParaRPr lang="en-US" dirty="0"/>
          </a:p>
          <a:p>
            <a:r>
              <a:rPr lang="en-US" dirty="0"/>
              <a:t>Get prepared to apply and research adversarial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2482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Read papers</a:t>
            </a:r>
          </a:p>
          <a:p>
            <a:pPr lvl="1"/>
            <a:r>
              <a:rPr lang="en-US" dirty="0"/>
              <a:t>Write comments and send to </a:t>
            </a:r>
            <a:r>
              <a:rPr lang="en-US" dirty="0">
                <a:hlinkClick r:id="rId2"/>
              </a:rPr>
              <a:t>adversarialmlduke@gmail.com</a:t>
            </a:r>
            <a:endParaRPr lang="en-US" dirty="0"/>
          </a:p>
          <a:p>
            <a:pPr lvl="1"/>
            <a:r>
              <a:rPr lang="en-US" dirty="0"/>
              <a:t>Deadline: Sunday and Tuesday 11:59pm</a:t>
            </a:r>
          </a:p>
          <a:p>
            <a:pPr lvl="1"/>
            <a:r>
              <a:rPr lang="en-US" dirty="0"/>
              <a:t>Send your comments to all papers in a single email thread</a:t>
            </a:r>
          </a:p>
          <a:p>
            <a:pPr lvl="1"/>
            <a:r>
              <a:rPr lang="en-US" dirty="0"/>
              <a:t>Comment</a:t>
            </a:r>
          </a:p>
          <a:p>
            <a:pPr lvl="2"/>
            <a:r>
              <a:rPr lang="en-US" dirty="0"/>
              <a:t>One paragraph of summary of each assigned paper</a:t>
            </a:r>
          </a:p>
          <a:p>
            <a:pPr lvl="2"/>
            <a:r>
              <a:rPr lang="en-US" dirty="0"/>
              <a:t>Three or more strengths</a:t>
            </a:r>
          </a:p>
          <a:p>
            <a:pPr lvl="2"/>
            <a:r>
              <a:rPr lang="en-US" dirty="0"/>
              <a:t>Three or more weaknesses</a:t>
            </a:r>
          </a:p>
          <a:p>
            <a:r>
              <a:rPr lang="en-US" dirty="0"/>
              <a:t>Lead a lecture</a:t>
            </a:r>
          </a:p>
          <a:p>
            <a:pPr lvl="1"/>
            <a:r>
              <a:rPr lang="en-US" dirty="0"/>
              <a:t>Forming a group of at most 4 students</a:t>
            </a:r>
          </a:p>
          <a:p>
            <a:pPr lvl="1"/>
            <a:r>
              <a:rPr lang="en-US" dirty="0"/>
              <a:t>A group sends three preferred dates to </a:t>
            </a:r>
            <a:r>
              <a:rPr lang="en-US" dirty="0" err="1"/>
              <a:t>adversarialmlduke@gmail.com</a:t>
            </a:r>
            <a:r>
              <a:rPr lang="en-US" dirty="0"/>
              <a:t> by 11:59pm, 09/13</a:t>
            </a:r>
          </a:p>
          <a:p>
            <a:r>
              <a:rPr lang="en-US" dirty="0"/>
              <a:t>Participate in class</a:t>
            </a:r>
          </a:p>
          <a:p>
            <a:r>
              <a:rPr lang="en-US" dirty="0"/>
              <a:t>One class project</a:t>
            </a:r>
          </a:p>
          <a:p>
            <a:pPr lvl="1"/>
            <a:r>
              <a:rPr lang="en-US" dirty="0"/>
              <a:t>Can be a group of at most 4 students</a:t>
            </a:r>
          </a:p>
          <a:p>
            <a:pPr lvl="1"/>
            <a:r>
              <a:rPr lang="en-US" dirty="0"/>
              <a:t>Your research project can be class project</a:t>
            </a:r>
          </a:p>
          <a:p>
            <a:pPr lvl="1"/>
            <a:r>
              <a:rPr lang="en-US" dirty="0"/>
              <a:t>09/16: project proposal due</a:t>
            </a:r>
          </a:p>
          <a:p>
            <a:pPr lvl="1"/>
            <a:r>
              <a:rPr lang="en-US" dirty="0"/>
              <a:t>10/21: milestone report due</a:t>
            </a:r>
          </a:p>
          <a:p>
            <a:pPr lvl="1"/>
            <a:r>
              <a:rPr lang="en-US" dirty="0"/>
              <a:t>11/20, 11/25: project presentation </a:t>
            </a:r>
          </a:p>
          <a:p>
            <a:pPr lvl="1"/>
            <a:r>
              <a:rPr lang="en-US" dirty="0"/>
              <a:t>12/06: final project report due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3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93E8-3564-F744-B15F-B1BB44F8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a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2FC3-B75C-2149-898D-8BC039B4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lead a lecture</a:t>
            </a:r>
          </a:p>
          <a:p>
            <a:pPr lvl="1"/>
            <a:r>
              <a:rPr lang="en-US" dirty="0"/>
              <a:t>Understanding a topic better after teaching others about it</a:t>
            </a:r>
          </a:p>
          <a:p>
            <a:r>
              <a:rPr lang="en-US" dirty="0"/>
              <a:t>Like how I give a lecture</a:t>
            </a:r>
          </a:p>
          <a:p>
            <a:r>
              <a:rPr lang="en-US" dirty="0"/>
              <a:t>May read multiple papers on the selected topic</a:t>
            </a:r>
          </a:p>
          <a:p>
            <a:pPr lvl="1"/>
            <a:r>
              <a:rPr lang="en-US" dirty="0"/>
              <a:t>E.g., each group member leads discussion on one paper</a:t>
            </a:r>
          </a:p>
          <a:p>
            <a:r>
              <a:rPr lang="en-US" dirty="0"/>
              <a:t>75 mins for a lecture!</a:t>
            </a:r>
          </a:p>
          <a:p>
            <a:r>
              <a:rPr lang="en-US" dirty="0"/>
              <a:t>Use whiteboard/blackboard if possible</a:t>
            </a:r>
          </a:p>
          <a:p>
            <a:r>
              <a:rPr lang="en-US" dirty="0"/>
              <a:t>Be interactive</a:t>
            </a:r>
          </a:p>
        </p:txBody>
      </p:sp>
    </p:spTree>
    <p:extLst>
      <p:ext uri="{BB962C8B-B14F-4D97-AF65-F5344CB8AC3E}">
        <p14:creationId xmlns:p14="http://schemas.microsoft.com/office/powerpoint/2010/main" val="65039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5504-E588-D747-A0ED-48798660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class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4367-B100-664C-8965-283AA115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Problem: finding adversarial examples in the white-box setting</a:t>
            </a:r>
          </a:p>
          <a:p>
            <a:endParaRPr lang="en-US" dirty="0"/>
          </a:p>
          <a:p>
            <a:r>
              <a:rPr lang="en-US" dirty="0"/>
              <a:t>Solution: optimization-based method</a:t>
            </a:r>
          </a:p>
          <a:p>
            <a:pPr lvl="1"/>
            <a:r>
              <a:rPr lang="en-US" dirty="0"/>
              <a:t>E.g., start from the </a:t>
            </a:r>
            <a:r>
              <a:rPr lang="en-US" dirty="0" err="1"/>
              <a:t>Carlini</a:t>
            </a:r>
            <a:r>
              <a:rPr lang="en-US" dirty="0"/>
              <a:t> and Wagner method (to be discussed in the next lecture) as a baseline</a:t>
            </a:r>
          </a:p>
          <a:p>
            <a:pPr lvl="1"/>
            <a:r>
              <a:rPr lang="en-US" dirty="0"/>
              <a:t>Design a new method, e.g., enhance the </a:t>
            </a:r>
            <a:r>
              <a:rPr lang="en-US" dirty="0" err="1"/>
              <a:t>Carlini</a:t>
            </a:r>
            <a:r>
              <a:rPr lang="en-US" dirty="0"/>
              <a:t> and Wagner method via exploring new loss functions or use a different method to solve the formulated optimization problem</a:t>
            </a:r>
          </a:p>
          <a:p>
            <a:endParaRPr lang="en-US" dirty="0"/>
          </a:p>
          <a:p>
            <a:r>
              <a:rPr lang="en-US" dirty="0"/>
              <a:t>Proposal abstract: one paragraph to describe the problem and potential solution. </a:t>
            </a:r>
          </a:p>
        </p:txBody>
      </p:sp>
    </p:spTree>
    <p:extLst>
      <p:ext uri="{BB962C8B-B14F-4D97-AF65-F5344CB8AC3E}">
        <p14:creationId xmlns:p14="http://schemas.microsoft.com/office/powerpoint/2010/main" val="91281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5504-E588-D747-A0ED-48798660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class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4367-B100-664C-8965-283AA115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Detecting AI-generated images</a:t>
            </a:r>
          </a:p>
          <a:p>
            <a:endParaRPr lang="en-US" dirty="0"/>
          </a:p>
          <a:p>
            <a:r>
              <a:rPr lang="en-US" dirty="0"/>
              <a:t>Solution: watermark</a:t>
            </a:r>
          </a:p>
          <a:p>
            <a:pPr lvl="1"/>
            <a:r>
              <a:rPr lang="en-US" dirty="0"/>
              <a:t>E.g., start from a watermarking method and optimize it to enhance its robustness, efficiency, and/or image quality</a:t>
            </a:r>
          </a:p>
          <a:p>
            <a:endParaRPr lang="en-US" dirty="0"/>
          </a:p>
          <a:p>
            <a:r>
              <a:rPr lang="en-US" dirty="0"/>
              <a:t>Proposal abstract: one paragraph to describe the problem and potential solution. </a:t>
            </a:r>
          </a:p>
        </p:txBody>
      </p:sp>
    </p:spTree>
    <p:extLst>
      <p:ext uri="{BB962C8B-B14F-4D97-AF65-F5344CB8AC3E}">
        <p14:creationId xmlns:p14="http://schemas.microsoft.com/office/powerpoint/2010/main" val="39747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253A-9772-7845-B885-6F7F29FA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report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F7D3-61D3-6B46-B4DE-D39DA3AB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Related work (can also be moved to be after empirical evaluation)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Theoretical evaluation (if any)</a:t>
            </a:r>
          </a:p>
          <a:p>
            <a:r>
              <a:rPr lang="en-US" dirty="0"/>
              <a:t>Empirical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927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972</Words>
  <Application>Microsoft Macintosh PowerPoint</Application>
  <PresentationFormat>Widescreen</PresentationFormat>
  <Paragraphs>241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Mangal</vt:lpstr>
      <vt:lpstr>Office Theme</vt:lpstr>
      <vt:lpstr>ECE 663: Machine Learning in Adversarial Settings</vt:lpstr>
      <vt:lpstr>Instructor</vt:lpstr>
      <vt:lpstr>Course overview</vt:lpstr>
      <vt:lpstr>Goal of this class</vt:lpstr>
      <vt:lpstr>Class format</vt:lpstr>
      <vt:lpstr>Lead a lecture</vt:lpstr>
      <vt:lpstr>An example class project</vt:lpstr>
      <vt:lpstr>Another example class project</vt:lpstr>
      <vt:lpstr>Project report template</vt:lpstr>
      <vt:lpstr>Grading policy</vt:lpstr>
      <vt:lpstr>Machine Learning Pipeline</vt:lpstr>
      <vt:lpstr>Security of Machine Learning</vt:lpstr>
      <vt:lpstr>Integrity of Machine Learning</vt:lpstr>
      <vt:lpstr>Attack Goal: Misclassification</vt:lpstr>
      <vt:lpstr>Poisoning Attacks – Attack Training Phase</vt:lpstr>
      <vt:lpstr>An Example of Data Poisoning Attack</vt:lpstr>
      <vt:lpstr>Evasion Attacks – Attack Deployment Phase</vt:lpstr>
      <vt:lpstr>Defenses to Protect Integrity</vt:lpstr>
      <vt:lpstr>Defenses against Evasion Attacks</vt:lpstr>
      <vt:lpstr>Confidentiality of Machine Learning</vt:lpstr>
      <vt:lpstr>Attacks to Confidentiality of Machine Learning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</dc:title>
  <dc:creator>Microsoft Office User</dc:creator>
  <cp:lastModifiedBy>Microsoft Office User</cp:lastModifiedBy>
  <cp:revision>77</cp:revision>
  <dcterms:created xsi:type="dcterms:W3CDTF">2017-01-06T20:35:37Z</dcterms:created>
  <dcterms:modified xsi:type="dcterms:W3CDTF">2024-08-20T12:46:33Z</dcterms:modified>
</cp:coreProperties>
</file>