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A446-43B8-4CC5-9DB9-C8B3CF23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7526-0FB6-44F1-8D00-C3B325A1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6190-7A19-4E23-8531-42BC1483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9F1F-90B0-4A21-A4AD-C5B0D41B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DC06-A9F3-4FD2-AA3D-1C6F044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D524-4B88-4264-80E4-06B7DA57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FE2A-31A7-457D-9C3B-B6ACDE0B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0148-5B03-40D2-8852-B9AB436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95B1-0D05-4B96-8672-3D62D83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1D60-BA9A-4951-BA60-1209B5C2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1FEBA-E2CC-418C-A7B0-E3374B02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B716C-5904-4DB8-82F3-205CBF41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981E-6700-4A64-B279-9722EFB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CD31-319A-453B-BBE2-151B6A54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4A3A-2BC9-4ACE-B13A-014D691E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BCC-C4EA-4BBF-BBC3-8C1B1D56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9162-2710-40F4-B54F-A841FF7F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81EE-111A-4644-93B5-94706D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460-2849-411B-9D0F-CB812EF8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5763-DB97-4389-BBA3-8F858837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968-F1CB-4462-A4E8-E27CB6B4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F7A2-9B2B-4C75-9C61-C079BF5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6774-E18B-4DA6-B739-86B3417B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95B3-97DD-4E22-AE05-466F654F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80F7-7E1D-4E22-8DA3-2AE05CBF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0EB3-92A2-487D-B5BD-FE9DB5D5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FA44-0ACC-4034-9132-9B7F4CCB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A0F1-1111-4906-9AC3-E4D01160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D7C0-123B-48C6-9C9C-AA74A755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37C5-94EC-4F5A-A9DB-3BF7521D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8589-2E1C-44DD-8A5C-EC076412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66B4-8ACB-4E81-8D16-69EAB35F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B2C-98B8-4E55-9F94-A5237A4B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664B-CE7A-4520-8515-9969076C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A8C7E-A9AD-44BB-AAA3-EA6EA641B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6C074-AD5C-4023-BF42-2317FD82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7583C-D5AD-48C5-B2C6-43922914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E33D5-0B9F-4AA5-ADD4-37972CC4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23C0A-46E2-41C0-B914-E4C4C423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92F4-A1F0-4CEE-A361-D298DB3E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F65E-B144-4B28-B696-D79573F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B8633-E4C1-4BF6-8636-A65BCBD2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91BE-502A-4B6F-8B02-68DE97E1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3CDCC-59E6-412B-8731-E12ACA6E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1B646-16B3-4E7E-B4DB-77C6EC4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466CF-63B6-4F2D-BBBB-E4D8BC6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318B-8FD0-44C7-8D74-32E169F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975-909A-4C07-A807-FF739596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9BF8-496E-436F-9606-712E3305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8FDA-79E4-494D-9969-500B402C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4A49-4FE0-4D09-87C9-F742D9AB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6F99-181F-4EEC-BF51-0763A1BA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7AD3-128B-425C-ABD4-FC5BD28E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B42E8-7BC5-4DF3-B0FA-C96CCF683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4F1E2-6618-48F0-B777-BBD00DD1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6636-727C-4D94-AD0F-6CC437DD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42D19-56F9-4823-A35D-17C61F5D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FAE2-DADC-4DBD-A4C1-AF320E83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424B-F0EA-46E3-AB4C-6110B143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B80A-DA65-4225-AADE-1F290456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5720-6FFA-473A-98A9-EA67719D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232E-7079-49F5-8AC0-CD93BABF9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DEEF-5E64-4C80-B37C-DD61A9920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BBA9-E127-4EB9-B669-7A40D566D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AB36-EC4F-4A9F-81EC-D969713CC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d/b1441437cb4cfa13?doi=10.1002%2Fpolb.211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rasis.org/programs/Pages/VIVO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holars.duke.edu/scholars_search/?allWords=mate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scholar.com/search?query=nanocompo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CCA-2254-4494-993E-3A1058879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Mockups: Search/Filter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D328-02BA-4242-A619-2D57B9442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23125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A19E1-73C5-423D-9CAB-979BF0A244D6}"/>
              </a:ext>
            </a:extLst>
          </p:cNvPr>
          <p:cNvSpPr/>
          <p:nvPr/>
        </p:nvSpPr>
        <p:spPr>
          <a:xfrm>
            <a:off x="915838" y="1371601"/>
            <a:ext cx="9859992" cy="521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6830-3317-4C43-B9B9-356886FF7AEB}"/>
              </a:ext>
            </a:extLst>
          </p:cNvPr>
          <p:cNvSpPr/>
          <p:nvPr/>
        </p:nvSpPr>
        <p:spPr>
          <a:xfrm>
            <a:off x="915838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Articles (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E5C4B-D967-4BB4-B190-475D8EB1B45A}"/>
              </a:ext>
            </a:extLst>
          </p:cNvPr>
          <p:cNvSpPr/>
          <p:nvPr/>
        </p:nvSpPr>
        <p:spPr>
          <a:xfrm>
            <a:off x="2701506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Samples 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DB320-0FEB-42D6-B0F0-0219CAA86F4E}"/>
              </a:ext>
            </a:extLst>
          </p:cNvPr>
          <p:cNvSpPr/>
          <p:nvPr/>
        </p:nvSpPr>
        <p:spPr>
          <a:xfrm>
            <a:off x="4487174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 (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4D8FB-8C9E-462E-8508-85261FAA1A0B}"/>
              </a:ext>
            </a:extLst>
          </p:cNvPr>
          <p:cNvSpPr/>
          <p:nvPr/>
        </p:nvSpPr>
        <p:spPr>
          <a:xfrm>
            <a:off x="6278593" y="1009292"/>
            <a:ext cx="1723845" cy="3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Charts ( 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C0BC-8C9D-4D49-9B4D-7A2DAAB5C0BB}"/>
              </a:ext>
            </a:extLst>
          </p:cNvPr>
          <p:cNvSpPr/>
          <p:nvPr/>
        </p:nvSpPr>
        <p:spPr>
          <a:xfrm>
            <a:off x="8070012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Materials (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8CFB6-1411-47CF-AC74-4637C1735972}"/>
              </a:ext>
            </a:extLst>
          </p:cNvPr>
          <p:cNvSpPr/>
          <p:nvPr/>
        </p:nvSpPr>
        <p:spPr>
          <a:xfrm>
            <a:off x="8402129" y="1768415"/>
            <a:ext cx="2277374" cy="348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92D1-FFA0-4CAB-803A-AA8601F79D04}"/>
              </a:ext>
            </a:extLst>
          </p:cNvPr>
          <p:cNvSpPr/>
          <p:nvPr/>
        </p:nvSpPr>
        <p:spPr>
          <a:xfrm>
            <a:off x="8484798" y="1846052"/>
            <a:ext cx="2112035" cy="25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1B01-9E9C-4CC6-9728-DCB311F4812D}"/>
              </a:ext>
            </a:extLst>
          </p:cNvPr>
          <p:cNvSpPr txBox="1"/>
          <p:nvPr/>
        </p:nvSpPr>
        <p:spPr>
          <a:xfrm>
            <a:off x="8767670" y="2182481"/>
            <a:ext cx="182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Live data (SPARQL query)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41544-CD22-447C-B124-0491778AAAEC}"/>
              </a:ext>
            </a:extLst>
          </p:cNvPr>
          <p:cNvSpPr txBox="1"/>
          <p:nvPr/>
        </p:nvSpPr>
        <p:spPr>
          <a:xfrm>
            <a:off x="8484798" y="2851027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Queried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E4507-26A6-4C2D-A0CB-6D7003070341}"/>
              </a:ext>
            </a:extLst>
          </p:cNvPr>
          <p:cNvSpPr txBox="1"/>
          <p:nvPr/>
        </p:nvSpPr>
        <p:spPr>
          <a:xfrm>
            <a:off x="8484798" y="3658073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Keyword Tags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C55E7-53DF-4B1C-9E82-B05209B3B094}"/>
              </a:ext>
            </a:extLst>
          </p:cNvPr>
          <p:cNvSpPr txBox="1"/>
          <p:nvPr/>
        </p:nvSpPr>
        <p:spPr>
          <a:xfrm>
            <a:off x="8767670" y="2467154"/>
            <a:ext cx="171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data (csv file)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ADD988-0D74-434D-A8A2-A20E714C8923}"/>
              </a:ext>
            </a:extLst>
          </p:cNvPr>
          <p:cNvSpPr/>
          <p:nvPr/>
        </p:nvSpPr>
        <p:spPr>
          <a:xfrm>
            <a:off x="8566030" y="2274175"/>
            <a:ext cx="118973" cy="936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4383FA-0C11-44F1-BDC0-40B8E0F18304}"/>
              </a:ext>
            </a:extLst>
          </p:cNvPr>
          <p:cNvSpPr/>
          <p:nvPr/>
        </p:nvSpPr>
        <p:spPr>
          <a:xfrm>
            <a:off x="8567197" y="2558849"/>
            <a:ext cx="118973" cy="936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BED78-30D6-4767-A8E6-33B3D424A534}"/>
              </a:ext>
            </a:extLst>
          </p:cNvPr>
          <p:cNvSpPr txBox="1"/>
          <p:nvPr/>
        </p:nvSpPr>
        <p:spPr>
          <a:xfrm>
            <a:off x="8644312" y="3913075"/>
            <a:ext cx="19525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(Metadata “tags” were prototyped, but not fully implemented… but adding such tags could help to search/filter charts; proposed “</a:t>
            </a:r>
            <a:r>
              <a:rPr lang="en-US" sz="1100" dirty="0" err="1">
                <a:solidFill>
                  <a:srgbClr val="C00000"/>
                </a:solidFill>
              </a:rPr>
              <a:t>dct:subject</a:t>
            </a:r>
            <a:r>
              <a:rPr lang="en-US" sz="1100" dirty="0">
                <a:solidFill>
                  <a:srgbClr val="C00000"/>
                </a:solidFill>
              </a:rPr>
              <a:t>” as the predicate in the chart nanopublication)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815B-AAC1-4174-ACF4-C63048C1605F}"/>
              </a:ext>
            </a:extLst>
          </p:cNvPr>
          <p:cNvGrpSpPr/>
          <p:nvPr/>
        </p:nvGrpSpPr>
        <p:grpSpPr>
          <a:xfrm>
            <a:off x="1204750" y="1768415"/>
            <a:ext cx="1859424" cy="1411655"/>
            <a:chOff x="1204750" y="1768415"/>
            <a:chExt cx="1859424" cy="14116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4DACE9-C248-4AA0-9872-BD1CD7E9F5C1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94E2EA-FD74-488E-B013-0B2819601B34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482F7A-3EEC-4668-B22F-3D9A9235AAAB}"/>
              </a:ext>
            </a:extLst>
          </p:cNvPr>
          <p:cNvGrpSpPr/>
          <p:nvPr/>
        </p:nvGrpSpPr>
        <p:grpSpPr>
          <a:xfrm>
            <a:off x="3353086" y="1768415"/>
            <a:ext cx="1859424" cy="1411655"/>
            <a:chOff x="1204750" y="1768415"/>
            <a:chExt cx="1859424" cy="14116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ED2F6C-AB14-483F-8608-8D84413AAFEF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E57F5D-7F64-41E9-B104-9E9D0FF128BD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D43318-8570-46E3-99CE-4B049BD458C5}"/>
              </a:ext>
            </a:extLst>
          </p:cNvPr>
          <p:cNvGrpSpPr/>
          <p:nvPr/>
        </p:nvGrpSpPr>
        <p:grpSpPr>
          <a:xfrm>
            <a:off x="5569212" y="1768415"/>
            <a:ext cx="1859424" cy="1411655"/>
            <a:chOff x="1204750" y="1768415"/>
            <a:chExt cx="1859424" cy="14116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014D87-8043-4507-978B-E033F2126C96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40B3BD-3FBB-473C-A6BC-D52BD7FAE63B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1ABDF1-30D6-478E-AD31-65AD70809D22}"/>
              </a:ext>
            </a:extLst>
          </p:cNvPr>
          <p:cNvGrpSpPr/>
          <p:nvPr/>
        </p:nvGrpSpPr>
        <p:grpSpPr>
          <a:xfrm>
            <a:off x="1204750" y="3275263"/>
            <a:ext cx="1859424" cy="1411655"/>
            <a:chOff x="1204750" y="1768415"/>
            <a:chExt cx="1859424" cy="14116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85850F-036F-495C-95A1-8269F0A00FD6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BC4A6B-626D-4790-A4D2-29679EAD2D02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ADBDA4-5408-4A03-93BC-15E067F6447E}"/>
              </a:ext>
            </a:extLst>
          </p:cNvPr>
          <p:cNvGrpSpPr/>
          <p:nvPr/>
        </p:nvGrpSpPr>
        <p:grpSpPr>
          <a:xfrm>
            <a:off x="3353086" y="3275263"/>
            <a:ext cx="1859424" cy="1411655"/>
            <a:chOff x="1204750" y="1768415"/>
            <a:chExt cx="1859424" cy="14116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F4669E-37C0-4DA2-A4EC-BE68D14DE751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EAC249-CB30-44BF-B0BD-840690B6FA7B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213D6D-8869-444A-93EB-7A4BDA6D5CEB}"/>
              </a:ext>
            </a:extLst>
          </p:cNvPr>
          <p:cNvGrpSpPr/>
          <p:nvPr/>
        </p:nvGrpSpPr>
        <p:grpSpPr>
          <a:xfrm>
            <a:off x="5569212" y="3275263"/>
            <a:ext cx="1859424" cy="1411655"/>
            <a:chOff x="1204750" y="1768415"/>
            <a:chExt cx="1859424" cy="14116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F61671-0CED-4831-ADE6-F4831F63A27E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2E450C-AA62-48FD-81D0-91B139FAAD18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26673A-E1AA-4679-99F7-D24BE2860F3D}"/>
              </a:ext>
            </a:extLst>
          </p:cNvPr>
          <p:cNvGrpSpPr/>
          <p:nvPr/>
        </p:nvGrpSpPr>
        <p:grpSpPr>
          <a:xfrm>
            <a:off x="1204750" y="4780571"/>
            <a:ext cx="1859424" cy="1411655"/>
            <a:chOff x="1204750" y="1768415"/>
            <a:chExt cx="1859424" cy="14116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930071-69EC-406A-B306-89B38AB4DFC1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EEF657-3D33-4795-B5E5-9C0F22F601C8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8F7E01-E6C3-43A6-A20C-6E70F4DB7C02}"/>
              </a:ext>
            </a:extLst>
          </p:cNvPr>
          <p:cNvGrpSpPr/>
          <p:nvPr/>
        </p:nvGrpSpPr>
        <p:grpSpPr>
          <a:xfrm>
            <a:off x="3353086" y="4780571"/>
            <a:ext cx="1859424" cy="1411655"/>
            <a:chOff x="1204750" y="1768415"/>
            <a:chExt cx="1859424" cy="14116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C1A82D-D06C-43F2-9534-7C99C5393FCD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A0A719-DD82-4186-9B0A-2F23B8B36EC1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C3F422-7FE2-426E-BA22-4B9DEB2F26E8}"/>
              </a:ext>
            </a:extLst>
          </p:cNvPr>
          <p:cNvGrpSpPr/>
          <p:nvPr/>
        </p:nvGrpSpPr>
        <p:grpSpPr>
          <a:xfrm>
            <a:off x="5569212" y="4780571"/>
            <a:ext cx="1859424" cy="1411655"/>
            <a:chOff x="1204750" y="1768415"/>
            <a:chExt cx="1859424" cy="141165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22B8AE-BAD1-430D-B4DC-0ECCDC215CDF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1169DE-EFF9-4030-9C0A-C89EA1CE0743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0FA9A51-FC6A-4B36-B953-EB3A1F8AF8E2}"/>
              </a:ext>
            </a:extLst>
          </p:cNvPr>
          <p:cNvSpPr txBox="1"/>
          <p:nvPr/>
        </p:nvSpPr>
        <p:spPr>
          <a:xfrm>
            <a:off x="8484798" y="3254550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Added</a:t>
            </a:r>
          </a:p>
        </p:txBody>
      </p:sp>
    </p:spTree>
    <p:extLst>
      <p:ext uri="{BB962C8B-B14F-4D97-AF65-F5344CB8AC3E}">
        <p14:creationId xmlns:p14="http://schemas.microsoft.com/office/powerpoint/2010/main" val="206391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A19E1-73C5-423D-9CAB-979BF0A244D6}"/>
              </a:ext>
            </a:extLst>
          </p:cNvPr>
          <p:cNvSpPr/>
          <p:nvPr/>
        </p:nvSpPr>
        <p:spPr>
          <a:xfrm>
            <a:off x="915838" y="1371601"/>
            <a:ext cx="9859992" cy="521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6830-3317-4C43-B9B9-356886FF7AEB}"/>
              </a:ext>
            </a:extLst>
          </p:cNvPr>
          <p:cNvSpPr/>
          <p:nvPr/>
        </p:nvSpPr>
        <p:spPr>
          <a:xfrm>
            <a:off x="915838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Articles (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E5C4B-D967-4BB4-B190-475D8EB1B45A}"/>
              </a:ext>
            </a:extLst>
          </p:cNvPr>
          <p:cNvSpPr/>
          <p:nvPr/>
        </p:nvSpPr>
        <p:spPr>
          <a:xfrm>
            <a:off x="2701506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Samples 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DB320-0FEB-42D6-B0F0-0219CAA86F4E}"/>
              </a:ext>
            </a:extLst>
          </p:cNvPr>
          <p:cNvSpPr/>
          <p:nvPr/>
        </p:nvSpPr>
        <p:spPr>
          <a:xfrm>
            <a:off x="4487174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 (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4D8FB-8C9E-462E-8508-85261FAA1A0B}"/>
              </a:ext>
            </a:extLst>
          </p:cNvPr>
          <p:cNvSpPr/>
          <p:nvPr/>
        </p:nvSpPr>
        <p:spPr>
          <a:xfrm>
            <a:off x="6278593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Charts ( 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C0BC-8C9D-4D49-9B4D-7A2DAAB5C0BB}"/>
              </a:ext>
            </a:extLst>
          </p:cNvPr>
          <p:cNvSpPr/>
          <p:nvPr/>
        </p:nvSpPr>
        <p:spPr>
          <a:xfrm>
            <a:off x="8070012" y="1009292"/>
            <a:ext cx="1723845" cy="3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Materials (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8CFB6-1411-47CF-AC74-4637C1735972}"/>
              </a:ext>
            </a:extLst>
          </p:cNvPr>
          <p:cNvSpPr/>
          <p:nvPr/>
        </p:nvSpPr>
        <p:spPr>
          <a:xfrm>
            <a:off x="8402129" y="1768415"/>
            <a:ext cx="2277374" cy="348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92D1-FFA0-4CAB-803A-AA8601F79D04}"/>
              </a:ext>
            </a:extLst>
          </p:cNvPr>
          <p:cNvSpPr/>
          <p:nvPr/>
        </p:nvSpPr>
        <p:spPr>
          <a:xfrm>
            <a:off x="8484798" y="1846052"/>
            <a:ext cx="2112035" cy="25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1B01-9E9C-4CC6-9728-DCB311F4812D}"/>
              </a:ext>
            </a:extLst>
          </p:cNvPr>
          <p:cNvSpPr txBox="1"/>
          <p:nvPr/>
        </p:nvSpPr>
        <p:spPr>
          <a:xfrm>
            <a:off x="8484798" y="2182481"/>
            <a:ext cx="200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 in Nanocomposite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41544-CD22-447C-B124-0491778AAAEC}"/>
              </a:ext>
            </a:extLst>
          </p:cNvPr>
          <p:cNvSpPr txBox="1"/>
          <p:nvPr/>
        </p:nvSpPr>
        <p:spPr>
          <a:xfrm>
            <a:off x="8484798" y="2851027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39D49-61EE-483F-A9D8-E67B9D0F3672}"/>
              </a:ext>
            </a:extLst>
          </p:cNvPr>
          <p:cNvSpPr txBox="1"/>
          <p:nvPr/>
        </p:nvSpPr>
        <p:spPr>
          <a:xfrm>
            <a:off x="8685646" y="3111913"/>
            <a:ext cx="19525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(thermoplastic, thermoset, elastomer, homopolymer, copolymer, polymer blend…)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05C10-A96A-41B5-B934-38BC707C79C9}"/>
              </a:ext>
            </a:extLst>
          </p:cNvPr>
          <p:cNvSpPr txBox="1"/>
          <p:nvPr/>
        </p:nvSpPr>
        <p:spPr>
          <a:xfrm>
            <a:off x="8644311" y="2400808"/>
            <a:ext cx="221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(matrix, filler, surface treatment)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E2A4F4-2B6F-4C48-8E7C-6F77514DE5DF}"/>
              </a:ext>
            </a:extLst>
          </p:cNvPr>
          <p:cNvGrpSpPr/>
          <p:nvPr/>
        </p:nvGrpSpPr>
        <p:grpSpPr>
          <a:xfrm>
            <a:off x="1150620" y="1768415"/>
            <a:ext cx="6851818" cy="632393"/>
            <a:chOff x="1150620" y="1768415"/>
            <a:chExt cx="6851818" cy="6323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5A8908-28E8-4755-BF0C-DD1C453366BD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C0E97C-5E31-4BA9-B244-054775EC2E8D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F7368B-1B41-4981-8F7A-9191574126C7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252097-82E9-42E0-AB31-C068F607919B}"/>
              </a:ext>
            </a:extLst>
          </p:cNvPr>
          <p:cNvGrpSpPr/>
          <p:nvPr/>
        </p:nvGrpSpPr>
        <p:grpSpPr>
          <a:xfrm>
            <a:off x="1150620" y="2534830"/>
            <a:ext cx="6851818" cy="632393"/>
            <a:chOff x="1150620" y="1768415"/>
            <a:chExt cx="6851818" cy="63239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62BD93-25B9-4817-8350-922092E5C6E3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0F308D-E628-4E32-9FCD-E91E7516792B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85C2D79-8F0E-470D-9F9B-07563FDFE788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5C82F5-7BAC-46A6-A697-85854ABA4982}"/>
              </a:ext>
            </a:extLst>
          </p:cNvPr>
          <p:cNvGrpSpPr/>
          <p:nvPr/>
        </p:nvGrpSpPr>
        <p:grpSpPr>
          <a:xfrm>
            <a:off x="1150620" y="3338135"/>
            <a:ext cx="6851818" cy="632393"/>
            <a:chOff x="1150620" y="1768415"/>
            <a:chExt cx="6851818" cy="63239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E2533F-5E29-43A7-86BF-1E1FEB3B5F99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4600CD-10C9-4C50-A230-060AB938D2C7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7CA446-0CA9-4566-B07B-7F43D7611CF4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A80121-B36B-4E1D-A574-15C2999A8CB2}"/>
              </a:ext>
            </a:extLst>
          </p:cNvPr>
          <p:cNvGrpSpPr/>
          <p:nvPr/>
        </p:nvGrpSpPr>
        <p:grpSpPr>
          <a:xfrm>
            <a:off x="1150620" y="4104550"/>
            <a:ext cx="6851818" cy="632393"/>
            <a:chOff x="1150620" y="1768415"/>
            <a:chExt cx="6851818" cy="63239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CFFED5-D6B4-4504-960E-BBC35D129444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D85650-CBD7-49D3-9D01-4C5035503D76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20499C-28E4-4A96-9589-A58DC3DA2EC0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79FA497-1EDB-45B7-8381-21C1F8ACB5A0}"/>
              </a:ext>
            </a:extLst>
          </p:cNvPr>
          <p:cNvGrpSpPr/>
          <p:nvPr/>
        </p:nvGrpSpPr>
        <p:grpSpPr>
          <a:xfrm>
            <a:off x="1150620" y="4884486"/>
            <a:ext cx="6851818" cy="632393"/>
            <a:chOff x="1150620" y="1768415"/>
            <a:chExt cx="6851818" cy="63239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3C02D-6BA4-4CB5-ABBD-35EC545E67CE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DA050E-891F-4776-A0AE-814CCE66C916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1EEAECE-034A-4DD7-BBBA-4BBD222FFD65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1D410C-274F-4089-80AF-BBA4D9DEC129}"/>
              </a:ext>
            </a:extLst>
          </p:cNvPr>
          <p:cNvGrpSpPr/>
          <p:nvPr/>
        </p:nvGrpSpPr>
        <p:grpSpPr>
          <a:xfrm>
            <a:off x="1150620" y="5650901"/>
            <a:ext cx="6851818" cy="632393"/>
            <a:chOff x="1150620" y="1768415"/>
            <a:chExt cx="6851818" cy="63239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02DCFA-3134-452F-9DB0-CC6099F23E6D}"/>
                </a:ext>
              </a:extLst>
            </p:cNvPr>
            <p:cNvSpPr txBox="1"/>
            <p:nvPr/>
          </p:nvSpPr>
          <p:spPr>
            <a:xfrm>
              <a:off x="1333500" y="1768415"/>
              <a:ext cx="457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Standardized Name (from </a:t>
              </a:r>
              <a:r>
                <a:rPr lang="en-US" dirty="0" err="1"/>
                <a:t>Chemprops</a:t>
              </a:r>
              <a:r>
                <a:rPr lang="en-US" dirty="0"/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0330AEF-467D-40E3-913C-0E7C2672E4B5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Unique Alternate Names: [list]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5EF7CB-5659-446A-BE2D-087889F170BB}"/>
                </a:ext>
              </a:extLst>
            </p:cNvPr>
            <p:cNvSpPr/>
            <p:nvPr/>
          </p:nvSpPr>
          <p:spPr>
            <a:xfrm>
              <a:off x="1150620" y="1768415"/>
              <a:ext cx="6851818" cy="63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33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5FE-8108-4469-BC5B-575A7D43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HTML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2E56-883D-4A22-860C-444C6732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user clicks on an item in the search interface, they should be taken to its page, or templated </a:t>
            </a:r>
            <a:r>
              <a:rPr lang="en-US" b="1" dirty="0"/>
              <a:t>view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class</a:t>
            </a:r>
            <a:r>
              <a:rPr lang="en-US" dirty="0"/>
              <a:t> has its own template, designed to display the most relevant information for a given instance of the class</a:t>
            </a:r>
          </a:p>
          <a:p>
            <a:r>
              <a:rPr lang="en-US" dirty="0"/>
              <a:t>Refer to </a:t>
            </a:r>
            <a:r>
              <a:rPr lang="en-US" dirty="0">
                <a:hlinkClick r:id="rId2"/>
              </a:rPr>
              <a:t>Observable demo</a:t>
            </a:r>
            <a:r>
              <a:rPr lang="en-US" dirty="0"/>
              <a:t> (Article View) for example ecosystem</a:t>
            </a:r>
          </a:p>
          <a:p>
            <a:r>
              <a:rPr lang="en-US" dirty="0"/>
              <a:t>Templated views are ecosystem of linked pages, where each page represents an </a:t>
            </a:r>
            <a:r>
              <a:rPr lang="en-US" b="1" dirty="0"/>
              <a:t>instance</a:t>
            </a:r>
            <a:r>
              <a:rPr lang="en-US" dirty="0"/>
              <a:t> of a particular </a:t>
            </a:r>
            <a:r>
              <a:rPr lang="en-US" b="1" dirty="0"/>
              <a:t>class</a:t>
            </a:r>
            <a:endParaRPr lang="en-US" dirty="0"/>
          </a:p>
          <a:p>
            <a:r>
              <a:rPr lang="en-US" dirty="0"/>
              <a:t>Articles, Samples, Images, Material Classes, Processing Types, can each have their own templated view, with links to other views</a:t>
            </a:r>
          </a:p>
          <a:p>
            <a:pPr lvl="1"/>
            <a:r>
              <a:rPr lang="en-US" dirty="0"/>
              <a:t>E.g., An </a:t>
            </a:r>
            <a:r>
              <a:rPr lang="en-US" b="1" dirty="0"/>
              <a:t>article view</a:t>
            </a:r>
            <a:r>
              <a:rPr lang="en-US" dirty="0"/>
              <a:t> can link to a </a:t>
            </a:r>
            <a:r>
              <a:rPr lang="en-US" b="1" dirty="0"/>
              <a:t>nanocomposite sample view</a:t>
            </a:r>
            <a:r>
              <a:rPr lang="en-US" dirty="0"/>
              <a:t>, which can link to an </a:t>
            </a:r>
            <a:r>
              <a:rPr lang="en-US" b="1" dirty="0"/>
              <a:t>image view</a:t>
            </a:r>
            <a:r>
              <a:rPr lang="en-US" dirty="0"/>
              <a:t>, which can link back to the respective </a:t>
            </a:r>
            <a:r>
              <a:rPr lang="en-US" b="1" dirty="0"/>
              <a:t>article view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5A5A-BE73-41DD-86A0-696AF713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325563"/>
          </a:xfrm>
        </p:spPr>
        <p:txBody>
          <a:bodyPr/>
          <a:lstStyle/>
          <a:p>
            <a:r>
              <a:rPr lang="en-US" dirty="0"/>
              <a:t>Other possible classes to include on 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48D1-D78A-438C-A23C-97F0B8F4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592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Datasets</a:t>
            </a:r>
          </a:p>
          <a:p>
            <a:r>
              <a:rPr lang="en-US" sz="4000" dirty="0"/>
              <a:t>Processing Methods</a:t>
            </a:r>
          </a:p>
          <a:p>
            <a:r>
              <a:rPr lang="en-US" sz="4000" dirty="0"/>
              <a:t>Characterization Techniques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considerations</a:t>
            </a:r>
          </a:p>
          <a:p>
            <a:r>
              <a:rPr lang="en-US" dirty="0"/>
              <a:t>How to group similar objects (a single “nanocomposite sample” represented by XML metadata vs a “metamaterial sample” represented by a single row in a table of thousands…)</a:t>
            </a:r>
          </a:p>
          <a:p>
            <a:r>
              <a:rPr lang="en-US" dirty="0"/>
              <a:t>Who are ideal end users? What are their needs? What are best immediate solutions to meet user needs?</a:t>
            </a:r>
          </a:p>
          <a:p>
            <a:r>
              <a:rPr lang="en-US" dirty="0"/>
              <a:t>What targeted curation efforts can exist (beyond adding more nanocomposite samples), for example supplementing bibliographic metadata or adding scale information to images</a:t>
            </a:r>
          </a:p>
        </p:txBody>
      </p:sp>
    </p:spTree>
    <p:extLst>
      <p:ext uri="{BB962C8B-B14F-4D97-AF65-F5344CB8AC3E}">
        <p14:creationId xmlns:p14="http://schemas.microsoft.com/office/powerpoint/2010/main" val="35100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27F3-1AF0-4C2E-9A92-0BC1D725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921E-734C-4EBC-81AC-828DF922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</a:t>
            </a:r>
            <a:r>
              <a:rPr lang="en-US" dirty="0" err="1"/>
              <a:t>Scholars@Duke</a:t>
            </a:r>
            <a:r>
              <a:rPr lang="en-US" dirty="0"/>
              <a:t> interface (uses knowledge graph backend)</a:t>
            </a:r>
          </a:p>
          <a:p>
            <a:r>
              <a:rPr lang="en-US" dirty="0"/>
              <a:t>This interface driven by </a:t>
            </a:r>
            <a:r>
              <a:rPr lang="en-US" dirty="0">
                <a:hlinkClick r:id="rId2"/>
              </a:rPr>
              <a:t>VIVO</a:t>
            </a:r>
            <a:r>
              <a:rPr lang="en-US" dirty="0"/>
              <a:t> open-source software/ontology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dirty="0"/>
              <a:t>Landing page for users to </a:t>
            </a:r>
            <a:r>
              <a:rPr lang="en-US" i="1" dirty="0"/>
              <a:t>begin</a:t>
            </a:r>
            <a:r>
              <a:rPr lang="en-US" dirty="0"/>
              <a:t> exploration into MaterialsMine</a:t>
            </a:r>
          </a:p>
          <a:p>
            <a:r>
              <a:rPr lang="en-US" dirty="0"/>
              <a:t>Ability to navigate from a high-level overview of knowledge graph, to instance-level information about resources in the knowledge graph</a:t>
            </a:r>
          </a:p>
          <a:p>
            <a:r>
              <a:rPr lang="en-US" dirty="0"/>
              <a:t>Modularize development of interface</a:t>
            </a:r>
          </a:p>
        </p:txBody>
      </p:sp>
    </p:spTree>
    <p:extLst>
      <p:ext uri="{BB962C8B-B14F-4D97-AF65-F5344CB8AC3E}">
        <p14:creationId xmlns:p14="http://schemas.microsoft.com/office/powerpoint/2010/main" val="161641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E608-F349-4E01-9B5E-5A3BEF6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views, from </a:t>
            </a:r>
            <a:r>
              <a:rPr lang="en-US" b="1" dirty="0"/>
              <a:t>Types</a:t>
            </a:r>
            <a:r>
              <a:rPr lang="en-US" dirty="0"/>
              <a:t> to </a:t>
            </a:r>
            <a:r>
              <a:rPr lang="en-US" b="1" dirty="0"/>
              <a:t>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1976B-514D-4CD8-A03C-98EAF15C894C}"/>
              </a:ext>
            </a:extLst>
          </p:cNvPr>
          <p:cNvSpPr/>
          <p:nvPr/>
        </p:nvSpPr>
        <p:spPr>
          <a:xfrm>
            <a:off x="362309" y="1690688"/>
            <a:ext cx="2104846" cy="5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E244F-94BC-4D01-8C3C-47AA34000A81}"/>
              </a:ext>
            </a:extLst>
          </p:cNvPr>
          <p:cNvSpPr/>
          <p:nvPr/>
        </p:nvSpPr>
        <p:spPr>
          <a:xfrm>
            <a:off x="362309" y="3072144"/>
            <a:ext cx="2104846" cy="5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F95DCE-9A25-47BE-AE81-EC824818F190}"/>
              </a:ext>
            </a:extLst>
          </p:cNvPr>
          <p:cNvSpPr/>
          <p:nvPr/>
        </p:nvSpPr>
        <p:spPr>
          <a:xfrm>
            <a:off x="362309" y="4507693"/>
            <a:ext cx="2104846" cy="5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Instance-Level 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4FB43-0C83-4188-A1B4-4AC6E74B7CB7}"/>
              </a:ext>
            </a:extLst>
          </p:cNvPr>
          <p:cNvSpPr txBox="1"/>
          <p:nvPr/>
        </p:nvSpPr>
        <p:spPr>
          <a:xfrm>
            <a:off x="8514272" y="1598559"/>
            <a:ext cx="331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</a:t>
            </a:r>
            <a:r>
              <a:rPr lang="en-US" b="1" dirty="0"/>
              <a:t>types</a:t>
            </a:r>
            <a:r>
              <a:rPr lang="en-US" dirty="0"/>
              <a:t> (classes) of resources available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CE53-C7BA-4D51-BA22-7389987D9369}"/>
              </a:ext>
            </a:extLst>
          </p:cNvPr>
          <p:cNvSpPr txBox="1"/>
          <p:nvPr/>
        </p:nvSpPr>
        <p:spPr>
          <a:xfrm>
            <a:off x="8514269" y="3012499"/>
            <a:ext cx="331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</a:t>
            </a:r>
            <a:r>
              <a:rPr lang="en-US" b="1" dirty="0"/>
              <a:t>filtering</a:t>
            </a:r>
            <a:r>
              <a:rPr lang="en-US" dirty="0"/>
              <a:t> of instances to those of interest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BDD1D-2896-40E4-ADE4-5277E483181B}"/>
              </a:ext>
            </a:extLst>
          </p:cNvPr>
          <p:cNvSpPr txBox="1"/>
          <p:nvPr/>
        </p:nvSpPr>
        <p:spPr>
          <a:xfrm>
            <a:off x="8514270" y="4426439"/>
            <a:ext cx="331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information about a given resource in detail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22E4E-8516-44EA-B66A-3B6F40DF0020}"/>
              </a:ext>
            </a:extLst>
          </p:cNvPr>
          <p:cNvSpPr/>
          <p:nvPr/>
        </p:nvSpPr>
        <p:spPr>
          <a:xfrm>
            <a:off x="3255035" y="1690688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6ED74-629A-4D6A-8821-893D0691F24E}"/>
              </a:ext>
            </a:extLst>
          </p:cNvPr>
          <p:cNvSpPr/>
          <p:nvPr/>
        </p:nvSpPr>
        <p:spPr>
          <a:xfrm>
            <a:off x="3807125" y="1690688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CF43E-76B8-4F7A-B8AD-AC0E36E76B69}"/>
              </a:ext>
            </a:extLst>
          </p:cNvPr>
          <p:cNvSpPr/>
          <p:nvPr/>
        </p:nvSpPr>
        <p:spPr>
          <a:xfrm>
            <a:off x="4359215" y="1690688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360A4-36A8-456B-95B6-51C54DF80E27}"/>
              </a:ext>
            </a:extLst>
          </p:cNvPr>
          <p:cNvSpPr/>
          <p:nvPr/>
        </p:nvSpPr>
        <p:spPr>
          <a:xfrm>
            <a:off x="3255035" y="2126367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8FA5F2-F44D-4BDD-A016-5E6A792D29BC}"/>
              </a:ext>
            </a:extLst>
          </p:cNvPr>
          <p:cNvSpPr/>
          <p:nvPr/>
        </p:nvSpPr>
        <p:spPr>
          <a:xfrm>
            <a:off x="3807125" y="2126367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C3D000-6006-4054-9EB2-45E4EAACF0A6}"/>
              </a:ext>
            </a:extLst>
          </p:cNvPr>
          <p:cNvSpPr/>
          <p:nvPr/>
        </p:nvSpPr>
        <p:spPr>
          <a:xfrm>
            <a:off x="4359215" y="2126367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5CA84-2EFF-4A3C-8E72-5A47427A83B1}"/>
              </a:ext>
            </a:extLst>
          </p:cNvPr>
          <p:cNvSpPr/>
          <p:nvPr/>
        </p:nvSpPr>
        <p:spPr>
          <a:xfrm>
            <a:off x="5676181" y="1880558"/>
            <a:ext cx="2104846" cy="2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F630E-BE3D-48F3-963D-3A50DBA11BB3}"/>
              </a:ext>
            </a:extLst>
          </p:cNvPr>
          <p:cNvSpPr txBox="1"/>
          <p:nvPr/>
        </p:nvSpPr>
        <p:spPr>
          <a:xfrm>
            <a:off x="3200400" y="1372357"/>
            <a:ext cx="1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Gallery of </a:t>
            </a:r>
            <a:r>
              <a:rPr lang="en-US" b="1" dirty="0"/>
              <a:t>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9900A-77EA-4CC2-9590-56431065C5E3}"/>
              </a:ext>
            </a:extLst>
          </p:cNvPr>
          <p:cNvSpPr txBox="1"/>
          <p:nvPr/>
        </p:nvSpPr>
        <p:spPr>
          <a:xfrm>
            <a:off x="6072996" y="1475564"/>
            <a:ext cx="1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28660-E1D2-4999-9707-C6EB57FC25F1}"/>
              </a:ext>
            </a:extLst>
          </p:cNvPr>
          <p:cNvSpPr txBox="1"/>
          <p:nvPr/>
        </p:nvSpPr>
        <p:spPr>
          <a:xfrm>
            <a:off x="2858218" y="2827833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Gallery/list of </a:t>
            </a:r>
            <a:r>
              <a:rPr lang="en-US" b="1" dirty="0"/>
              <a:t>instances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F906F-D60C-4A09-B655-9F8A5A60B66E}"/>
              </a:ext>
            </a:extLst>
          </p:cNvPr>
          <p:cNvSpPr/>
          <p:nvPr/>
        </p:nvSpPr>
        <p:spPr>
          <a:xfrm>
            <a:off x="2702945" y="3197165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DE81C9-5E2A-4A0C-A905-E5841DDC4629}"/>
              </a:ext>
            </a:extLst>
          </p:cNvPr>
          <p:cNvSpPr/>
          <p:nvPr/>
        </p:nvSpPr>
        <p:spPr>
          <a:xfrm>
            <a:off x="3255035" y="3197165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8590B-55D6-4C63-BA40-640775954125}"/>
              </a:ext>
            </a:extLst>
          </p:cNvPr>
          <p:cNvSpPr/>
          <p:nvPr/>
        </p:nvSpPr>
        <p:spPr>
          <a:xfrm>
            <a:off x="3807125" y="3197165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4D0B24-ABC6-4DBD-9E95-6F221445DBDE}"/>
              </a:ext>
            </a:extLst>
          </p:cNvPr>
          <p:cNvSpPr/>
          <p:nvPr/>
        </p:nvSpPr>
        <p:spPr>
          <a:xfrm>
            <a:off x="2702945" y="3632844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B338C-84E4-4DF0-8649-244D6E25C254}"/>
              </a:ext>
            </a:extLst>
          </p:cNvPr>
          <p:cNvSpPr/>
          <p:nvPr/>
        </p:nvSpPr>
        <p:spPr>
          <a:xfrm>
            <a:off x="3255035" y="3632844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886998-E868-4E3B-AFE5-8BEE0C7F0A9A}"/>
              </a:ext>
            </a:extLst>
          </p:cNvPr>
          <p:cNvSpPr/>
          <p:nvPr/>
        </p:nvSpPr>
        <p:spPr>
          <a:xfrm>
            <a:off x="3807125" y="3632844"/>
            <a:ext cx="422694" cy="302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44F617-086B-4210-92C1-DAE3234F25D8}"/>
              </a:ext>
            </a:extLst>
          </p:cNvPr>
          <p:cNvSpPr/>
          <p:nvPr/>
        </p:nvSpPr>
        <p:spPr>
          <a:xfrm>
            <a:off x="4698522" y="3189572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A02FE-4982-4A38-8468-3E8AB96B9925}"/>
              </a:ext>
            </a:extLst>
          </p:cNvPr>
          <p:cNvSpPr/>
          <p:nvPr/>
        </p:nvSpPr>
        <p:spPr>
          <a:xfrm>
            <a:off x="4698522" y="3333408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84740D-AC04-4503-931D-C455EE5C92C7}"/>
              </a:ext>
            </a:extLst>
          </p:cNvPr>
          <p:cNvSpPr/>
          <p:nvPr/>
        </p:nvSpPr>
        <p:spPr>
          <a:xfrm>
            <a:off x="4698522" y="3475181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5D937-F7D0-4938-B983-28BBDB27900A}"/>
              </a:ext>
            </a:extLst>
          </p:cNvPr>
          <p:cNvSpPr/>
          <p:nvPr/>
        </p:nvSpPr>
        <p:spPr>
          <a:xfrm>
            <a:off x="4698522" y="3619017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6FA882-4552-4FE2-A2ED-7BFB7F431820}"/>
              </a:ext>
            </a:extLst>
          </p:cNvPr>
          <p:cNvSpPr/>
          <p:nvPr/>
        </p:nvSpPr>
        <p:spPr>
          <a:xfrm>
            <a:off x="4698522" y="3762853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8254-3D62-42DA-AA14-E62EB802C650}"/>
              </a:ext>
            </a:extLst>
          </p:cNvPr>
          <p:cNvSpPr/>
          <p:nvPr/>
        </p:nvSpPr>
        <p:spPr>
          <a:xfrm>
            <a:off x="4698522" y="3906689"/>
            <a:ext cx="983411" cy="8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9D9AFC-4219-47A7-A742-103C561E77D8}"/>
              </a:ext>
            </a:extLst>
          </p:cNvPr>
          <p:cNvSpPr/>
          <p:nvPr/>
        </p:nvSpPr>
        <p:spPr>
          <a:xfrm>
            <a:off x="6464059" y="3197165"/>
            <a:ext cx="983411" cy="737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20D6E1-1800-49D3-86D8-2600DEF3D672}"/>
              </a:ext>
            </a:extLst>
          </p:cNvPr>
          <p:cNvSpPr txBox="1"/>
          <p:nvPr/>
        </p:nvSpPr>
        <p:spPr>
          <a:xfrm>
            <a:off x="6096000" y="2769017"/>
            <a:ext cx="21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Facets for filtering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67509F-7E7F-4CA6-B0F5-13F5BD59358B}"/>
              </a:ext>
            </a:extLst>
          </p:cNvPr>
          <p:cNvSpPr/>
          <p:nvPr/>
        </p:nvSpPr>
        <p:spPr>
          <a:xfrm>
            <a:off x="6533067" y="3333409"/>
            <a:ext cx="14090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B1F21-A8D4-42B4-B8F9-95A2069409DE}"/>
              </a:ext>
            </a:extLst>
          </p:cNvPr>
          <p:cNvSpPr/>
          <p:nvPr/>
        </p:nvSpPr>
        <p:spPr>
          <a:xfrm>
            <a:off x="6533067" y="3511108"/>
            <a:ext cx="14090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051582-A60F-49E3-9579-C6A3CA5421F1}"/>
              </a:ext>
            </a:extLst>
          </p:cNvPr>
          <p:cNvSpPr/>
          <p:nvPr/>
        </p:nvSpPr>
        <p:spPr>
          <a:xfrm>
            <a:off x="6533067" y="3685002"/>
            <a:ext cx="14090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9CB0D1-83D4-46AC-B20F-45523F273389}"/>
              </a:ext>
            </a:extLst>
          </p:cNvPr>
          <p:cNvSpPr/>
          <p:nvPr/>
        </p:nvSpPr>
        <p:spPr>
          <a:xfrm>
            <a:off x="6728604" y="3333408"/>
            <a:ext cx="57797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FCC116-E7FD-4B7D-9C78-64A0D62B5B51}"/>
              </a:ext>
            </a:extLst>
          </p:cNvPr>
          <p:cNvSpPr/>
          <p:nvPr/>
        </p:nvSpPr>
        <p:spPr>
          <a:xfrm>
            <a:off x="6728604" y="3498195"/>
            <a:ext cx="57797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A443A1-32D2-42C1-AF9A-36B51E384621}"/>
              </a:ext>
            </a:extLst>
          </p:cNvPr>
          <p:cNvSpPr/>
          <p:nvPr/>
        </p:nvSpPr>
        <p:spPr>
          <a:xfrm>
            <a:off x="6728604" y="3685002"/>
            <a:ext cx="577970" cy="95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1BFCF-CB63-447F-8CBC-96D39145D8A5}"/>
              </a:ext>
            </a:extLst>
          </p:cNvPr>
          <p:cNvSpPr txBox="1"/>
          <p:nvPr/>
        </p:nvSpPr>
        <p:spPr>
          <a:xfrm>
            <a:off x="2797835" y="4426439"/>
            <a:ext cx="26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Templated HTML </a:t>
            </a:r>
            <a:r>
              <a:rPr lang="en-US" b="1" dirty="0"/>
              <a:t>views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0AB01-FDD5-4C5B-BAEE-B0FEF664FC8E}"/>
              </a:ext>
            </a:extLst>
          </p:cNvPr>
          <p:cNvSpPr/>
          <p:nvPr/>
        </p:nvSpPr>
        <p:spPr>
          <a:xfrm>
            <a:off x="2705821" y="4944166"/>
            <a:ext cx="1325591" cy="1040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0A368E-DC33-43C1-91F2-02C84572CBAB}"/>
              </a:ext>
            </a:extLst>
          </p:cNvPr>
          <p:cNvSpPr/>
          <p:nvPr/>
        </p:nvSpPr>
        <p:spPr>
          <a:xfrm>
            <a:off x="4465610" y="4949768"/>
            <a:ext cx="1325591" cy="1040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8B3FFC-7462-469A-8D57-469A90A1415C}"/>
              </a:ext>
            </a:extLst>
          </p:cNvPr>
          <p:cNvSpPr/>
          <p:nvPr/>
        </p:nvSpPr>
        <p:spPr>
          <a:xfrm>
            <a:off x="6225399" y="4944166"/>
            <a:ext cx="1325591" cy="1040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E1247A-6C59-4F1D-BC3E-B5FE90DABED3}"/>
              </a:ext>
            </a:extLst>
          </p:cNvPr>
          <p:cNvSpPr txBox="1"/>
          <p:nvPr/>
        </p:nvSpPr>
        <p:spPr>
          <a:xfrm>
            <a:off x="2736010" y="6000612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Chart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C36A1B-8DC4-4AEE-88C7-4CD273989693}"/>
              </a:ext>
            </a:extLst>
          </p:cNvPr>
          <p:cNvSpPr txBox="1"/>
          <p:nvPr/>
        </p:nvSpPr>
        <p:spPr>
          <a:xfrm>
            <a:off x="4495799" y="6000612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Article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9F842-FEA2-48F8-9885-C8F69A713892}"/>
              </a:ext>
            </a:extLst>
          </p:cNvPr>
          <p:cNvSpPr txBox="1"/>
          <p:nvPr/>
        </p:nvSpPr>
        <p:spPr>
          <a:xfrm>
            <a:off x="6240493" y="6000612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6AAC9-6CB3-46C3-A471-1B8CD5B34CFD}"/>
              </a:ext>
            </a:extLst>
          </p:cNvPr>
          <p:cNvSpPr txBox="1"/>
          <p:nvPr/>
        </p:nvSpPr>
        <p:spPr>
          <a:xfrm>
            <a:off x="7866568" y="6000612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Image, etc.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4E4B9A-3200-4D42-BF96-90CE1AF82924}"/>
              </a:ext>
            </a:extLst>
          </p:cNvPr>
          <p:cNvSpPr txBox="1"/>
          <p:nvPr/>
        </p:nvSpPr>
        <p:spPr>
          <a:xfrm>
            <a:off x="9455990" y="5306214"/>
            <a:ext cx="243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May contain </a:t>
            </a:r>
            <a:r>
              <a:rPr lang="en-US" b="1" u="sng" dirty="0"/>
              <a:t>hyperlinks</a:t>
            </a:r>
            <a:r>
              <a:rPr lang="en-US" b="1" dirty="0"/>
              <a:t> to other instance views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E8C292-9EB3-4922-9DB2-B8C3A7DC838F}"/>
              </a:ext>
            </a:extLst>
          </p:cNvPr>
          <p:cNvCxnSpPr/>
          <p:nvPr/>
        </p:nvCxnSpPr>
        <p:spPr>
          <a:xfrm>
            <a:off x="1414732" y="2428381"/>
            <a:ext cx="0" cy="5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F43336-777E-429E-963D-442104C3EEA6}"/>
              </a:ext>
            </a:extLst>
          </p:cNvPr>
          <p:cNvCxnSpPr/>
          <p:nvPr/>
        </p:nvCxnSpPr>
        <p:spPr>
          <a:xfrm>
            <a:off x="1414732" y="3846576"/>
            <a:ext cx="0" cy="5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CCC-DF52-4300-A5BF-874032D4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Scholars@Duke</a:t>
            </a:r>
            <a:r>
              <a:rPr lang="en-US" dirty="0"/>
              <a:t> example UI (e.g., search “materials” on front page to see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F8100-4BEE-4D10-A977-B09620D2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44" y="2445367"/>
            <a:ext cx="7729268" cy="3797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B87F-FB41-4C88-A66B-47A3BFBB587D}"/>
              </a:ext>
            </a:extLst>
          </p:cNvPr>
          <p:cNvSpPr txBox="1"/>
          <p:nvPr/>
        </p:nvSpPr>
        <p:spPr>
          <a:xfrm>
            <a:off x="9733471" y="2599223"/>
            <a:ext cx="23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by </a:t>
            </a:r>
            <a:r>
              <a:rPr lang="en-US" b="1" dirty="0"/>
              <a:t>facet</a:t>
            </a:r>
            <a:r>
              <a:rPr lang="en-US" dirty="0"/>
              <a:t> (in this example, by School)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5C871-00DF-4FFC-8C3F-5688CDFF8E46}"/>
              </a:ext>
            </a:extLst>
          </p:cNvPr>
          <p:cNvSpPr txBox="1"/>
          <p:nvPr/>
        </p:nvSpPr>
        <p:spPr>
          <a:xfrm>
            <a:off x="120770" y="4497034"/>
            <a:ext cx="240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view</a:t>
            </a:r>
            <a:r>
              <a:rPr lang="en-US" dirty="0"/>
              <a:t> with </a:t>
            </a:r>
            <a:r>
              <a:rPr lang="en-US" i="1" dirty="0"/>
              <a:t>Depiction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Position</a:t>
            </a:r>
            <a:r>
              <a:rPr lang="en-US" dirty="0"/>
              <a:t>, snippet of text containing search term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B3146-275B-423B-8354-2F123AC84672}"/>
              </a:ext>
            </a:extLst>
          </p:cNvPr>
          <p:cNvSpPr txBox="1"/>
          <p:nvPr/>
        </p:nvSpPr>
        <p:spPr>
          <a:xfrm>
            <a:off x="3965275" y="1960289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bar</a:t>
            </a:r>
            <a:r>
              <a:rPr lang="en-US" dirty="0"/>
              <a:t> carried over from landing page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99F27-A92E-4113-8099-CD5212B08298}"/>
              </a:ext>
            </a:extLst>
          </p:cNvPr>
          <p:cNvSpPr txBox="1"/>
          <p:nvPr/>
        </p:nvSpPr>
        <p:spPr>
          <a:xfrm>
            <a:off x="120770" y="2632196"/>
            <a:ext cx="274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Tabs representing other </a:t>
            </a:r>
            <a:r>
              <a:rPr lang="en-US" b="1" dirty="0"/>
              <a:t>types</a:t>
            </a:r>
            <a:r>
              <a:rPr lang="en-US" dirty="0"/>
              <a:t> of resources that match search term</a:t>
            </a:r>
            <a:endParaRPr lang="en-US" b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E6ADF58-C6ED-4358-8F97-726F18E22005}"/>
              </a:ext>
            </a:extLst>
          </p:cNvPr>
          <p:cNvSpPr/>
          <p:nvPr/>
        </p:nvSpPr>
        <p:spPr>
          <a:xfrm>
            <a:off x="2260121" y="3429000"/>
            <a:ext cx="439947" cy="2814008"/>
          </a:xfrm>
          <a:prstGeom prst="leftBrace">
            <a:avLst>
              <a:gd name="adj1" fmla="val 30072"/>
              <a:gd name="adj2" fmla="val 44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BB27D-6D00-47D7-956D-DC2D5CC53F82}"/>
              </a:ext>
            </a:extLst>
          </p:cNvPr>
          <p:cNvCxnSpPr/>
          <p:nvPr/>
        </p:nvCxnSpPr>
        <p:spPr>
          <a:xfrm>
            <a:off x="2521788" y="3036498"/>
            <a:ext cx="1178944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AFABB-6C26-488E-B525-F7AEBC204BB3}"/>
              </a:ext>
            </a:extLst>
          </p:cNvPr>
          <p:cNvCxnSpPr>
            <a:cxnSpLocks/>
          </p:cNvCxnSpPr>
          <p:nvPr/>
        </p:nvCxnSpPr>
        <p:spPr>
          <a:xfrm>
            <a:off x="2587925" y="3036498"/>
            <a:ext cx="2182483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6F07F9-CCD3-494D-AA8B-D7D79E695FE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897429" y="2922389"/>
            <a:ext cx="836042" cy="6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B2F010-3B8B-4544-BA7F-0D7314E0B07C}"/>
              </a:ext>
            </a:extLst>
          </p:cNvPr>
          <p:cNvCxnSpPr>
            <a:cxnSpLocks/>
          </p:cNvCxnSpPr>
          <p:nvPr/>
        </p:nvCxnSpPr>
        <p:spPr>
          <a:xfrm flipH="1">
            <a:off x="4566968" y="2329621"/>
            <a:ext cx="120051" cy="5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7A1A-E798-42EA-9D97-A4A1C7DF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Q’s to ask for MaterialsMine…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1284-2DD5-4232-81F5-974F08D9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types</a:t>
            </a:r>
            <a:r>
              <a:rPr lang="en-US" dirty="0"/>
              <a:t> (classes) of resources will people want to search for?</a:t>
            </a:r>
          </a:p>
          <a:p>
            <a:pPr lvl="1"/>
            <a:r>
              <a:rPr lang="en-US" dirty="0"/>
              <a:t>E.g., Articles, Samples, Images, Charts, …</a:t>
            </a:r>
          </a:p>
          <a:p>
            <a:r>
              <a:rPr lang="en-US" dirty="0"/>
              <a:t>For each type, what is the preferred </a:t>
            </a:r>
            <a:r>
              <a:rPr lang="en-US" b="1" dirty="0"/>
              <a:t>aggregated view</a:t>
            </a:r>
            <a:r>
              <a:rPr lang="en-US" dirty="0"/>
              <a:t> for instances of that resource type?</a:t>
            </a:r>
          </a:p>
          <a:p>
            <a:pPr lvl="1"/>
            <a:r>
              <a:rPr lang="en-US" dirty="0"/>
              <a:t>E.g., List, Simple Gallery, Knowledge Card Gallery, Table, …</a:t>
            </a:r>
          </a:p>
          <a:p>
            <a:r>
              <a:rPr lang="en-US" dirty="0"/>
              <a:t>Given a set of instances of a given type, what facets are most effective for </a:t>
            </a:r>
            <a:r>
              <a:rPr lang="en-US" b="1" dirty="0"/>
              <a:t>narrowing down</a:t>
            </a:r>
            <a:r>
              <a:rPr lang="en-US" dirty="0"/>
              <a:t> to the instances of interest to the user?</a:t>
            </a:r>
          </a:p>
          <a:p>
            <a:pPr lvl="1"/>
            <a:r>
              <a:rPr lang="en-US" dirty="0"/>
              <a:t>E.g., Article: materials studied, characterization techniques used, properties reported, year published, …</a:t>
            </a:r>
          </a:p>
          <a:p>
            <a:r>
              <a:rPr lang="en-US" dirty="0"/>
              <a:t>What/how resources </a:t>
            </a:r>
            <a:r>
              <a:rPr lang="en-US" b="1" dirty="0"/>
              <a:t>indexed</a:t>
            </a:r>
            <a:r>
              <a:rPr lang="en-US" dirty="0"/>
              <a:t> (for search bar purposes)</a:t>
            </a:r>
          </a:p>
        </p:txBody>
      </p:sp>
    </p:spTree>
    <p:extLst>
      <p:ext uri="{BB962C8B-B14F-4D97-AF65-F5344CB8AC3E}">
        <p14:creationId xmlns:p14="http://schemas.microsoft.com/office/powerpoint/2010/main" val="50226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7B5-D39C-4D3E-AA88-8F82711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>
                <a:hlinkClick r:id="rId2"/>
              </a:rPr>
              <a:t>Matscholar</a:t>
            </a:r>
            <a:r>
              <a:rPr lang="en-US" dirty="0"/>
              <a:t> for example UI that dynamically filters articles from a set of facets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FE18B-C4AB-4FBA-BC75-989A36AD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04" y="1854679"/>
            <a:ext cx="8441133" cy="4735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4E4E9-93A4-4381-B7CB-6A359A66E379}"/>
              </a:ext>
            </a:extLst>
          </p:cNvPr>
          <p:cNvSpPr txBox="1"/>
          <p:nvPr/>
        </p:nvSpPr>
        <p:spPr>
          <a:xfrm>
            <a:off x="172526" y="3839844"/>
            <a:ext cx="3700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 types should be reflected in the knowledge graph (e.g., “applications” is not a curated attribute for papers in MaterialsMine, so would not be included as a facet for filtering)</a:t>
            </a:r>
          </a:p>
        </p:txBody>
      </p:sp>
    </p:spTree>
    <p:extLst>
      <p:ext uri="{BB962C8B-B14F-4D97-AF65-F5344CB8AC3E}">
        <p14:creationId xmlns:p14="http://schemas.microsoft.com/office/powerpoint/2010/main" val="302211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A19E1-73C5-423D-9CAB-979BF0A244D6}"/>
              </a:ext>
            </a:extLst>
          </p:cNvPr>
          <p:cNvSpPr/>
          <p:nvPr/>
        </p:nvSpPr>
        <p:spPr>
          <a:xfrm>
            <a:off x="915838" y="1371601"/>
            <a:ext cx="9859992" cy="521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6830-3317-4C43-B9B9-356886FF7AEB}"/>
              </a:ext>
            </a:extLst>
          </p:cNvPr>
          <p:cNvSpPr/>
          <p:nvPr/>
        </p:nvSpPr>
        <p:spPr>
          <a:xfrm>
            <a:off x="915838" y="1009292"/>
            <a:ext cx="1723845" cy="3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Articles (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E5C4B-D967-4BB4-B190-475D8EB1B45A}"/>
              </a:ext>
            </a:extLst>
          </p:cNvPr>
          <p:cNvSpPr/>
          <p:nvPr/>
        </p:nvSpPr>
        <p:spPr>
          <a:xfrm>
            <a:off x="2701506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Samples 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DB320-0FEB-42D6-B0F0-0219CAA86F4E}"/>
              </a:ext>
            </a:extLst>
          </p:cNvPr>
          <p:cNvSpPr/>
          <p:nvPr/>
        </p:nvSpPr>
        <p:spPr>
          <a:xfrm>
            <a:off x="4487174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 (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4D8FB-8C9E-462E-8508-85261FAA1A0B}"/>
              </a:ext>
            </a:extLst>
          </p:cNvPr>
          <p:cNvSpPr/>
          <p:nvPr/>
        </p:nvSpPr>
        <p:spPr>
          <a:xfrm>
            <a:off x="6278593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Charts ( 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C0BC-8C9D-4D49-9B4D-7A2DAAB5C0BB}"/>
              </a:ext>
            </a:extLst>
          </p:cNvPr>
          <p:cNvSpPr/>
          <p:nvPr/>
        </p:nvSpPr>
        <p:spPr>
          <a:xfrm>
            <a:off x="8070012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Materials (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8CFB6-1411-47CF-AC74-4637C1735972}"/>
              </a:ext>
            </a:extLst>
          </p:cNvPr>
          <p:cNvSpPr/>
          <p:nvPr/>
        </p:nvSpPr>
        <p:spPr>
          <a:xfrm>
            <a:off x="8402129" y="1768415"/>
            <a:ext cx="2277374" cy="348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92D1-FFA0-4CAB-803A-AA8601F79D04}"/>
              </a:ext>
            </a:extLst>
          </p:cNvPr>
          <p:cNvSpPr/>
          <p:nvPr/>
        </p:nvSpPr>
        <p:spPr>
          <a:xfrm>
            <a:off x="8484798" y="1846052"/>
            <a:ext cx="2112035" cy="25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1B01-9E9C-4CC6-9728-DCB311F4812D}"/>
              </a:ext>
            </a:extLst>
          </p:cNvPr>
          <p:cNvSpPr txBox="1"/>
          <p:nvPr/>
        </p:nvSpPr>
        <p:spPr>
          <a:xfrm>
            <a:off x="8484798" y="2182481"/>
            <a:ext cx="124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Material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A6C3C-013A-4ECE-B9F0-D8B88F85F53E}"/>
              </a:ext>
            </a:extLst>
          </p:cNvPr>
          <p:cNvSpPr txBox="1"/>
          <p:nvPr/>
        </p:nvSpPr>
        <p:spPr>
          <a:xfrm>
            <a:off x="8484798" y="2804280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Characterization Technique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41544-CD22-447C-B124-0491778AAAEC}"/>
              </a:ext>
            </a:extLst>
          </p:cNvPr>
          <p:cNvSpPr txBox="1"/>
          <p:nvPr/>
        </p:nvSpPr>
        <p:spPr>
          <a:xfrm>
            <a:off x="8484798" y="3533466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Measured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E4507-26A6-4C2D-A0CB-6D7003070341}"/>
              </a:ext>
            </a:extLst>
          </p:cNvPr>
          <p:cNvSpPr txBox="1"/>
          <p:nvPr/>
        </p:nvSpPr>
        <p:spPr>
          <a:xfrm>
            <a:off x="8484798" y="4254976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Processing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D9892-43F0-4567-B9B7-D91754D4E2F2}"/>
              </a:ext>
            </a:extLst>
          </p:cNvPr>
          <p:cNvSpPr txBox="1"/>
          <p:nvPr/>
        </p:nvSpPr>
        <p:spPr>
          <a:xfrm>
            <a:off x="8484798" y="4876807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Year Published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37A3EB-2221-461D-BD7D-8E59273363CA}"/>
              </a:ext>
            </a:extLst>
          </p:cNvPr>
          <p:cNvGrpSpPr/>
          <p:nvPr/>
        </p:nvGrpSpPr>
        <p:grpSpPr>
          <a:xfrm>
            <a:off x="1150620" y="1768415"/>
            <a:ext cx="6851818" cy="3622501"/>
            <a:chOff x="1150620" y="1768415"/>
            <a:chExt cx="6851818" cy="36225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E822D6-D2F4-43ED-924B-A78E3553C0FE}"/>
                </a:ext>
              </a:extLst>
            </p:cNvPr>
            <p:cNvSpPr txBox="1"/>
            <p:nvPr/>
          </p:nvSpPr>
          <p:spPr>
            <a:xfrm>
              <a:off x="1333500" y="1768415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 of Article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A748BF-EBB6-454C-8164-14A18FD43790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Ordered Author List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8BDADF-B209-409A-8ECE-B231F991B876}"/>
                </a:ext>
              </a:extLst>
            </p:cNvPr>
            <p:cNvSpPr txBox="1"/>
            <p:nvPr/>
          </p:nvSpPr>
          <p:spPr>
            <a:xfrm>
              <a:off x="1333500" y="2272951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Journal Name (Year)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7BB89A-A010-47FD-B311-71498F6F944C}"/>
                </a:ext>
              </a:extLst>
            </p:cNvPr>
            <p:cNvSpPr/>
            <p:nvPr/>
          </p:nvSpPr>
          <p:spPr>
            <a:xfrm>
              <a:off x="1150620" y="1768415"/>
              <a:ext cx="6851818" cy="8223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7BCD46-579A-42C0-A29D-6EEF0693088D}"/>
                </a:ext>
              </a:extLst>
            </p:cNvPr>
            <p:cNvSpPr txBox="1"/>
            <p:nvPr/>
          </p:nvSpPr>
          <p:spPr>
            <a:xfrm>
              <a:off x="5913120" y="2272951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DOI: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539A64-2AEF-4F3F-A2C9-C11C6279A204}"/>
                </a:ext>
              </a:extLst>
            </p:cNvPr>
            <p:cNvSpPr txBox="1"/>
            <p:nvPr/>
          </p:nvSpPr>
          <p:spPr>
            <a:xfrm>
              <a:off x="5913120" y="3201664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DOI: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EA6489-57A2-4E11-B3B3-E8E7CD0A097E}"/>
                </a:ext>
              </a:extLst>
            </p:cNvPr>
            <p:cNvSpPr txBox="1"/>
            <p:nvPr/>
          </p:nvSpPr>
          <p:spPr>
            <a:xfrm>
              <a:off x="5913120" y="4184395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DOI: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4E5F71-C920-42AF-A4B2-C5D5141DC89C}"/>
                </a:ext>
              </a:extLst>
            </p:cNvPr>
            <p:cNvSpPr txBox="1"/>
            <p:nvPr/>
          </p:nvSpPr>
          <p:spPr>
            <a:xfrm>
              <a:off x="5913120" y="5129306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DOI: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DB50BE-A83D-4981-9BAE-9B566E714AD5}"/>
              </a:ext>
            </a:extLst>
          </p:cNvPr>
          <p:cNvGrpSpPr/>
          <p:nvPr/>
        </p:nvGrpSpPr>
        <p:grpSpPr>
          <a:xfrm>
            <a:off x="1150620" y="2688566"/>
            <a:ext cx="6851818" cy="822385"/>
            <a:chOff x="1150620" y="1768415"/>
            <a:chExt cx="6851818" cy="8223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012713-17A2-4F95-9489-D78EDB503425}"/>
                </a:ext>
              </a:extLst>
            </p:cNvPr>
            <p:cNvSpPr txBox="1"/>
            <p:nvPr/>
          </p:nvSpPr>
          <p:spPr>
            <a:xfrm>
              <a:off x="1333500" y="1768415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 of Article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F2883A-A4D3-4E7C-AC2A-DBE9E8EEB11A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Ordered Author 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DBFD98-0BCA-4E3C-830D-511C260FE640}"/>
                </a:ext>
              </a:extLst>
            </p:cNvPr>
            <p:cNvSpPr txBox="1"/>
            <p:nvPr/>
          </p:nvSpPr>
          <p:spPr>
            <a:xfrm>
              <a:off x="1333500" y="2272951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Journal Name (Year)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7635DA-FB08-4A96-AFE5-CE16D31090AC}"/>
                </a:ext>
              </a:extLst>
            </p:cNvPr>
            <p:cNvSpPr/>
            <p:nvPr/>
          </p:nvSpPr>
          <p:spPr>
            <a:xfrm>
              <a:off x="1150620" y="1768415"/>
              <a:ext cx="6851818" cy="8223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05B0A-AE9A-4019-B521-89C1F6A304BB}"/>
              </a:ext>
            </a:extLst>
          </p:cNvPr>
          <p:cNvGrpSpPr/>
          <p:nvPr/>
        </p:nvGrpSpPr>
        <p:grpSpPr>
          <a:xfrm>
            <a:off x="1150620" y="3659490"/>
            <a:ext cx="6851818" cy="822385"/>
            <a:chOff x="1150620" y="1768415"/>
            <a:chExt cx="6851818" cy="8223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326675-F1ED-41BC-90FE-CAA7AD1A0D2F}"/>
                </a:ext>
              </a:extLst>
            </p:cNvPr>
            <p:cNvSpPr txBox="1"/>
            <p:nvPr/>
          </p:nvSpPr>
          <p:spPr>
            <a:xfrm>
              <a:off x="1333500" y="1768415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 of Article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F79637-920C-4CF0-98F3-D95FE21D950F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Ordered Author List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E9881D-44A5-45BD-9AF7-737151122C48}"/>
                </a:ext>
              </a:extLst>
            </p:cNvPr>
            <p:cNvSpPr txBox="1"/>
            <p:nvPr/>
          </p:nvSpPr>
          <p:spPr>
            <a:xfrm>
              <a:off x="1333500" y="2272951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Journal Name (Year)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B10D43-40F7-469C-8230-F29D693ABE3A}"/>
                </a:ext>
              </a:extLst>
            </p:cNvPr>
            <p:cNvSpPr/>
            <p:nvPr/>
          </p:nvSpPr>
          <p:spPr>
            <a:xfrm>
              <a:off x="1150620" y="1768415"/>
              <a:ext cx="6851818" cy="8223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4E44E5-54F8-4E35-8AB3-D8B3CCD3FE70}"/>
              </a:ext>
            </a:extLst>
          </p:cNvPr>
          <p:cNvGrpSpPr/>
          <p:nvPr/>
        </p:nvGrpSpPr>
        <p:grpSpPr>
          <a:xfrm>
            <a:off x="1150620" y="4604113"/>
            <a:ext cx="6851818" cy="822385"/>
            <a:chOff x="1150620" y="1768415"/>
            <a:chExt cx="6851818" cy="82238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364773-541B-43CA-AB20-64F4DFD3D0E8}"/>
                </a:ext>
              </a:extLst>
            </p:cNvPr>
            <p:cNvSpPr txBox="1"/>
            <p:nvPr/>
          </p:nvSpPr>
          <p:spPr>
            <a:xfrm>
              <a:off x="1333500" y="1768415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 of Article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D4BEC7-53BE-4B69-855F-064F5CA04E20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Ordered Author List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760A77-88E0-4717-84C0-887B0730C019}"/>
                </a:ext>
              </a:extLst>
            </p:cNvPr>
            <p:cNvSpPr txBox="1"/>
            <p:nvPr/>
          </p:nvSpPr>
          <p:spPr>
            <a:xfrm>
              <a:off x="1333500" y="2272951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Journal Name (Year)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DB8A83-533D-407F-96F0-E531CB00BC34}"/>
                </a:ext>
              </a:extLst>
            </p:cNvPr>
            <p:cNvSpPr/>
            <p:nvPr/>
          </p:nvSpPr>
          <p:spPr>
            <a:xfrm>
              <a:off x="1150620" y="1768415"/>
              <a:ext cx="6851818" cy="8223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123549-906C-4A33-ACAC-16E96BE3CAB8}"/>
              </a:ext>
            </a:extLst>
          </p:cNvPr>
          <p:cNvGrpSpPr/>
          <p:nvPr/>
        </p:nvGrpSpPr>
        <p:grpSpPr>
          <a:xfrm>
            <a:off x="1150620" y="5562138"/>
            <a:ext cx="6851818" cy="822385"/>
            <a:chOff x="1150620" y="1768415"/>
            <a:chExt cx="6851818" cy="82238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7B246F-EA00-41D4-915C-835D75B059EA}"/>
                </a:ext>
              </a:extLst>
            </p:cNvPr>
            <p:cNvSpPr txBox="1"/>
            <p:nvPr/>
          </p:nvSpPr>
          <p:spPr>
            <a:xfrm>
              <a:off x="1333500" y="1768415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 of Article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1BF229-5A54-467F-A2EA-D6AE81FB8E84}"/>
                </a:ext>
              </a:extLst>
            </p:cNvPr>
            <p:cNvSpPr txBox="1"/>
            <p:nvPr/>
          </p:nvSpPr>
          <p:spPr>
            <a:xfrm>
              <a:off x="1333500" y="2082506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Ordered Author List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38DC6C-D3DF-412F-89B1-55A4BB854D1F}"/>
                </a:ext>
              </a:extLst>
            </p:cNvPr>
            <p:cNvSpPr txBox="1"/>
            <p:nvPr/>
          </p:nvSpPr>
          <p:spPr>
            <a:xfrm>
              <a:off x="1333500" y="2272951"/>
              <a:ext cx="5311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Journal Name (Year)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29988F-6961-4146-A598-64E5571D9E95}"/>
                </a:ext>
              </a:extLst>
            </p:cNvPr>
            <p:cNvSpPr/>
            <p:nvPr/>
          </p:nvSpPr>
          <p:spPr>
            <a:xfrm>
              <a:off x="1150620" y="1768415"/>
              <a:ext cx="6851818" cy="8223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75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A19E1-73C5-423D-9CAB-979BF0A244D6}"/>
              </a:ext>
            </a:extLst>
          </p:cNvPr>
          <p:cNvSpPr/>
          <p:nvPr/>
        </p:nvSpPr>
        <p:spPr>
          <a:xfrm>
            <a:off x="915838" y="1371601"/>
            <a:ext cx="9859992" cy="521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6830-3317-4C43-B9B9-356886FF7AEB}"/>
              </a:ext>
            </a:extLst>
          </p:cNvPr>
          <p:cNvSpPr/>
          <p:nvPr/>
        </p:nvSpPr>
        <p:spPr>
          <a:xfrm>
            <a:off x="915838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Articles (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E5C4B-D967-4BB4-B190-475D8EB1B45A}"/>
              </a:ext>
            </a:extLst>
          </p:cNvPr>
          <p:cNvSpPr/>
          <p:nvPr/>
        </p:nvSpPr>
        <p:spPr>
          <a:xfrm>
            <a:off x="2701506" y="1009292"/>
            <a:ext cx="1723845" cy="3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Samples 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DB320-0FEB-42D6-B0F0-0219CAA86F4E}"/>
              </a:ext>
            </a:extLst>
          </p:cNvPr>
          <p:cNvSpPr/>
          <p:nvPr/>
        </p:nvSpPr>
        <p:spPr>
          <a:xfrm>
            <a:off x="4487174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 (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4D8FB-8C9E-462E-8508-85261FAA1A0B}"/>
              </a:ext>
            </a:extLst>
          </p:cNvPr>
          <p:cNvSpPr/>
          <p:nvPr/>
        </p:nvSpPr>
        <p:spPr>
          <a:xfrm>
            <a:off x="6278593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Charts ( 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C0BC-8C9D-4D49-9B4D-7A2DAAB5C0BB}"/>
              </a:ext>
            </a:extLst>
          </p:cNvPr>
          <p:cNvSpPr/>
          <p:nvPr/>
        </p:nvSpPr>
        <p:spPr>
          <a:xfrm>
            <a:off x="8070012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Materials (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8CFB6-1411-47CF-AC74-4637C1735972}"/>
              </a:ext>
            </a:extLst>
          </p:cNvPr>
          <p:cNvSpPr/>
          <p:nvPr/>
        </p:nvSpPr>
        <p:spPr>
          <a:xfrm>
            <a:off x="8402129" y="1768415"/>
            <a:ext cx="2277374" cy="348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92D1-FFA0-4CAB-803A-AA8601F79D04}"/>
              </a:ext>
            </a:extLst>
          </p:cNvPr>
          <p:cNvSpPr/>
          <p:nvPr/>
        </p:nvSpPr>
        <p:spPr>
          <a:xfrm>
            <a:off x="8484798" y="1846052"/>
            <a:ext cx="2112035" cy="25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1B01-9E9C-4CC6-9728-DCB311F4812D}"/>
              </a:ext>
            </a:extLst>
          </p:cNvPr>
          <p:cNvSpPr txBox="1"/>
          <p:nvPr/>
        </p:nvSpPr>
        <p:spPr>
          <a:xfrm>
            <a:off x="8484798" y="2182481"/>
            <a:ext cx="124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Material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41544-CD22-447C-B124-0491778AAAEC}"/>
              </a:ext>
            </a:extLst>
          </p:cNvPr>
          <p:cNvSpPr txBox="1"/>
          <p:nvPr/>
        </p:nvSpPr>
        <p:spPr>
          <a:xfrm>
            <a:off x="8484798" y="2851027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Measured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E4507-26A6-4C2D-A0CB-6D7003070341}"/>
              </a:ext>
            </a:extLst>
          </p:cNvPr>
          <p:cNvSpPr txBox="1"/>
          <p:nvPr/>
        </p:nvSpPr>
        <p:spPr>
          <a:xfrm>
            <a:off x="8484798" y="3658073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Processing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D9892-43F0-4567-B9B7-D91754D4E2F2}"/>
              </a:ext>
            </a:extLst>
          </p:cNvPr>
          <p:cNvSpPr txBox="1"/>
          <p:nvPr/>
        </p:nvSpPr>
        <p:spPr>
          <a:xfrm>
            <a:off x="8484797" y="4297381"/>
            <a:ext cx="227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Composition (Filler Vol. Fraction)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97CB8C-2EAC-4997-BA79-F8C205321E83}"/>
              </a:ext>
            </a:extLst>
          </p:cNvPr>
          <p:cNvGrpSpPr/>
          <p:nvPr/>
        </p:nvGrpSpPr>
        <p:grpSpPr>
          <a:xfrm>
            <a:off x="1150620" y="1748488"/>
            <a:ext cx="6851818" cy="635634"/>
            <a:chOff x="1150620" y="1748488"/>
            <a:chExt cx="6851818" cy="6356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DEEEAD-6127-4182-9EAF-DB5F512FF550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B6B4D5-9DE6-46BD-8DED-14DE7D19BE58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9D1A40-9742-457A-8F0B-E6E6865C3144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0AA49A-CBF3-47ED-84A3-722497DC7B05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D2C82E-DE69-4910-A951-AF6E7D504C45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CFC3C0-0FA2-4A75-8B6F-D8E649622A10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862FA8-BBEC-47B4-B69C-34A1BBAA42FC}"/>
              </a:ext>
            </a:extLst>
          </p:cNvPr>
          <p:cNvGrpSpPr/>
          <p:nvPr/>
        </p:nvGrpSpPr>
        <p:grpSpPr>
          <a:xfrm>
            <a:off x="1150620" y="2452435"/>
            <a:ext cx="6851818" cy="635634"/>
            <a:chOff x="1150620" y="1748488"/>
            <a:chExt cx="6851818" cy="6356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321E914-8A86-4C61-B83F-6C4EAFEF4676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C23FA3-C955-4FC1-A0F1-959CAB122E47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1F3454-1688-4357-BD2A-2C9A3242EAA2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2ED3A5-B508-4110-A1A3-5AAC025D7DA2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674AFB-5B02-4BD8-BDF5-721F45A5141D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7C36F6-7944-4B0E-B29E-41B7134E0885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9E203E-6621-4EFE-A84E-8F643C51EAAA}"/>
              </a:ext>
            </a:extLst>
          </p:cNvPr>
          <p:cNvGrpSpPr/>
          <p:nvPr/>
        </p:nvGrpSpPr>
        <p:grpSpPr>
          <a:xfrm>
            <a:off x="1150620" y="3128026"/>
            <a:ext cx="6851818" cy="635634"/>
            <a:chOff x="1150620" y="1748488"/>
            <a:chExt cx="6851818" cy="63563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B0349D-9D7C-41DB-9171-6A8816C501C1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C3962A-59CE-4B1B-9280-4873B579AD1A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9DFC63-8772-46B8-83D9-622FB8C930CA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98B6DF-6241-453B-A62A-82AFF437388E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FB4320-85F2-4E66-B021-376B0A357C89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E8B61C-5314-4662-A392-D7CB66A628B1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09A387-6E76-4900-8CF6-31B0F415D688}"/>
              </a:ext>
            </a:extLst>
          </p:cNvPr>
          <p:cNvGrpSpPr/>
          <p:nvPr/>
        </p:nvGrpSpPr>
        <p:grpSpPr>
          <a:xfrm>
            <a:off x="1150620" y="3831973"/>
            <a:ext cx="6851818" cy="635634"/>
            <a:chOff x="1150620" y="1748488"/>
            <a:chExt cx="6851818" cy="6356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5E6018-C18B-4074-BC99-70DCF04E3FA3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4F62FE-C130-4AF4-AEA4-8F887D271ABE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45CF56-7A4A-4E6C-A02C-AC2F226BA703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7B00D4-9D16-4B9F-A678-936F31A866BD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CB584-E401-4F6C-8B35-A54EB4B51643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E56E8B-B113-4A87-99A2-42EDBBA602E2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ACF66D-1364-45F1-87B0-4389358CAB44}"/>
              </a:ext>
            </a:extLst>
          </p:cNvPr>
          <p:cNvGrpSpPr/>
          <p:nvPr/>
        </p:nvGrpSpPr>
        <p:grpSpPr>
          <a:xfrm>
            <a:off x="1150620" y="4514584"/>
            <a:ext cx="6851818" cy="635634"/>
            <a:chOff x="1150620" y="1748488"/>
            <a:chExt cx="6851818" cy="63563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910417-C999-4686-BC1E-8069391A9273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850946-D1B1-4E1B-A5FC-DEC3BA199169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43C951-91A7-4277-921F-7DB374E82DD8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1780651-1763-410A-BFB3-5A160101FF83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2398DC-6247-4DA8-BD94-0997A547D58C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FDD7AC-D562-48B0-A53B-CB264F0D5581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3E3DC8-3B6B-42ED-839C-731250A5C7F7}"/>
              </a:ext>
            </a:extLst>
          </p:cNvPr>
          <p:cNvGrpSpPr/>
          <p:nvPr/>
        </p:nvGrpSpPr>
        <p:grpSpPr>
          <a:xfrm>
            <a:off x="1150620" y="5218531"/>
            <a:ext cx="6851818" cy="635634"/>
            <a:chOff x="1150620" y="1748488"/>
            <a:chExt cx="6851818" cy="63563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059423-5E84-4FE5-BB13-2BDEC70900A5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7E95BE-1732-4189-9932-77D05F377213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501126-151F-4D63-A37B-F0B94CC8D3F9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C08F7A-DD62-4F4C-BE9F-EC7BB96ACEEB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1926C4-F235-492D-B4AF-69A54C6412D4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AA4760-98A3-4846-A7D9-E80B994FFE08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5A747B-772C-4D50-8D4C-74F56DCB4611}"/>
              </a:ext>
            </a:extLst>
          </p:cNvPr>
          <p:cNvGrpSpPr/>
          <p:nvPr/>
        </p:nvGrpSpPr>
        <p:grpSpPr>
          <a:xfrm>
            <a:off x="1150620" y="5901607"/>
            <a:ext cx="6851818" cy="635634"/>
            <a:chOff x="1150620" y="1748488"/>
            <a:chExt cx="6851818" cy="63563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5930B12-A624-44FE-8819-770DB7034B36}"/>
                </a:ext>
              </a:extLst>
            </p:cNvPr>
            <p:cNvGrpSpPr/>
            <p:nvPr/>
          </p:nvGrpSpPr>
          <p:grpSpPr>
            <a:xfrm>
              <a:off x="1150620" y="1748488"/>
              <a:ext cx="6851818" cy="635634"/>
              <a:chOff x="1150620" y="1748488"/>
              <a:chExt cx="6851818" cy="63563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1EADD-1D38-4B4E-98DF-342FBF2A1A75}"/>
                  </a:ext>
                </a:extLst>
              </p:cNvPr>
              <p:cNvSpPr txBox="1"/>
              <p:nvPr/>
            </p:nvSpPr>
            <p:spPr>
              <a:xfrm>
                <a:off x="2003414" y="1748488"/>
                <a:ext cx="370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Sample label (</a:t>
                </a:r>
                <a:r>
                  <a:rPr lang="en-US" sz="1400" dirty="0" err="1"/>
                  <a:t>SETLr</a:t>
                </a:r>
                <a:r>
                  <a:rPr lang="en-US" sz="1400" dirty="0"/>
                  <a:t>-generated)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DC059DA-8600-476E-9F31-0DA43D8EF9A2}"/>
                  </a:ext>
                </a:extLst>
              </p:cNvPr>
              <p:cNvSpPr txBox="1"/>
              <p:nvPr/>
            </p:nvSpPr>
            <p:spPr>
              <a:xfrm>
                <a:off x="2003414" y="2122512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Abbreviated Author List, DOI: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4B666E-FD6A-4E1B-A4AC-6F0C5BDDF428}"/>
                  </a:ext>
                </a:extLst>
              </p:cNvPr>
              <p:cNvSpPr/>
              <p:nvPr/>
            </p:nvSpPr>
            <p:spPr>
              <a:xfrm>
                <a:off x="1150620" y="1768415"/>
                <a:ext cx="6851818" cy="57570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BEE089-57AE-4F51-B44D-C2E47553AD03}"/>
                  </a:ext>
                </a:extLst>
              </p:cNvPr>
              <p:cNvSpPr txBox="1"/>
              <p:nvPr/>
            </p:nvSpPr>
            <p:spPr>
              <a:xfrm>
                <a:off x="2003414" y="1950506"/>
                <a:ext cx="5311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Sample label (curator-provided)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567C7A-1696-408A-86BF-0FF7A4E65EEE}"/>
                </a:ext>
              </a:extLst>
            </p:cNvPr>
            <p:cNvSpPr/>
            <p:nvPr/>
          </p:nvSpPr>
          <p:spPr>
            <a:xfrm>
              <a:off x="1234440" y="1846052"/>
              <a:ext cx="768974" cy="4399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(optional depiction)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0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A19E1-73C5-423D-9CAB-979BF0A244D6}"/>
              </a:ext>
            </a:extLst>
          </p:cNvPr>
          <p:cNvSpPr/>
          <p:nvPr/>
        </p:nvSpPr>
        <p:spPr>
          <a:xfrm>
            <a:off x="915838" y="1371601"/>
            <a:ext cx="9859992" cy="521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6830-3317-4C43-B9B9-356886FF7AEB}"/>
              </a:ext>
            </a:extLst>
          </p:cNvPr>
          <p:cNvSpPr/>
          <p:nvPr/>
        </p:nvSpPr>
        <p:spPr>
          <a:xfrm>
            <a:off x="915838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Articles (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E5C4B-D967-4BB4-B190-475D8EB1B45A}"/>
              </a:ext>
            </a:extLst>
          </p:cNvPr>
          <p:cNvSpPr/>
          <p:nvPr/>
        </p:nvSpPr>
        <p:spPr>
          <a:xfrm>
            <a:off x="2701506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Samples 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DB320-0FEB-42D6-B0F0-0219CAA86F4E}"/>
              </a:ext>
            </a:extLst>
          </p:cNvPr>
          <p:cNvSpPr/>
          <p:nvPr/>
        </p:nvSpPr>
        <p:spPr>
          <a:xfrm>
            <a:off x="4487174" y="1009292"/>
            <a:ext cx="1723845" cy="36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Images (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4D8FB-8C9E-462E-8508-85261FAA1A0B}"/>
              </a:ext>
            </a:extLst>
          </p:cNvPr>
          <p:cNvSpPr/>
          <p:nvPr/>
        </p:nvSpPr>
        <p:spPr>
          <a:xfrm>
            <a:off x="6278593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Charts ( 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DC0BC-8C9D-4D49-9B4D-7A2DAAB5C0BB}"/>
              </a:ext>
            </a:extLst>
          </p:cNvPr>
          <p:cNvSpPr/>
          <p:nvPr/>
        </p:nvSpPr>
        <p:spPr>
          <a:xfrm>
            <a:off x="8070012" y="1009292"/>
            <a:ext cx="1723845" cy="362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Materials (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8CFB6-1411-47CF-AC74-4637C1735972}"/>
              </a:ext>
            </a:extLst>
          </p:cNvPr>
          <p:cNvSpPr/>
          <p:nvPr/>
        </p:nvSpPr>
        <p:spPr>
          <a:xfrm>
            <a:off x="8402129" y="1768415"/>
            <a:ext cx="2277374" cy="348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92D1-FFA0-4CAB-803A-AA8601F79D04}"/>
              </a:ext>
            </a:extLst>
          </p:cNvPr>
          <p:cNvSpPr/>
          <p:nvPr/>
        </p:nvSpPr>
        <p:spPr>
          <a:xfrm>
            <a:off x="8484798" y="1846052"/>
            <a:ext cx="2112035" cy="25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Filter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81B01-9E9C-4CC6-9728-DCB311F4812D}"/>
              </a:ext>
            </a:extLst>
          </p:cNvPr>
          <p:cNvSpPr txBox="1"/>
          <p:nvPr/>
        </p:nvSpPr>
        <p:spPr>
          <a:xfrm>
            <a:off x="8484798" y="2182481"/>
            <a:ext cx="124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Material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41544-CD22-447C-B124-0491778AAAEC}"/>
              </a:ext>
            </a:extLst>
          </p:cNvPr>
          <p:cNvSpPr txBox="1"/>
          <p:nvPr/>
        </p:nvSpPr>
        <p:spPr>
          <a:xfrm>
            <a:off x="8484798" y="2851027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Characterization Technique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E4507-26A6-4C2D-A0CB-6D7003070341}"/>
              </a:ext>
            </a:extLst>
          </p:cNvPr>
          <p:cNvSpPr txBox="1"/>
          <p:nvPr/>
        </p:nvSpPr>
        <p:spPr>
          <a:xfrm>
            <a:off x="8484798" y="3658073"/>
            <a:ext cx="21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Processing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D9892-43F0-4567-B9B7-D91754D4E2F2}"/>
              </a:ext>
            </a:extLst>
          </p:cNvPr>
          <p:cNvSpPr txBox="1"/>
          <p:nvPr/>
        </p:nvSpPr>
        <p:spPr>
          <a:xfrm>
            <a:off x="8484797" y="4297381"/>
            <a:ext cx="227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Composition (Filler Vol. Fraction)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59F102-6562-486A-9C2C-DE889646A6E9}"/>
              </a:ext>
            </a:extLst>
          </p:cNvPr>
          <p:cNvGrpSpPr/>
          <p:nvPr/>
        </p:nvGrpSpPr>
        <p:grpSpPr>
          <a:xfrm>
            <a:off x="1204750" y="1768415"/>
            <a:ext cx="1859424" cy="1411655"/>
            <a:chOff x="1204750" y="1768415"/>
            <a:chExt cx="1859424" cy="1411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D08A81-D2E5-474E-9C91-B1E092D3D9A0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8BC514-AC4D-4F20-B2F7-59239902E822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51E4E-E9DC-4662-99A0-05A466B4FB78}"/>
              </a:ext>
            </a:extLst>
          </p:cNvPr>
          <p:cNvGrpSpPr/>
          <p:nvPr/>
        </p:nvGrpSpPr>
        <p:grpSpPr>
          <a:xfrm>
            <a:off x="3353086" y="1768415"/>
            <a:ext cx="1859424" cy="1411655"/>
            <a:chOff x="1204750" y="1768415"/>
            <a:chExt cx="1859424" cy="14116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E4A2FA-8AA1-4C4C-8EDD-4FF29D46CE16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19D9B-2161-4F5F-8B7F-DCD2BA98164D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030946-9E55-4243-85CE-E1E857BF0C57}"/>
              </a:ext>
            </a:extLst>
          </p:cNvPr>
          <p:cNvGrpSpPr/>
          <p:nvPr/>
        </p:nvGrpSpPr>
        <p:grpSpPr>
          <a:xfrm>
            <a:off x="5569212" y="1768415"/>
            <a:ext cx="1859424" cy="1411655"/>
            <a:chOff x="1204750" y="1768415"/>
            <a:chExt cx="1859424" cy="14116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AD9085-088C-4D8E-A12B-40A84A94F369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72F32-9FFD-4E2C-A168-C7C1A0180CCC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0E9A77-18F7-4C93-88F2-637A5D3D8F99}"/>
              </a:ext>
            </a:extLst>
          </p:cNvPr>
          <p:cNvGrpSpPr/>
          <p:nvPr/>
        </p:nvGrpSpPr>
        <p:grpSpPr>
          <a:xfrm>
            <a:off x="1204750" y="3275263"/>
            <a:ext cx="1859424" cy="1411655"/>
            <a:chOff x="1204750" y="1768415"/>
            <a:chExt cx="1859424" cy="14116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0EB6CF-E5BB-4AF4-B011-32A139FA1920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8C8A81-1792-4E92-B0FB-53A14C654BA0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B57DA5-431D-4C71-83FE-6003F6C8EAE9}"/>
              </a:ext>
            </a:extLst>
          </p:cNvPr>
          <p:cNvGrpSpPr/>
          <p:nvPr/>
        </p:nvGrpSpPr>
        <p:grpSpPr>
          <a:xfrm>
            <a:off x="3353086" y="3275263"/>
            <a:ext cx="1859424" cy="1411655"/>
            <a:chOff x="1204750" y="1768415"/>
            <a:chExt cx="1859424" cy="1411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8EE484-7AB6-4673-9DFF-31CDD5B61E40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9288F7-9685-45ED-AF5A-D1708956CAB3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66FDD8-4574-4C62-83B0-820339E30233}"/>
              </a:ext>
            </a:extLst>
          </p:cNvPr>
          <p:cNvGrpSpPr/>
          <p:nvPr/>
        </p:nvGrpSpPr>
        <p:grpSpPr>
          <a:xfrm>
            <a:off x="5569212" y="3275263"/>
            <a:ext cx="1859424" cy="1411655"/>
            <a:chOff x="1204750" y="1768415"/>
            <a:chExt cx="1859424" cy="14116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C0D3C7-AB4C-4CE3-A571-8EC778D820A3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744E35-1B67-4187-8CA4-BA9F9DAAF4BF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9993EE-C19C-43A1-9F87-52A6631B871B}"/>
              </a:ext>
            </a:extLst>
          </p:cNvPr>
          <p:cNvGrpSpPr/>
          <p:nvPr/>
        </p:nvGrpSpPr>
        <p:grpSpPr>
          <a:xfrm>
            <a:off x="1204750" y="4780571"/>
            <a:ext cx="1859424" cy="1411655"/>
            <a:chOff x="1204750" y="1768415"/>
            <a:chExt cx="1859424" cy="14116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1E4740-9478-443E-A7AF-5D9AB8768008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5B76CB-1F65-4B11-B2D9-3766C0E60702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ADF0D-2D63-4B52-BB31-C03848997A41}"/>
              </a:ext>
            </a:extLst>
          </p:cNvPr>
          <p:cNvGrpSpPr/>
          <p:nvPr/>
        </p:nvGrpSpPr>
        <p:grpSpPr>
          <a:xfrm>
            <a:off x="3353086" y="4780571"/>
            <a:ext cx="1859424" cy="1411655"/>
            <a:chOff x="1204750" y="1768415"/>
            <a:chExt cx="1859424" cy="141165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B34CFE-E6B4-45B1-B13D-C2895E65AD90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46B36C-0D28-4F63-8A7B-2A62CD39893C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1ADED7-40EC-42EF-9BBC-234C3710D7AB}"/>
              </a:ext>
            </a:extLst>
          </p:cNvPr>
          <p:cNvGrpSpPr/>
          <p:nvPr/>
        </p:nvGrpSpPr>
        <p:grpSpPr>
          <a:xfrm>
            <a:off x="5569212" y="4780571"/>
            <a:ext cx="1859424" cy="1411655"/>
            <a:chOff x="1204750" y="1768415"/>
            <a:chExt cx="1859424" cy="14116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DA657D-03D2-4110-B3F9-F9390F26F1DD}"/>
                </a:ext>
              </a:extLst>
            </p:cNvPr>
            <p:cNvSpPr/>
            <p:nvPr/>
          </p:nvSpPr>
          <p:spPr>
            <a:xfrm>
              <a:off x="1272540" y="1768415"/>
              <a:ext cx="1723845" cy="11500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C3BC4D-21A7-4599-BB7E-EA51C7C447E8}"/>
                </a:ext>
              </a:extLst>
            </p:cNvPr>
            <p:cNvSpPr txBox="1"/>
            <p:nvPr/>
          </p:nvSpPr>
          <p:spPr>
            <a:xfrm>
              <a:off x="1204750" y="2918460"/>
              <a:ext cx="1859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Sample ID: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1118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UI Mockups: Search/Filter</vt:lpstr>
      <vt:lpstr>Overview</vt:lpstr>
      <vt:lpstr>Layered views, from Types to Instances</vt:lpstr>
      <vt:lpstr>Scholars@Duke example UI (e.g., search “materials” on front page to see this)</vt:lpstr>
      <vt:lpstr>Design Q’s to ask for MaterialsMine…</vt:lpstr>
      <vt:lpstr>See Matscholar for example UI that dynamically filters articles from a set of facets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Templated HTML views</vt:lpstr>
      <vt:lpstr>Other possible classes to include on main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Mockups: Search/Filter</dc:title>
  <dc:creator>Michael Deagen</dc:creator>
  <cp:lastModifiedBy>Michael Deagen</cp:lastModifiedBy>
  <cp:revision>6</cp:revision>
  <dcterms:created xsi:type="dcterms:W3CDTF">2021-12-20T14:03:46Z</dcterms:created>
  <dcterms:modified xsi:type="dcterms:W3CDTF">2021-12-20T19:08:30Z</dcterms:modified>
</cp:coreProperties>
</file>