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Fay" initials="JF" lastIdx="1" clrIdx="0">
    <p:extLst>
      <p:ext uri="{19B8F6BF-5375-455C-9EA6-DF929625EA0E}">
        <p15:presenceInfo xmlns:p15="http://schemas.microsoft.com/office/powerpoint/2012/main" userId="John F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09:54:43.958" idx="1">
    <p:pos x="7447" y="-7"/>
    <p:text>GIS tools requires a table that maps land cover modifications to specific StreamCat attribute changes. For example, a conversion of 30 HA of cropland to forest will change: (1) Pct cropland in catchment and watershed, (2) Pct wetland in catchment and watershed, ….</p:text>
    <p:extLst mod="1">
      <p:ext uri="{C676402C-5697-4E1C-873F-D02D1690AC5C}">
        <p15:threadingInfo xmlns:p15="http://schemas.microsoft.com/office/powerpoint/2012/main" timeZoneBias="-6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6F0EA-5151-4461-8156-A78D49B8FD4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C19FB-B5BF-4AF1-A018-EAD8D29F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Aquatic habitat uplift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C19FB-B5BF-4AF1-A018-EAD8D29F4C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0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GIS tool to create a modified SWD file</a:t>
            </a:r>
            <a:r>
              <a:rPr lang="en-US" baseline="0" dirty="0" smtClean="0"/>
              <a:t> for the HUC8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C19FB-B5BF-4AF1-A018-EAD8D29F4C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5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models were available to translate the effects on other attributes, e.g. flow velocity, that could be added fairly easily.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C19FB-B5BF-4AF1-A018-EAD8D29F4C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45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models were available to translate the effects on other attributes, e.g. flow velocity, that could be added fairly easily.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C19FB-B5BF-4AF1-A018-EAD8D29F4C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4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7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0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2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57354-A55A-4A62-BC37-84652271ECE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3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tp://newftp.epa.gov/EPADataCommons/ORD/NHDPlusLandscapeAttributes/StreamCa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4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404" y="341523"/>
            <a:ext cx="2438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Data Prep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07624" y="1520328"/>
            <a:ext cx="9458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Download regional StreamCat data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ftp://newftp.epa.gov/EPADataCommons/ORD/NHDPlusLandscapeAttributes/StreamCat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i="1" dirty="0" smtClean="0"/>
              <a:t>MergeStreamCatCSVFiles.py</a:t>
            </a:r>
            <a:r>
              <a:rPr lang="en-US" dirty="0"/>
              <a:t> </a:t>
            </a:r>
            <a:r>
              <a:rPr lang="en-US" dirty="0" smtClean="0"/>
              <a:t>to combined files across regions into single StreamCat csv files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86755" y="4438211"/>
            <a:ext cx="1383755" cy="7057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Merge CSV Files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817590" y="3173184"/>
            <a:ext cx="1501239" cy="1078342"/>
            <a:chOff x="2663354" y="308799"/>
            <a:chExt cx="1501239" cy="1078342"/>
          </a:xfrm>
        </p:grpSpPr>
        <p:sp>
          <p:nvSpPr>
            <p:cNvPr id="6" name="Rounded Rectangle 5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12330" y="418531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663354" y="308799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Region 03N</a:t>
              </a:r>
            </a:p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69272" y="3162167"/>
            <a:ext cx="1501239" cy="1078342"/>
            <a:chOff x="2663354" y="308799"/>
            <a:chExt cx="1501239" cy="1078342"/>
          </a:xfrm>
        </p:grpSpPr>
        <p:sp>
          <p:nvSpPr>
            <p:cNvPr id="10" name="Rounded Rectangle 9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12330" y="418531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663354" y="308799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Region 05</a:t>
              </a:r>
            </a:p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8672" y="3191387"/>
            <a:ext cx="1501239" cy="1078342"/>
            <a:chOff x="2663354" y="308799"/>
            <a:chExt cx="1501239" cy="1078342"/>
          </a:xfrm>
        </p:grpSpPr>
        <p:sp>
          <p:nvSpPr>
            <p:cNvPr id="14" name="Rounded Rectangle 13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12330" y="418531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63354" y="308799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Region 06</a:t>
              </a:r>
            </a:p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86755" y="5341647"/>
            <a:ext cx="1501239" cy="1078342"/>
            <a:chOff x="2663354" y="308799"/>
            <a:chExt cx="1501239" cy="1078342"/>
          </a:xfrm>
        </p:grpSpPr>
        <p:sp>
          <p:nvSpPr>
            <p:cNvPr id="18" name="Rounded Rectangle 17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Cat</a:t>
              </a:r>
            </a:p>
            <a:p>
              <a:pPr algn="ctr"/>
              <a:r>
                <a:rPr lang="en-US" dirty="0" smtClean="0"/>
                <a:t>CSV files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12330" y="418531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Cat</a:t>
              </a:r>
            </a:p>
            <a:p>
              <a:pPr algn="ctr"/>
              <a:r>
                <a:rPr lang="en-US" dirty="0" smtClean="0"/>
                <a:t>CSV files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63354" y="308799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Cat</a:t>
              </a:r>
            </a:p>
            <a:p>
              <a:pPr algn="ctr"/>
              <a:r>
                <a:rPr lang="en-US" dirty="0" smtClean="0"/>
                <a:t>CSV files</a:t>
              </a:r>
              <a:endParaRPr lang="en-US" dirty="0"/>
            </a:p>
          </p:txBody>
        </p:sp>
      </p:grpSp>
      <p:cxnSp>
        <p:nvCxnSpPr>
          <p:cNvPr id="22" name="Elbow Connector 21"/>
          <p:cNvCxnSpPr>
            <a:stCxn id="6" idx="2"/>
            <a:endCxn id="4" idx="2"/>
          </p:cNvCxnSpPr>
          <p:nvPr/>
        </p:nvCxnSpPr>
        <p:spPr>
          <a:xfrm rot="16200000" flipH="1">
            <a:off x="3882194" y="3986517"/>
            <a:ext cx="539552" cy="1069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4" idx="0"/>
          </p:cNvCxnSpPr>
          <p:nvPr/>
        </p:nvCxnSpPr>
        <p:spPr>
          <a:xfrm>
            <a:off x="5368868" y="4240509"/>
            <a:ext cx="9765" cy="19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2"/>
            <a:endCxn id="4" idx="6"/>
          </p:cNvCxnSpPr>
          <p:nvPr/>
        </p:nvCxnSpPr>
        <p:spPr>
          <a:xfrm rot="5400000">
            <a:off x="6388715" y="3951524"/>
            <a:ext cx="521349" cy="1157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  <a:endCxn id="20" idx="0"/>
          </p:cNvCxnSpPr>
          <p:nvPr/>
        </p:nvCxnSpPr>
        <p:spPr>
          <a:xfrm>
            <a:off x="5378633" y="5143945"/>
            <a:ext cx="9766" cy="19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49389" y="5693818"/>
            <a:ext cx="391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GeoWET</a:t>
            </a:r>
            <a:r>
              <a:rPr lang="en-US" dirty="0" smtClean="0"/>
              <a:t>\Data\</a:t>
            </a:r>
            <a:r>
              <a:rPr lang="en-US" dirty="0" err="1" smtClean="0"/>
              <a:t>StreamCat</a:t>
            </a:r>
            <a:r>
              <a:rPr lang="en-US" dirty="0" smtClean="0"/>
              <a:t>\</a:t>
            </a:r>
            <a:r>
              <a:rPr lang="en-US" dirty="0" err="1" smtClean="0"/>
              <a:t>AllRegions</a:t>
            </a:r>
            <a:r>
              <a:rPr lang="en-US" dirty="0" smtClean="0"/>
              <a:t>\...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5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134"/>
          <p:cNvSpPr/>
          <p:nvPr/>
        </p:nvSpPr>
        <p:spPr>
          <a:xfrm>
            <a:off x="565646" y="1170604"/>
            <a:ext cx="2464453" cy="55914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2841" y="222523"/>
            <a:ext cx="1403287" cy="68991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Aq. Species Presences CSV file</a:t>
            </a:r>
            <a:endParaRPr lang="en-US" sz="1200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3829852" y="2609589"/>
            <a:ext cx="1230502" cy="653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Modified</a:t>
            </a:r>
          </a:p>
          <a:p>
            <a:pPr algn="ctr"/>
            <a:r>
              <a:rPr lang="en-US" sz="1200" dirty="0" smtClean="0"/>
              <a:t>Stream Cat</a:t>
            </a:r>
          </a:p>
          <a:p>
            <a:pPr algn="ctr"/>
            <a:r>
              <a:rPr lang="en-US" sz="1200" dirty="0" smtClean="0"/>
              <a:t>CSV files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3199432" y="1665346"/>
            <a:ext cx="1158406" cy="6480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GIS Tool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9" idx="2"/>
            <a:endCxn id="7" idx="1"/>
          </p:cNvCxnSpPr>
          <p:nvPr/>
        </p:nvCxnSpPr>
        <p:spPr>
          <a:xfrm>
            <a:off x="2967698" y="1008596"/>
            <a:ext cx="401379" cy="75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3"/>
          </p:cNvCxnSpPr>
          <p:nvPr/>
        </p:nvCxnSpPr>
        <p:spPr>
          <a:xfrm>
            <a:off x="4188193" y="2218475"/>
            <a:ext cx="256910" cy="39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55005" y="2414032"/>
            <a:ext cx="1821366" cy="962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Extract Species Data &amp; create MaxEnt SWD File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2" idx="4"/>
            <a:endCxn id="77" idx="3"/>
          </p:cNvCxnSpPr>
          <p:nvPr/>
        </p:nvCxnSpPr>
        <p:spPr>
          <a:xfrm>
            <a:off x="1765688" y="3376210"/>
            <a:ext cx="0" cy="112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 Same Side Corner Rectangle 76"/>
          <p:cNvSpPr/>
          <p:nvPr/>
        </p:nvSpPr>
        <p:spPr>
          <a:xfrm>
            <a:off x="1150437" y="4501769"/>
            <a:ext cx="1230502" cy="653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Maxent SWD file</a:t>
            </a:r>
            <a:endParaRPr lang="en-US" sz="12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2174920" y="190245"/>
            <a:ext cx="1494421" cy="818351"/>
            <a:chOff x="2670172" y="345474"/>
            <a:chExt cx="1494421" cy="1041667"/>
          </a:xfrm>
          <a:solidFill>
            <a:srgbClr val="002060"/>
          </a:solidFill>
        </p:grpSpPr>
        <p:sp>
          <p:nvSpPr>
            <p:cNvPr id="79" name="Rounded Rectangle 78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Stream Cat</a:t>
              </a:r>
            </a:p>
            <a:p>
              <a:pPr algn="ctr"/>
              <a:r>
                <a:rPr lang="en-US" sz="1200" dirty="0" smtClean="0"/>
                <a:t>CSV files</a:t>
              </a:r>
              <a:endParaRPr lang="en-US" sz="12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723347" y="429548"/>
              <a:ext cx="1403287" cy="87818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Stream Cat</a:t>
              </a:r>
            </a:p>
            <a:p>
              <a:pPr algn="ctr"/>
              <a:r>
                <a:rPr lang="en-US" sz="1200" dirty="0" smtClean="0"/>
                <a:t>CSV files</a:t>
              </a:r>
              <a:endParaRPr lang="en-US" sz="12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670172" y="345474"/>
              <a:ext cx="1403287" cy="87818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Stream Cat</a:t>
              </a:r>
            </a:p>
            <a:p>
              <a:pPr algn="ctr"/>
              <a:r>
                <a:rPr lang="en-US" sz="1200" dirty="0" smtClean="0"/>
                <a:t>CSV files</a:t>
              </a:r>
              <a:endParaRPr lang="en-US" sz="1200" dirty="0"/>
            </a:p>
          </p:txBody>
        </p:sp>
      </p:grpSp>
      <p:cxnSp>
        <p:nvCxnSpPr>
          <p:cNvPr id="90" name="Elbow Connector 89"/>
          <p:cNvCxnSpPr>
            <a:stCxn id="79" idx="2"/>
            <a:endCxn id="22" idx="7"/>
          </p:cNvCxnSpPr>
          <p:nvPr/>
        </p:nvCxnSpPr>
        <p:spPr>
          <a:xfrm rot="5400000">
            <a:off x="1915496" y="1502738"/>
            <a:ext cx="1546344" cy="558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" idx="2"/>
            <a:endCxn id="22" idx="1"/>
          </p:cNvCxnSpPr>
          <p:nvPr/>
        </p:nvCxnSpPr>
        <p:spPr>
          <a:xfrm rot="16200000" flipH="1">
            <a:off x="196862" y="1630063"/>
            <a:ext cx="1642499" cy="207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06367" y="1270525"/>
            <a:ext cx="944048" cy="3072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Scenario</a:t>
            </a:r>
            <a:endParaRPr lang="en-US" sz="1400" b="1" dirty="0"/>
          </a:p>
        </p:txBody>
      </p:sp>
      <p:cxnSp>
        <p:nvCxnSpPr>
          <p:cNvPr id="14" name="Straight Arrow Connector 13"/>
          <p:cNvCxnSpPr>
            <a:stCxn id="12" idx="2"/>
            <a:endCxn id="7" idx="7"/>
          </p:cNvCxnSpPr>
          <p:nvPr/>
        </p:nvCxnSpPr>
        <p:spPr>
          <a:xfrm flipH="1">
            <a:off x="4188193" y="1577820"/>
            <a:ext cx="490198" cy="1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 Same Side Corner Rectangle 43"/>
          <p:cNvSpPr/>
          <p:nvPr/>
        </p:nvSpPr>
        <p:spPr>
          <a:xfrm>
            <a:off x="3829852" y="4501769"/>
            <a:ext cx="1230502" cy="653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Maxent Projection ASCII files</a:t>
            </a:r>
            <a:endParaRPr lang="en-US" sz="1200" dirty="0"/>
          </a:p>
        </p:txBody>
      </p:sp>
      <p:sp>
        <p:nvSpPr>
          <p:cNvPr id="45" name="Oval 44"/>
          <p:cNvSpPr/>
          <p:nvPr/>
        </p:nvSpPr>
        <p:spPr>
          <a:xfrm>
            <a:off x="3865900" y="3597030"/>
            <a:ext cx="1158406" cy="6480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CSV to Maxent ASCII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6" idx="1"/>
            <a:endCxn id="45" idx="0"/>
          </p:cNvCxnSpPr>
          <p:nvPr/>
        </p:nvCxnSpPr>
        <p:spPr>
          <a:xfrm>
            <a:off x="4445103" y="3263514"/>
            <a:ext cx="0" cy="33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5" idx="4"/>
            <a:endCxn id="44" idx="3"/>
          </p:cNvCxnSpPr>
          <p:nvPr/>
        </p:nvCxnSpPr>
        <p:spPr>
          <a:xfrm>
            <a:off x="4445103" y="4245061"/>
            <a:ext cx="0" cy="25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4" idx="1"/>
            <a:endCxn id="72" idx="6"/>
          </p:cNvCxnSpPr>
          <p:nvPr/>
        </p:nvCxnSpPr>
        <p:spPr>
          <a:xfrm rot="5400000">
            <a:off x="3912586" y="4932829"/>
            <a:ext cx="309652" cy="755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77" idx="1"/>
            <a:endCxn id="72" idx="2"/>
          </p:cNvCxnSpPr>
          <p:nvPr/>
        </p:nvCxnSpPr>
        <p:spPr>
          <a:xfrm rot="16200000" flipH="1">
            <a:off x="1993675" y="4927706"/>
            <a:ext cx="309652" cy="7656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 Same Side Corner Rectangle 84"/>
          <p:cNvSpPr/>
          <p:nvPr/>
        </p:nvSpPr>
        <p:spPr>
          <a:xfrm>
            <a:off x="1258490" y="6005034"/>
            <a:ext cx="1230502" cy="653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Current Conditions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Round Same Side Corner Rectangle 85"/>
          <p:cNvSpPr/>
          <p:nvPr/>
        </p:nvSpPr>
        <p:spPr>
          <a:xfrm>
            <a:off x="3829852" y="6005035"/>
            <a:ext cx="1230502" cy="653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Scenario Conditions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4"/>
            <a:endCxn id="85" idx="0"/>
          </p:cNvCxnSpPr>
          <p:nvPr/>
        </p:nvCxnSpPr>
        <p:spPr>
          <a:xfrm flipH="1">
            <a:off x="2488992" y="5789361"/>
            <a:ext cx="621526" cy="54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4"/>
            <a:endCxn id="86" idx="2"/>
          </p:cNvCxnSpPr>
          <p:nvPr/>
        </p:nvCxnSpPr>
        <p:spPr>
          <a:xfrm>
            <a:off x="3110518" y="5789361"/>
            <a:ext cx="719334" cy="54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4782" y="2583186"/>
            <a:ext cx="21079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1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046284" y="3624548"/>
            <a:ext cx="21079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3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flipH="1">
            <a:off x="5644576" y="428816"/>
            <a:ext cx="25830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1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72216" y="428816"/>
            <a:ext cx="60086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Identifies the HUC8s in which the species was found and extracts all StreamCat catchment records within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Removes any </a:t>
            </a:r>
            <a:r>
              <a:rPr lang="en-US" sz="1400" u="sng" dirty="0" smtClean="0"/>
              <a:t>records</a:t>
            </a:r>
            <a:r>
              <a:rPr lang="en-US" sz="1400" dirty="0" smtClean="0"/>
              <a:t> with missing data where the species was not found and then any </a:t>
            </a:r>
            <a:r>
              <a:rPr lang="en-US" sz="1400" u="sng" dirty="0" smtClean="0"/>
              <a:t>attributes</a:t>
            </a:r>
            <a:r>
              <a:rPr lang="en-US" sz="1400" dirty="0" smtClean="0"/>
              <a:t> with no data where the species was found.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Removes any </a:t>
            </a:r>
            <a:r>
              <a:rPr lang="en-US" sz="1400" u="sng" dirty="0" smtClean="0"/>
              <a:t>attributes</a:t>
            </a:r>
            <a:r>
              <a:rPr lang="en-US" sz="1400" dirty="0" smtClean="0"/>
              <a:t> with no significant correlation with presence/absence </a:t>
            </a:r>
            <a:r>
              <a:rPr lang="en-US" sz="1100" dirty="0" smtClean="0"/>
              <a:t>(p &gt; 0.05)</a:t>
            </a:r>
            <a:r>
              <a:rPr lang="en-US" sz="1400" dirty="0" smtClean="0"/>
              <a:t>. Then identifies cross-correlated attributes pairs</a:t>
            </a:r>
            <a:r>
              <a:rPr lang="en-US" sz="1100" dirty="0" smtClean="0"/>
              <a:t> (r &gt; 0.75) </a:t>
            </a:r>
            <a:r>
              <a:rPr lang="en-US" sz="1400" dirty="0" smtClean="0"/>
              <a:t>and removes the one with the least correlation with presence/absence.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Formats columns and column names to suit the MaxEnt species with data (SWD) format. 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 flipH="1">
            <a:off x="5644576" y="2826315"/>
            <a:ext cx="25830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2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072216" y="2826315"/>
            <a:ext cx="600862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Allows user to draw a shape on a map reflecting a change in land cover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user also designates the analysis extent for projecting uplift. This is usually the HUC 6 in which the modification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Based on this change, adjusts values in appropriate StreamCat attribute values for affected records. 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 flipH="1">
            <a:off x="5644576" y="4125672"/>
            <a:ext cx="25830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3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72216" y="4125672"/>
            <a:ext cx="600862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Converts each set of StreamCat within the analysis extent (e.g. HUC 6) into its own pseudo-ASCII raster so that it can be used as a MaxEnt projection scenario.   </a:t>
            </a:r>
            <a:endParaRPr lang="en-US" sz="1400" dirty="0"/>
          </a:p>
        </p:txBody>
      </p:sp>
      <p:sp>
        <p:nvSpPr>
          <p:cNvPr id="121" name="Rounded Rectangle 120"/>
          <p:cNvSpPr/>
          <p:nvPr/>
        </p:nvSpPr>
        <p:spPr>
          <a:xfrm>
            <a:off x="3139218" y="1170604"/>
            <a:ext cx="2253018" cy="55914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531315" y="5141330"/>
            <a:ext cx="1158406" cy="64803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MaxEnt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4386538" y="1834988"/>
            <a:ext cx="21079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2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2665838" y="3682660"/>
            <a:ext cx="1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Analysis Extent</a:t>
            </a:r>
            <a:endParaRPr lang="en-US" sz="1400" i="1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2374319" y="3691613"/>
            <a:ext cx="101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Entire state</a:t>
            </a:r>
            <a:endParaRPr lang="en-US" sz="1400" i="1" dirty="0"/>
          </a:p>
        </p:txBody>
      </p:sp>
      <p:sp>
        <p:nvSpPr>
          <p:cNvPr id="141" name="TextBox 140"/>
          <p:cNvSpPr txBox="1"/>
          <p:nvPr/>
        </p:nvSpPr>
        <p:spPr>
          <a:xfrm flipH="1">
            <a:off x="5089054" y="5851145"/>
            <a:ext cx="2353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5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 flipH="1">
            <a:off x="941599" y="5851145"/>
            <a:ext cx="2353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4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 flipH="1">
            <a:off x="5644576" y="5233426"/>
            <a:ext cx="2583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4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72216" y="5233426"/>
            <a:ext cx="600862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Listing of each catchment and the estimated percent likelihood of finding the species there based on current conditions (</a:t>
            </a:r>
            <a:r>
              <a:rPr lang="en-US" sz="1400" u="sng" dirty="0" smtClean="0"/>
              <a:t>unmodified</a:t>
            </a:r>
            <a:r>
              <a:rPr lang="en-US" sz="1400" dirty="0" smtClean="0"/>
              <a:t> StreamCat values).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 flipH="1">
            <a:off x="5644576" y="6100166"/>
            <a:ext cx="2583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5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72216" y="6100166"/>
            <a:ext cx="60086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Listing of each catchment and the estimated percent likelihood of finding the species there based on altered conditions (</a:t>
            </a:r>
            <a:r>
              <a:rPr lang="en-US" sz="1400" u="sng" dirty="0" smtClean="0"/>
              <a:t>modified</a:t>
            </a:r>
            <a:r>
              <a:rPr lang="en-US" sz="1400" dirty="0" smtClean="0"/>
              <a:t> StreamCat values).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537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6482" y="376518"/>
            <a:ext cx="6036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list of stream cat files that will be affected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stream cat records for HUC 8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dataDF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catchment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 land cover change underneath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Decrease values in catchment records of </a:t>
            </a:r>
            <a:r>
              <a:rPr lang="en-US" dirty="0" err="1" smtClean="0"/>
              <a:t>dataDF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watershed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 catchments downstream of project catchment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</a:t>
            </a:r>
            <a:r>
              <a:rPr lang="en-US" smtClean="0"/>
              <a:t>attribute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7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33469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Alternate SWD File</a:t>
            </a:r>
          </a:p>
          <a:p>
            <a:endParaRPr lang="en-US" dirty="0"/>
          </a:p>
          <a:p>
            <a:r>
              <a:rPr lang="en-US" dirty="0" smtClean="0"/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Project shapefile: boundary of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Project type: wetland or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Catchment data folder: containing StreamCat CSV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Fieldmap.xlsx file: </a:t>
            </a:r>
            <a:r>
              <a:rPr lang="en-US" sz="1600" i="1" dirty="0" smtClean="0"/>
              <a:t>see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NLCD raster: to determine current land cover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NHD </a:t>
            </a:r>
            <a:r>
              <a:rPr lang="en-US" sz="1600" dirty="0" err="1" smtClean="0"/>
              <a:t>Elev_cm</a:t>
            </a:r>
            <a:r>
              <a:rPr lang="en-US" sz="1600" dirty="0" smtClean="0"/>
              <a:t> raster: to compute slopes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NHD Flowlines: to compute buffer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NHD Catchment raster: to identify project catchments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NHD HUC12 features: to identify project HUC8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dirty="0" smtClean="0"/>
              <a:t>Workflow</a:t>
            </a:r>
            <a:r>
              <a:rPr lang="en-US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Compute the land cover changes from the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Net loss of NLCD cover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Net loss of NLCD cover types in riparian zone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Net loss of NLCD cover types in mid-slope areas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Net loss of NLCD cover types in high-slope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Identify the NHD catchment and HUC8 in which the project occurs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Extract the NHD Catchment raster by the project </a:t>
            </a:r>
            <a:r>
              <a:rPr lang="en-US" sz="1600" dirty="0"/>
              <a:t>polygon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Clip the HUC12 feature with the project polygon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Create a list of the StreamCat CSV files to add to the output SWD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the </a:t>
            </a:r>
            <a:r>
              <a:rPr lang="en-US" sz="1600" dirty="0" err="1" smtClean="0"/>
              <a:t>FieldMappings</a:t>
            </a:r>
            <a:r>
              <a:rPr lang="en-US" sz="1600" dirty="0" smtClean="0"/>
              <a:t> table to identify those CSV files with attributes that will change with the project, i.e., those linked to land cover change.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Loop through each StreamCat CSV file…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8811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947" y="1502709"/>
            <a:ext cx="2047875" cy="1771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" name="Straight Arrow Connector 3"/>
          <p:cNvCxnSpPr/>
          <p:nvPr/>
        </p:nvCxnSpPr>
        <p:spPr>
          <a:xfrm flipV="1">
            <a:off x="1598328" y="2495950"/>
            <a:ext cx="892042" cy="32078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830" y="2493568"/>
            <a:ext cx="1072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Proposed</a:t>
            </a:r>
            <a:br>
              <a:rPr lang="en-US" dirty="0" smtClean="0"/>
            </a:br>
            <a:r>
              <a:rPr lang="en-US" dirty="0" smtClean="0"/>
              <a:t>Wetland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95347"/>
              </p:ext>
            </p:extLst>
          </p:nvPr>
        </p:nvGraphicFramePr>
        <p:xfrm>
          <a:off x="4491438" y="2010308"/>
          <a:ext cx="7178738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31453">
                  <a:extLst>
                    <a:ext uri="{9D8B030D-6E8A-4147-A177-3AD203B41FA5}">
                      <a16:colId xmlns:a16="http://schemas.microsoft.com/office/drawing/2014/main" val="1805692193"/>
                    </a:ext>
                  </a:extLst>
                </a:gridCol>
                <a:gridCol w="806755">
                  <a:extLst>
                    <a:ext uri="{9D8B030D-6E8A-4147-A177-3AD203B41FA5}">
                      <a16:colId xmlns:a16="http://schemas.microsoft.com/office/drawing/2014/main" val="3221398809"/>
                    </a:ext>
                  </a:extLst>
                </a:gridCol>
                <a:gridCol w="806755">
                  <a:extLst>
                    <a:ext uri="{9D8B030D-6E8A-4147-A177-3AD203B41FA5}">
                      <a16:colId xmlns:a16="http://schemas.microsoft.com/office/drawing/2014/main" val="3072069429"/>
                    </a:ext>
                  </a:extLst>
                </a:gridCol>
                <a:gridCol w="806755">
                  <a:extLst>
                    <a:ext uri="{9D8B030D-6E8A-4147-A177-3AD203B41FA5}">
                      <a16:colId xmlns:a16="http://schemas.microsoft.com/office/drawing/2014/main" val="1038097404"/>
                    </a:ext>
                  </a:extLst>
                </a:gridCol>
                <a:gridCol w="806755">
                  <a:extLst>
                    <a:ext uri="{9D8B030D-6E8A-4147-A177-3AD203B41FA5}">
                      <a16:colId xmlns:a16="http://schemas.microsoft.com/office/drawing/2014/main" val="382885609"/>
                    </a:ext>
                  </a:extLst>
                </a:gridCol>
                <a:gridCol w="806755">
                  <a:extLst>
                    <a:ext uri="{9D8B030D-6E8A-4147-A177-3AD203B41FA5}">
                      <a16:colId xmlns:a16="http://schemas.microsoft.com/office/drawing/2014/main" val="169069552"/>
                    </a:ext>
                  </a:extLst>
                </a:gridCol>
                <a:gridCol w="806755">
                  <a:extLst>
                    <a:ext uri="{9D8B030D-6E8A-4147-A177-3AD203B41FA5}">
                      <a16:colId xmlns:a16="http://schemas.microsoft.com/office/drawing/2014/main" val="2171860747"/>
                    </a:ext>
                  </a:extLst>
                </a:gridCol>
                <a:gridCol w="806755">
                  <a:extLst>
                    <a:ext uri="{9D8B030D-6E8A-4147-A177-3AD203B41FA5}">
                      <a16:colId xmlns:a16="http://schemas.microsoft.com/office/drawing/2014/main" val="3992950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Km2 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18989"/>
                  </a:ext>
                </a:extLst>
              </a:tr>
              <a:tr h="240304">
                <a:tc>
                  <a:txBody>
                    <a:bodyPr/>
                    <a:lstStyle/>
                    <a:p>
                      <a:r>
                        <a:rPr lang="en-US" dirty="0" smtClean="0"/>
                        <a:t>Catchment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26498"/>
                  </a:ext>
                </a:extLst>
              </a:tr>
              <a:tr h="240304">
                <a:tc>
                  <a:txBody>
                    <a:bodyPr/>
                    <a:lstStyle/>
                    <a:p>
                      <a:r>
                        <a:rPr lang="en-US" dirty="0" smtClean="0"/>
                        <a:t>Buffer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54359"/>
                  </a:ext>
                </a:extLst>
              </a:tr>
              <a:tr h="240304">
                <a:tc>
                  <a:txBody>
                    <a:bodyPr/>
                    <a:lstStyle/>
                    <a:p>
                      <a:r>
                        <a:rPr lang="en-US" dirty="0" smtClean="0"/>
                        <a:t>Mid-slope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578060"/>
                  </a:ext>
                </a:extLst>
              </a:tr>
              <a:tr h="240304">
                <a:tc>
                  <a:txBody>
                    <a:bodyPr/>
                    <a:lstStyle/>
                    <a:p>
                      <a:r>
                        <a:rPr lang="en-US" dirty="0" smtClean="0"/>
                        <a:t>High-slope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1.2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8813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9838" y="636757"/>
            <a:ext cx="659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Identify the land cover areas coinciding with the project 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9838" y="636757"/>
            <a:ext cx="65267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Define the scale of the project: HUC 8 in which the project occurs</a:t>
            </a:r>
          </a:p>
          <a:p>
            <a:endParaRPr lang="en-US" dirty="0"/>
          </a:p>
          <a:p>
            <a:r>
              <a:rPr lang="en-US" dirty="0" smtClean="0"/>
              <a:t>Or: The catchment and all downstream catchments. </a:t>
            </a:r>
          </a:p>
          <a:p>
            <a:endParaRPr lang="en-US" dirty="0"/>
          </a:p>
          <a:p>
            <a:r>
              <a:rPr lang="en-US" dirty="0" smtClean="0"/>
              <a:t>3. Select StreamCat features for those catchments</a:t>
            </a:r>
          </a:p>
          <a:p>
            <a:r>
              <a:rPr lang="en-US" dirty="0" smtClean="0"/>
              <a:t>4. Update NLCD related attributes</a:t>
            </a:r>
          </a:p>
          <a:p>
            <a:r>
              <a:rPr lang="en-US" dirty="0" smtClean="0"/>
              <a:t>5. Merge all stream cat records into a </a:t>
            </a:r>
            <a:r>
              <a:rPr lang="en-US" smtClean="0"/>
              <a:t>new projection file.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016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791</Words>
  <Application>Microsoft Office PowerPoint</Application>
  <PresentationFormat>Widescreen</PresentationFormat>
  <Paragraphs>166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Tool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Design</dc:title>
  <dc:creator>John Fay</dc:creator>
  <cp:lastModifiedBy>John Fay</cp:lastModifiedBy>
  <cp:revision>31</cp:revision>
  <dcterms:created xsi:type="dcterms:W3CDTF">2016-06-08T23:58:47Z</dcterms:created>
  <dcterms:modified xsi:type="dcterms:W3CDTF">2016-06-17T01:49:49Z</dcterms:modified>
</cp:coreProperties>
</file>