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65" r:id="rId5"/>
    <p:sldId id="266" r:id="rId6"/>
    <p:sldId id="258" r:id="rId7"/>
    <p:sldId id="257" r:id="rId8"/>
    <p:sldId id="259" r:id="rId9"/>
    <p:sldId id="260" r:id="rId10"/>
    <p:sldId id="262"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ay" initials="JF" lastIdx="1" clrIdx="0">
    <p:extLst>
      <p:ext uri="{19B8F6BF-5375-455C-9EA6-DF929625EA0E}">
        <p15:presenceInfo xmlns:p15="http://schemas.microsoft.com/office/powerpoint/2012/main" userId="John F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86" autoAdjust="0"/>
  </p:normalViewPr>
  <p:slideViewPr>
    <p:cSldViewPr snapToGrid="0">
      <p:cViewPr varScale="1">
        <p:scale>
          <a:sx n="76" d="100"/>
          <a:sy n="76" d="100"/>
        </p:scale>
        <p:origin x="6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14T09:54:43.958" idx="1">
    <p:pos x="7447" y="-7"/>
    <p:text>GIS tools requires a table that maps land cover modifications to specific StreamCat attribute changes. For example, a conversion of 30 HA of cropland to forest will change: (1) Pct cropland in catchment and watershed, (2) Pct wetland in catchment and watershed, ….</p:text>
    <p:extLst mod="1">
      <p:ext uri="{C676402C-5697-4E1C-873F-D02D1690AC5C}">
        <p15:threadingInfo xmlns:p15="http://schemas.microsoft.com/office/powerpoint/2012/main" timeZoneBias="-6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6F0EA-5151-4461-8156-A78D49B8FD41}" type="datetimeFigureOut">
              <a:rPr lang="en-US" smtClean="0"/>
              <a:t>8/17/2016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C19FB-B5BF-4AF1-A018-EAD8D29F4C16}" type="slidenum">
              <a:rPr lang="en-US" smtClean="0"/>
              <a:t>‹#›</a:t>
            </a:fld>
            <a:endParaRPr lang="en-US"/>
          </a:p>
        </p:txBody>
      </p:sp>
    </p:spTree>
    <p:extLst>
      <p:ext uri="{BB962C8B-B14F-4D97-AF65-F5344CB8AC3E}">
        <p14:creationId xmlns:p14="http://schemas.microsoft.com/office/powerpoint/2010/main" val="2942968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HUC12Lookup add</a:t>
            </a:r>
            <a:r>
              <a:rPr lang="en-US" baseline="0" dirty="0" smtClean="0"/>
              <a:t> additional joining fields to facilitate processing.</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2</a:t>
            </a:fld>
            <a:endParaRPr lang="en-US"/>
          </a:p>
        </p:txBody>
      </p:sp>
    </p:spTree>
    <p:extLst>
      <p:ext uri="{BB962C8B-B14F-4D97-AF65-F5344CB8AC3E}">
        <p14:creationId xmlns:p14="http://schemas.microsoft.com/office/powerpoint/2010/main" val="53711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additional attribute filters are used in modeling changes in specific</a:t>
            </a:r>
            <a:r>
              <a:rPr lang="en-US" baseline="0" dirty="0" smtClean="0"/>
              <a:t> </a:t>
            </a:r>
            <a:r>
              <a:rPr lang="en-US" baseline="0" dirty="0" err="1" smtClean="0"/>
              <a:t>StreamCat</a:t>
            </a:r>
            <a:r>
              <a:rPr lang="en-US" baseline="0" dirty="0" smtClean="0"/>
              <a:t> attributes associated with project changes. This example shows the listings associated with wetland increase. The 1</a:t>
            </a:r>
            <a:r>
              <a:rPr lang="en-US" baseline="30000" dirty="0" smtClean="0"/>
              <a:t>st</a:t>
            </a:r>
            <a:r>
              <a:rPr lang="en-US" baseline="0" dirty="0" smtClean="0"/>
              <a:t> four lines indicate that Ag in </a:t>
            </a:r>
            <a:r>
              <a:rPr lang="en-US" baseline="0" dirty="0" err="1" smtClean="0"/>
              <a:t>MidHiSlopes</a:t>
            </a:r>
            <a:r>
              <a:rPr lang="en-US" baseline="0" dirty="0" smtClean="0"/>
              <a:t> will potentially decrease, e.g. if a proposed wetland replaces ag in those areas.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3</a:t>
            </a:fld>
            <a:endParaRPr lang="en-US"/>
          </a:p>
        </p:txBody>
      </p:sp>
    </p:spTree>
    <p:extLst>
      <p:ext uri="{BB962C8B-B14F-4D97-AF65-F5344CB8AC3E}">
        <p14:creationId xmlns:p14="http://schemas.microsoft.com/office/powerpoint/2010/main" val="2684058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AQUATIC_CreateAllSpeciesSWDFiles.py</a:t>
            </a:r>
            <a:r>
              <a:rPr lang="en-US" baseline="0" dirty="0" smtClean="0"/>
              <a:t> script combines script presence absence data with catchment attributes to create a MaxEnt 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4</a:t>
            </a:fld>
            <a:endParaRPr lang="en-US"/>
          </a:p>
        </p:txBody>
      </p:sp>
    </p:spTree>
    <p:extLst>
      <p:ext uri="{BB962C8B-B14F-4D97-AF65-F5344CB8AC3E}">
        <p14:creationId xmlns:p14="http://schemas.microsoft.com/office/powerpoint/2010/main" val="310601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output</a:t>
            </a:r>
            <a:r>
              <a:rPr lang="en-US" baseline="0" dirty="0" smtClean="0"/>
              <a:t> is a set of files in the </a:t>
            </a:r>
            <a:r>
              <a:rPr lang="en-US" baseline="0" dirty="0" err="1" smtClean="0"/>
              <a:t>SpeciesModels</a:t>
            </a:r>
            <a:r>
              <a:rPr lang="en-US" baseline="0" dirty="0" smtClean="0"/>
              <a:t> folder. </a:t>
            </a:r>
          </a:p>
          <a:p>
            <a:r>
              <a:rPr lang="en-US" baseline="0" dirty="0" smtClean="0"/>
              <a:t>These files drive the Maxent analysis for all species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5</a:t>
            </a:fld>
            <a:endParaRPr lang="en-US"/>
          </a:p>
        </p:txBody>
      </p:sp>
    </p:spTree>
    <p:extLst>
      <p:ext uri="{BB962C8B-B14F-4D97-AF65-F5344CB8AC3E}">
        <p14:creationId xmlns:p14="http://schemas.microsoft.com/office/powerpoint/2010/main" val="3865241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output</a:t>
            </a:r>
            <a:r>
              <a:rPr lang="en-US" baseline="0" dirty="0" smtClean="0"/>
              <a:t> is a set of files in the </a:t>
            </a:r>
            <a:r>
              <a:rPr lang="en-US" baseline="0" dirty="0" err="1" smtClean="0"/>
              <a:t>SpeciesModels</a:t>
            </a:r>
            <a:r>
              <a:rPr lang="en-US" baseline="0" dirty="0" smtClean="0"/>
              <a:t> folder. </a:t>
            </a:r>
          </a:p>
          <a:p>
            <a:r>
              <a:rPr lang="en-US" baseline="0" dirty="0" smtClean="0"/>
              <a:t>These files drive the Maxent analysis for all species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6</a:t>
            </a:fld>
            <a:endParaRPr lang="en-US"/>
          </a:p>
        </p:txBody>
      </p:sp>
    </p:spTree>
    <p:extLst>
      <p:ext uri="{BB962C8B-B14F-4D97-AF65-F5344CB8AC3E}">
        <p14:creationId xmlns:p14="http://schemas.microsoft.com/office/powerpoint/2010/main" val="258978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Aquatic habitat uplift: </a:t>
            </a:r>
          </a:p>
          <a:p>
            <a:endParaRPr lang="en-US" dirty="0" smtClean="0"/>
          </a:p>
          <a:p>
            <a:r>
              <a:rPr lang="en-US" dirty="0" smtClean="0"/>
              <a:t>Step</a:t>
            </a:r>
            <a:r>
              <a:rPr lang="en-US" baseline="0" dirty="0" smtClean="0"/>
              <a:t> 1, accomplished by the CreateSpeciesSWDFile.py script or the &lt;Create Species SWD File&gt; tool, creates the generic/state-wide SWD file used to train the MaxEnt model. </a:t>
            </a:r>
          </a:p>
          <a:p>
            <a:endParaRPr lang="en-US" baseline="0" dirty="0" smtClean="0"/>
          </a:p>
          <a:p>
            <a:r>
              <a:rPr lang="en-US" baseline="0" smtClean="0"/>
              <a:t>Step 3, </a:t>
            </a:r>
            <a:r>
              <a:rPr lang="en-US" baseline="0" dirty="0" smtClean="0"/>
              <a:t>is accomplished by the CreateAlternateSWD.py script or the &lt;Create Project SWD&gt; tool, alters </a:t>
            </a:r>
            <a:r>
              <a:rPr lang="en-US" baseline="0" dirty="0" err="1" smtClean="0"/>
              <a:t>StreamCat</a:t>
            </a:r>
            <a:r>
              <a:rPr lang="en-US" baseline="0" dirty="0" smtClean="0"/>
              <a:t> attribute values associated with the NLCD changes. Which attributes re changed and how is laid out in the </a:t>
            </a:r>
            <a:r>
              <a:rPr lang="en-US" i="1" dirty="0" smtClean="0"/>
              <a:t>StreamCatInfo.xls </a:t>
            </a:r>
            <a:r>
              <a:rPr lang="en-US" i="0" dirty="0" smtClean="0"/>
              <a:t> file.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7</a:t>
            </a:fld>
            <a:endParaRPr lang="en-US"/>
          </a:p>
        </p:txBody>
      </p:sp>
    </p:spTree>
    <p:extLst>
      <p:ext uri="{BB962C8B-B14F-4D97-AF65-F5344CB8AC3E}">
        <p14:creationId xmlns:p14="http://schemas.microsoft.com/office/powerpoint/2010/main" val="1691603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GIS tool to create a modified SWD file</a:t>
            </a:r>
            <a:r>
              <a:rPr lang="en-US" baseline="0" dirty="0" smtClean="0"/>
              <a:t> for the HUC8</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8</a:t>
            </a:fld>
            <a:endParaRPr lang="en-US"/>
          </a:p>
        </p:txBody>
      </p:sp>
    </p:spTree>
    <p:extLst>
      <p:ext uri="{BB962C8B-B14F-4D97-AF65-F5344CB8AC3E}">
        <p14:creationId xmlns:p14="http://schemas.microsoft.com/office/powerpoint/2010/main" val="3167450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models were available to translate the effects on other attributes, e.g. flow velocity, that could be added fairly easily.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10</a:t>
            </a:fld>
            <a:endParaRPr lang="en-US"/>
          </a:p>
        </p:txBody>
      </p:sp>
    </p:spTree>
    <p:extLst>
      <p:ext uri="{BB962C8B-B14F-4D97-AF65-F5344CB8AC3E}">
        <p14:creationId xmlns:p14="http://schemas.microsoft.com/office/powerpoint/2010/main" val="2098245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models were available to translate the effects on other attributes, e.g. flow velocity, that could be added fairly easily.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11</a:t>
            </a:fld>
            <a:endParaRPr lang="en-US"/>
          </a:p>
        </p:txBody>
      </p:sp>
    </p:spTree>
    <p:extLst>
      <p:ext uri="{BB962C8B-B14F-4D97-AF65-F5344CB8AC3E}">
        <p14:creationId xmlns:p14="http://schemas.microsoft.com/office/powerpoint/2010/main" val="92822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37944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23350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412057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248182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657354-A55A-4A62-BC37-84652271ECE7}" type="datetimeFigureOut">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353940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657354-A55A-4A62-BC37-84652271ECE7}"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89388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57354-A55A-4A62-BC37-84652271ECE7}" type="datetimeFigureOut">
              <a:rPr lang="en-US" smtClean="0"/>
              <a:t>8/17/2016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408903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657354-A55A-4A62-BC37-84652271ECE7}" type="datetimeFigureOut">
              <a:rPr lang="en-US" smtClean="0"/>
              <a:t>8/17/2016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310079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57354-A55A-4A62-BC37-84652271ECE7}" type="datetimeFigureOut">
              <a:rPr lang="en-US" smtClean="0"/>
              <a:t>8/17/2016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222844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57354-A55A-4A62-BC37-84652271ECE7}"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38143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57354-A55A-4A62-BC37-84652271ECE7}" type="datetimeFigureOut">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33472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57354-A55A-4A62-BC37-84652271ECE7}" type="datetimeFigureOut">
              <a:rPr lang="en-US" smtClean="0"/>
              <a:t>8/17/2016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BEA53-F4E7-4C73-95F7-EB2E2A7658AE}" type="slidenum">
              <a:rPr lang="en-US" smtClean="0"/>
              <a:t>‹#›</a:t>
            </a:fld>
            <a:endParaRPr lang="en-US"/>
          </a:p>
        </p:txBody>
      </p:sp>
    </p:spTree>
    <p:extLst>
      <p:ext uri="{BB962C8B-B14F-4D97-AF65-F5344CB8AC3E}">
        <p14:creationId xmlns:p14="http://schemas.microsoft.com/office/powerpoint/2010/main" val="3111136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ftp://newftp.epa.gov/EPADataCommons/ORD/NHDPlusLandscapeAttributes/StreamCa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Tool Design</a:t>
            </a:r>
            <a:endParaRPr lang="en-US" dirty="0"/>
          </a:p>
        </p:txBody>
      </p:sp>
      <p:sp>
        <p:nvSpPr>
          <p:cNvPr id="3" name="Subtitle 2"/>
          <p:cNvSpPr>
            <a:spLocks noGrp="1"/>
          </p:cNvSpPr>
          <p:nvPr>
            <p:ph type="subTitle" idx="1"/>
          </p:nvPr>
        </p:nvSpPr>
        <p:spPr>
          <a:xfrm>
            <a:off x="1524000" y="858838"/>
            <a:ext cx="9144000" cy="1655762"/>
          </a:xfrm>
        </p:spPr>
        <p:txBody>
          <a:bodyPr/>
          <a:lstStyle/>
          <a:p>
            <a:r>
              <a:rPr lang="en-US" dirty="0" smtClean="0"/>
              <a:t>Geospatial Wetland Assessment Tool</a:t>
            </a:r>
          </a:p>
          <a:p>
            <a:r>
              <a:rPr lang="en-US" dirty="0" smtClean="0"/>
              <a:t>“</a:t>
            </a:r>
            <a:r>
              <a:rPr lang="en-US" dirty="0" err="1" smtClean="0"/>
              <a:t>GeoWET</a:t>
            </a:r>
            <a:r>
              <a:rPr lang="en-US" dirty="0" smtClean="0"/>
              <a:t>”</a:t>
            </a:r>
            <a:endParaRPr lang="en-US" dirty="0"/>
          </a:p>
        </p:txBody>
      </p:sp>
    </p:spTree>
    <p:extLst>
      <p:ext uri="{BB962C8B-B14F-4D97-AF65-F5344CB8AC3E}">
        <p14:creationId xmlns:p14="http://schemas.microsoft.com/office/powerpoint/2010/main" val="115874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20947" y="1502709"/>
            <a:ext cx="2047875" cy="1771650"/>
          </a:xfrm>
          <a:prstGeom prst="rect">
            <a:avLst/>
          </a:prstGeom>
          <a:ln>
            <a:noFill/>
          </a:ln>
          <a:effectLst>
            <a:softEdge rad="112500"/>
          </a:effectLst>
        </p:spPr>
      </p:pic>
      <p:cxnSp>
        <p:nvCxnSpPr>
          <p:cNvPr id="4" name="Straight Arrow Connector 3"/>
          <p:cNvCxnSpPr/>
          <p:nvPr/>
        </p:nvCxnSpPr>
        <p:spPr>
          <a:xfrm flipV="1">
            <a:off x="1598328" y="2495950"/>
            <a:ext cx="892042" cy="320784"/>
          </a:xfrm>
          <a:prstGeom prst="straightConnector1">
            <a:avLst/>
          </a:prstGeom>
          <a:ln w="50800">
            <a:tailEnd type="triangle" w="lg" len="lg"/>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577830" y="2493568"/>
            <a:ext cx="1072217" cy="646331"/>
          </a:xfrm>
          <a:prstGeom prst="rect">
            <a:avLst/>
          </a:prstGeom>
          <a:noFill/>
        </p:spPr>
        <p:txBody>
          <a:bodyPr wrap="none" rtlCol="0">
            <a:spAutoFit/>
          </a:bodyPr>
          <a:lstStyle/>
          <a:p>
            <a:pPr algn="r"/>
            <a:r>
              <a:rPr lang="en-US" dirty="0" smtClean="0"/>
              <a:t>Proposed</a:t>
            </a:r>
            <a:br>
              <a:rPr lang="en-US" dirty="0" smtClean="0"/>
            </a:br>
            <a:r>
              <a:rPr lang="en-US" dirty="0" smtClean="0"/>
              <a:t>Wetland</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00795347"/>
              </p:ext>
            </p:extLst>
          </p:nvPr>
        </p:nvGraphicFramePr>
        <p:xfrm>
          <a:off x="4491438" y="2010308"/>
          <a:ext cx="7178738" cy="1828800"/>
        </p:xfrm>
        <a:graphic>
          <a:graphicData uri="http://schemas.openxmlformats.org/drawingml/2006/table">
            <a:tbl>
              <a:tblPr firstRow="1">
                <a:tableStyleId>{5C22544A-7EE6-4342-B048-85BDC9FD1C3A}</a:tableStyleId>
              </a:tblPr>
              <a:tblGrid>
                <a:gridCol w="1531453">
                  <a:extLst>
                    <a:ext uri="{9D8B030D-6E8A-4147-A177-3AD203B41FA5}">
                      <a16:colId xmlns:a16="http://schemas.microsoft.com/office/drawing/2014/main" xmlns="" val="1805692193"/>
                    </a:ext>
                  </a:extLst>
                </a:gridCol>
                <a:gridCol w="806755">
                  <a:extLst>
                    <a:ext uri="{9D8B030D-6E8A-4147-A177-3AD203B41FA5}">
                      <a16:colId xmlns:a16="http://schemas.microsoft.com/office/drawing/2014/main" xmlns="" val="3221398809"/>
                    </a:ext>
                  </a:extLst>
                </a:gridCol>
                <a:gridCol w="806755">
                  <a:extLst>
                    <a:ext uri="{9D8B030D-6E8A-4147-A177-3AD203B41FA5}">
                      <a16:colId xmlns:a16="http://schemas.microsoft.com/office/drawing/2014/main" xmlns="" val="3072069429"/>
                    </a:ext>
                  </a:extLst>
                </a:gridCol>
                <a:gridCol w="806755">
                  <a:extLst>
                    <a:ext uri="{9D8B030D-6E8A-4147-A177-3AD203B41FA5}">
                      <a16:colId xmlns:a16="http://schemas.microsoft.com/office/drawing/2014/main" xmlns="" val="1038097404"/>
                    </a:ext>
                  </a:extLst>
                </a:gridCol>
                <a:gridCol w="806755">
                  <a:extLst>
                    <a:ext uri="{9D8B030D-6E8A-4147-A177-3AD203B41FA5}">
                      <a16:colId xmlns:a16="http://schemas.microsoft.com/office/drawing/2014/main" xmlns="" val="382885609"/>
                    </a:ext>
                  </a:extLst>
                </a:gridCol>
                <a:gridCol w="806755">
                  <a:extLst>
                    <a:ext uri="{9D8B030D-6E8A-4147-A177-3AD203B41FA5}">
                      <a16:colId xmlns:a16="http://schemas.microsoft.com/office/drawing/2014/main" xmlns="" val="169069552"/>
                    </a:ext>
                  </a:extLst>
                </a:gridCol>
                <a:gridCol w="806755">
                  <a:extLst>
                    <a:ext uri="{9D8B030D-6E8A-4147-A177-3AD203B41FA5}">
                      <a16:colId xmlns:a16="http://schemas.microsoft.com/office/drawing/2014/main" xmlns="" val="2171860747"/>
                    </a:ext>
                  </a:extLst>
                </a:gridCol>
                <a:gridCol w="806755">
                  <a:extLst>
                    <a:ext uri="{9D8B030D-6E8A-4147-A177-3AD203B41FA5}">
                      <a16:colId xmlns:a16="http://schemas.microsoft.com/office/drawing/2014/main" xmlns="" val="3992950566"/>
                    </a:ext>
                  </a:extLst>
                </a:gridCol>
              </a:tblGrid>
              <a:tr h="0">
                <a:tc>
                  <a:txBody>
                    <a:bodyPr/>
                    <a:lstStyle/>
                    <a:p>
                      <a:r>
                        <a:rPr lang="en-US" dirty="0" smtClean="0"/>
                        <a:t>Km2 within</a:t>
                      </a:r>
                      <a:endParaRPr lang="en-US" dirty="0"/>
                    </a:p>
                  </a:txBody>
                  <a:tcPr/>
                </a:tc>
                <a:tc>
                  <a:txBody>
                    <a:bodyPr/>
                    <a:lstStyle/>
                    <a:p>
                      <a:pPr algn="ctr"/>
                      <a:r>
                        <a:rPr lang="en-US" dirty="0" smtClean="0"/>
                        <a:t>21</a:t>
                      </a:r>
                      <a:endParaRPr lang="en-US" dirty="0"/>
                    </a:p>
                  </a:txBody>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41</a:t>
                      </a:r>
                      <a:endParaRPr lang="en-US" dirty="0"/>
                    </a:p>
                  </a:txBody>
                  <a:tcPr/>
                </a:tc>
                <a:tc>
                  <a:txBody>
                    <a:bodyPr/>
                    <a:lstStyle/>
                    <a:p>
                      <a:pPr algn="ctr"/>
                      <a:r>
                        <a:rPr lang="en-US" dirty="0" smtClean="0"/>
                        <a:t>42</a:t>
                      </a:r>
                      <a:endParaRPr lang="en-US" dirty="0"/>
                    </a:p>
                  </a:txBody>
                  <a:tcPr/>
                </a:tc>
                <a:tc>
                  <a:txBody>
                    <a:bodyPr/>
                    <a:lstStyle/>
                    <a:p>
                      <a:pPr algn="ctr"/>
                      <a:r>
                        <a:rPr lang="en-US" dirty="0" smtClean="0"/>
                        <a:t>82</a:t>
                      </a:r>
                      <a:endParaRPr lang="en-US" dirty="0"/>
                    </a:p>
                  </a:txBody>
                  <a:tcPr/>
                </a:tc>
                <a:tc>
                  <a:txBody>
                    <a:bodyPr/>
                    <a:lstStyle/>
                    <a:p>
                      <a:pPr algn="ctr"/>
                      <a:r>
                        <a:rPr lang="en-US" dirty="0" smtClean="0"/>
                        <a:t>90</a:t>
                      </a:r>
                      <a:endParaRPr lang="en-US" dirty="0"/>
                    </a:p>
                  </a:txBody>
                  <a:tcPr/>
                </a:tc>
                <a:extLst>
                  <a:ext uri="{0D108BD9-81ED-4DB2-BD59-A6C34878D82A}">
                    <a16:rowId xmlns:a16="http://schemas.microsoft.com/office/drawing/2014/main" xmlns="" val="3520618989"/>
                  </a:ext>
                </a:extLst>
              </a:tr>
              <a:tr h="240304">
                <a:tc>
                  <a:txBody>
                    <a:bodyPr/>
                    <a:lstStyle/>
                    <a:p>
                      <a:r>
                        <a:rPr lang="en-US" dirty="0" smtClean="0"/>
                        <a:t>Catchment</a:t>
                      </a:r>
                      <a:endParaRPr lang="en-US" dirty="0"/>
                    </a:p>
                  </a:txBody>
                  <a:tcPr/>
                </a:tc>
                <a:tc>
                  <a:txBody>
                    <a:bodyPr/>
                    <a:lstStyle/>
                    <a:p>
                      <a:pPr algn="ctr"/>
                      <a:r>
                        <a:rPr lang="en-US" dirty="0" smtClean="0"/>
                        <a:t>-0.4</a:t>
                      </a:r>
                      <a:endParaRPr lang="en-US" dirty="0"/>
                    </a:p>
                  </a:txBody>
                  <a:tcPr/>
                </a:tc>
                <a:tc>
                  <a:txBody>
                    <a:bodyPr/>
                    <a:lstStyle/>
                    <a:p>
                      <a:pPr algn="ctr"/>
                      <a:r>
                        <a:rPr lang="en-US" dirty="0" smtClean="0"/>
                        <a:t>-1.6</a:t>
                      </a:r>
                      <a:endParaRPr lang="en-US" dirty="0"/>
                    </a:p>
                  </a:txBody>
                  <a:tcPr/>
                </a:tc>
                <a:tc>
                  <a:txBody>
                    <a:bodyPr/>
                    <a:lstStyle/>
                    <a:p>
                      <a:pPr algn="ctr"/>
                      <a:r>
                        <a:rPr lang="en-US" dirty="0" smtClean="0"/>
                        <a:t>-0.2</a:t>
                      </a:r>
                      <a:endParaRPr lang="en-US" dirty="0"/>
                    </a:p>
                  </a:txBody>
                  <a:tcPr/>
                </a:tc>
                <a:tc>
                  <a:txBody>
                    <a:bodyPr/>
                    <a:lstStyle/>
                    <a:p>
                      <a:pPr algn="ctr"/>
                      <a:r>
                        <a:rPr lang="en-US" dirty="0" smtClean="0"/>
                        <a:t>-2.1</a:t>
                      </a:r>
                      <a:endParaRPr lang="en-US" dirty="0"/>
                    </a:p>
                  </a:txBody>
                  <a:tcPr/>
                </a:tc>
                <a:tc>
                  <a:txBody>
                    <a:bodyPr/>
                    <a:lstStyle/>
                    <a:p>
                      <a:pPr algn="ctr"/>
                      <a:r>
                        <a:rPr lang="en-US" dirty="0" smtClean="0"/>
                        <a:t>-1.2</a:t>
                      </a:r>
                      <a:endParaRPr lang="en-US" dirty="0"/>
                    </a:p>
                  </a:txBody>
                  <a:tcPr/>
                </a:tc>
                <a:tc>
                  <a:txBody>
                    <a:bodyPr/>
                    <a:lstStyle/>
                    <a:p>
                      <a:pPr algn="ctr"/>
                      <a:r>
                        <a:rPr lang="en-US" dirty="0" smtClean="0"/>
                        <a:t>-5.2</a:t>
                      </a:r>
                      <a:endParaRPr lang="en-US" dirty="0"/>
                    </a:p>
                  </a:txBody>
                  <a:tcPr/>
                </a:tc>
                <a:tc>
                  <a:txBody>
                    <a:bodyPr/>
                    <a:lstStyle/>
                    <a:p>
                      <a:pPr algn="ctr"/>
                      <a:r>
                        <a:rPr lang="en-US" dirty="0" smtClean="0"/>
                        <a:t>+3.1</a:t>
                      </a:r>
                      <a:endParaRPr lang="en-US" dirty="0"/>
                    </a:p>
                  </a:txBody>
                  <a:tcPr/>
                </a:tc>
                <a:extLst>
                  <a:ext uri="{0D108BD9-81ED-4DB2-BD59-A6C34878D82A}">
                    <a16:rowId xmlns:a16="http://schemas.microsoft.com/office/drawing/2014/main" xmlns="" val="1761926498"/>
                  </a:ext>
                </a:extLst>
              </a:tr>
              <a:tr h="240304">
                <a:tc>
                  <a:txBody>
                    <a:bodyPr/>
                    <a:lstStyle/>
                    <a:p>
                      <a:r>
                        <a:rPr lang="en-US" dirty="0" smtClean="0"/>
                        <a:t>Buffer</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xmlns="" val="2237254359"/>
                  </a:ext>
                </a:extLst>
              </a:tr>
              <a:tr h="240304">
                <a:tc>
                  <a:txBody>
                    <a:bodyPr/>
                    <a:lstStyle/>
                    <a:p>
                      <a:r>
                        <a:rPr lang="en-US" dirty="0" smtClean="0"/>
                        <a:t>Mid-slope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xmlns="" val="1341578060"/>
                  </a:ext>
                </a:extLst>
              </a:tr>
              <a:tr h="240304">
                <a:tc>
                  <a:txBody>
                    <a:bodyPr/>
                    <a:lstStyle/>
                    <a:p>
                      <a:r>
                        <a:rPr lang="en-US" dirty="0" smtClean="0"/>
                        <a:t>High-slope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0.9</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xmlns="" val="2873388134"/>
                  </a:ext>
                </a:extLst>
              </a:tr>
            </a:tbl>
          </a:graphicData>
        </a:graphic>
      </p:graphicFrame>
      <p:sp>
        <p:nvSpPr>
          <p:cNvPr id="9" name="TextBox 8"/>
          <p:cNvSpPr txBox="1"/>
          <p:nvPr/>
        </p:nvSpPr>
        <p:spPr>
          <a:xfrm>
            <a:off x="439838" y="636757"/>
            <a:ext cx="6597447" cy="369332"/>
          </a:xfrm>
          <a:prstGeom prst="rect">
            <a:avLst/>
          </a:prstGeom>
          <a:noFill/>
        </p:spPr>
        <p:txBody>
          <a:bodyPr wrap="none" rtlCol="0">
            <a:spAutoFit/>
          </a:bodyPr>
          <a:lstStyle/>
          <a:p>
            <a:r>
              <a:rPr lang="en-US" dirty="0" smtClean="0"/>
              <a:t>1. Identify the land cover areas coinciding with the project boundary</a:t>
            </a:r>
            <a:endParaRPr lang="en-US" dirty="0"/>
          </a:p>
        </p:txBody>
      </p:sp>
    </p:spTree>
    <p:extLst>
      <p:ext uri="{BB962C8B-B14F-4D97-AF65-F5344CB8AC3E}">
        <p14:creationId xmlns:p14="http://schemas.microsoft.com/office/powerpoint/2010/main" val="528493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9838" y="636757"/>
            <a:ext cx="6526787" cy="2031325"/>
          </a:xfrm>
          <a:prstGeom prst="rect">
            <a:avLst/>
          </a:prstGeom>
          <a:noFill/>
        </p:spPr>
        <p:txBody>
          <a:bodyPr wrap="none" rtlCol="0">
            <a:spAutoFit/>
          </a:bodyPr>
          <a:lstStyle/>
          <a:p>
            <a:r>
              <a:rPr lang="en-US" dirty="0" smtClean="0"/>
              <a:t>2. Define the scale of the project: HUC 8 in which the project occurs</a:t>
            </a:r>
          </a:p>
          <a:p>
            <a:endParaRPr lang="en-US" dirty="0"/>
          </a:p>
          <a:p>
            <a:r>
              <a:rPr lang="en-US" dirty="0" smtClean="0"/>
              <a:t>Or: The catchment and all downstream catchments. </a:t>
            </a:r>
          </a:p>
          <a:p>
            <a:endParaRPr lang="en-US" dirty="0"/>
          </a:p>
          <a:p>
            <a:r>
              <a:rPr lang="en-US" dirty="0" smtClean="0"/>
              <a:t>3. Select StreamCat features for those catchments</a:t>
            </a:r>
          </a:p>
          <a:p>
            <a:r>
              <a:rPr lang="en-US" dirty="0" smtClean="0"/>
              <a:t>4. Update NLCD related attributes</a:t>
            </a:r>
          </a:p>
          <a:p>
            <a:r>
              <a:rPr lang="en-US" dirty="0" smtClean="0"/>
              <a:t>5. Merge all stream cat records into a </a:t>
            </a:r>
            <a:r>
              <a:rPr lang="en-US" smtClean="0"/>
              <a:t>new projection file. </a:t>
            </a:r>
            <a:endParaRPr lang="en-US" dirty="0" smtClean="0"/>
          </a:p>
        </p:txBody>
      </p:sp>
    </p:spTree>
    <p:extLst>
      <p:ext uri="{BB962C8B-B14F-4D97-AF65-F5344CB8AC3E}">
        <p14:creationId xmlns:p14="http://schemas.microsoft.com/office/powerpoint/2010/main" val="326016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136235" y="5406700"/>
            <a:ext cx="3431974" cy="1212886"/>
          </a:xfrm>
          <a:prstGeom prst="rect">
            <a:avLst/>
          </a:prstGeom>
        </p:spPr>
      </p:pic>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1</a:t>
            </a:r>
            <a:endParaRPr lang="en-US" sz="4400" dirty="0"/>
          </a:p>
        </p:txBody>
      </p:sp>
      <p:sp>
        <p:nvSpPr>
          <p:cNvPr id="3" name="TextBox 2"/>
          <p:cNvSpPr txBox="1"/>
          <p:nvPr/>
        </p:nvSpPr>
        <p:spPr>
          <a:xfrm>
            <a:off x="407624" y="1520328"/>
            <a:ext cx="9458423" cy="1477328"/>
          </a:xfrm>
          <a:prstGeom prst="rect">
            <a:avLst/>
          </a:prstGeom>
          <a:noFill/>
        </p:spPr>
        <p:txBody>
          <a:bodyPr wrap="none" rtlCol="0">
            <a:spAutoFit/>
          </a:bodyPr>
          <a:lstStyle/>
          <a:p>
            <a:pPr marL="342900" indent="-342900">
              <a:buAutoNum type="arabicPeriod"/>
            </a:pPr>
            <a:r>
              <a:rPr lang="en-US" dirty="0" smtClean="0"/>
              <a:t>Download regional StreamCat data files</a:t>
            </a:r>
          </a:p>
          <a:p>
            <a:pPr marL="800100" lvl="1" indent="-342900">
              <a:buFont typeface="Arial" panose="020B0604020202020204" pitchFamily="34" charset="0"/>
              <a:buChar char="•"/>
            </a:pPr>
            <a:r>
              <a:rPr lang="en-US" dirty="0" smtClean="0">
                <a:hlinkClick r:id="rId4"/>
              </a:rPr>
              <a:t>ftp://newftp.epa.gov/EPADataCommons/ORD/NHDPlusLandscapeAttributes/StreamCat</a:t>
            </a:r>
            <a:endParaRPr lang="en-US" dirty="0" smtClean="0"/>
          </a:p>
          <a:p>
            <a:pPr marL="800100" lvl="1" indent="-342900">
              <a:buFont typeface="Arial" panose="020B0604020202020204" pitchFamily="34" charset="0"/>
              <a:buChar char="•"/>
            </a:pPr>
            <a:endParaRPr lang="en-US" dirty="0" smtClean="0"/>
          </a:p>
          <a:p>
            <a:pPr marL="342900" indent="-342900">
              <a:buFont typeface="+mj-lt"/>
              <a:buAutoNum type="arabicPeriod"/>
            </a:pPr>
            <a:r>
              <a:rPr lang="en-US" dirty="0" smtClean="0"/>
              <a:t>Use </a:t>
            </a:r>
            <a:r>
              <a:rPr lang="en-US" i="1" dirty="0" smtClean="0"/>
              <a:t>MergeStreamCatCSVFiles.py</a:t>
            </a:r>
            <a:r>
              <a:rPr lang="en-US" dirty="0"/>
              <a:t> </a:t>
            </a:r>
            <a:r>
              <a:rPr lang="en-US" dirty="0" smtClean="0"/>
              <a:t>to combined files across regions into single StreamCat csv files</a:t>
            </a:r>
          </a:p>
          <a:p>
            <a:pPr marL="342900" indent="-342900">
              <a:buFont typeface="+mj-lt"/>
              <a:buAutoNum type="arabicPeriod"/>
            </a:pPr>
            <a:endParaRPr lang="en-US" dirty="0"/>
          </a:p>
        </p:txBody>
      </p:sp>
      <p:sp>
        <p:nvSpPr>
          <p:cNvPr id="4" name="Oval 3"/>
          <p:cNvSpPr/>
          <p:nvPr/>
        </p:nvSpPr>
        <p:spPr>
          <a:xfrm>
            <a:off x="4686755" y="4438211"/>
            <a:ext cx="1383755" cy="7057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Merge CSV Files</a:t>
            </a:r>
            <a:endParaRPr lang="en-US" sz="1400" dirty="0"/>
          </a:p>
        </p:txBody>
      </p:sp>
      <p:grpSp>
        <p:nvGrpSpPr>
          <p:cNvPr id="5" name="Group 4"/>
          <p:cNvGrpSpPr/>
          <p:nvPr/>
        </p:nvGrpSpPr>
        <p:grpSpPr>
          <a:xfrm>
            <a:off x="2817590" y="3173184"/>
            <a:ext cx="1501239" cy="1078342"/>
            <a:chOff x="2663354" y="308799"/>
            <a:chExt cx="1501239" cy="1078342"/>
          </a:xfrm>
        </p:grpSpPr>
        <p:sp>
          <p:nvSpPr>
            <p:cNvPr id="6" name="Rounded Rectangle 5"/>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7" name="Rounded Rectangle 6"/>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8" name="Rounded Rectangle 7"/>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Region 03N</a:t>
              </a:r>
            </a:p>
            <a:p>
              <a:pPr algn="ctr"/>
              <a:r>
                <a:rPr lang="en-US" sz="1400" dirty="0" smtClean="0"/>
                <a:t>Stream Cat</a:t>
              </a:r>
            </a:p>
            <a:p>
              <a:pPr algn="ctr"/>
              <a:r>
                <a:rPr lang="en-US" sz="1400" dirty="0" smtClean="0"/>
                <a:t>CSV files</a:t>
              </a:r>
              <a:endParaRPr lang="en-US" sz="1400" dirty="0"/>
            </a:p>
          </p:txBody>
        </p:sp>
      </p:grpSp>
      <p:grpSp>
        <p:nvGrpSpPr>
          <p:cNvPr id="9" name="Group 8"/>
          <p:cNvGrpSpPr/>
          <p:nvPr/>
        </p:nvGrpSpPr>
        <p:grpSpPr>
          <a:xfrm>
            <a:off x="4569272" y="3162167"/>
            <a:ext cx="1501239" cy="1078342"/>
            <a:chOff x="2663354" y="308799"/>
            <a:chExt cx="1501239" cy="1078342"/>
          </a:xfrm>
        </p:grpSpPr>
        <p:sp>
          <p:nvSpPr>
            <p:cNvPr id="10" name="Rounded Rectangle 9"/>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1" name="Rounded Rectangle 10"/>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2" name="Rounded Rectangle 11"/>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Region 05</a:t>
              </a:r>
            </a:p>
            <a:p>
              <a:pPr algn="ctr"/>
              <a:r>
                <a:rPr lang="en-US" sz="1400" dirty="0" smtClean="0"/>
                <a:t>Stream Cat</a:t>
              </a:r>
            </a:p>
            <a:p>
              <a:pPr algn="ctr"/>
              <a:r>
                <a:rPr lang="en-US" sz="1400" dirty="0" smtClean="0"/>
                <a:t>CSV files</a:t>
              </a:r>
              <a:endParaRPr lang="en-US" sz="1400" dirty="0"/>
            </a:p>
          </p:txBody>
        </p:sp>
      </p:grpSp>
      <p:grpSp>
        <p:nvGrpSpPr>
          <p:cNvPr id="13" name="Group 12"/>
          <p:cNvGrpSpPr/>
          <p:nvPr/>
        </p:nvGrpSpPr>
        <p:grpSpPr>
          <a:xfrm>
            <a:off x="6428672" y="3191387"/>
            <a:ext cx="1501239" cy="1078342"/>
            <a:chOff x="2663354" y="308799"/>
            <a:chExt cx="1501239" cy="1078342"/>
          </a:xfrm>
        </p:grpSpPr>
        <p:sp>
          <p:nvSpPr>
            <p:cNvPr id="14" name="Rounded Rectangle 13"/>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5" name="Rounded Rectangle 14"/>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6" name="Rounded Rectangle 15"/>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Region 06</a:t>
              </a:r>
            </a:p>
            <a:p>
              <a:pPr algn="ctr"/>
              <a:r>
                <a:rPr lang="en-US" sz="1400" dirty="0" smtClean="0"/>
                <a:t>Stream Cat</a:t>
              </a:r>
            </a:p>
            <a:p>
              <a:pPr algn="ctr"/>
              <a:r>
                <a:rPr lang="en-US" sz="1400" dirty="0" smtClean="0"/>
                <a:t>CSV files</a:t>
              </a:r>
              <a:endParaRPr lang="en-US" sz="1400" dirty="0"/>
            </a:p>
          </p:txBody>
        </p:sp>
      </p:grpSp>
      <p:grpSp>
        <p:nvGrpSpPr>
          <p:cNvPr id="17" name="Group 16"/>
          <p:cNvGrpSpPr/>
          <p:nvPr/>
        </p:nvGrpSpPr>
        <p:grpSpPr>
          <a:xfrm>
            <a:off x="4686755" y="5341647"/>
            <a:ext cx="1501239" cy="1078342"/>
            <a:chOff x="2663354" y="308799"/>
            <a:chExt cx="1501239" cy="1078342"/>
          </a:xfrm>
        </p:grpSpPr>
        <p:sp>
          <p:nvSpPr>
            <p:cNvPr id="18" name="Rounded Rectangle 17"/>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Cat</a:t>
              </a:r>
            </a:p>
            <a:p>
              <a:pPr algn="ctr"/>
              <a:r>
                <a:rPr lang="en-US" dirty="0" smtClean="0"/>
                <a:t>CSV files</a:t>
              </a:r>
              <a:endParaRPr lang="en-US" dirty="0"/>
            </a:p>
          </p:txBody>
        </p:sp>
        <p:sp>
          <p:nvSpPr>
            <p:cNvPr id="19" name="Rounded Rectangle 18"/>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Cat</a:t>
              </a:r>
            </a:p>
            <a:p>
              <a:pPr algn="ctr"/>
              <a:r>
                <a:rPr lang="en-US" dirty="0" smtClean="0"/>
                <a:t>CSV files</a:t>
              </a:r>
              <a:endParaRPr lang="en-US" dirty="0"/>
            </a:p>
          </p:txBody>
        </p:sp>
        <p:sp>
          <p:nvSpPr>
            <p:cNvPr id="20" name="Rounded Rectangle 19"/>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Cat</a:t>
              </a:r>
            </a:p>
            <a:p>
              <a:pPr algn="ctr"/>
              <a:r>
                <a:rPr lang="en-US" dirty="0" smtClean="0"/>
                <a:t>CSV files</a:t>
              </a:r>
              <a:endParaRPr lang="en-US" dirty="0"/>
            </a:p>
          </p:txBody>
        </p:sp>
      </p:grpSp>
      <p:cxnSp>
        <p:nvCxnSpPr>
          <p:cNvPr id="22" name="Elbow Connector 21"/>
          <p:cNvCxnSpPr>
            <a:stCxn id="6" idx="2"/>
            <a:endCxn id="4" idx="2"/>
          </p:cNvCxnSpPr>
          <p:nvPr/>
        </p:nvCxnSpPr>
        <p:spPr>
          <a:xfrm rot="16200000" flipH="1">
            <a:off x="3882194" y="3986517"/>
            <a:ext cx="539552" cy="10695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4" idx="0"/>
          </p:cNvCxnSpPr>
          <p:nvPr/>
        </p:nvCxnSpPr>
        <p:spPr>
          <a:xfrm>
            <a:off x="5368868" y="4240509"/>
            <a:ext cx="9765" cy="19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2"/>
            <a:endCxn id="4" idx="6"/>
          </p:cNvCxnSpPr>
          <p:nvPr/>
        </p:nvCxnSpPr>
        <p:spPr>
          <a:xfrm rot="5400000">
            <a:off x="6388715" y="3951524"/>
            <a:ext cx="521349" cy="11577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4"/>
            <a:endCxn id="20" idx="0"/>
          </p:cNvCxnSpPr>
          <p:nvPr/>
        </p:nvCxnSpPr>
        <p:spPr>
          <a:xfrm>
            <a:off x="5378633" y="5143945"/>
            <a:ext cx="9766" cy="19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649389" y="5693818"/>
            <a:ext cx="3915174" cy="369332"/>
          </a:xfrm>
          <a:prstGeom prst="rect">
            <a:avLst/>
          </a:prstGeom>
        </p:spPr>
        <p:txBody>
          <a:bodyPr wrap="none">
            <a:spAutoFit/>
          </a:bodyPr>
          <a:lstStyle/>
          <a:p>
            <a:r>
              <a:rPr lang="en-US" dirty="0" err="1" smtClean="0"/>
              <a:t>GeoWET</a:t>
            </a:r>
            <a:r>
              <a:rPr lang="en-US" dirty="0" smtClean="0"/>
              <a:t>\Data\</a:t>
            </a:r>
            <a:r>
              <a:rPr lang="en-US" dirty="0" err="1" smtClean="0"/>
              <a:t>StreamCat</a:t>
            </a:r>
            <a:r>
              <a:rPr lang="en-US" dirty="0" smtClean="0"/>
              <a:t>\</a:t>
            </a:r>
            <a:r>
              <a:rPr lang="en-US" dirty="0" err="1" smtClean="0"/>
              <a:t>AllRegions</a:t>
            </a:r>
            <a:r>
              <a:rPr lang="en-US" dirty="0" smtClean="0"/>
              <a:t>\...</a:t>
            </a:r>
            <a:endParaRPr lang="en-US" dirty="0"/>
          </a:p>
        </p:txBody>
      </p:sp>
      <p:sp>
        <p:nvSpPr>
          <p:cNvPr id="25" name="TextBox 24"/>
          <p:cNvSpPr txBox="1"/>
          <p:nvPr/>
        </p:nvSpPr>
        <p:spPr>
          <a:xfrm>
            <a:off x="2285753" y="5037368"/>
            <a:ext cx="1866217"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i="1" dirty="0" smtClean="0"/>
              <a:t>HUC12Lookup.csv</a:t>
            </a:r>
            <a:endParaRPr lang="en-US" i="1" dirty="0"/>
          </a:p>
        </p:txBody>
      </p:sp>
      <p:cxnSp>
        <p:nvCxnSpPr>
          <p:cNvPr id="30" name="Elbow Connector 29"/>
          <p:cNvCxnSpPr>
            <a:stCxn id="25" idx="0"/>
            <a:endCxn id="4" idx="2"/>
          </p:cNvCxnSpPr>
          <p:nvPr/>
        </p:nvCxnSpPr>
        <p:spPr>
          <a:xfrm rot="5400000" flipH="1" flipV="1">
            <a:off x="3829663" y="4180277"/>
            <a:ext cx="246290" cy="1467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5"/>
          <a:stretch>
            <a:fillRect/>
          </a:stretch>
        </p:blipFill>
        <p:spPr>
          <a:xfrm>
            <a:off x="6114422" y="4880155"/>
            <a:ext cx="3630977" cy="341031"/>
          </a:xfrm>
          <a:prstGeom prst="rect">
            <a:avLst/>
          </a:prstGeom>
        </p:spPr>
      </p:pic>
    </p:spTree>
    <p:extLst>
      <p:ext uri="{BB962C8B-B14F-4D97-AF65-F5344CB8AC3E}">
        <p14:creationId xmlns:p14="http://schemas.microsoft.com/office/powerpoint/2010/main" val="399444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2</a:t>
            </a:r>
            <a:endParaRPr lang="en-US" sz="4400" dirty="0"/>
          </a:p>
        </p:txBody>
      </p:sp>
      <p:sp>
        <p:nvSpPr>
          <p:cNvPr id="3" name="TextBox 2"/>
          <p:cNvSpPr txBox="1"/>
          <p:nvPr/>
        </p:nvSpPr>
        <p:spPr>
          <a:xfrm>
            <a:off x="386359" y="1110964"/>
            <a:ext cx="7683753" cy="3447098"/>
          </a:xfrm>
          <a:prstGeom prst="rect">
            <a:avLst/>
          </a:prstGeom>
          <a:noFill/>
        </p:spPr>
        <p:txBody>
          <a:bodyPr wrap="square" rtlCol="0">
            <a:spAutoFit/>
          </a:bodyPr>
          <a:lstStyle/>
          <a:p>
            <a:pPr marL="342900" indent="-342900">
              <a:buFont typeface="+mj-lt"/>
              <a:buAutoNum type="arabicPeriod"/>
            </a:pPr>
            <a:r>
              <a:rPr lang="en-US" b="1" dirty="0" smtClean="0"/>
              <a:t>Generate </a:t>
            </a:r>
            <a:r>
              <a:rPr lang="en-US" b="1" dirty="0" err="1" smtClean="0"/>
              <a:t>StreamCat</a:t>
            </a:r>
            <a:r>
              <a:rPr lang="en-US" b="1" dirty="0"/>
              <a:t> attribute list: </a:t>
            </a:r>
            <a:r>
              <a:rPr lang="en-US" sz="1400" dirty="0" smtClean="0"/>
              <a:t>Create </a:t>
            </a:r>
            <a:r>
              <a:rPr lang="en-US" sz="1400" dirty="0"/>
              <a:t>a CSV file listing all the attributes included in the Stream Cat data alongside the file in which they occur. This is used in later scripts to extract specific attributes from the proper file</a:t>
            </a:r>
            <a:r>
              <a:rPr lang="en-US" sz="1400" dirty="0" smtClean="0"/>
              <a:t>.</a:t>
            </a:r>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r>
              <a:rPr lang="en-US" b="1" dirty="0" smtClean="0"/>
              <a:t>Set additional attribute filters</a:t>
            </a:r>
            <a:r>
              <a:rPr lang="en-US" dirty="0" smtClean="0"/>
              <a:t>: </a:t>
            </a:r>
            <a:r>
              <a:rPr lang="en-US" sz="1400" dirty="0" smtClean="0"/>
              <a:t>Manually pivot the list and add columns indicating whether the attribute is for the catchment (CAT) or entire watershed area (WS). Also indicate the NLCD class aligned with the attribute (or -9999 if none). </a:t>
            </a:r>
            <a:endParaRPr lang="en-US" sz="1600" dirty="0"/>
          </a:p>
        </p:txBody>
      </p:sp>
      <p:pic>
        <p:nvPicPr>
          <p:cNvPr id="21" name="Picture 20"/>
          <p:cNvPicPr>
            <a:picLocks noChangeAspect="1"/>
          </p:cNvPicPr>
          <p:nvPr/>
        </p:nvPicPr>
        <p:blipFill>
          <a:blip r:embed="rId3"/>
          <a:stretch>
            <a:fillRect/>
          </a:stretch>
        </p:blipFill>
        <p:spPr>
          <a:xfrm>
            <a:off x="3379265" y="4591618"/>
            <a:ext cx="6196571" cy="1909763"/>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4"/>
          <a:stretch>
            <a:fillRect/>
          </a:stretch>
        </p:blipFill>
        <p:spPr>
          <a:xfrm>
            <a:off x="8240231" y="1683309"/>
            <a:ext cx="3652944" cy="2431491"/>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rotWithShape="1">
          <a:blip r:embed="rId5"/>
          <a:srcRect r="4729" b="8114"/>
          <a:stretch/>
        </p:blipFill>
        <p:spPr>
          <a:xfrm>
            <a:off x="1786301" y="2027085"/>
            <a:ext cx="4883868" cy="509777"/>
          </a:xfrm>
          <a:prstGeom prst="rect">
            <a:avLst/>
          </a:prstGeom>
        </p:spPr>
      </p:pic>
      <p:cxnSp>
        <p:nvCxnSpPr>
          <p:cNvPr id="28" name="Straight Arrow Connector 27"/>
          <p:cNvCxnSpPr>
            <a:stCxn id="25" idx="3"/>
            <a:endCxn id="23" idx="1"/>
          </p:cNvCxnSpPr>
          <p:nvPr/>
        </p:nvCxnSpPr>
        <p:spPr>
          <a:xfrm>
            <a:off x="6670169" y="2281974"/>
            <a:ext cx="1570062" cy="61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560072" y="1003422"/>
            <a:ext cx="3013261"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i="1" dirty="0"/>
              <a:t>C:\</a:t>
            </a:r>
            <a:r>
              <a:rPr lang="en-US" i="1" dirty="0" smtClean="0"/>
              <a:t>Workspace\GeoWET\Data\</a:t>
            </a:r>
          </a:p>
          <a:p>
            <a:r>
              <a:rPr lang="en-US" i="1" dirty="0" err="1" smtClean="0"/>
              <a:t>StreamCat</a:t>
            </a:r>
            <a:r>
              <a:rPr lang="en-US" i="1" dirty="0" smtClean="0"/>
              <a:t>\StreamCatInfo.csv</a:t>
            </a:r>
            <a:endParaRPr lang="en-US" i="1" dirty="0"/>
          </a:p>
        </p:txBody>
      </p:sp>
      <p:sp>
        <p:nvSpPr>
          <p:cNvPr id="41" name="Rectangle 40"/>
          <p:cNvSpPr/>
          <p:nvPr/>
        </p:nvSpPr>
        <p:spPr>
          <a:xfrm>
            <a:off x="264404" y="5256889"/>
            <a:ext cx="3013261"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i="1" dirty="0"/>
              <a:t>C:\</a:t>
            </a:r>
            <a:r>
              <a:rPr lang="en-US" i="1" dirty="0" smtClean="0"/>
              <a:t>Workspace\GeoWET\Data\</a:t>
            </a:r>
          </a:p>
          <a:p>
            <a:r>
              <a:rPr lang="en-US" i="1" dirty="0" err="1" smtClean="0"/>
              <a:t>StreamCat</a:t>
            </a:r>
            <a:r>
              <a:rPr lang="en-US" i="1" dirty="0" smtClean="0"/>
              <a:t>\StreamCatInfo.xlsx</a:t>
            </a:r>
            <a:endParaRPr lang="en-US" i="1" dirty="0"/>
          </a:p>
        </p:txBody>
      </p:sp>
    </p:spTree>
    <p:extLst>
      <p:ext uri="{BB962C8B-B14F-4D97-AF65-F5344CB8AC3E}">
        <p14:creationId xmlns:p14="http://schemas.microsoft.com/office/powerpoint/2010/main" val="106304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a:t>
            </a:r>
            <a:r>
              <a:rPr lang="en-US" sz="4400" dirty="0" smtClean="0"/>
              <a:t>4</a:t>
            </a:r>
            <a:endParaRPr lang="en-US" sz="4400" dirty="0"/>
          </a:p>
        </p:txBody>
      </p:sp>
      <p:sp>
        <p:nvSpPr>
          <p:cNvPr id="3" name="TextBox 2"/>
          <p:cNvSpPr txBox="1"/>
          <p:nvPr/>
        </p:nvSpPr>
        <p:spPr>
          <a:xfrm>
            <a:off x="386359" y="1110964"/>
            <a:ext cx="10954741" cy="800219"/>
          </a:xfrm>
          <a:prstGeom prst="rect">
            <a:avLst/>
          </a:prstGeom>
          <a:noFill/>
        </p:spPr>
        <p:txBody>
          <a:bodyPr wrap="square" rtlCol="0">
            <a:spAutoFit/>
          </a:bodyPr>
          <a:lstStyle/>
          <a:p>
            <a:pPr marL="342900" indent="-342900">
              <a:buFont typeface="+mj-lt"/>
              <a:buAutoNum type="arabicPeriod"/>
            </a:pPr>
            <a:r>
              <a:rPr lang="en-US" b="1" dirty="0" smtClean="0"/>
              <a:t>Create table of indicator species per ecoregion: </a:t>
            </a:r>
            <a:br>
              <a:rPr lang="en-US" b="1" dirty="0" smtClean="0"/>
            </a:br>
            <a:r>
              <a:rPr lang="en-US" sz="1400" dirty="0" smtClean="0"/>
              <a:t>This file is read by scripts to determine which species require MaxEnt Species With Data (SWD) files are created for various scenarios. </a:t>
            </a:r>
          </a:p>
          <a:p>
            <a:pPr marL="342900" indent="-342900">
              <a:buFont typeface="+mj-lt"/>
              <a:buAutoNum type="arabicPeriod"/>
            </a:pP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3165891877"/>
              </p:ext>
            </p:extLst>
          </p:nvPr>
        </p:nvGraphicFramePr>
        <p:xfrm>
          <a:off x="3399290" y="1746539"/>
          <a:ext cx="8063765" cy="4933039"/>
        </p:xfrm>
        <a:graphic>
          <a:graphicData uri="http://schemas.openxmlformats.org/drawingml/2006/table">
            <a:tbl>
              <a:tblPr/>
              <a:tblGrid>
                <a:gridCol w="3203415"/>
                <a:gridCol w="1634846"/>
                <a:gridCol w="806376"/>
                <a:gridCol w="806376"/>
                <a:gridCol w="806376"/>
                <a:gridCol w="806376"/>
              </a:tblGrid>
              <a:tr h="158418">
                <a:tc>
                  <a:txBody>
                    <a:bodyPr/>
                    <a:lstStyle/>
                    <a:p>
                      <a:pPr algn="l" fontAlgn="b"/>
                      <a:r>
                        <a:rPr lang="en-US" sz="800" b="1" i="0" u="none" strike="noStrike" dirty="0" err="1">
                          <a:solidFill>
                            <a:srgbClr val="FF0000"/>
                          </a:solidFill>
                          <a:effectLst/>
                          <a:latin typeface="Calibri" panose="020F0502020204030204" pitchFamily="34" charset="0"/>
                        </a:rPr>
                        <a:t>CommonName</a:t>
                      </a:r>
                      <a:endParaRPr lang="en-US" sz="800" b="1" i="0" u="none" strike="noStrike" dirty="0">
                        <a:solidFill>
                          <a:srgbClr val="FF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1" i="0" u="none" strike="noStrike">
                          <a:solidFill>
                            <a:srgbClr val="FF0000"/>
                          </a:solidFill>
                          <a:effectLst/>
                          <a:latin typeface="Calibri" panose="020F0502020204030204" pitchFamily="34" charset="0"/>
                        </a:rPr>
                        <a:t>ScientificName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1" i="0" u="none" strike="noStrike" dirty="0">
                          <a:solidFill>
                            <a:srgbClr val="FF0000"/>
                          </a:solidFill>
                          <a:effectLst/>
                          <a:latin typeface="Calibri" panose="020F0502020204030204" pitchFamily="34" charset="0"/>
                        </a:rPr>
                        <a:t>MACP</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1" i="0" u="none" strike="noStrike">
                          <a:solidFill>
                            <a:srgbClr val="FF0000"/>
                          </a:solidFill>
                          <a:effectLst/>
                          <a:latin typeface="Calibri" panose="020F0502020204030204" pitchFamily="34" charset="0"/>
                        </a:rPr>
                        <a:t>PIEDMONT</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1" i="0" u="none" strike="noStrike">
                          <a:solidFill>
                            <a:srgbClr val="FF0000"/>
                          </a:solidFill>
                          <a:effectLst/>
                          <a:latin typeface="Calibri" panose="020F0502020204030204" pitchFamily="34" charset="0"/>
                        </a:rPr>
                        <a:t>BLUERIDGE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1" i="0" u="none" strike="noStrike" dirty="0">
                          <a:solidFill>
                            <a:srgbClr val="FF0000"/>
                          </a:solidFill>
                          <a:effectLst/>
                          <a:latin typeface="Calibri" panose="020F0502020204030204" pitchFamily="34" charset="0"/>
                        </a:rPr>
                        <a:t>SE_PLAINS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American Eel</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Anguilla_rostrata</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Bluehead Chub</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Nocomis_leptocephalus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Bluespotted Sunfish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Enneacanthus_gloriosus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Chainback Darter/Piedmont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Percina_nevisense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Creek Chubsucker/Spotted Sucker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Erimyzon_oblongus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Dusky Shiner/Swallowtail Shiner/Ironcolor Shiner/Highfin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Notropis_cummingsae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Eastern Mudminnow</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Umbra_pygmaea</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Fantail Darter/Carolina Fantail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Etheostoma_flabellare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80499">
                <a:tc>
                  <a:txBody>
                    <a:bodyPr/>
                    <a:lstStyle/>
                    <a:p>
                      <a:pPr algn="l" fontAlgn="ctr"/>
                      <a:r>
                        <a:rPr lang="en-US" sz="700" b="0" i="0" u="none" strike="noStrike">
                          <a:solidFill>
                            <a:srgbClr val="000000"/>
                          </a:solidFill>
                          <a:effectLst/>
                          <a:latin typeface="Arial" panose="020B0604020202020204" pitchFamily="34" charset="0"/>
                        </a:rPr>
                        <a:t>Greenfin Darter/Redline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Etheostoma_chlorobranchium</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Highfin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Notropis_altipinnis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Kanawha Darter/Swannanoa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Etheostoma_kanawhae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Longnose Dace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Rhinichthys_cataractae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Margined Madtom</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Noturus_insignis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Mottled Sculpin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Cottus_bairdi</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Mountain Brook Lamprey</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Ichthyomyzon_greeleyi</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Mud Sunfish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Acantharchus_pomotis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Northern Hog Sucker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Hypentelium_nigricans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Notchlip Redhorse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Moxostoma_collapsum</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Pirate Perch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Aphredoderus_sayanus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Rainbow Trout</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Oncorhynchus_mykiss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Redbreast Sunfish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Lepomis_auritus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Redfin Pickerel</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Esox_americanus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Redlip Shiner (where native)/Greenhead Shiner/Piedmont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Notropis_chiliticus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River Chub/Bluehead Chub/Bigmouth Chub</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Nocomis_micropogon</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Rosyside Dace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Clinostomus_funduloides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Tadpole Madtom</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Noturus_gyrinus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Tennessee Shiner (where native)/New River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Notropis_leuciodus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Tessellated Darter/Johnny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Etheostoma_olmstedi</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a:solidFill>
                            <a:srgbClr val="000000"/>
                          </a:solidFill>
                          <a:effectLst/>
                          <a:latin typeface="Arial" panose="020B0604020202020204" pitchFamily="34" charset="0"/>
                        </a:rPr>
                        <a:t>Warpaint Shiner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Luxilus_coccogenis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r h="158418">
                <a:tc>
                  <a:txBody>
                    <a:bodyPr/>
                    <a:lstStyle/>
                    <a:p>
                      <a:pPr algn="l" fontAlgn="ctr"/>
                      <a:r>
                        <a:rPr lang="en-US" sz="700" b="0" i="0" u="none" strike="noStrike" dirty="0">
                          <a:solidFill>
                            <a:srgbClr val="000000"/>
                          </a:solidFill>
                          <a:effectLst/>
                          <a:latin typeface="Arial" panose="020B0604020202020204" pitchFamily="34" charset="0"/>
                        </a:rPr>
                        <a:t>Whitemouth Shiner/Swallowtail Shiner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Notropis_alborus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r>
            </a:tbl>
          </a:graphicData>
        </a:graphic>
      </p:graphicFrame>
      <p:sp>
        <p:nvSpPr>
          <p:cNvPr id="4" name="Rectangle 3"/>
          <p:cNvSpPr/>
          <p:nvPr/>
        </p:nvSpPr>
        <p:spPr>
          <a:xfrm>
            <a:off x="738887" y="2057292"/>
            <a:ext cx="2307876"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i="1" dirty="0" smtClean="0"/>
              <a:t>AquaticSpeciesList.xlsx</a:t>
            </a:r>
            <a:endParaRPr lang="en-US" i="1" dirty="0"/>
          </a:p>
        </p:txBody>
      </p:sp>
      <p:pic>
        <p:nvPicPr>
          <p:cNvPr id="2050" name="Picture 2" descr="http://files.softicons.com/download/system-icons/lozengue-filetype-icons-by-gurato/png/512/XLS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013" y="2491435"/>
            <a:ext cx="1721623" cy="1721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2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a:t>
            </a:r>
            <a:r>
              <a:rPr lang="en-US" sz="4400" dirty="0"/>
              <a:t>5</a:t>
            </a:r>
            <a:endParaRPr lang="en-US" sz="4400" dirty="0"/>
          </a:p>
        </p:txBody>
      </p:sp>
      <p:sp>
        <p:nvSpPr>
          <p:cNvPr id="3" name="TextBox 2"/>
          <p:cNvSpPr txBox="1"/>
          <p:nvPr/>
        </p:nvSpPr>
        <p:spPr>
          <a:xfrm>
            <a:off x="386359" y="1110964"/>
            <a:ext cx="10954741" cy="800219"/>
          </a:xfrm>
          <a:prstGeom prst="rect">
            <a:avLst/>
          </a:prstGeom>
          <a:noFill/>
        </p:spPr>
        <p:txBody>
          <a:bodyPr wrap="square" rtlCol="0">
            <a:spAutoFit/>
          </a:bodyPr>
          <a:lstStyle/>
          <a:p>
            <a:pPr marL="342900" indent="-342900">
              <a:buFont typeface="+mj-lt"/>
              <a:buAutoNum type="arabicPeriod"/>
            </a:pPr>
            <a:r>
              <a:rPr lang="en-US" b="1" dirty="0" smtClean="0"/>
              <a:t>Create MaxEnt Species With Data (SWD) files for all indicator species: </a:t>
            </a:r>
            <a:br>
              <a:rPr lang="en-US" b="1" dirty="0" smtClean="0"/>
            </a:br>
            <a:r>
              <a:rPr lang="en-US" sz="1400" dirty="0" smtClean="0"/>
              <a:t>This file is read by scripts to determine which species require MaxEnt Species With Data (SWD) files are created for various scenarios. </a:t>
            </a:r>
          </a:p>
          <a:p>
            <a:pPr marL="342900" indent="-342900">
              <a:buFont typeface="+mj-lt"/>
              <a:buAutoNum type="arabicPeriod"/>
            </a:pPr>
            <a:endParaRPr lang="en-US" sz="1400" dirty="0"/>
          </a:p>
        </p:txBody>
      </p:sp>
      <p:pic>
        <p:nvPicPr>
          <p:cNvPr id="7" name="Picture 6"/>
          <p:cNvPicPr>
            <a:picLocks noChangeAspect="1"/>
          </p:cNvPicPr>
          <p:nvPr/>
        </p:nvPicPr>
        <p:blipFill>
          <a:blip r:embed="rId3"/>
          <a:stretch>
            <a:fillRect/>
          </a:stretch>
        </p:blipFill>
        <p:spPr>
          <a:xfrm>
            <a:off x="0" y="2100283"/>
            <a:ext cx="9036050" cy="2690791"/>
          </a:xfrm>
          <a:prstGeom prst="rect">
            <a:avLst/>
          </a:prstGeom>
        </p:spPr>
      </p:pic>
      <p:pic>
        <p:nvPicPr>
          <p:cNvPr id="8" name="Picture 7"/>
          <p:cNvPicPr>
            <a:picLocks noChangeAspect="1"/>
          </p:cNvPicPr>
          <p:nvPr/>
        </p:nvPicPr>
        <p:blipFill rotWithShape="1">
          <a:blip r:embed="rId4"/>
          <a:srcRect t="10449" b="-1"/>
          <a:stretch/>
        </p:blipFill>
        <p:spPr>
          <a:xfrm>
            <a:off x="7797800" y="4241800"/>
            <a:ext cx="3063240" cy="381000"/>
          </a:xfrm>
          <a:prstGeom prst="rect">
            <a:avLst/>
          </a:prstGeom>
        </p:spPr>
      </p:pic>
      <p:cxnSp>
        <p:nvCxnSpPr>
          <p:cNvPr id="10" name="Straight Arrow Connector 9"/>
          <p:cNvCxnSpPr>
            <a:endCxn id="8" idx="0"/>
          </p:cNvCxnSpPr>
          <p:nvPr/>
        </p:nvCxnSpPr>
        <p:spPr>
          <a:xfrm>
            <a:off x="8712200" y="3771900"/>
            <a:ext cx="617220" cy="46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62420" y="4711700"/>
            <a:ext cx="5364480" cy="2031325"/>
          </a:xfrm>
          <a:prstGeom prst="rect">
            <a:avLst/>
          </a:prstGeom>
          <a:noFill/>
        </p:spPr>
        <p:txBody>
          <a:bodyPr wrap="square" rtlCol="0">
            <a:spAutoFit/>
          </a:bodyPr>
          <a:lstStyle/>
          <a:p>
            <a:r>
              <a:rPr lang="en-US" sz="1400" dirty="0" smtClean="0"/>
              <a:t>For each species:</a:t>
            </a:r>
          </a:p>
          <a:p>
            <a:pPr marL="285750" indent="-285750">
              <a:buFont typeface="Arial" panose="020B0604020202020204" pitchFamily="34" charset="0"/>
              <a:buChar char="•"/>
            </a:pPr>
            <a:r>
              <a:rPr lang="en-US" sz="1400" dirty="0" smtClean="0"/>
              <a:t>Identifies HUC8s in which species occurs</a:t>
            </a:r>
          </a:p>
          <a:p>
            <a:pPr marL="285750" indent="-285750">
              <a:buFont typeface="Arial" panose="020B0604020202020204" pitchFamily="34" charset="0"/>
              <a:buChar char="•"/>
            </a:pPr>
            <a:r>
              <a:rPr lang="en-US" sz="1400" dirty="0" smtClean="0"/>
              <a:t>Extracts catchments in those HUC8s</a:t>
            </a:r>
          </a:p>
          <a:p>
            <a:pPr marL="285750" indent="-285750">
              <a:buFont typeface="Arial" panose="020B0604020202020204" pitchFamily="34" charset="0"/>
              <a:buChar char="•"/>
            </a:pPr>
            <a:r>
              <a:rPr lang="en-US" sz="1400" dirty="0" smtClean="0"/>
              <a:t>Removes </a:t>
            </a:r>
            <a:r>
              <a:rPr lang="en-US" sz="1400" i="1" dirty="0" smtClean="0"/>
              <a:t>catchments</a:t>
            </a:r>
            <a:r>
              <a:rPr lang="en-US" sz="1400" dirty="0" smtClean="0"/>
              <a:t> with missing data and no known occurrences</a:t>
            </a:r>
          </a:p>
          <a:p>
            <a:pPr marL="285750" indent="-285750">
              <a:buFont typeface="Arial" panose="020B0604020202020204" pitchFamily="34" charset="0"/>
              <a:buChar char="•"/>
            </a:pPr>
            <a:r>
              <a:rPr lang="en-US" sz="1400" dirty="0" smtClean="0"/>
              <a:t>Removes </a:t>
            </a:r>
            <a:r>
              <a:rPr lang="en-US" sz="1400" i="1" dirty="0" smtClean="0"/>
              <a:t>attributes</a:t>
            </a:r>
            <a:r>
              <a:rPr lang="en-US" sz="1400" dirty="0" smtClean="0"/>
              <a:t> with missing data and known occurrences </a:t>
            </a:r>
          </a:p>
          <a:p>
            <a:pPr marL="285750" indent="-285750">
              <a:buFont typeface="Arial" panose="020B0604020202020204" pitchFamily="34" charset="0"/>
              <a:buChar char="•"/>
            </a:pPr>
            <a:r>
              <a:rPr lang="en-US" sz="1400" dirty="0"/>
              <a:t>Removes </a:t>
            </a:r>
            <a:r>
              <a:rPr lang="en-US" sz="1400" i="1" dirty="0"/>
              <a:t>attributes</a:t>
            </a:r>
            <a:r>
              <a:rPr lang="en-US" sz="1400" dirty="0"/>
              <a:t> not correlated with species occurrence</a:t>
            </a:r>
          </a:p>
          <a:p>
            <a:pPr marL="285750" indent="-285750">
              <a:buFont typeface="Arial" panose="020B0604020202020204" pitchFamily="34" charset="0"/>
              <a:buChar char="•"/>
            </a:pPr>
            <a:r>
              <a:rPr lang="en-US" sz="1400" dirty="0"/>
              <a:t>Removes </a:t>
            </a:r>
            <a:r>
              <a:rPr lang="en-US" sz="1400" dirty="0" smtClean="0"/>
              <a:t>cross correlated </a:t>
            </a:r>
            <a:r>
              <a:rPr lang="en-US" sz="1400" i="1" dirty="0" smtClean="0"/>
              <a:t>attributes </a:t>
            </a:r>
            <a:r>
              <a:rPr lang="en-US" sz="1400" dirty="0" smtClean="0"/>
              <a:t>with lower coefficient</a:t>
            </a:r>
            <a:endParaRPr lang="en-US" sz="1400" dirty="0"/>
          </a:p>
          <a:p>
            <a:pPr marL="285750" indent="-285750">
              <a:buFont typeface="Arial" panose="020B0604020202020204" pitchFamily="34" charset="0"/>
              <a:buChar char="•"/>
            </a:pPr>
            <a:r>
              <a:rPr lang="en-US" sz="1400" dirty="0" smtClean="0"/>
              <a:t>Formats output in Maxent SWD format</a:t>
            </a:r>
          </a:p>
          <a:p>
            <a:pPr marL="285750" indent="-285750">
              <a:buFont typeface="Arial" panose="020B0604020202020204" pitchFamily="34" charset="0"/>
              <a:buChar char="•"/>
            </a:pPr>
            <a:r>
              <a:rPr lang="en-US" sz="1400" dirty="0" smtClean="0"/>
              <a:t>Writes metadata file listing all catchment/attribute removals</a:t>
            </a:r>
          </a:p>
        </p:txBody>
      </p:sp>
      <p:sp>
        <p:nvSpPr>
          <p:cNvPr id="18" name="TextBox 17"/>
          <p:cNvSpPr txBox="1"/>
          <p:nvPr/>
        </p:nvSpPr>
        <p:spPr>
          <a:xfrm>
            <a:off x="533400" y="4830979"/>
            <a:ext cx="3365500" cy="646331"/>
          </a:xfrm>
          <a:prstGeom prst="rect">
            <a:avLst/>
          </a:prstGeom>
          <a:noFill/>
        </p:spPr>
        <p:txBody>
          <a:bodyPr wrap="square" rtlCol="0">
            <a:spAutoFit/>
          </a:bodyPr>
          <a:lstStyle/>
          <a:p>
            <a:r>
              <a:rPr lang="en-US" dirty="0" smtClean="0"/>
              <a:t>Iterates through all species listed in the AquaticSpeciesList.xlsx file</a:t>
            </a:r>
            <a:endParaRPr lang="en-US" dirty="0"/>
          </a:p>
        </p:txBody>
      </p:sp>
    </p:spTree>
    <p:extLst>
      <p:ext uri="{BB962C8B-B14F-4D97-AF65-F5344CB8AC3E}">
        <p14:creationId xmlns:p14="http://schemas.microsoft.com/office/powerpoint/2010/main" val="288353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a:t>
            </a:r>
            <a:r>
              <a:rPr lang="en-US" sz="4400" dirty="0" smtClean="0"/>
              <a:t>6</a:t>
            </a:r>
            <a:endParaRPr lang="en-US" sz="4400" dirty="0"/>
          </a:p>
        </p:txBody>
      </p:sp>
      <p:sp>
        <p:nvSpPr>
          <p:cNvPr id="3" name="TextBox 2"/>
          <p:cNvSpPr txBox="1"/>
          <p:nvPr/>
        </p:nvSpPr>
        <p:spPr>
          <a:xfrm>
            <a:off x="386359" y="1110964"/>
            <a:ext cx="10954741" cy="800219"/>
          </a:xfrm>
          <a:prstGeom prst="rect">
            <a:avLst/>
          </a:prstGeom>
          <a:noFill/>
        </p:spPr>
        <p:txBody>
          <a:bodyPr wrap="square" rtlCol="0">
            <a:spAutoFit/>
          </a:bodyPr>
          <a:lstStyle/>
          <a:p>
            <a:pPr marL="342900" indent="-342900">
              <a:buFont typeface="+mj-lt"/>
              <a:buAutoNum type="arabicPeriod"/>
            </a:pPr>
            <a:r>
              <a:rPr lang="en-US" b="1" dirty="0" smtClean="0"/>
              <a:t>Run MaxEnt base models: </a:t>
            </a:r>
            <a:br>
              <a:rPr lang="en-US" b="1" dirty="0" smtClean="0"/>
            </a:br>
            <a:r>
              <a:rPr lang="en-US" sz="1400" dirty="0" smtClean="0"/>
              <a:t>This file is read by scripts to determine which species require MaxEnt Species With Data (SWD) files are created for various scenarios. </a:t>
            </a:r>
          </a:p>
          <a:p>
            <a:pPr marL="342900" indent="-342900">
              <a:buFont typeface="+mj-lt"/>
              <a:buAutoNum type="arabicPeriod"/>
            </a:pPr>
            <a:endParaRPr lang="en-US" sz="1400" dirty="0"/>
          </a:p>
        </p:txBody>
      </p:sp>
    </p:spTree>
    <p:extLst>
      <p:ext uri="{BB962C8B-B14F-4D97-AF65-F5344CB8AC3E}">
        <p14:creationId xmlns:p14="http://schemas.microsoft.com/office/powerpoint/2010/main" val="363225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ounded Rectangle 134"/>
          <p:cNvSpPr/>
          <p:nvPr/>
        </p:nvSpPr>
        <p:spPr>
          <a:xfrm>
            <a:off x="565646" y="1170604"/>
            <a:ext cx="2464453" cy="55914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12841" y="222523"/>
            <a:ext cx="1403287" cy="68991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Aq. Species Presences CSV file</a:t>
            </a:r>
            <a:endParaRPr lang="en-US" sz="1200" dirty="0"/>
          </a:p>
        </p:txBody>
      </p:sp>
      <p:sp>
        <p:nvSpPr>
          <p:cNvPr id="6" name="Round Same Side Corner Rectangle 5"/>
          <p:cNvSpPr/>
          <p:nvPr/>
        </p:nvSpPr>
        <p:spPr>
          <a:xfrm>
            <a:off x="3829852" y="2609589"/>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Modified</a:t>
            </a:r>
          </a:p>
          <a:p>
            <a:pPr algn="ctr"/>
            <a:r>
              <a:rPr lang="en-US" sz="1200" dirty="0" smtClean="0"/>
              <a:t>Stream Cat</a:t>
            </a:r>
          </a:p>
          <a:p>
            <a:pPr algn="ctr"/>
            <a:r>
              <a:rPr lang="en-US" sz="1200" dirty="0" smtClean="0"/>
              <a:t>CSV files</a:t>
            </a:r>
            <a:endParaRPr lang="en-US" sz="1200" dirty="0"/>
          </a:p>
        </p:txBody>
      </p:sp>
      <p:sp>
        <p:nvSpPr>
          <p:cNvPr id="7" name="Oval 6"/>
          <p:cNvSpPr/>
          <p:nvPr/>
        </p:nvSpPr>
        <p:spPr>
          <a:xfrm>
            <a:off x="3199432" y="1665346"/>
            <a:ext cx="1158406" cy="6480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GIS Tool</a:t>
            </a:r>
            <a:endParaRPr lang="en-US" sz="1200" dirty="0">
              <a:solidFill>
                <a:schemeClr val="tx1"/>
              </a:solidFill>
            </a:endParaRPr>
          </a:p>
        </p:txBody>
      </p:sp>
      <p:cxnSp>
        <p:nvCxnSpPr>
          <p:cNvPr id="9" name="Straight Arrow Connector 8"/>
          <p:cNvCxnSpPr>
            <a:stCxn id="79" idx="2"/>
            <a:endCxn id="7" idx="1"/>
          </p:cNvCxnSpPr>
          <p:nvPr/>
        </p:nvCxnSpPr>
        <p:spPr>
          <a:xfrm>
            <a:off x="2967698" y="1008596"/>
            <a:ext cx="401379" cy="751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5"/>
            <a:endCxn id="6" idx="3"/>
          </p:cNvCxnSpPr>
          <p:nvPr/>
        </p:nvCxnSpPr>
        <p:spPr>
          <a:xfrm>
            <a:off x="4188193" y="2218475"/>
            <a:ext cx="256910" cy="39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855005" y="2414032"/>
            <a:ext cx="1821366" cy="96217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Extract Species Data &amp; create MaxEnt SWD File</a:t>
            </a:r>
            <a:endParaRPr lang="en-US" sz="1200" dirty="0">
              <a:solidFill>
                <a:schemeClr val="tx1"/>
              </a:solidFill>
            </a:endParaRPr>
          </a:p>
        </p:txBody>
      </p:sp>
      <p:cxnSp>
        <p:nvCxnSpPr>
          <p:cNvPr id="26" name="Straight Arrow Connector 25"/>
          <p:cNvCxnSpPr>
            <a:stCxn id="22" idx="4"/>
            <a:endCxn id="77" idx="3"/>
          </p:cNvCxnSpPr>
          <p:nvPr/>
        </p:nvCxnSpPr>
        <p:spPr>
          <a:xfrm>
            <a:off x="1765688" y="3376210"/>
            <a:ext cx="0" cy="1125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ound Same Side Corner Rectangle 76"/>
          <p:cNvSpPr/>
          <p:nvPr/>
        </p:nvSpPr>
        <p:spPr>
          <a:xfrm>
            <a:off x="1150437" y="4501769"/>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Maxent SWD file</a:t>
            </a:r>
            <a:endParaRPr lang="en-US" sz="1200" dirty="0"/>
          </a:p>
        </p:txBody>
      </p:sp>
      <p:grpSp>
        <p:nvGrpSpPr>
          <p:cNvPr id="78" name="Group 77"/>
          <p:cNvGrpSpPr/>
          <p:nvPr/>
        </p:nvGrpSpPr>
        <p:grpSpPr>
          <a:xfrm>
            <a:off x="2174920" y="190245"/>
            <a:ext cx="1494421" cy="818351"/>
            <a:chOff x="2670172" y="345474"/>
            <a:chExt cx="1494421" cy="1041667"/>
          </a:xfrm>
          <a:solidFill>
            <a:srgbClr val="002060"/>
          </a:solidFill>
        </p:grpSpPr>
        <p:sp>
          <p:nvSpPr>
            <p:cNvPr id="79" name="Rounded Rectangle 78"/>
            <p:cNvSpPr/>
            <p:nvPr/>
          </p:nvSpPr>
          <p:spPr>
            <a:xfrm>
              <a:off x="2761306" y="508955"/>
              <a:ext cx="1403287" cy="87818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Stream Cat</a:t>
              </a:r>
            </a:p>
            <a:p>
              <a:pPr algn="ctr"/>
              <a:r>
                <a:rPr lang="en-US" sz="1200" dirty="0" smtClean="0"/>
                <a:t>CSV files</a:t>
              </a:r>
              <a:endParaRPr lang="en-US" sz="1200" dirty="0"/>
            </a:p>
          </p:txBody>
        </p:sp>
        <p:sp>
          <p:nvSpPr>
            <p:cNvPr id="80" name="Rounded Rectangle 79"/>
            <p:cNvSpPr/>
            <p:nvPr/>
          </p:nvSpPr>
          <p:spPr>
            <a:xfrm>
              <a:off x="2723347" y="429548"/>
              <a:ext cx="1403287" cy="87818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Stream Cat</a:t>
              </a:r>
            </a:p>
            <a:p>
              <a:pPr algn="ctr"/>
              <a:r>
                <a:rPr lang="en-US" sz="1200" dirty="0" smtClean="0"/>
                <a:t>CSV files</a:t>
              </a:r>
              <a:endParaRPr lang="en-US" sz="1200" dirty="0"/>
            </a:p>
          </p:txBody>
        </p:sp>
        <p:sp>
          <p:nvSpPr>
            <p:cNvPr id="81" name="Rounded Rectangle 80"/>
            <p:cNvSpPr/>
            <p:nvPr/>
          </p:nvSpPr>
          <p:spPr>
            <a:xfrm>
              <a:off x="2670172" y="345474"/>
              <a:ext cx="1403287" cy="87818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Stream Cat</a:t>
              </a:r>
            </a:p>
            <a:p>
              <a:pPr algn="ctr"/>
              <a:r>
                <a:rPr lang="en-US" sz="1200" dirty="0" smtClean="0"/>
                <a:t>CSV files</a:t>
              </a:r>
              <a:endParaRPr lang="en-US" sz="1200" dirty="0"/>
            </a:p>
          </p:txBody>
        </p:sp>
      </p:grpSp>
      <p:cxnSp>
        <p:nvCxnSpPr>
          <p:cNvPr id="90" name="Elbow Connector 89"/>
          <p:cNvCxnSpPr>
            <a:stCxn id="79" idx="2"/>
            <a:endCxn id="22" idx="7"/>
          </p:cNvCxnSpPr>
          <p:nvPr/>
        </p:nvCxnSpPr>
        <p:spPr>
          <a:xfrm rot="5400000">
            <a:off x="1915496" y="1502738"/>
            <a:ext cx="1546344" cy="5580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a:endCxn id="22" idx="1"/>
          </p:cNvCxnSpPr>
          <p:nvPr/>
        </p:nvCxnSpPr>
        <p:spPr>
          <a:xfrm rot="16200000" flipH="1">
            <a:off x="196862" y="1630063"/>
            <a:ext cx="1642499" cy="207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206367" y="1270525"/>
            <a:ext cx="944048" cy="307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t>Scenario</a:t>
            </a:r>
            <a:endParaRPr lang="en-US" sz="1400" b="1" dirty="0"/>
          </a:p>
        </p:txBody>
      </p:sp>
      <p:cxnSp>
        <p:nvCxnSpPr>
          <p:cNvPr id="14" name="Straight Arrow Connector 13"/>
          <p:cNvCxnSpPr>
            <a:stCxn id="12" idx="2"/>
            <a:endCxn id="7" idx="7"/>
          </p:cNvCxnSpPr>
          <p:nvPr/>
        </p:nvCxnSpPr>
        <p:spPr>
          <a:xfrm flipH="1">
            <a:off x="4188193" y="1577820"/>
            <a:ext cx="490198" cy="18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 Same Side Corner Rectangle 43"/>
          <p:cNvSpPr/>
          <p:nvPr/>
        </p:nvSpPr>
        <p:spPr>
          <a:xfrm>
            <a:off x="3829852" y="4501769"/>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Maxent Projection SWD files</a:t>
            </a:r>
            <a:endParaRPr lang="en-US" sz="1200" dirty="0"/>
          </a:p>
        </p:txBody>
      </p:sp>
      <p:sp>
        <p:nvSpPr>
          <p:cNvPr id="45" name="Oval 44"/>
          <p:cNvSpPr/>
          <p:nvPr/>
        </p:nvSpPr>
        <p:spPr>
          <a:xfrm>
            <a:off x="3710079" y="3558813"/>
            <a:ext cx="1481074" cy="6480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Create Alternate SWD</a:t>
            </a:r>
            <a:endParaRPr lang="en-US" sz="1200" dirty="0">
              <a:solidFill>
                <a:schemeClr val="tx1"/>
              </a:solidFill>
            </a:endParaRPr>
          </a:p>
        </p:txBody>
      </p:sp>
      <p:cxnSp>
        <p:nvCxnSpPr>
          <p:cNvPr id="37" name="Straight Arrow Connector 36"/>
          <p:cNvCxnSpPr>
            <a:stCxn id="6" idx="1"/>
            <a:endCxn id="45" idx="0"/>
          </p:cNvCxnSpPr>
          <p:nvPr/>
        </p:nvCxnSpPr>
        <p:spPr>
          <a:xfrm>
            <a:off x="4445103" y="3263514"/>
            <a:ext cx="5513" cy="29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5" idx="4"/>
            <a:endCxn id="44" idx="3"/>
          </p:cNvCxnSpPr>
          <p:nvPr/>
        </p:nvCxnSpPr>
        <p:spPr>
          <a:xfrm flipH="1">
            <a:off x="4445103" y="4206844"/>
            <a:ext cx="5513" cy="29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4" idx="1"/>
            <a:endCxn id="72" idx="6"/>
          </p:cNvCxnSpPr>
          <p:nvPr/>
        </p:nvCxnSpPr>
        <p:spPr>
          <a:xfrm rot="5400000">
            <a:off x="3912586" y="4932829"/>
            <a:ext cx="309652" cy="7553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7" idx="1"/>
            <a:endCxn id="72" idx="2"/>
          </p:cNvCxnSpPr>
          <p:nvPr/>
        </p:nvCxnSpPr>
        <p:spPr>
          <a:xfrm rot="16200000" flipH="1">
            <a:off x="1993675" y="4927706"/>
            <a:ext cx="309652" cy="7656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ound Same Side Corner Rectangle 84"/>
          <p:cNvSpPr/>
          <p:nvPr/>
        </p:nvSpPr>
        <p:spPr>
          <a:xfrm>
            <a:off x="1258490" y="6005034"/>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Current Conditions</a:t>
            </a:r>
            <a:endParaRPr lang="en-US" sz="1200" b="1" dirty="0">
              <a:solidFill>
                <a:schemeClr val="tx1"/>
              </a:solidFill>
            </a:endParaRPr>
          </a:p>
        </p:txBody>
      </p:sp>
      <p:sp>
        <p:nvSpPr>
          <p:cNvPr id="86" name="Round Same Side Corner Rectangle 85"/>
          <p:cNvSpPr/>
          <p:nvPr/>
        </p:nvSpPr>
        <p:spPr>
          <a:xfrm>
            <a:off x="3829852" y="6005035"/>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Scenario Conditions</a:t>
            </a:r>
            <a:endParaRPr lang="en-US" sz="1200" b="1" dirty="0">
              <a:solidFill>
                <a:schemeClr val="tx1"/>
              </a:solidFill>
            </a:endParaRPr>
          </a:p>
        </p:txBody>
      </p:sp>
      <p:cxnSp>
        <p:nvCxnSpPr>
          <p:cNvPr id="83" name="Straight Arrow Connector 82"/>
          <p:cNvCxnSpPr>
            <a:stCxn id="72" idx="4"/>
            <a:endCxn id="85" idx="0"/>
          </p:cNvCxnSpPr>
          <p:nvPr/>
        </p:nvCxnSpPr>
        <p:spPr>
          <a:xfrm flipH="1">
            <a:off x="2488992" y="5789361"/>
            <a:ext cx="621526" cy="54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2" idx="4"/>
            <a:endCxn id="86" idx="2"/>
          </p:cNvCxnSpPr>
          <p:nvPr/>
        </p:nvCxnSpPr>
        <p:spPr>
          <a:xfrm>
            <a:off x="3110518" y="5789361"/>
            <a:ext cx="719334" cy="54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14782" y="2583186"/>
            <a:ext cx="210790"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1</a:t>
            </a:r>
            <a:endParaRPr lang="en-US" sz="1400" i="1" dirty="0">
              <a:solidFill>
                <a:srgbClr val="FF0000"/>
              </a:solidFill>
            </a:endParaRPr>
          </a:p>
        </p:txBody>
      </p:sp>
      <p:sp>
        <p:nvSpPr>
          <p:cNvPr id="95" name="TextBox 94"/>
          <p:cNvSpPr txBox="1"/>
          <p:nvPr/>
        </p:nvSpPr>
        <p:spPr>
          <a:xfrm>
            <a:off x="5046284" y="3624548"/>
            <a:ext cx="210790"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3</a:t>
            </a:r>
            <a:endParaRPr lang="en-US" sz="1400" i="1" dirty="0">
              <a:solidFill>
                <a:srgbClr val="FF0000"/>
              </a:solidFill>
            </a:endParaRPr>
          </a:p>
        </p:txBody>
      </p:sp>
      <p:sp>
        <p:nvSpPr>
          <p:cNvPr id="96" name="TextBox 95"/>
          <p:cNvSpPr txBox="1"/>
          <p:nvPr/>
        </p:nvSpPr>
        <p:spPr>
          <a:xfrm flipH="1">
            <a:off x="5644576" y="428816"/>
            <a:ext cx="258308"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1</a:t>
            </a:r>
            <a:endParaRPr lang="en-US" sz="1400" i="1" dirty="0">
              <a:solidFill>
                <a:srgbClr val="FF0000"/>
              </a:solidFill>
            </a:endParaRPr>
          </a:p>
        </p:txBody>
      </p:sp>
      <p:sp>
        <p:nvSpPr>
          <p:cNvPr id="97" name="TextBox 96"/>
          <p:cNvSpPr txBox="1"/>
          <p:nvPr/>
        </p:nvSpPr>
        <p:spPr>
          <a:xfrm>
            <a:off x="6072216" y="428816"/>
            <a:ext cx="6008622" cy="2246769"/>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Identifies the HUC8s in which the species was found and extracts all StreamCat catchment records within them. </a:t>
            </a:r>
          </a:p>
          <a:p>
            <a:pPr marL="285750" indent="-285750">
              <a:buFont typeface="Arial" panose="020B0604020202020204" pitchFamily="34" charset="0"/>
              <a:buChar char="•"/>
            </a:pPr>
            <a:r>
              <a:rPr lang="en-US" sz="1400" dirty="0" smtClean="0"/>
              <a:t>Removes any </a:t>
            </a:r>
            <a:r>
              <a:rPr lang="en-US" sz="1400" u="sng" dirty="0" smtClean="0"/>
              <a:t>records</a:t>
            </a:r>
            <a:r>
              <a:rPr lang="en-US" sz="1400" dirty="0" smtClean="0"/>
              <a:t> with missing data where the species was not found and then any </a:t>
            </a:r>
            <a:r>
              <a:rPr lang="en-US" sz="1400" u="sng" dirty="0" smtClean="0"/>
              <a:t>attributes</a:t>
            </a:r>
            <a:r>
              <a:rPr lang="en-US" sz="1400" dirty="0" smtClean="0"/>
              <a:t> with no data where the species was found. </a:t>
            </a:r>
          </a:p>
          <a:p>
            <a:pPr marL="285750" indent="-285750">
              <a:buFont typeface="Arial" panose="020B0604020202020204" pitchFamily="34" charset="0"/>
              <a:buChar char="•"/>
            </a:pPr>
            <a:r>
              <a:rPr lang="en-US" sz="1400" dirty="0" smtClean="0"/>
              <a:t>Removes any </a:t>
            </a:r>
            <a:r>
              <a:rPr lang="en-US" sz="1400" u="sng" dirty="0" smtClean="0"/>
              <a:t>attributes</a:t>
            </a:r>
            <a:r>
              <a:rPr lang="en-US" sz="1400" dirty="0" smtClean="0"/>
              <a:t> with no significant correlation with presence/absence </a:t>
            </a:r>
            <a:r>
              <a:rPr lang="en-US" sz="1100" dirty="0" smtClean="0"/>
              <a:t>(p &gt; 0.05)</a:t>
            </a:r>
            <a:r>
              <a:rPr lang="en-US" sz="1400" dirty="0" smtClean="0"/>
              <a:t>. Then identifies cross-correlated attributes pairs</a:t>
            </a:r>
            <a:r>
              <a:rPr lang="en-US" sz="1100" dirty="0" smtClean="0"/>
              <a:t> (r &gt; 0.75) </a:t>
            </a:r>
            <a:r>
              <a:rPr lang="en-US" sz="1400" dirty="0" smtClean="0"/>
              <a:t>and removes the one with the least correlation with presence/absence. </a:t>
            </a:r>
          </a:p>
          <a:p>
            <a:pPr marL="285750" indent="-285750">
              <a:buFont typeface="Arial" panose="020B0604020202020204" pitchFamily="34" charset="0"/>
              <a:buChar char="•"/>
            </a:pPr>
            <a:r>
              <a:rPr lang="en-US" sz="1400" dirty="0" smtClean="0"/>
              <a:t>Formats columns and column names to suit the MaxEnt species with data (SWD) format. </a:t>
            </a:r>
            <a:endParaRPr lang="en-US" sz="1400" dirty="0"/>
          </a:p>
        </p:txBody>
      </p:sp>
      <p:sp>
        <p:nvSpPr>
          <p:cNvPr id="98" name="TextBox 97"/>
          <p:cNvSpPr txBox="1"/>
          <p:nvPr/>
        </p:nvSpPr>
        <p:spPr>
          <a:xfrm flipH="1">
            <a:off x="5644576" y="2826315"/>
            <a:ext cx="258308"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2</a:t>
            </a:r>
            <a:endParaRPr lang="en-US" sz="1400" i="1" dirty="0">
              <a:solidFill>
                <a:srgbClr val="FF0000"/>
              </a:solidFill>
            </a:endParaRPr>
          </a:p>
        </p:txBody>
      </p:sp>
      <p:sp>
        <p:nvSpPr>
          <p:cNvPr id="99" name="TextBox 98"/>
          <p:cNvSpPr txBox="1"/>
          <p:nvPr/>
        </p:nvSpPr>
        <p:spPr>
          <a:xfrm>
            <a:off x="6072216" y="2826315"/>
            <a:ext cx="6008622" cy="1169551"/>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Allows user to draw a shape on a map reflecting a change in land cover type. </a:t>
            </a:r>
          </a:p>
          <a:p>
            <a:pPr marL="285750" indent="-285750">
              <a:buFont typeface="Arial" panose="020B0604020202020204" pitchFamily="34" charset="0"/>
              <a:buChar char="•"/>
            </a:pPr>
            <a:r>
              <a:rPr lang="en-US" sz="1400" dirty="0" smtClean="0"/>
              <a:t>The user also designates the analysis extent for projecting uplift. This is usually the HUC 6 in which the modification occurs.</a:t>
            </a:r>
          </a:p>
          <a:p>
            <a:pPr marL="285750" indent="-285750">
              <a:buFont typeface="Arial" panose="020B0604020202020204" pitchFamily="34" charset="0"/>
              <a:buChar char="•"/>
            </a:pPr>
            <a:r>
              <a:rPr lang="en-US" sz="1400" dirty="0" smtClean="0"/>
              <a:t>Based on this change, adjusts values in appropriate StreamCat attribute values for affected records. </a:t>
            </a:r>
            <a:endParaRPr lang="en-US" sz="1400" dirty="0"/>
          </a:p>
        </p:txBody>
      </p:sp>
      <p:sp>
        <p:nvSpPr>
          <p:cNvPr id="100" name="TextBox 99"/>
          <p:cNvSpPr txBox="1"/>
          <p:nvPr/>
        </p:nvSpPr>
        <p:spPr>
          <a:xfrm flipH="1">
            <a:off x="5644576" y="4125672"/>
            <a:ext cx="258308"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3</a:t>
            </a:r>
            <a:endParaRPr lang="en-US" sz="1400" i="1" dirty="0">
              <a:solidFill>
                <a:srgbClr val="FF0000"/>
              </a:solidFill>
            </a:endParaRPr>
          </a:p>
        </p:txBody>
      </p:sp>
      <p:sp>
        <p:nvSpPr>
          <p:cNvPr id="101" name="TextBox 100"/>
          <p:cNvSpPr txBox="1"/>
          <p:nvPr/>
        </p:nvSpPr>
        <p:spPr>
          <a:xfrm>
            <a:off x="6072216" y="4125672"/>
            <a:ext cx="6008622" cy="523220"/>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Converts each set of StreamCat within the analysis extent (e.g. HUC 6) into its own Maxent SWD files that can be used as MaxEnt projection scenarios.   </a:t>
            </a:r>
            <a:endParaRPr lang="en-US" sz="1400" dirty="0"/>
          </a:p>
        </p:txBody>
      </p:sp>
      <p:sp>
        <p:nvSpPr>
          <p:cNvPr id="121" name="Rounded Rectangle 120"/>
          <p:cNvSpPr/>
          <p:nvPr/>
        </p:nvSpPr>
        <p:spPr>
          <a:xfrm>
            <a:off x="3139218" y="1170604"/>
            <a:ext cx="2253018" cy="55914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31315" y="5141330"/>
            <a:ext cx="1158406" cy="648031"/>
          </a:xfrm>
          <a:prstGeom prst="ellipse">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MaxEnt</a:t>
            </a:r>
            <a:endParaRPr lang="en-US" sz="1400" dirty="0"/>
          </a:p>
        </p:txBody>
      </p:sp>
      <p:sp>
        <p:nvSpPr>
          <p:cNvPr id="93" name="TextBox 92"/>
          <p:cNvSpPr txBox="1"/>
          <p:nvPr/>
        </p:nvSpPr>
        <p:spPr>
          <a:xfrm>
            <a:off x="4386538" y="1834988"/>
            <a:ext cx="210790"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2</a:t>
            </a:r>
            <a:endParaRPr lang="en-US" sz="1400" i="1" dirty="0">
              <a:solidFill>
                <a:srgbClr val="FF0000"/>
              </a:solidFill>
            </a:endParaRPr>
          </a:p>
        </p:txBody>
      </p:sp>
      <p:sp>
        <p:nvSpPr>
          <p:cNvPr id="134" name="TextBox 133"/>
          <p:cNvSpPr txBox="1"/>
          <p:nvPr/>
        </p:nvSpPr>
        <p:spPr>
          <a:xfrm rot="16200000">
            <a:off x="2665838" y="3682660"/>
            <a:ext cx="1284391" cy="307777"/>
          </a:xfrm>
          <a:prstGeom prst="rect">
            <a:avLst/>
          </a:prstGeom>
          <a:noFill/>
        </p:spPr>
        <p:txBody>
          <a:bodyPr wrap="square" rtlCol="0">
            <a:spAutoFit/>
          </a:bodyPr>
          <a:lstStyle/>
          <a:p>
            <a:r>
              <a:rPr lang="en-US" sz="1400" i="1" dirty="0" smtClean="0"/>
              <a:t>Analysis Extent</a:t>
            </a:r>
            <a:endParaRPr lang="en-US" sz="1400" i="1" dirty="0"/>
          </a:p>
        </p:txBody>
      </p:sp>
      <p:sp>
        <p:nvSpPr>
          <p:cNvPr id="136" name="TextBox 135"/>
          <p:cNvSpPr txBox="1"/>
          <p:nvPr/>
        </p:nvSpPr>
        <p:spPr>
          <a:xfrm rot="16200000">
            <a:off x="2374319" y="3691613"/>
            <a:ext cx="1015086" cy="307777"/>
          </a:xfrm>
          <a:prstGeom prst="rect">
            <a:avLst/>
          </a:prstGeom>
          <a:noFill/>
        </p:spPr>
        <p:txBody>
          <a:bodyPr wrap="none" rtlCol="0">
            <a:spAutoFit/>
          </a:bodyPr>
          <a:lstStyle/>
          <a:p>
            <a:r>
              <a:rPr lang="en-US" sz="1400" i="1" dirty="0" smtClean="0"/>
              <a:t>Entire state</a:t>
            </a:r>
            <a:endParaRPr lang="en-US" sz="1400" i="1" dirty="0"/>
          </a:p>
        </p:txBody>
      </p:sp>
      <p:sp>
        <p:nvSpPr>
          <p:cNvPr id="141" name="TextBox 140"/>
          <p:cNvSpPr txBox="1"/>
          <p:nvPr/>
        </p:nvSpPr>
        <p:spPr>
          <a:xfrm flipH="1">
            <a:off x="5089054" y="5851145"/>
            <a:ext cx="235397"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5</a:t>
            </a:r>
            <a:endParaRPr lang="en-US" sz="1400" i="1" dirty="0">
              <a:solidFill>
                <a:schemeClr val="tx1"/>
              </a:solidFill>
            </a:endParaRPr>
          </a:p>
        </p:txBody>
      </p:sp>
      <p:sp>
        <p:nvSpPr>
          <p:cNvPr id="142" name="TextBox 141"/>
          <p:cNvSpPr txBox="1"/>
          <p:nvPr/>
        </p:nvSpPr>
        <p:spPr>
          <a:xfrm flipH="1">
            <a:off x="941599" y="5851145"/>
            <a:ext cx="235397"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4</a:t>
            </a:r>
            <a:endParaRPr lang="en-US" sz="1400" i="1" dirty="0">
              <a:solidFill>
                <a:schemeClr val="tx1"/>
              </a:solidFill>
            </a:endParaRPr>
          </a:p>
        </p:txBody>
      </p:sp>
      <p:sp>
        <p:nvSpPr>
          <p:cNvPr id="143" name="TextBox 142"/>
          <p:cNvSpPr txBox="1"/>
          <p:nvPr/>
        </p:nvSpPr>
        <p:spPr>
          <a:xfrm flipH="1">
            <a:off x="5644576" y="5233426"/>
            <a:ext cx="258308"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4</a:t>
            </a:r>
            <a:endParaRPr lang="en-US" sz="1400" i="1" dirty="0">
              <a:solidFill>
                <a:schemeClr val="tx1"/>
              </a:solidFill>
            </a:endParaRPr>
          </a:p>
        </p:txBody>
      </p:sp>
      <p:sp>
        <p:nvSpPr>
          <p:cNvPr id="144" name="TextBox 143"/>
          <p:cNvSpPr txBox="1"/>
          <p:nvPr/>
        </p:nvSpPr>
        <p:spPr>
          <a:xfrm>
            <a:off x="6072216" y="5233426"/>
            <a:ext cx="6008622" cy="738664"/>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Listing of each catchment and the estimated percent likelihood of finding the species there based on current conditions (</a:t>
            </a:r>
            <a:r>
              <a:rPr lang="en-US" sz="1400" u="sng" dirty="0" smtClean="0"/>
              <a:t>unmodified</a:t>
            </a:r>
            <a:r>
              <a:rPr lang="en-US" sz="1400" dirty="0" smtClean="0"/>
              <a:t> StreamCat values).</a:t>
            </a:r>
            <a:endParaRPr lang="en-US" sz="1400" dirty="0"/>
          </a:p>
        </p:txBody>
      </p:sp>
      <p:sp>
        <p:nvSpPr>
          <p:cNvPr id="145" name="TextBox 144"/>
          <p:cNvSpPr txBox="1"/>
          <p:nvPr/>
        </p:nvSpPr>
        <p:spPr>
          <a:xfrm flipH="1">
            <a:off x="5644576" y="6100166"/>
            <a:ext cx="258308"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5</a:t>
            </a:r>
            <a:endParaRPr lang="en-US" sz="1400" i="1" dirty="0">
              <a:solidFill>
                <a:schemeClr val="tx1"/>
              </a:solidFill>
            </a:endParaRPr>
          </a:p>
        </p:txBody>
      </p:sp>
      <p:sp>
        <p:nvSpPr>
          <p:cNvPr id="146" name="TextBox 145"/>
          <p:cNvSpPr txBox="1"/>
          <p:nvPr/>
        </p:nvSpPr>
        <p:spPr>
          <a:xfrm>
            <a:off x="6072216" y="6100166"/>
            <a:ext cx="6008622" cy="523220"/>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Listing of each catchment and the estimated percent likelihood of finding the species there based on altered conditions (</a:t>
            </a:r>
            <a:r>
              <a:rPr lang="en-US" sz="1400" u="sng" dirty="0" smtClean="0"/>
              <a:t>modified</a:t>
            </a:r>
            <a:r>
              <a:rPr lang="en-US" sz="1400" dirty="0" smtClean="0"/>
              <a:t> StreamCat values).</a:t>
            </a:r>
            <a:endParaRPr lang="en-US" sz="1400" dirty="0"/>
          </a:p>
        </p:txBody>
      </p:sp>
    </p:spTree>
    <p:extLst>
      <p:ext uri="{BB962C8B-B14F-4D97-AF65-F5344CB8AC3E}">
        <p14:creationId xmlns:p14="http://schemas.microsoft.com/office/powerpoint/2010/main" val="93537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6482" y="376518"/>
            <a:ext cx="6036974" cy="2308324"/>
          </a:xfrm>
          <a:prstGeom prst="rect">
            <a:avLst/>
          </a:prstGeom>
          <a:noFill/>
        </p:spPr>
        <p:txBody>
          <a:bodyPr wrap="none" rtlCol="0">
            <a:spAutoFit/>
          </a:bodyPr>
          <a:lstStyle/>
          <a:p>
            <a:pPr marL="285750" indent="-285750">
              <a:buFont typeface="Arial" panose="020B0604020202020204" pitchFamily="34" charset="0"/>
              <a:buChar char="•"/>
            </a:pPr>
            <a:r>
              <a:rPr lang="en-US" dirty="0" smtClean="0"/>
              <a:t>Get list of stream cat files that will be affected</a:t>
            </a:r>
          </a:p>
          <a:p>
            <a:pPr marL="285750" indent="-285750">
              <a:buFont typeface="Arial" panose="020B0604020202020204" pitchFamily="34" charset="0"/>
              <a:buChar char="•"/>
            </a:pPr>
            <a:r>
              <a:rPr lang="en-US" dirty="0" smtClean="0"/>
              <a:t>Extract stream cat records for HUC 8 </a:t>
            </a:r>
            <a:r>
              <a:rPr lang="en-US" dirty="0" smtClean="0">
                <a:sym typeface="Wingdings" panose="05000000000000000000" pitchFamily="2" charset="2"/>
              </a:rPr>
              <a:t> </a:t>
            </a:r>
            <a:r>
              <a:rPr lang="en-US" dirty="0" err="1" smtClean="0">
                <a:sym typeface="Wingdings" panose="05000000000000000000" pitchFamily="2" charset="2"/>
              </a:rPr>
              <a:t>dataDF</a:t>
            </a:r>
            <a:endParaRPr lang="en-US" dirty="0" smtClean="0"/>
          </a:p>
          <a:p>
            <a:pPr marL="285750" indent="-285750">
              <a:buFont typeface="Arial" panose="020B0604020202020204" pitchFamily="34" charset="0"/>
              <a:buChar char="•"/>
            </a:pPr>
            <a:r>
              <a:rPr lang="en-US" dirty="0" smtClean="0"/>
              <a:t>Update catchment records</a:t>
            </a:r>
          </a:p>
          <a:p>
            <a:pPr marL="742950" lvl="1" indent="-285750">
              <a:buFont typeface="Arial" panose="020B0604020202020204" pitchFamily="34" charset="0"/>
              <a:buChar char="•"/>
            </a:pPr>
            <a:r>
              <a:rPr lang="en-US" dirty="0" smtClean="0"/>
              <a:t>Identify land cover change underneath project</a:t>
            </a:r>
          </a:p>
          <a:p>
            <a:pPr marL="742950" lvl="1" indent="-285750">
              <a:buFont typeface="Arial" panose="020B0604020202020204" pitchFamily="34" charset="0"/>
              <a:buChar char="•"/>
            </a:pPr>
            <a:r>
              <a:rPr lang="en-US" dirty="0" smtClean="0"/>
              <a:t>Decrease values in catchment records of </a:t>
            </a:r>
            <a:r>
              <a:rPr lang="en-US" dirty="0" err="1" smtClean="0"/>
              <a:t>dataDF</a:t>
            </a:r>
            <a:endParaRPr lang="en-US" dirty="0" smtClean="0"/>
          </a:p>
          <a:p>
            <a:pPr marL="285750" indent="-285750">
              <a:buFont typeface="Arial" panose="020B0604020202020204" pitchFamily="34" charset="0"/>
              <a:buChar char="•"/>
            </a:pPr>
            <a:r>
              <a:rPr lang="en-US" dirty="0" smtClean="0"/>
              <a:t>Update watershed records</a:t>
            </a:r>
          </a:p>
          <a:p>
            <a:pPr marL="742950" lvl="1" indent="-285750">
              <a:buFont typeface="Arial" panose="020B0604020202020204" pitchFamily="34" charset="0"/>
              <a:buChar char="•"/>
            </a:pPr>
            <a:r>
              <a:rPr lang="en-US" dirty="0" smtClean="0"/>
              <a:t>Identify catchments downstream of project catchment</a:t>
            </a:r>
          </a:p>
          <a:p>
            <a:pPr marL="742950" lvl="1" indent="-285750">
              <a:buFont typeface="Arial" panose="020B0604020202020204" pitchFamily="34" charset="0"/>
              <a:buChar char="•"/>
            </a:pPr>
            <a:r>
              <a:rPr lang="en-US" dirty="0" smtClean="0"/>
              <a:t>Update </a:t>
            </a:r>
            <a:r>
              <a:rPr lang="en-US" smtClean="0"/>
              <a:t>attribute records</a:t>
            </a:r>
            <a:endParaRPr lang="en-US" dirty="0"/>
          </a:p>
        </p:txBody>
      </p:sp>
    </p:spTree>
    <p:extLst>
      <p:ext uri="{BB962C8B-B14F-4D97-AF65-F5344CB8AC3E}">
        <p14:creationId xmlns:p14="http://schemas.microsoft.com/office/powerpoint/2010/main" val="228547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334699" cy="7109639"/>
          </a:xfrm>
          <a:prstGeom prst="rect">
            <a:avLst/>
          </a:prstGeom>
          <a:noFill/>
        </p:spPr>
        <p:txBody>
          <a:bodyPr wrap="square" rtlCol="0">
            <a:spAutoFit/>
          </a:bodyPr>
          <a:lstStyle/>
          <a:p>
            <a:r>
              <a:rPr lang="en-US" dirty="0" smtClean="0"/>
              <a:t>Create Alternate SWD File</a:t>
            </a:r>
          </a:p>
          <a:p>
            <a:endParaRPr lang="en-US" dirty="0"/>
          </a:p>
          <a:p>
            <a:r>
              <a:rPr lang="en-US" dirty="0" smtClean="0"/>
              <a:t>Inputs:</a:t>
            </a:r>
          </a:p>
          <a:p>
            <a:pPr marL="285750" indent="-285750">
              <a:buFont typeface="Arial" panose="020B0604020202020204" pitchFamily="34" charset="0"/>
              <a:buChar char="•"/>
            </a:pPr>
            <a:r>
              <a:rPr lang="en-US" sz="1600" dirty="0" smtClean="0"/>
              <a:t>Project shapefile: boundary of project</a:t>
            </a:r>
          </a:p>
          <a:p>
            <a:pPr marL="285750" indent="-285750">
              <a:buFont typeface="Arial" panose="020B0604020202020204" pitchFamily="34" charset="0"/>
              <a:buChar char="•"/>
            </a:pPr>
            <a:r>
              <a:rPr lang="en-US" sz="1600" dirty="0" smtClean="0"/>
              <a:t>Project type: wetland or forest</a:t>
            </a:r>
          </a:p>
          <a:p>
            <a:pPr marL="285750" indent="-285750">
              <a:buFont typeface="Arial" panose="020B0604020202020204" pitchFamily="34" charset="0"/>
              <a:buChar char="•"/>
            </a:pPr>
            <a:r>
              <a:rPr lang="en-US" sz="1600" dirty="0" smtClean="0"/>
              <a:t>Catchment data folder: containing StreamCat CSV files</a:t>
            </a:r>
          </a:p>
          <a:p>
            <a:pPr marL="285750" indent="-285750">
              <a:buFont typeface="Arial" panose="020B0604020202020204" pitchFamily="34" charset="0"/>
              <a:buChar char="•"/>
            </a:pPr>
            <a:r>
              <a:rPr lang="en-US" sz="1600" dirty="0" smtClean="0"/>
              <a:t>Fieldmap.xlsx file: </a:t>
            </a:r>
            <a:r>
              <a:rPr lang="en-US" sz="1600" i="1" dirty="0" smtClean="0"/>
              <a:t>see description</a:t>
            </a:r>
          </a:p>
          <a:p>
            <a:pPr marL="285750" indent="-285750">
              <a:buFont typeface="Arial" panose="020B0604020202020204" pitchFamily="34" charset="0"/>
              <a:buChar char="•"/>
            </a:pPr>
            <a:r>
              <a:rPr lang="en-US" sz="1600" dirty="0" smtClean="0"/>
              <a:t>NLCD raster: to determine current land cover types</a:t>
            </a:r>
          </a:p>
          <a:p>
            <a:pPr marL="285750" indent="-285750">
              <a:buFont typeface="Arial" panose="020B0604020202020204" pitchFamily="34" charset="0"/>
              <a:buChar char="•"/>
            </a:pPr>
            <a:r>
              <a:rPr lang="en-US" sz="1600" dirty="0" smtClean="0"/>
              <a:t>NHD </a:t>
            </a:r>
            <a:r>
              <a:rPr lang="en-US" sz="1600" dirty="0" err="1" smtClean="0"/>
              <a:t>Elev_cm</a:t>
            </a:r>
            <a:r>
              <a:rPr lang="en-US" sz="1600" dirty="0" smtClean="0"/>
              <a:t> raster: to compute slopes</a:t>
            </a:r>
          </a:p>
          <a:p>
            <a:pPr marL="285750" indent="-285750">
              <a:buFont typeface="Arial" panose="020B0604020202020204" pitchFamily="34" charset="0"/>
              <a:buChar char="•"/>
            </a:pPr>
            <a:r>
              <a:rPr lang="en-US" sz="1600" dirty="0" smtClean="0"/>
              <a:t>NHD Flowlines: to compute buffer area</a:t>
            </a:r>
          </a:p>
          <a:p>
            <a:pPr marL="285750" indent="-285750">
              <a:buFont typeface="Arial" panose="020B0604020202020204" pitchFamily="34" charset="0"/>
              <a:buChar char="•"/>
            </a:pPr>
            <a:r>
              <a:rPr lang="en-US" sz="1600" dirty="0" smtClean="0"/>
              <a:t>NHD Catchment raster: to identify project catchments</a:t>
            </a:r>
          </a:p>
          <a:p>
            <a:pPr marL="285750" indent="-285750">
              <a:buFont typeface="Arial" panose="020B0604020202020204" pitchFamily="34" charset="0"/>
              <a:buChar char="•"/>
            </a:pPr>
            <a:r>
              <a:rPr lang="en-US" sz="1600" dirty="0" smtClean="0"/>
              <a:t>NHD HUC12 features: to identify project HUC8</a:t>
            </a:r>
          </a:p>
          <a:p>
            <a:pPr marL="285750" indent="-285750">
              <a:buFont typeface="Arial" panose="020B0604020202020204" pitchFamily="34" charset="0"/>
              <a:buChar char="•"/>
            </a:pPr>
            <a:endParaRPr lang="en-US" sz="1600" dirty="0"/>
          </a:p>
          <a:p>
            <a:r>
              <a:rPr lang="en-US" dirty="0" smtClean="0"/>
              <a:t>Workflow</a:t>
            </a:r>
            <a:r>
              <a:rPr lang="en-US" sz="1600" dirty="0" smtClean="0"/>
              <a:t>:</a:t>
            </a:r>
          </a:p>
          <a:p>
            <a:pPr marL="285750" indent="-285750">
              <a:buFont typeface="Arial" panose="020B0604020202020204" pitchFamily="34" charset="0"/>
              <a:buChar char="•"/>
            </a:pPr>
            <a:r>
              <a:rPr lang="en-US" sz="1600" dirty="0" smtClean="0"/>
              <a:t>Compute the land cover changes from the project</a:t>
            </a:r>
          </a:p>
          <a:p>
            <a:pPr marL="742950" lvl="1" indent="-285750">
              <a:buFont typeface="Arial" panose="020B0604020202020204" pitchFamily="34" charset="0"/>
              <a:buChar char="•"/>
            </a:pPr>
            <a:r>
              <a:rPr lang="en-US" sz="1600" dirty="0" smtClean="0"/>
              <a:t>Net loss of NLCD cover types</a:t>
            </a:r>
          </a:p>
          <a:p>
            <a:pPr marL="742950" lvl="1" indent="-285750">
              <a:buFont typeface="Arial" panose="020B0604020202020204" pitchFamily="34" charset="0"/>
              <a:buChar char="•"/>
            </a:pPr>
            <a:r>
              <a:rPr lang="en-US" sz="1600" dirty="0" smtClean="0"/>
              <a:t>Net loss of NLCD cover types in riparian zone</a:t>
            </a:r>
          </a:p>
          <a:p>
            <a:pPr marL="742950" lvl="1" indent="-285750">
              <a:buFont typeface="Arial" panose="020B0604020202020204" pitchFamily="34" charset="0"/>
              <a:buChar char="•"/>
            </a:pPr>
            <a:r>
              <a:rPr lang="en-US" sz="1600" dirty="0" smtClean="0"/>
              <a:t>Net loss of NLCD cover types in mid-slope areas</a:t>
            </a:r>
          </a:p>
          <a:p>
            <a:pPr marL="742950" lvl="1" indent="-285750">
              <a:buFont typeface="Arial" panose="020B0604020202020204" pitchFamily="34" charset="0"/>
              <a:buChar char="•"/>
            </a:pPr>
            <a:r>
              <a:rPr lang="en-US" sz="1600" dirty="0" smtClean="0"/>
              <a:t>Net loss of NLCD cover types in high-slope areas</a:t>
            </a:r>
          </a:p>
          <a:p>
            <a:pPr marL="285750" indent="-285750">
              <a:buFont typeface="Arial" panose="020B0604020202020204" pitchFamily="34" charset="0"/>
              <a:buChar char="•"/>
            </a:pPr>
            <a:r>
              <a:rPr lang="en-US" sz="1600" dirty="0" smtClean="0"/>
              <a:t>Identify the NHD catchment and HUC8 in which the project occurs</a:t>
            </a:r>
          </a:p>
          <a:p>
            <a:pPr marL="742950" lvl="1" indent="-285750">
              <a:buFont typeface="Arial" panose="020B0604020202020204" pitchFamily="34" charset="0"/>
              <a:buChar char="•"/>
            </a:pPr>
            <a:r>
              <a:rPr lang="en-US" sz="1600" dirty="0" smtClean="0"/>
              <a:t>Extract the NHD Catchment raster by the project </a:t>
            </a:r>
            <a:r>
              <a:rPr lang="en-US" sz="1600" dirty="0"/>
              <a:t>polygon</a:t>
            </a:r>
            <a:endParaRPr lang="en-US" sz="1600" dirty="0" smtClean="0"/>
          </a:p>
          <a:p>
            <a:pPr marL="742950" lvl="1" indent="-285750">
              <a:buFont typeface="Arial" panose="020B0604020202020204" pitchFamily="34" charset="0"/>
              <a:buChar char="•"/>
            </a:pPr>
            <a:r>
              <a:rPr lang="en-US" sz="1600" dirty="0" smtClean="0"/>
              <a:t>Clip the HUC12 feature with the project polygon</a:t>
            </a:r>
          </a:p>
          <a:p>
            <a:pPr marL="285750" indent="-285750">
              <a:buFont typeface="Arial" panose="020B0604020202020204" pitchFamily="34" charset="0"/>
              <a:buChar char="•"/>
            </a:pPr>
            <a:r>
              <a:rPr lang="en-US" sz="1600" dirty="0" smtClean="0"/>
              <a:t>Create a list of the StreamCat CSV files to add to the output SWD</a:t>
            </a:r>
          </a:p>
          <a:p>
            <a:pPr marL="742950" lvl="1" indent="-285750">
              <a:buFont typeface="Arial" panose="020B0604020202020204" pitchFamily="34" charset="0"/>
              <a:buChar char="•"/>
            </a:pPr>
            <a:r>
              <a:rPr lang="en-US" sz="1600" dirty="0" smtClean="0"/>
              <a:t>Use the </a:t>
            </a:r>
            <a:r>
              <a:rPr lang="en-US" sz="1600" dirty="0" err="1" smtClean="0"/>
              <a:t>FieldMappings</a:t>
            </a:r>
            <a:r>
              <a:rPr lang="en-US" sz="1600" dirty="0" smtClean="0"/>
              <a:t> table to identify those CSV files with attributes that will change with the project, i.e., those linked to land cover change. </a:t>
            </a:r>
          </a:p>
          <a:p>
            <a:pPr marL="285750" indent="-285750">
              <a:buFont typeface="Arial" panose="020B0604020202020204" pitchFamily="34" charset="0"/>
              <a:buChar char="•"/>
            </a:pPr>
            <a:r>
              <a:rPr lang="en-US" sz="1600" dirty="0" smtClean="0"/>
              <a:t>Loop through each StreamCat CSV file…</a:t>
            </a:r>
          </a:p>
          <a:p>
            <a:pPr lvl="1"/>
            <a:endParaRPr lang="en-US" sz="1600" dirty="0" smtClean="0"/>
          </a:p>
        </p:txBody>
      </p:sp>
    </p:spTree>
    <p:extLst>
      <p:ext uri="{BB962C8B-B14F-4D97-AF65-F5344CB8AC3E}">
        <p14:creationId xmlns:p14="http://schemas.microsoft.com/office/powerpoint/2010/main" val="218811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1390</Words>
  <Application>Microsoft Office PowerPoint</Application>
  <PresentationFormat>Widescreen</PresentationFormat>
  <Paragraphs>326</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Tool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 Design</dc:title>
  <dc:creator>John Fay</dc:creator>
  <cp:lastModifiedBy>John Fay</cp:lastModifiedBy>
  <cp:revision>45</cp:revision>
  <dcterms:created xsi:type="dcterms:W3CDTF">2016-06-08T23:58:47Z</dcterms:created>
  <dcterms:modified xsi:type="dcterms:W3CDTF">2016-08-17T20:57:46Z</dcterms:modified>
</cp:coreProperties>
</file>