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40"/>
  </p:notesMasterIdLst>
  <p:handoutMasterIdLst>
    <p:handoutMasterId r:id="rId41"/>
  </p:handoutMasterIdLst>
  <p:sldIdLst>
    <p:sldId id="926" r:id="rId2"/>
    <p:sldId id="941" r:id="rId3"/>
    <p:sldId id="930" r:id="rId4"/>
    <p:sldId id="927" r:id="rId5"/>
    <p:sldId id="928" r:id="rId6"/>
    <p:sldId id="938" r:id="rId7"/>
    <p:sldId id="929" r:id="rId8"/>
    <p:sldId id="377" r:id="rId9"/>
    <p:sldId id="934" r:id="rId10"/>
    <p:sldId id="437" r:id="rId11"/>
    <p:sldId id="923" r:id="rId12"/>
    <p:sldId id="932" r:id="rId13"/>
    <p:sldId id="438" r:id="rId14"/>
    <p:sldId id="401" r:id="rId15"/>
    <p:sldId id="410" r:id="rId16"/>
    <p:sldId id="428" r:id="rId17"/>
    <p:sldId id="415" r:id="rId18"/>
    <p:sldId id="940" r:id="rId19"/>
    <p:sldId id="416" r:id="rId20"/>
    <p:sldId id="413" r:id="rId21"/>
    <p:sldId id="936" r:id="rId22"/>
    <p:sldId id="387" r:id="rId23"/>
    <p:sldId id="933" r:id="rId24"/>
    <p:sldId id="388" r:id="rId25"/>
    <p:sldId id="427" r:id="rId26"/>
    <p:sldId id="414" r:id="rId27"/>
    <p:sldId id="390" r:id="rId28"/>
    <p:sldId id="429" r:id="rId29"/>
    <p:sldId id="937" r:id="rId30"/>
    <p:sldId id="919" r:id="rId31"/>
    <p:sldId id="921" r:id="rId32"/>
    <p:sldId id="924" r:id="rId33"/>
    <p:sldId id="922" r:id="rId34"/>
    <p:sldId id="391" r:id="rId35"/>
    <p:sldId id="417" r:id="rId36"/>
    <p:sldId id="394" r:id="rId37"/>
    <p:sldId id="418" r:id="rId38"/>
    <p:sldId id="925" r:id="rId39"/>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de Waal" initials="AdW" lastIdx="62" clrIdx="0">
    <p:extLst>
      <p:ext uri="{19B8F6BF-5375-455C-9EA6-DF929625EA0E}">
        <p15:presenceInfo xmlns:p15="http://schemas.microsoft.com/office/powerpoint/2012/main" userId="S::andre.dewaal@ibm.com::1bc17047-ef37-4b47-b399-2c7dc4f8d9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a:srgbClr val="00CC00"/>
    <a:srgbClr val="7B2017"/>
    <a:srgbClr val="A93023"/>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80905" autoAdjust="0"/>
  </p:normalViewPr>
  <p:slideViewPr>
    <p:cSldViewPr snapToGrid="0">
      <p:cViewPr varScale="1">
        <p:scale>
          <a:sx n="79" d="100"/>
          <a:sy n="79" d="100"/>
        </p:scale>
        <p:origin x="1205" y="6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rPr>
              <a:t>This is an introductory lecture on deep learning with a special focus on image processing and convolutional neural networks. </a:t>
            </a:r>
          </a:p>
          <a:p>
            <a:endParaRPr lang="en-US" altLang="en-US" dirty="0">
              <a:latin typeface="Times New Roman" charset="0"/>
            </a:endParaRPr>
          </a:p>
          <a:p>
            <a:r>
              <a:rPr lang="en-US" altLang="en-US" dirty="0">
                <a:latin typeface="Times New Roman" charset="0"/>
              </a:rPr>
              <a:t>It is helpful if you have some basic knowledge of neural networks, but not required. The first section provides a high-level overview of the most important concepts related to neural networks. This is included for review if the class is already familiar with basic neural networks, otherwise it provides a very brief introduction to neural networks. </a:t>
            </a: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use</a:t>
            </a:r>
            <a:r>
              <a:rPr lang="en-US" baseline="0" dirty="0"/>
              <a:t> the matplotlib API to show one of our training images.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2659724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looking at the data you may expect that the 10 digits occur with the same frequencies, but that is not the case as can be seen from the bar chart.</a:t>
            </a:r>
          </a:p>
          <a:p>
            <a:endParaRPr lang="en-US" dirty="0"/>
          </a:p>
          <a:p>
            <a:r>
              <a:rPr lang="en-US" dirty="0"/>
              <a:t>So very important to visually inspect the distribution of variables in your data sets using histograms (for continuous variables) and bar charts (for categorical variables). This can easily be done using matplotlib or seaborn.</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74050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218749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create</a:t>
            </a:r>
            <a:r>
              <a:rPr lang="en-US" baseline="0" dirty="0"/>
              <a:t> the layers for the neural network (refer to NN).</a:t>
            </a:r>
          </a:p>
          <a:p>
            <a:endParaRPr lang="en-US" baseline="0" dirty="0"/>
          </a:p>
          <a:p>
            <a:r>
              <a:rPr lang="en-US" baseline="0" dirty="0"/>
              <a:t>In this case, we will simply create a dense layer (fully connected) NN. </a:t>
            </a:r>
          </a:p>
          <a:p>
            <a:endParaRPr lang="en-US" baseline="0" dirty="0"/>
          </a:p>
          <a:p>
            <a:r>
              <a:rPr lang="en-US" baseline="0" dirty="0"/>
              <a:t>The first layer will take in as input a 1D array of 28x28 entries and then output a 1D array of 512 entries.  The activation function for this layer is ‘</a:t>
            </a:r>
            <a:r>
              <a:rPr lang="en-US" baseline="0" dirty="0" err="1"/>
              <a:t>relu</a:t>
            </a:r>
            <a:r>
              <a:rPr lang="en-US" baseline="0" dirty="0"/>
              <a:t>’.</a:t>
            </a:r>
          </a:p>
          <a:p>
            <a:endParaRPr lang="en-US" baseline="0" dirty="0"/>
          </a:p>
          <a:p>
            <a:r>
              <a:rPr lang="en-US" dirty="0"/>
              <a:t>The second layer</a:t>
            </a:r>
            <a:r>
              <a:rPr lang="en-US" baseline="0" dirty="0"/>
              <a:t> will take in the 512 entries from the output of the previous layer and output a 1D array of 10 entries. The activation function of this layer is ‘</a:t>
            </a:r>
            <a:r>
              <a:rPr lang="en-US" baseline="0" dirty="0" err="1"/>
              <a:t>softmax</a:t>
            </a:r>
            <a:r>
              <a:rPr lang="en-US" baseline="0" dirty="0"/>
              <a:t>’. In this case, the index of entry with highest probability will be the predicted label from our NN model.</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348948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367469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compile the network by defining the loss function, optimizer, and the tracking metrics.</a:t>
            </a:r>
          </a:p>
          <a:p>
            <a:endParaRPr lang="en-US" baseline="0" dirty="0"/>
          </a:p>
          <a:p>
            <a:r>
              <a:rPr lang="en-US" baseline="0" dirty="0" err="1"/>
              <a:t>rmsprop</a:t>
            </a:r>
            <a:r>
              <a:rPr lang="en-US" baseline="0" dirty="0"/>
              <a:t> is a </a:t>
            </a:r>
            <a:r>
              <a:rPr lang="en-US" baseline="0" dirty="0" err="1"/>
              <a:t>Keras</a:t>
            </a:r>
            <a:r>
              <a:rPr lang="en-US" baseline="0" dirty="0"/>
              <a:t> optimizer (Root Mean Square Propagation).</a:t>
            </a:r>
          </a:p>
          <a:p>
            <a:endParaRPr lang="en-US" baseline="0" dirty="0"/>
          </a:p>
          <a:p>
            <a:r>
              <a:rPr lang="en-US" baseline="0" dirty="0"/>
              <a:t>The cross-entropy loss function in </a:t>
            </a:r>
            <a:r>
              <a:rPr lang="en-US" baseline="0" dirty="0" err="1"/>
              <a:t>Keras</a:t>
            </a:r>
            <a:r>
              <a:rPr lang="en-US" baseline="0" dirty="0"/>
              <a:t> is used for multiclass classification problems.</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3180469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preprocess the data by first reshaping the training</a:t>
            </a:r>
            <a:r>
              <a:rPr lang="en-US" baseline="0" dirty="0"/>
              <a:t> images and test images. We notice that we transform the 2D matrix used to represent the image to a 1D matrix. The number of images in both data sets remains the same. This step is to transform the input shape into the one the neural network expected.</a:t>
            </a:r>
          </a:p>
          <a:p>
            <a:endParaRPr lang="en-US" baseline="0" dirty="0"/>
          </a:p>
          <a:p>
            <a:r>
              <a:rPr lang="en-US" baseline="0" dirty="0"/>
              <a:t>Another thing that need to be done is to convert the value in the matrix from int8 (ranges from 0 to 225) to float32 (ranges from 0 to 1). </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16</a:t>
            </a:fld>
            <a:endParaRPr lang="en-US"/>
          </a:p>
        </p:txBody>
      </p:sp>
    </p:spTree>
    <p:extLst>
      <p:ext uri="{BB962C8B-B14F-4D97-AF65-F5344CB8AC3E}">
        <p14:creationId xmlns:p14="http://schemas.microsoft.com/office/powerpoint/2010/main" val="170183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naïve</a:t>
            </a:r>
            <a:r>
              <a:rPr lang="en-US" baseline="0" dirty="0"/>
              <a:t> way of encoding labels. The result contains 10 new variables (columns), where each column contains a 1 if the image belongs to the category represented by the column, or a 0 otherwise. </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3249670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very important to understand the dimensions of the data sets, images and the various layers in the neural network. This slide tries to give a high-level overview of the dimensions, making you think more closely at what you are doing and why you are doing it. </a:t>
            </a:r>
          </a:p>
          <a:p>
            <a:endParaRPr lang="en-US" dirty="0"/>
          </a:p>
          <a:p>
            <a:r>
              <a:rPr lang="en-US" dirty="0"/>
              <a:t>Dimensions of original image (28 x 28), then flattened into an array of 784 elements, which becomes the input to a dense layer with 512 neurons that feeds into an output layer (which is also a dense layer) with 10 neurons.</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351250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procedure will be repeated</a:t>
            </a:r>
            <a:r>
              <a:rPr lang="en-US" baseline="0" dirty="0"/>
              <a:t> 5 times in our case, but this will depend on how many epochs we set. </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106529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lecture is divided into 4 sections to provide an easy-to-follow flow and a “soft” introduction to image procession with convolutional neural networks using the MNIST data set.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2286754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a overfitting</a:t>
            </a:r>
            <a:r>
              <a:rPr lang="en-US" baseline="0" dirty="0"/>
              <a:t> problem, which means the prediction is too close to a particular set of data. In our case, it is too close to out training set; however, a bit further from our test set (looking at accuracy).</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507373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general, overfitting can be reduced by using cross-validation and monitoring the assessment metric on a validation or testing data set while training. Stop training when the assessment metric becomes worse.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3243831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introduce convolutional neural networks (CNNs) in the rest of the module.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3600900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3225588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Convnets</a:t>
            </a:r>
            <a:r>
              <a:rPr lang="en-US" baseline="0" dirty="0"/>
              <a:t> has been popular and successful in the field of image processing.</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330961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 diagram from the book by François Chollet: Deep Learning with Python (second edition), illustrating some of the operations of a convolutional neural network.</a:t>
            </a:r>
          </a:p>
          <a:p>
            <a:endParaRPr lang="en-US" dirty="0"/>
          </a:p>
          <a:p>
            <a:r>
              <a:rPr lang="en-US" dirty="0"/>
              <a:t>The next slides provides more information.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25</a:t>
            </a:fld>
            <a:endParaRPr lang="en-US"/>
          </a:p>
        </p:txBody>
      </p:sp>
    </p:spTree>
    <p:extLst>
      <p:ext uri="{BB962C8B-B14F-4D97-AF65-F5344CB8AC3E}">
        <p14:creationId xmlns:p14="http://schemas.microsoft.com/office/powerpoint/2010/main" val="13381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dense layer learns</a:t>
            </a:r>
            <a:r>
              <a:rPr lang="en-US" baseline="0" dirty="0"/>
              <a:t> global patterns, while convnets learns local patterns.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1503464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Keras</a:t>
            </a:r>
            <a:r>
              <a:rPr lang="en-US" baseline="0" dirty="0"/>
              <a:t> to create a </a:t>
            </a:r>
            <a:r>
              <a:rPr lang="en-US" baseline="0" dirty="0" err="1"/>
              <a:t>covnets</a:t>
            </a:r>
            <a:r>
              <a:rPr lang="en-US" baseline="0" dirty="0"/>
              <a:t> layer, there are two key parameters, size of patches and the depth of the output feature map.</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291067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4 steps on this slide articulates the four steps from the diagram on the slide with title “Convolutional Neural Networks (Intuition)”.</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28</a:t>
            </a:fld>
            <a:endParaRPr lang="en-US"/>
          </a:p>
        </p:txBody>
      </p:sp>
    </p:spTree>
    <p:extLst>
      <p:ext uri="{BB962C8B-B14F-4D97-AF65-F5344CB8AC3E}">
        <p14:creationId xmlns:p14="http://schemas.microsoft.com/office/powerpoint/2010/main" val="1823124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implementation of the CNN is shown by the python code. </a:t>
            </a:r>
          </a:p>
          <a:p>
            <a:endParaRPr lang="en-US" baseline="0" dirty="0"/>
          </a:p>
          <a:p>
            <a:r>
              <a:rPr lang="en-US" baseline="0" dirty="0"/>
              <a:t>It gets a little bit trickier when you take border effects into account. Padding may mitigate the border effects. These will be explained in the next slides.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29</a:t>
            </a:fld>
            <a:endParaRPr lang="en-US"/>
          </a:p>
        </p:txBody>
      </p:sp>
    </p:spTree>
    <p:extLst>
      <p:ext uri="{BB962C8B-B14F-4D97-AF65-F5344CB8AC3E}">
        <p14:creationId xmlns:p14="http://schemas.microsoft.com/office/powerpoint/2010/main" val="270100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input</a:t>
            </a:r>
            <a:r>
              <a:rPr lang="en-US" baseline="0" dirty="0"/>
              <a:t> layer (first layer), hidden layers (layers in the middle) and an output layer (layer at the end) in a neural network.</a:t>
            </a:r>
          </a:p>
          <a:p>
            <a:endParaRPr lang="en-US" baseline="0" dirty="0"/>
          </a:p>
          <a:p>
            <a:r>
              <a:rPr lang="en-US" baseline="0" dirty="0"/>
              <a:t>Forward pass: </a:t>
            </a:r>
          </a:p>
          <a:p>
            <a:r>
              <a:rPr lang="en-US" baseline="0" dirty="0"/>
              <a:t>In this architecture, each unit (neuron) in a layer is connection to each neuron in the next layer. If we want to compute the output of a specific neuron, we multiply each input to the neuron from the previous layer with its corresponding weight (represented by arrows) and sum together. This is passed through the activation function, g(z) and f(z) to compute a neuron’s output.</a:t>
            </a:r>
          </a:p>
          <a:p>
            <a:endParaRPr lang="en-US" baseline="0" dirty="0"/>
          </a:p>
          <a:p>
            <a:r>
              <a:rPr lang="en-US" baseline="0" dirty="0"/>
              <a:t>Activation Function:</a:t>
            </a:r>
          </a:p>
          <a:p>
            <a:r>
              <a:rPr lang="en-US" baseline="0" dirty="0"/>
              <a:t>For a multinominal classification problem, the sigmoid activation function is used for f(y). g(z) could be the hyperbolic tangent (tanh) activation function or one of many other activation functions.  </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2919726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patches is formed by moving the specific sized patch around the image and stopping at every valid location. The images shows the valid locations for 3x3 patches on a 5x5 input (or feature map).</a:t>
            </a:r>
          </a:p>
          <a:p>
            <a:endParaRPr lang="en-US" baseline="0" dirty="0"/>
          </a:p>
          <a:p>
            <a:r>
              <a:rPr lang="en-US" baseline="0" dirty="0"/>
              <a:t>Padding will help to avoid shrinking, that is the input feature map in effect getting smaller and smaller with the application of a convolutional operation.</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30</a:t>
            </a:fld>
            <a:endParaRPr lang="en-US"/>
          </a:p>
        </p:txBody>
      </p:sp>
    </p:spTree>
    <p:extLst>
      <p:ext uri="{BB962C8B-B14F-4D97-AF65-F5344CB8AC3E}">
        <p14:creationId xmlns:p14="http://schemas.microsoft.com/office/powerpoint/2010/main" val="276267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is to add appropriate number of rows and columns</a:t>
            </a:r>
            <a:r>
              <a:rPr lang="en-US" baseline="0" dirty="0"/>
              <a:t> to each side of the input feature map in order to fit the patch window around every input tile.</a:t>
            </a:r>
            <a:endParaRPr lang="en-US" dirty="0"/>
          </a:p>
          <a:p>
            <a:endParaRPr lang="en-US" dirty="0"/>
          </a:p>
          <a:p>
            <a:r>
              <a:rPr lang="en-US" dirty="0"/>
              <a:t>After</a:t>
            </a:r>
            <a:r>
              <a:rPr lang="en-US" baseline="0" dirty="0"/>
              <a:t> padding, we could notice that the output shape of the 5x5 input feature map becomes 5x5 which is not shrinking.</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31</a:t>
            </a:fld>
            <a:endParaRPr lang="en-US"/>
          </a:p>
        </p:txBody>
      </p:sp>
    </p:spTree>
    <p:extLst>
      <p:ext uri="{BB962C8B-B14F-4D97-AF65-F5344CB8AC3E}">
        <p14:creationId xmlns:p14="http://schemas.microsoft.com/office/powerpoint/2010/main" val="2235544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Strides refer to the distance between two successive windows. This diagram shows an example of valid locations of 3 x 3 patches with 2 strides from 5 x 5 featured map. Using 2 means down sampling the width and height of the output feature map by factor 2.</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It is rarely used</a:t>
            </a:r>
            <a:r>
              <a:rPr lang="en-US" sz="1200" b="0" i="0" kern="1200" baseline="0" dirty="0">
                <a:solidFill>
                  <a:schemeClr val="tx1"/>
                </a:solidFill>
                <a:effectLst/>
                <a:latin typeface="Times New Roman" pitchFamily="18" charset="0"/>
                <a:ea typeface="+mn-ea"/>
                <a:cs typeface="+mn-cs"/>
              </a:rPr>
              <a:t> in </a:t>
            </a:r>
            <a:r>
              <a:rPr lang="en-US" sz="1200" b="0" i="0" kern="1200" baseline="0" dirty="0" err="1">
                <a:solidFill>
                  <a:schemeClr val="tx1"/>
                </a:solidFill>
                <a:effectLst/>
                <a:latin typeface="Times New Roman" pitchFamily="18" charset="0"/>
                <a:ea typeface="+mn-ea"/>
                <a:cs typeface="+mn-cs"/>
              </a:rPr>
              <a:t>convnets</a:t>
            </a:r>
            <a:r>
              <a:rPr lang="en-US" sz="1200" b="0" i="0" kern="1200" baseline="0" dirty="0">
                <a:solidFill>
                  <a:schemeClr val="tx1"/>
                </a:solidFill>
                <a:effectLst/>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32</a:t>
            </a:fld>
            <a:endParaRPr lang="en-US"/>
          </a:p>
        </p:txBody>
      </p:sp>
    </p:spTree>
    <p:extLst>
      <p:ext uri="{BB962C8B-B14F-4D97-AF65-F5344CB8AC3E}">
        <p14:creationId xmlns:p14="http://schemas.microsoft.com/office/powerpoint/2010/main" val="1067671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Generally, max pooling will use 2 x 2 patches with a stride of 2.</a:t>
            </a:r>
            <a:r>
              <a:rPr lang="en-US" sz="1200" b="0" i="0" kern="1200" baseline="0" dirty="0">
                <a:solidFill>
                  <a:schemeClr val="tx1"/>
                </a:solidFill>
                <a:effectLst/>
                <a:latin typeface="Times New Roman" pitchFamily="18" charset="0"/>
                <a:ea typeface="+mn-ea"/>
                <a:cs typeface="+mn-cs"/>
              </a:rPr>
              <a:t> These 2 x 2 patches will be</a:t>
            </a:r>
            <a:r>
              <a:rPr lang="en-US" sz="1200" b="0" i="0" kern="1200" dirty="0">
                <a:solidFill>
                  <a:schemeClr val="tx1"/>
                </a:solidFill>
                <a:effectLst/>
                <a:latin typeface="Times New Roman" pitchFamily="18" charset="0"/>
                <a:ea typeface="+mn-ea"/>
                <a:cs typeface="+mn-cs"/>
              </a:rPr>
              <a:t> transformed via hardcoded max tensor operation instead of using a kernel as in step 3.</a:t>
            </a:r>
          </a:p>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33</a:t>
            </a:fld>
            <a:endParaRPr lang="en-US"/>
          </a:p>
        </p:txBody>
      </p:sp>
    </p:spTree>
    <p:extLst>
      <p:ext uri="{BB962C8B-B14F-4D97-AF65-F5344CB8AC3E}">
        <p14:creationId xmlns:p14="http://schemas.microsoft.com/office/powerpoint/2010/main" val="3690468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convolutional</a:t>
            </a:r>
            <a:r>
              <a:rPr lang="en-US" baseline="0" dirty="0"/>
              <a:t> operation, we still need a dense layered NN to gather information from the operation and generate our desired output.</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34</a:t>
            </a:fld>
            <a:endParaRPr lang="en-US"/>
          </a:p>
        </p:txBody>
      </p:sp>
    </p:spTree>
    <p:extLst>
      <p:ext uri="{BB962C8B-B14F-4D97-AF65-F5344CB8AC3E}">
        <p14:creationId xmlns:p14="http://schemas.microsoft.com/office/powerpoint/2010/main" val="3532844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previous</a:t>
            </a:r>
            <a:r>
              <a:rPr lang="en-US" baseline="0" dirty="0"/>
              <a:t> code to import and preprocess the data. Define the loss function, optimizer and metrics. Then train the model for 5 epochs.</a:t>
            </a:r>
          </a:p>
          <a:p>
            <a:endParaRPr lang="en-US" baseline="0"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35</a:t>
            </a:fld>
            <a:endParaRPr lang="en-US"/>
          </a:p>
        </p:txBody>
      </p:sp>
    </p:spTree>
    <p:extLst>
      <p:ext uri="{BB962C8B-B14F-4D97-AF65-F5344CB8AC3E}">
        <p14:creationId xmlns:p14="http://schemas.microsoft.com/office/powerpoint/2010/main" val="2894522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made a substantial improvement in accuracy by using convnets. We could still improve further by modifying the architecture and changing the parameters used (e.g., number of nodes, number of layers, parameters, etc.)</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36</a:t>
            </a:fld>
            <a:endParaRPr lang="en-US"/>
          </a:p>
        </p:txBody>
      </p:sp>
    </p:spTree>
    <p:extLst>
      <p:ext uri="{BB962C8B-B14F-4D97-AF65-F5344CB8AC3E}">
        <p14:creationId xmlns:p14="http://schemas.microsoft.com/office/powerpoint/2010/main" val="2973911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37</a:t>
            </a:fld>
            <a:endParaRPr lang="en-US"/>
          </a:p>
        </p:txBody>
      </p:sp>
    </p:spTree>
    <p:extLst>
      <p:ext uri="{BB962C8B-B14F-4D97-AF65-F5344CB8AC3E}">
        <p14:creationId xmlns:p14="http://schemas.microsoft.com/office/powerpoint/2010/main" val="633538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38</a:t>
            </a:fld>
            <a:endParaRPr lang="en-US"/>
          </a:p>
        </p:txBody>
      </p:sp>
    </p:spTree>
    <p:extLst>
      <p:ext uri="{BB962C8B-B14F-4D97-AF65-F5344CB8AC3E}">
        <p14:creationId xmlns:p14="http://schemas.microsoft.com/office/powerpoint/2010/main" val="116139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 forms the basis of the deep learning. </a:t>
            </a:r>
          </a:p>
          <a:p>
            <a:endParaRPr lang="en-US" dirty="0"/>
          </a:p>
          <a:p>
            <a:r>
              <a:rPr lang="en-US" dirty="0"/>
              <a:t>A deep learning neural network is basically a neural network as introduced on the previous slide, but with more layers. </a:t>
            </a:r>
          </a:p>
          <a:p>
            <a:endParaRPr lang="en-US" dirty="0"/>
          </a:p>
          <a:p>
            <a:r>
              <a:rPr lang="en-US" dirty="0"/>
              <a:t>There is some confusion in the literature whether the 1</a:t>
            </a:r>
            <a:r>
              <a:rPr lang="en-US" baseline="30000" dirty="0"/>
              <a:t>st</a:t>
            </a:r>
            <a:r>
              <a:rPr lang="en-US" dirty="0"/>
              <a:t> layer is also counted. The illustrated neural network contains an input layer, two hidden layers and an output layer. If the input layer is not counted, the network therefore has three layers satisfying the criteria to be considered as a very, very basic deep learning neural network.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259495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functions should have several</a:t>
            </a:r>
            <a:r>
              <a:rPr lang="en-US" baseline="0" dirty="0"/>
              <a:t> properties to be useful and to allow training (see next slide).</a:t>
            </a:r>
          </a:p>
          <a:p>
            <a:endParaRPr lang="en-US" baseline="0" dirty="0"/>
          </a:p>
          <a:p>
            <a:r>
              <a:rPr lang="en-US" baseline="0" dirty="0"/>
              <a:t>Examples: </a:t>
            </a:r>
            <a:r>
              <a:rPr lang="en-US" baseline="0" dirty="0" err="1"/>
              <a:t>relu</a:t>
            </a:r>
            <a:r>
              <a:rPr lang="en-US" baseline="0" dirty="0"/>
              <a:t>, </a:t>
            </a:r>
            <a:r>
              <a:rPr lang="en-US" baseline="0" dirty="0" err="1"/>
              <a:t>softmax</a:t>
            </a:r>
            <a:r>
              <a:rPr lang="en-US" baseline="0" dirty="0"/>
              <a:t>, sigmoid, etc.</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5</a:t>
            </a:fld>
            <a:endParaRPr lang="en-US"/>
          </a:p>
        </p:txBody>
      </p:sp>
    </p:spTree>
    <p:extLst>
      <p:ext uri="{BB962C8B-B14F-4D97-AF65-F5344CB8AC3E}">
        <p14:creationId xmlns:p14="http://schemas.microsoft.com/office/powerpoint/2010/main" val="336759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 training enables the neural network to find the optimal or near optimal network weights given a specific data set.</a:t>
            </a:r>
          </a:p>
          <a:p>
            <a:endParaRPr lang="en-US" dirty="0"/>
          </a:p>
          <a:p>
            <a:r>
              <a:rPr lang="en-US" dirty="0"/>
              <a:t>It is usually an iterative procedure based on gradient descent optimization (although a closed form solution exists for linear regression).</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302314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414286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‘hello world’ problem in the field</a:t>
            </a:r>
            <a:r>
              <a:rPr lang="en-US" baseline="0" dirty="0"/>
              <a:t> of deep learning (computer vision, image processing).</a:t>
            </a:r>
          </a:p>
          <a:p>
            <a:endParaRPr lang="en-US" baseline="0" dirty="0"/>
          </a:p>
          <a:p>
            <a:r>
              <a:rPr lang="en-US" dirty="0"/>
              <a:t>There are 60,000 training images and 10,000 test images</a:t>
            </a:r>
            <a:r>
              <a:rPr lang="en-US" baseline="0" dirty="0"/>
              <a:t> in the dataset, while each image (example) has a dimension of 28x28. All images are 28x28 grayscale images associated with a label from 10 classes.</a:t>
            </a:r>
          </a:p>
          <a:p>
            <a:endParaRPr lang="en-US" baseline="0" dirty="0"/>
          </a:p>
          <a:p>
            <a:r>
              <a:rPr lang="en-US" baseline="0" dirty="0"/>
              <a:t>A variation of the MNIST data set is the fashion-MNIST data set that contains images of boots, trousers and bags. </a:t>
            </a:r>
          </a:p>
          <a:p>
            <a:endParaRPr lang="en-US" baseline="0" dirty="0"/>
          </a:p>
          <a:p>
            <a:r>
              <a:rPr lang="en-US" baseline="0" dirty="0"/>
              <a:t>It gets more complicated and training times increases dramatically when we work with color images and images with more pixels.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156661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import data</a:t>
            </a:r>
            <a:r>
              <a:rPr lang="en-US" baseline="0" dirty="0"/>
              <a:t> from the </a:t>
            </a:r>
            <a:r>
              <a:rPr lang="en-US" baseline="0" dirty="0" err="1"/>
              <a:t>keras.mnist</a:t>
            </a:r>
            <a:r>
              <a:rPr lang="en-US" baseline="0" dirty="0"/>
              <a:t> API. This will import 60,000 training images and 10,000 test images as  mentioned previously.</a:t>
            </a:r>
          </a:p>
          <a:p>
            <a:endParaRPr lang="en-US" baseline="0" dirty="0"/>
          </a:p>
          <a:p>
            <a:r>
              <a:rPr lang="en-US" baseline="0" dirty="0"/>
              <a:t>As shown in the console, the shape of the training images and test images are (60000, 28, 28) and (10000, 28, 28) respectively. Each image is represented by a 2D </a:t>
            </a:r>
            <a:r>
              <a:rPr lang="en-US" baseline="0" dirty="0" err="1"/>
              <a:t>numpy</a:t>
            </a:r>
            <a:r>
              <a:rPr lang="en-US" baseline="0" dirty="0"/>
              <a:t> array with a dimension of 28 x 28. There are 60,000 and 10,000 entries in this 2D </a:t>
            </a:r>
            <a:r>
              <a:rPr lang="en-US" baseline="0" dirty="0" err="1"/>
              <a:t>numpy</a:t>
            </a:r>
            <a:r>
              <a:rPr lang="en-US" baseline="0" dirty="0"/>
              <a:t> arrays for the training and testing data sets.</a:t>
            </a:r>
          </a:p>
          <a:p>
            <a:endParaRPr lang="en-US" baseline="0" dirty="0"/>
          </a:p>
          <a:p>
            <a:r>
              <a:rPr lang="en-US" baseline="0" dirty="0"/>
              <a:t>The labels are also imported. Their data type is integer. This is used to compare with our result generated by the neural network.</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9</a:t>
            </a:fld>
            <a:endParaRPr lang="en-US"/>
          </a:p>
        </p:txBody>
      </p:sp>
    </p:spTree>
    <p:extLst>
      <p:ext uri="{BB962C8B-B14F-4D97-AF65-F5344CB8AC3E}">
        <p14:creationId xmlns:p14="http://schemas.microsoft.com/office/powerpoint/2010/main" val="2719141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1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10/8/2021</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10/8/2021</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10/8/2021</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www.manning.com/books/deep-learning-with-python-second-editio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hyperlink" Target="https://www.manning.com/books/deep-learning-with-python-second-edi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hyperlink" Target="https://www.manning.com/books/deep-learning-with-python-second-editi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hyperlink" Target="https://www.manning.com/books/deep-learning-with-python-second-editio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en.wikipedia.org/wiki/MNIST_databas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zh-CN" sz="4000" dirty="0">
                <a:ln>
                  <a:noFill/>
                </a:ln>
              </a:rPr>
              <a:t>Deep</a:t>
            </a:r>
            <a:r>
              <a:rPr lang="en-US" altLang="x-none" sz="4000" dirty="0">
                <a:ln>
                  <a:noFill/>
                </a:ln>
              </a:rPr>
              <a:t> Learning:</a:t>
            </a:r>
            <a:br>
              <a:rPr lang="en-US" altLang="x-none" sz="4000" dirty="0">
                <a:ln>
                  <a:noFill/>
                </a:ln>
              </a:rPr>
            </a:br>
            <a:r>
              <a:rPr lang="en-US" altLang="x-none" sz="3200" dirty="0">
                <a:ln>
                  <a:noFill/>
                </a:ln>
                <a:solidFill>
                  <a:schemeClr val="accent4"/>
                </a:solidFill>
              </a:rPr>
              <a:t>Convolutional Neural Networks</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29" y="2781733"/>
            <a:ext cx="2362530" cy="2343477"/>
          </a:xfrm>
          <a:prstGeom prst="rect">
            <a:avLst/>
          </a:prstGeom>
        </p:spPr>
      </p:pic>
      <p:sp>
        <p:nvSpPr>
          <p:cNvPr id="5" name="Title 15">
            <a:extLst>
              <a:ext uri="{FF2B5EF4-FFF2-40B4-BE49-F238E27FC236}">
                <a16:creationId xmlns:a16="http://schemas.microsoft.com/office/drawing/2014/main" id="{440B5283-5BFC-4765-AEF1-8847E5203336}"/>
              </a:ext>
            </a:extLst>
          </p:cNvPr>
          <p:cNvSpPr>
            <a:spLocks noGrp="1"/>
          </p:cNvSpPr>
          <p:nvPr>
            <p:ph type="title"/>
          </p:nvPr>
        </p:nvSpPr>
        <p:spPr>
          <a:xfrm>
            <a:off x="1113236" y="379380"/>
            <a:ext cx="6917528" cy="651815"/>
          </a:xfrm>
        </p:spPr>
        <p:txBody>
          <a:bodyPr>
            <a:noAutofit/>
          </a:bodyPr>
          <a:lstStyle/>
          <a:p>
            <a:r>
              <a:rPr lang="en-US" dirty="0"/>
              <a:t>Example Image</a:t>
            </a:r>
            <a:endParaRPr lang="en-US" sz="3200" dirty="0"/>
          </a:p>
        </p:txBody>
      </p:sp>
      <p:sp>
        <p:nvSpPr>
          <p:cNvPr id="6" name="Text Placeholder 2">
            <a:extLst>
              <a:ext uri="{FF2B5EF4-FFF2-40B4-BE49-F238E27FC236}">
                <a16:creationId xmlns:a16="http://schemas.microsoft.com/office/drawing/2014/main" id="{99C41828-95F9-4A1D-AC7C-1FEE38486820}"/>
              </a:ext>
            </a:extLst>
          </p:cNvPr>
          <p:cNvSpPr txBox="1">
            <a:spLocks/>
          </p:cNvSpPr>
          <p:nvPr/>
        </p:nvSpPr>
        <p:spPr>
          <a:xfrm>
            <a:off x="593387" y="1110952"/>
            <a:ext cx="8005864" cy="1315007"/>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a:solidFill>
                  <a:schemeClr val="bg2"/>
                </a:solidFill>
                <a:latin typeface="Consolas" panose="020B0609020204030204" pitchFamily="49" charset="0"/>
              </a:rPr>
              <a:t>import </a:t>
            </a:r>
            <a:r>
              <a:rPr lang="en-US" sz="1400" dirty="0" err="1">
                <a:solidFill>
                  <a:schemeClr val="bg2"/>
                </a:solidFill>
                <a:latin typeface="Consolas" panose="020B0609020204030204" pitchFamily="49" charset="0"/>
              </a:rPr>
              <a:t>matplotlib.pyplot</a:t>
            </a:r>
            <a:r>
              <a:rPr lang="en-US" sz="1400" dirty="0">
                <a:solidFill>
                  <a:schemeClr val="bg2"/>
                </a:solidFill>
                <a:latin typeface="Consolas" panose="020B0609020204030204" pitchFamily="49" charset="0"/>
              </a:rPr>
              <a:t> as </a:t>
            </a:r>
            <a:r>
              <a:rPr lang="en-US" sz="1400" dirty="0" err="1">
                <a:solidFill>
                  <a:schemeClr val="bg2"/>
                </a:solidFill>
                <a:latin typeface="Consolas" panose="020B0609020204030204" pitchFamily="49" charset="0"/>
              </a:rPr>
              <a:t>plt</a:t>
            </a:r>
            <a:endParaRPr lang="en-US" sz="1400" dirty="0">
              <a:solidFill>
                <a:schemeClr val="bg2"/>
              </a:solidFill>
              <a:latin typeface="Consolas" panose="020B0609020204030204" pitchFamily="49" charset="0"/>
            </a:endParaRPr>
          </a:p>
          <a:p>
            <a:pPr marL="7620" indent="0">
              <a:buFont typeface="Arial"/>
              <a:buNone/>
            </a:pPr>
            <a:r>
              <a:rPr lang="en-US" sz="1400" dirty="0">
                <a:solidFill>
                  <a:schemeClr val="bg2"/>
                </a:solidFill>
                <a:latin typeface="Consolas" panose="020B0609020204030204" pitchFamily="49" charset="0"/>
              </a:rPr>
              <a:t>digit = </a:t>
            </a:r>
            <a:r>
              <a:rPr lang="en-US" sz="1400" dirty="0" err="1">
                <a:solidFill>
                  <a:schemeClr val="bg2"/>
                </a:solidFill>
                <a:latin typeface="Consolas" panose="020B0609020204030204" pitchFamily="49" charset="0"/>
              </a:rPr>
              <a:t>train_images</a:t>
            </a:r>
            <a:r>
              <a:rPr lang="en-US" sz="1400" dirty="0">
                <a:solidFill>
                  <a:schemeClr val="bg2"/>
                </a:solidFill>
                <a:latin typeface="Consolas" panose="020B0609020204030204" pitchFamily="49" charset="0"/>
              </a:rPr>
              <a:t>[0]</a:t>
            </a:r>
          </a:p>
          <a:p>
            <a:pPr marL="7620" indent="0">
              <a:buFont typeface="Arial"/>
              <a:buNone/>
            </a:pPr>
            <a:r>
              <a:rPr lang="en-US" sz="1400" dirty="0" err="1">
                <a:solidFill>
                  <a:schemeClr val="bg2"/>
                </a:solidFill>
                <a:latin typeface="Consolas" panose="020B0609020204030204" pitchFamily="49" charset="0"/>
              </a:rPr>
              <a:t>plt.imshow</a:t>
            </a:r>
            <a:r>
              <a:rPr lang="en-US" sz="1400" dirty="0">
                <a:solidFill>
                  <a:schemeClr val="bg2"/>
                </a:solidFill>
                <a:latin typeface="Consolas" panose="020B0609020204030204" pitchFamily="49" charset="0"/>
              </a:rPr>
              <a:t>(digit, </a:t>
            </a:r>
            <a:r>
              <a:rPr lang="en-US" sz="1400" dirty="0" err="1">
                <a:solidFill>
                  <a:schemeClr val="bg2"/>
                </a:solidFill>
                <a:latin typeface="Consolas" panose="020B0609020204030204" pitchFamily="49" charset="0"/>
              </a:rPr>
              <a:t>cmap</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plt.cm.binary</a:t>
            </a:r>
            <a:r>
              <a:rPr lang="en-US" sz="1400" dirty="0">
                <a:solidFill>
                  <a:schemeClr val="bg2"/>
                </a:solidFill>
                <a:latin typeface="Consolas" panose="020B0609020204030204" pitchFamily="49" charset="0"/>
              </a:rPr>
              <a:t>)</a:t>
            </a:r>
          </a:p>
          <a:p>
            <a:pPr marL="7620" indent="0">
              <a:buFont typeface="Arial"/>
              <a:buNone/>
            </a:pPr>
            <a:r>
              <a:rPr lang="en-US" sz="1400" dirty="0" err="1">
                <a:solidFill>
                  <a:schemeClr val="bg2"/>
                </a:solidFill>
                <a:latin typeface="Consolas" panose="020B0609020204030204" pitchFamily="49" charset="0"/>
              </a:rPr>
              <a:t>plt.show</a:t>
            </a:r>
            <a:r>
              <a:rPr lang="en-US" sz="1400" dirty="0">
                <a:solidFill>
                  <a:schemeClr val="bg2"/>
                </a:solidFill>
                <a:latin typeface="Consolas" panose="020B0609020204030204" pitchFamily="49" charset="0"/>
              </a:rPr>
              <a:t>()</a:t>
            </a:r>
          </a:p>
        </p:txBody>
      </p:sp>
      <p:sp>
        <p:nvSpPr>
          <p:cNvPr id="8" name="TextBox 7">
            <a:extLst>
              <a:ext uri="{FF2B5EF4-FFF2-40B4-BE49-F238E27FC236}">
                <a16:creationId xmlns:a16="http://schemas.microsoft.com/office/drawing/2014/main" id="{6EE91AA2-08FD-47B0-BB97-1E08FDA9874A}"/>
              </a:ext>
            </a:extLst>
          </p:cNvPr>
          <p:cNvSpPr txBox="1"/>
          <p:nvPr/>
        </p:nvSpPr>
        <p:spPr>
          <a:xfrm>
            <a:off x="4111083" y="3187761"/>
            <a:ext cx="3545947" cy="1384995"/>
          </a:xfrm>
          <a:prstGeom prst="rect">
            <a:avLst/>
          </a:prstGeom>
        </p:spPr>
        <p:txBody>
          <a:bodyPr wrap="square" rtlCol="0">
            <a:spAutoFit/>
          </a:bodyPr>
          <a:lstStyle/>
          <a:p>
            <a:r>
              <a:rPr lang="en-US" dirty="0">
                <a:latin typeface="+mj-lt"/>
              </a:rPr>
              <a:t>Display the 1</a:t>
            </a:r>
            <a:r>
              <a:rPr lang="en-US" baseline="30000" dirty="0">
                <a:latin typeface="+mj-lt"/>
              </a:rPr>
              <a:t>st</a:t>
            </a:r>
            <a:r>
              <a:rPr lang="en-US" dirty="0">
                <a:latin typeface="+mj-lt"/>
              </a:rPr>
              <a:t> digit (index 0) using the </a:t>
            </a:r>
            <a:r>
              <a:rPr lang="en-US" dirty="0" err="1">
                <a:latin typeface="+mj-lt"/>
              </a:rPr>
              <a:t>imshow</a:t>
            </a:r>
            <a:r>
              <a:rPr lang="en-US" dirty="0">
                <a:latin typeface="+mj-lt"/>
              </a:rPr>
              <a:t>() matplotlib function with an appropriate colormap.</a:t>
            </a:r>
          </a:p>
          <a:p>
            <a:endParaRPr lang="en-US" dirty="0">
              <a:latin typeface="+mj-lt"/>
            </a:endParaRPr>
          </a:p>
          <a:p>
            <a:r>
              <a:rPr lang="en-US" dirty="0">
                <a:latin typeface="+mj-lt"/>
              </a:rPr>
              <a:t>Find a good (intuitive) representation of your data in 2D black &amp; white space. </a:t>
            </a:r>
          </a:p>
        </p:txBody>
      </p:sp>
      <p:sp>
        <p:nvSpPr>
          <p:cNvPr id="7" name="Slide Number Placeholder 4">
            <a:extLst>
              <a:ext uri="{FF2B5EF4-FFF2-40B4-BE49-F238E27FC236}">
                <a16:creationId xmlns:a16="http://schemas.microsoft.com/office/drawing/2014/main" id="{CA988B3A-B611-4258-B04A-891299238D50}"/>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10</a:t>
            </a:fld>
            <a:endParaRPr lang="en-GB" dirty="0"/>
          </a:p>
        </p:txBody>
      </p:sp>
    </p:spTree>
    <p:extLst>
      <p:ext uri="{BB962C8B-B14F-4D97-AF65-F5344CB8AC3E}">
        <p14:creationId xmlns:p14="http://schemas.microsoft.com/office/powerpoint/2010/main" val="31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Distribution</a:t>
            </a:r>
          </a:p>
        </p:txBody>
      </p:sp>
      <p:sp>
        <p:nvSpPr>
          <p:cNvPr id="5" name="TextBox 4"/>
          <p:cNvSpPr txBox="1"/>
          <p:nvPr/>
        </p:nvSpPr>
        <p:spPr>
          <a:xfrm>
            <a:off x="4932677" y="3022618"/>
            <a:ext cx="3717420" cy="1815882"/>
          </a:xfrm>
          <a:prstGeom prst="rect">
            <a:avLst/>
          </a:prstGeom>
        </p:spPr>
        <p:txBody>
          <a:bodyPr wrap="square" rtlCol="0">
            <a:spAutoFit/>
          </a:bodyPr>
          <a:lstStyle/>
          <a:p>
            <a:r>
              <a:rPr lang="en-US" dirty="0"/>
              <a:t>The digits occur with similar frequencies  and although the digits are not uniformly distributed, each digit occurs between 5000 and 7000 times in the training data set</a:t>
            </a:r>
          </a:p>
          <a:p>
            <a:endParaRPr lang="en-US" dirty="0"/>
          </a:p>
          <a:p>
            <a:r>
              <a:rPr lang="en-US" dirty="0"/>
              <a:t>The actual frequencies are (0, 1, 2 … 9):</a:t>
            </a:r>
          </a:p>
          <a:p>
            <a:r>
              <a:rPr lang="en-US" dirty="0"/>
              <a:t>[5923, 6742, 5958, 6131, 5842, 5421, 5918, 6265, 5851, 5949]</a:t>
            </a:r>
          </a:p>
        </p:txBody>
      </p:sp>
      <p:sp>
        <p:nvSpPr>
          <p:cNvPr id="6" name="Text Placeholder 2">
            <a:extLst>
              <a:ext uri="{FF2B5EF4-FFF2-40B4-BE49-F238E27FC236}">
                <a16:creationId xmlns:a16="http://schemas.microsoft.com/office/drawing/2014/main" id="{AC7F81EA-08D1-459C-A845-67C6E8654603}"/>
              </a:ext>
            </a:extLst>
          </p:cNvPr>
          <p:cNvSpPr txBox="1">
            <a:spLocks/>
          </p:cNvSpPr>
          <p:nvPr/>
        </p:nvSpPr>
        <p:spPr>
          <a:xfrm>
            <a:off x="593387" y="1112108"/>
            <a:ext cx="8005864" cy="1472471"/>
          </a:xfrm>
          <a:prstGeom prst="rect">
            <a:avLst/>
          </a:prstGeom>
          <a:solidFill>
            <a:schemeClr val="bg1">
              <a:lumMod val="85000"/>
            </a:schemeClr>
          </a:solid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a:solidFill>
                  <a:schemeClr val="bg2"/>
                </a:solidFill>
                <a:latin typeface="Consolas" panose="020B0609020204030204" pitchFamily="49" charset="0"/>
              </a:rPr>
              <a:t>import seaborn as sns</a:t>
            </a:r>
          </a:p>
          <a:p>
            <a:pPr marL="7620" indent="0">
              <a:buFont typeface="Arial"/>
              <a:buNone/>
            </a:pPr>
            <a:r>
              <a:rPr lang="en-US" sz="1400" dirty="0" err="1">
                <a:solidFill>
                  <a:schemeClr val="bg2"/>
                </a:solidFill>
                <a:latin typeface="Consolas" panose="020B0609020204030204" pitchFamily="49" charset="0"/>
              </a:rPr>
              <a:t>sns.countplot</a:t>
            </a:r>
            <a:r>
              <a:rPr lang="en-US" sz="1400" dirty="0">
                <a:solidFill>
                  <a:schemeClr val="bg2"/>
                </a:solidFill>
                <a:latin typeface="Consolas" panose="020B0609020204030204" pitchFamily="49" charset="0"/>
              </a:rPr>
              <a:t>(x=</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 palette="</a:t>
            </a:r>
            <a:r>
              <a:rPr lang="en-US" sz="1400" dirty="0" err="1">
                <a:solidFill>
                  <a:schemeClr val="bg2"/>
                </a:solidFill>
                <a:latin typeface="Consolas" panose="020B0609020204030204" pitchFamily="49" charset="0"/>
              </a:rPr>
              <a:t>darkblue</a:t>
            </a:r>
            <a:r>
              <a:rPr lang="en-US" sz="1400" dirty="0">
                <a:solidFill>
                  <a:schemeClr val="bg2"/>
                </a:solidFill>
                <a:latin typeface="Consolas" panose="020B0609020204030204" pitchFamily="49" charset="0"/>
              </a:rPr>
              <a:t>")</a:t>
            </a:r>
          </a:p>
          <a:p>
            <a:pPr marL="7620" indent="0">
              <a:buFont typeface="Arial"/>
              <a:buNone/>
            </a:pPr>
            <a:r>
              <a:rPr lang="en-US" sz="1400" dirty="0" err="1">
                <a:solidFill>
                  <a:schemeClr val="bg2"/>
                </a:solidFill>
                <a:latin typeface="Consolas" panose="020B0609020204030204" pitchFamily="49" charset="0"/>
              </a:rPr>
              <a:t>plt.title</a:t>
            </a:r>
            <a:r>
              <a:rPr lang="en-US" sz="1400" dirty="0">
                <a:solidFill>
                  <a:schemeClr val="bg2"/>
                </a:solidFill>
                <a:latin typeface="Consolas" panose="020B0609020204030204" pitchFamily="49" charset="0"/>
              </a:rPr>
              <a:t>("Distribution of Digits")</a:t>
            </a:r>
          </a:p>
          <a:p>
            <a:pPr marL="7620" indent="0">
              <a:buFont typeface="Arial"/>
              <a:buNone/>
            </a:pPr>
            <a:r>
              <a:rPr lang="en-US" sz="1400" dirty="0" err="1">
                <a:solidFill>
                  <a:schemeClr val="bg2"/>
                </a:solidFill>
                <a:latin typeface="Consolas" panose="020B0609020204030204" pitchFamily="49" charset="0"/>
              </a:rPr>
              <a:t>plt.xlabel</a:t>
            </a:r>
            <a:r>
              <a:rPr lang="en-US" sz="1400" dirty="0">
                <a:solidFill>
                  <a:schemeClr val="bg2"/>
                </a:solidFill>
                <a:latin typeface="Consolas" panose="020B0609020204030204" pitchFamily="49" charset="0"/>
              </a:rPr>
              <a:t>("Image Label")</a:t>
            </a:r>
          </a:p>
          <a:p>
            <a:pPr marL="7620" indent="0">
              <a:buFont typeface="Arial"/>
              <a:buNone/>
            </a:pPr>
            <a:r>
              <a:rPr lang="en-US" sz="1400" dirty="0" err="1">
                <a:solidFill>
                  <a:schemeClr val="bg2"/>
                </a:solidFill>
                <a:latin typeface="Consolas" panose="020B0609020204030204" pitchFamily="49" charset="0"/>
              </a:rPr>
              <a:t>plt.ylabel</a:t>
            </a:r>
            <a:r>
              <a:rPr lang="en-US" sz="1400" dirty="0">
                <a:solidFill>
                  <a:schemeClr val="bg2"/>
                </a:solidFill>
                <a:latin typeface="Consolas" panose="020B0609020204030204" pitchFamily="49" charset="0"/>
              </a:rPr>
              <a:t>("Count")</a:t>
            </a:r>
          </a:p>
        </p:txBody>
      </p:sp>
      <p:pic>
        <p:nvPicPr>
          <p:cNvPr id="9" name="Content Placeholder 8" descr="Chart, bar chart&#10;&#10;Description automatically generated">
            <a:extLst>
              <a:ext uri="{FF2B5EF4-FFF2-40B4-BE49-F238E27FC236}">
                <a16:creationId xmlns:a16="http://schemas.microsoft.com/office/drawing/2014/main" id="{ECDBFBDE-23BD-4F12-9560-163D2A91CAD1}"/>
              </a:ext>
            </a:extLst>
          </p:cNvPr>
          <p:cNvPicPr>
            <a:picLocks noGrp="1" noChangeAspect="1"/>
          </p:cNvPicPr>
          <p:nvPr>
            <p:ph idx="1"/>
          </p:nvPr>
        </p:nvPicPr>
        <p:blipFill>
          <a:blip r:embed="rId3"/>
          <a:stretch>
            <a:fillRect/>
          </a:stretch>
        </p:blipFill>
        <p:spPr>
          <a:xfrm>
            <a:off x="603007" y="2670365"/>
            <a:ext cx="4149493" cy="2886501"/>
          </a:xfrm>
        </p:spPr>
      </p:pic>
      <p:sp>
        <p:nvSpPr>
          <p:cNvPr id="7" name="Slide Number Placeholder 4">
            <a:extLst>
              <a:ext uri="{FF2B5EF4-FFF2-40B4-BE49-F238E27FC236}">
                <a16:creationId xmlns:a16="http://schemas.microsoft.com/office/drawing/2014/main" id="{D752E3B5-04A7-4A5E-AC80-2F594907C77E}"/>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11</a:t>
            </a:fld>
            <a:endParaRPr lang="en-GB" dirty="0"/>
          </a:p>
        </p:txBody>
      </p:sp>
    </p:spTree>
    <p:extLst>
      <p:ext uri="{BB962C8B-B14F-4D97-AF65-F5344CB8AC3E}">
        <p14:creationId xmlns:p14="http://schemas.microsoft.com/office/powerpoint/2010/main" val="311477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pPr algn="ctr"/>
            <a:endParaRPr lang="en-US" sz="3600" i="1" dirty="0"/>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12</a:t>
            </a:fld>
            <a:endParaRPr lang="en-GB"/>
          </a:p>
        </p:txBody>
      </p:sp>
      <p:sp>
        <p:nvSpPr>
          <p:cNvPr id="6" name="Title 1">
            <a:extLst>
              <a:ext uri="{FF2B5EF4-FFF2-40B4-BE49-F238E27FC236}">
                <a16:creationId xmlns:a16="http://schemas.microsoft.com/office/drawing/2014/main" id="{39E66E45-1F7A-47EE-A517-20DDCF7A7CCD}"/>
              </a:ext>
            </a:extLst>
          </p:cNvPr>
          <p:cNvSpPr txBox="1">
            <a:spLocks/>
          </p:cNvSpPr>
          <p:nvPr/>
        </p:nvSpPr>
        <p:spPr>
          <a:xfrm>
            <a:off x="1929211" y="2222499"/>
            <a:ext cx="6698060" cy="1758652"/>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3200"/>
              <a:buFont typeface="Franklin Gothic"/>
              <a:buNone/>
              <a:defRPr sz="25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B4183"/>
              </a:buClr>
              <a:buSzPts val="3200"/>
              <a:buFont typeface="Franklin Gothic"/>
              <a:buNone/>
              <a:tabLst/>
              <a:defRPr/>
            </a:pPr>
            <a:r>
              <a:rPr kumimoji="0" lang="en-US" sz="2500" b="0" i="0" u="none" strike="noStrike" kern="0" cap="none" spc="0" normalizeH="0" baseline="0" noProof="0" dirty="0">
                <a:ln>
                  <a:noFill/>
                </a:ln>
                <a:solidFill>
                  <a:srgbClr val="0B4183"/>
                </a:solidFill>
                <a:effectLst/>
                <a:uLnTx/>
                <a:uFillTx/>
                <a:latin typeface="Franklin Gothic"/>
                <a:sym typeface="Franklin Gothic"/>
              </a:rPr>
              <a:t>Deep Learning Basics</a:t>
            </a:r>
          </a:p>
        </p:txBody>
      </p:sp>
    </p:spTree>
    <p:extLst>
      <p:ext uri="{BB962C8B-B14F-4D97-AF65-F5344CB8AC3E}">
        <p14:creationId xmlns:p14="http://schemas.microsoft.com/office/powerpoint/2010/main" val="205151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59" y="3181959"/>
            <a:ext cx="4696480" cy="2267266"/>
          </a:xfrm>
          <a:prstGeom prst="rect">
            <a:avLst/>
          </a:prstGeom>
        </p:spPr>
      </p:pic>
      <p:sp>
        <p:nvSpPr>
          <p:cNvPr id="11" name="Title 15">
            <a:extLst>
              <a:ext uri="{FF2B5EF4-FFF2-40B4-BE49-F238E27FC236}">
                <a16:creationId xmlns:a16="http://schemas.microsoft.com/office/drawing/2014/main" id="{81D04302-BD01-47B8-8F01-D766B85B181F}"/>
              </a:ext>
            </a:extLst>
          </p:cNvPr>
          <p:cNvSpPr txBox="1">
            <a:spLocks/>
          </p:cNvSpPr>
          <p:nvPr/>
        </p:nvSpPr>
        <p:spPr>
          <a:xfrm>
            <a:off x="1113236" y="379380"/>
            <a:ext cx="6917528" cy="65181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24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r>
              <a:rPr lang="en-US" sz="3200" dirty="0"/>
              <a:t>Creating Layers</a:t>
            </a:r>
          </a:p>
        </p:txBody>
      </p:sp>
      <p:sp>
        <p:nvSpPr>
          <p:cNvPr id="12" name="Text Placeholder 2">
            <a:extLst>
              <a:ext uri="{FF2B5EF4-FFF2-40B4-BE49-F238E27FC236}">
                <a16:creationId xmlns:a16="http://schemas.microsoft.com/office/drawing/2014/main" id="{6F83F37E-A9AD-488E-919F-95F8860DD580}"/>
              </a:ext>
            </a:extLst>
          </p:cNvPr>
          <p:cNvSpPr txBox="1">
            <a:spLocks/>
          </p:cNvSpPr>
          <p:nvPr/>
        </p:nvSpPr>
        <p:spPr>
          <a:xfrm>
            <a:off x="593387" y="1103870"/>
            <a:ext cx="8005864" cy="1993557"/>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a:solidFill>
                  <a:schemeClr val="bg2"/>
                </a:solidFill>
                <a:latin typeface="Consolas" panose="020B0609020204030204" pitchFamily="49" charset="0"/>
              </a:rPr>
              <a:t>from </a:t>
            </a:r>
            <a:r>
              <a:rPr lang="en-US" sz="1400" dirty="0" err="1">
                <a:solidFill>
                  <a:schemeClr val="bg2"/>
                </a:solidFill>
                <a:latin typeface="Consolas" panose="020B0609020204030204" pitchFamily="49" charset="0"/>
              </a:rPr>
              <a:t>tensorflow.keras</a:t>
            </a:r>
            <a:r>
              <a:rPr lang="en-US" sz="1400" dirty="0">
                <a:solidFill>
                  <a:schemeClr val="bg2"/>
                </a:solidFill>
                <a:latin typeface="Consolas" panose="020B0609020204030204" pitchFamily="49" charset="0"/>
              </a:rPr>
              <a:t> import models</a:t>
            </a:r>
          </a:p>
          <a:p>
            <a:pPr marL="7620" indent="0">
              <a:buFont typeface="Arial"/>
              <a:buNone/>
            </a:pPr>
            <a:r>
              <a:rPr lang="en-US" sz="1400" dirty="0">
                <a:solidFill>
                  <a:schemeClr val="bg2"/>
                </a:solidFill>
                <a:latin typeface="Consolas" panose="020B0609020204030204" pitchFamily="49" charset="0"/>
              </a:rPr>
              <a:t>from </a:t>
            </a:r>
            <a:r>
              <a:rPr lang="en-US" sz="1400" dirty="0" err="1">
                <a:solidFill>
                  <a:schemeClr val="bg2"/>
                </a:solidFill>
                <a:latin typeface="Consolas" panose="020B0609020204030204" pitchFamily="49" charset="0"/>
              </a:rPr>
              <a:t>tensorflow.keras</a:t>
            </a:r>
            <a:r>
              <a:rPr lang="en-US" sz="1400" dirty="0">
                <a:solidFill>
                  <a:schemeClr val="bg2"/>
                </a:solidFill>
                <a:latin typeface="Consolas" panose="020B0609020204030204" pitchFamily="49" charset="0"/>
              </a:rPr>
              <a:t> import layers</a:t>
            </a:r>
          </a:p>
          <a:p>
            <a:pPr marL="7620" indent="0">
              <a:buFont typeface="Arial"/>
              <a:buNone/>
            </a:pPr>
            <a:r>
              <a:rPr lang="en-US" sz="1400" dirty="0">
                <a:solidFill>
                  <a:schemeClr val="bg2"/>
                </a:solidFill>
                <a:latin typeface="Consolas" panose="020B0609020204030204" pitchFamily="49" charset="0"/>
              </a:rPr>
              <a:t>network = </a:t>
            </a:r>
            <a:r>
              <a:rPr lang="en-US" sz="1400" dirty="0" err="1">
                <a:solidFill>
                  <a:schemeClr val="bg2"/>
                </a:solidFill>
                <a:latin typeface="Consolas" panose="020B0609020204030204" pitchFamily="49" charset="0"/>
              </a:rPr>
              <a:t>models.Sequential</a:t>
            </a:r>
            <a:r>
              <a:rPr lang="en-US" sz="1400" dirty="0">
                <a:solidFill>
                  <a:schemeClr val="bg2"/>
                </a:solidFill>
                <a:latin typeface="Consolas" panose="020B0609020204030204" pitchFamily="49" charset="0"/>
              </a:rPr>
              <a:t>()</a:t>
            </a:r>
          </a:p>
          <a:p>
            <a:pPr marL="7620" indent="0">
              <a:buFont typeface="Arial"/>
              <a:buNone/>
            </a:pPr>
            <a:r>
              <a:rPr lang="en-US" sz="1400" dirty="0" err="1">
                <a:solidFill>
                  <a:schemeClr val="bg2"/>
                </a:solidFill>
                <a:latin typeface="Consolas" panose="020B0609020204030204" pitchFamily="49" charset="0"/>
              </a:rPr>
              <a:t>network.add</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layers.Dense</a:t>
            </a:r>
            <a:r>
              <a:rPr lang="en-US" sz="1400" dirty="0">
                <a:solidFill>
                  <a:schemeClr val="bg2"/>
                </a:solidFill>
                <a:latin typeface="Consolas" panose="020B0609020204030204" pitchFamily="49" charset="0"/>
              </a:rPr>
              <a:t>(512, activation='</a:t>
            </a:r>
            <a:r>
              <a:rPr lang="en-US" sz="1400" dirty="0" err="1">
                <a:solidFill>
                  <a:schemeClr val="bg2"/>
                </a:solidFill>
                <a:latin typeface="Consolas" panose="020B0609020204030204" pitchFamily="49" charset="0"/>
              </a:rPr>
              <a:t>relu</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input_shape</a:t>
            </a:r>
            <a:r>
              <a:rPr lang="en-US" sz="1400" dirty="0">
                <a:solidFill>
                  <a:schemeClr val="bg2"/>
                </a:solidFill>
                <a:latin typeface="Consolas" panose="020B0609020204030204" pitchFamily="49" charset="0"/>
              </a:rPr>
              <a:t>=(28 * 28,)))</a:t>
            </a:r>
          </a:p>
          <a:p>
            <a:pPr marL="7620" indent="0">
              <a:buFont typeface="Arial"/>
              <a:buNone/>
            </a:pPr>
            <a:r>
              <a:rPr lang="en-US" sz="1400" dirty="0" err="1">
                <a:solidFill>
                  <a:schemeClr val="bg2"/>
                </a:solidFill>
                <a:latin typeface="Consolas" panose="020B0609020204030204" pitchFamily="49" charset="0"/>
              </a:rPr>
              <a:t>network.add</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layers.Dense</a:t>
            </a:r>
            <a:r>
              <a:rPr lang="en-US" sz="1400" dirty="0">
                <a:solidFill>
                  <a:schemeClr val="bg2"/>
                </a:solidFill>
                <a:latin typeface="Consolas" panose="020B0609020204030204" pitchFamily="49" charset="0"/>
              </a:rPr>
              <a:t>(10, activation='</a:t>
            </a:r>
            <a:r>
              <a:rPr lang="en-US" sz="1400" dirty="0" err="1">
                <a:solidFill>
                  <a:schemeClr val="bg2"/>
                </a:solidFill>
                <a:latin typeface="Consolas" panose="020B0609020204030204" pitchFamily="49" charset="0"/>
              </a:rPr>
              <a:t>softmax</a:t>
            </a:r>
            <a:r>
              <a:rPr lang="en-US" sz="1400" dirty="0">
                <a:solidFill>
                  <a:schemeClr val="bg2"/>
                </a:solidFill>
                <a:latin typeface="Consolas" panose="020B0609020204030204" pitchFamily="49" charset="0"/>
              </a:rPr>
              <a:t>'))</a:t>
            </a:r>
          </a:p>
          <a:p>
            <a:pPr marL="7620" indent="0">
              <a:buFont typeface="Arial"/>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network.summary</a:t>
            </a:r>
            <a:r>
              <a:rPr lang="en-US" sz="1400" dirty="0">
                <a:solidFill>
                  <a:schemeClr val="bg2"/>
                </a:solidFill>
                <a:latin typeface="Consolas" panose="020B0609020204030204" pitchFamily="49" charset="0"/>
              </a:rPr>
              <a:t>())</a:t>
            </a:r>
          </a:p>
        </p:txBody>
      </p:sp>
      <p:sp>
        <p:nvSpPr>
          <p:cNvPr id="13" name="TextBox 12">
            <a:extLst>
              <a:ext uri="{FF2B5EF4-FFF2-40B4-BE49-F238E27FC236}">
                <a16:creationId xmlns:a16="http://schemas.microsoft.com/office/drawing/2014/main" id="{AD298F1A-DFE7-4A41-B226-91E31D528063}"/>
              </a:ext>
            </a:extLst>
          </p:cNvPr>
          <p:cNvSpPr txBox="1"/>
          <p:nvPr/>
        </p:nvSpPr>
        <p:spPr>
          <a:xfrm>
            <a:off x="5568777" y="3629524"/>
            <a:ext cx="3081319" cy="1600438"/>
          </a:xfrm>
          <a:prstGeom prst="rect">
            <a:avLst/>
          </a:prstGeom>
        </p:spPr>
        <p:txBody>
          <a:bodyPr wrap="square" rtlCol="0">
            <a:spAutoFit/>
          </a:bodyPr>
          <a:lstStyle/>
          <a:p>
            <a:r>
              <a:rPr lang="en-US" dirty="0"/>
              <a:t>Very, very simple densely connected neural network with an input and two dense layers.</a:t>
            </a:r>
          </a:p>
          <a:p>
            <a:endParaRPr lang="en-US" dirty="0"/>
          </a:p>
          <a:p>
            <a:r>
              <a:rPr lang="en-US" dirty="0"/>
              <a:t>Notice the number of parameters that needs to be trained (even for this simple neural network)!! </a:t>
            </a:r>
          </a:p>
        </p:txBody>
      </p:sp>
      <p:sp>
        <p:nvSpPr>
          <p:cNvPr id="6" name="Slide Number Placeholder 4">
            <a:extLst>
              <a:ext uri="{FF2B5EF4-FFF2-40B4-BE49-F238E27FC236}">
                <a16:creationId xmlns:a16="http://schemas.microsoft.com/office/drawing/2014/main" id="{44568410-42E6-4EDD-BBB7-7DC6DC3C069E}"/>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13</a:t>
            </a:fld>
            <a:endParaRPr lang="en-GB" dirty="0"/>
          </a:p>
        </p:txBody>
      </p:sp>
    </p:spTree>
    <p:extLst>
      <p:ext uri="{BB962C8B-B14F-4D97-AF65-F5344CB8AC3E}">
        <p14:creationId xmlns:p14="http://schemas.microsoft.com/office/powerpoint/2010/main" val="256462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2636" y="808262"/>
            <a:ext cx="8157544" cy="3762671"/>
          </a:xfrm>
        </p:spPr>
        <p:txBody>
          <a:bodyPr/>
          <a:lstStyle/>
          <a:p>
            <a:r>
              <a:rPr lang="en-US" dirty="0"/>
              <a:t>We just created a fully connected neural network using dense layers. </a:t>
            </a:r>
          </a:p>
          <a:p>
            <a:r>
              <a:rPr lang="en-US" dirty="0"/>
              <a:t>For our first layer, the output would be an array of 512 elements. With “</a:t>
            </a:r>
            <a:r>
              <a:rPr lang="en-US" dirty="0" err="1"/>
              <a:t>relu</a:t>
            </a:r>
            <a:r>
              <a:rPr lang="en-US" dirty="0"/>
              <a:t>” activation function, all of the array elements will be non-negative (greater or equal to 0).</a:t>
            </a:r>
          </a:p>
          <a:p>
            <a:r>
              <a:rPr lang="en-US" dirty="0"/>
              <a:t>For our second layer, the output would be an array of 10 elements. With “</a:t>
            </a:r>
            <a:r>
              <a:rPr lang="en-US" dirty="0" err="1"/>
              <a:t>softmax</a:t>
            </a:r>
            <a:r>
              <a:rPr lang="en-US" dirty="0"/>
              <a:t>”, we will have a probability score on each of the entries.</a:t>
            </a:r>
          </a:p>
        </p:txBody>
      </p:sp>
      <p:sp>
        <p:nvSpPr>
          <p:cNvPr id="3" name="Title 1">
            <a:extLst>
              <a:ext uri="{FF2B5EF4-FFF2-40B4-BE49-F238E27FC236}">
                <a16:creationId xmlns:a16="http://schemas.microsoft.com/office/drawing/2014/main" id="{549075F4-C068-4CE7-9304-33F9AA11BCA0}"/>
              </a:ext>
            </a:extLst>
          </p:cNvPr>
          <p:cNvSpPr>
            <a:spLocks noGrp="1"/>
          </p:cNvSpPr>
          <p:nvPr>
            <p:ph type="title"/>
          </p:nvPr>
        </p:nvSpPr>
        <p:spPr>
          <a:xfrm>
            <a:off x="469727" y="159738"/>
            <a:ext cx="8157544" cy="1089755"/>
          </a:xfrm>
        </p:spPr>
        <p:txBody>
          <a:bodyPr/>
          <a:lstStyle/>
          <a:p>
            <a:r>
              <a:rPr lang="en-US" dirty="0"/>
              <a:t>MNIST Layers Summary</a:t>
            </a:r>
          </a:p>
        </p:txBody>
      </p:sp>
      <p:sp>
        <p:nvSpPr>
          <p:cNvPr id="4" name="Slide Number Placeholder 4">
            <a:extLst>
              <a:ext uri="{FF2B5EF4-FFF2-40B4-BE49-F238E27FC236}">
                <a16:creationId xmlns:a16="http://schemas.microsoft.com/office/drawing/2014/main" id="{922D66DF-4BD8-4DCD-BF88-7EA904906206}"/>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14</a:t>
            </a:fld>
            <a:endParaRPr lang="en-GB" dirty="0"/>
          </a:p>
        </p:txBody>
      </p:sp>
    </p:spTree>
    <p:extLst>
      <p:ext uri="{BB962C8B-B14F-4D97-AF65-F5344CB8AC3E}">
        <p14:creationId xmlns:p14="http://schemas.microsoft.com/office/powerpoint/2010/main" val="28446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Network Compilation</a:t>
            </a:r>
          </a:p>
        </p:txBody>
      </p:sp>
      <p:sp>
        <p:nvSpPr>
          <p:cNvPr id="4" name="TextBox 3"/>
          <p:cNvSpPr txBox="1"/>
          <p:nvPr/>
        </p:nvSpPr>
        <p:spPr>
          <a:xfrm>
            <a:off x="593388" y="2561505"/>
            <a:ext cx="7243106" cy="2462213"/>
          </a:xfrm>
          <a:prstGeom prst="rect">
            <a:avLst/>
          </a:prstGeom>
        </p:spPr>
        <p:txBody>
          <a:bodyPr wrap="square" rtlCol="0">
            <a:spAutoFit/>
          </a:bodyPr>
          <a:lstStyle/>
          <a:p>
            <a:pPr marL="285750" indent="-28575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The optimizer: the mechanism that the network uses to update the network weights based on the input data and loss function.</a:t>
            </a:r>
          </a:p>
          <a:p>
            <a:pPr marL="285750" indent="-28575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The loss function: it enables the network to measure its performance on the training data.</a:t>
            </a:r>
          </a:p>
          <a:p>
            <a:pPr marL="285750" indent="-28575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The metrics: used to evaluate the model during training and testing (accuracy in this case).</a:t>
            </a:r>
          </a:p>
          <a:p>
            <a:endParaRPr lang="en-US" dirty="0"/>
          </a:p>
        </p:txBody>
      </p:sp>
      <p:sp>
        <p:nvSpPr>
          <p:cNvPr id="5" name="Text Placeholder 2">
            <a:extLst>
              <a:ext uri="{FF2B5EF4-FFF2-40B4-BE49-F238E27FC236}">
                <a16:creationId xmlns:a16="http://schemas.microsoft.com/office/drawing/2014/main" id="{E691BCB9-9CEB-4C7D-9100-335C9609CDCC}"/>
              </a:ext>
            </a:extLst>
          </p:cNvPr>
          <p:cNvSpPr txBox="1">
            <a:spLocks/>
          </p:cNvSpPr>
          <p:nvPr/>
        </p:nvSpPr>
        <p:spPr>
          <a:xfrm>
            <a:off x="593387" y="1095632"/>
            <a:ext cx="8005864" cy="1029731"/>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err="1">
                <a:solidFill>
                  <a:schemeClr val="bg2"/>
                </a:solidFill>
                <a:latin typeface="Consolas" panose="020B0609020204030204" pitchFamily="49" charset="0"/>
              </a:rPr>
              <a:t>network.compile</a:t>
            </a:r>
            <a:r>
              <a:rPr lang="en-US" sz="1400" dirty="0">
                <a:solidFill>
                  <a:schemeClr val="bg2"/>
                </a:solidFill>
                <a:latin typeface="Consolas" panose="020B0609020204030204" pitchFamily="49" charset="0"/>
              </a:rPr>
              <a:t>(optimizer='</a:t>
            </a:r>
            <a:r>
              <a:rPr lang="en-US" sz="1400" dirty="0" err="1">
                <a:solidFill>
                  <a:schemeClr val="bg2"/>
                </a:solidFill>
                <a:latin typeface="Consolas" panose="020B0609020204030204" pitchFamily="49" charset="0"/>
              </a:rPr>
              <a:t>rmsprop</a:t>
            </a:r>
            <a:r>
              <a:rPr lang="en-US" sz="1400" dirty="0">
                <a:solidFill>
                  <a:schemeClr val="bg2"/>
                </a:solidFill>
                <a:latin typeface="Consolas" panose="020B0609020204030204" pitchFamily="49" charset="0"/>
              </a:rPr>
              <a:t>’,</a:t>
            </a:r>
          </a:p>
          <a:p>
            <a:pPr marL="7620" indent="0">
              <a:buFont typeface="Arial"/>
              <a:buNone/>
            </a:pPr>
            <a:r>
              <a:rPr lang="en-US" sz="1400" dirty="0">
                <a:solidFill>
                  <a:schemeClr val="bg2"/>
                </a:solidFill>
                <a:latin typeface="Consolas" panose="020B0609020204030204" pitchFamily="49" charset="0"/>
              </a:rPr>
              <a:t>                loss='</a:t>
            </a:r>
            <a:r>
              <a:rPr lang="en-US" sz="1400" dirty="0" err="1">
                <a:solidFill>
                  <a:schemeClr val="bg2"/>
                </a:solidFill>
                <a:latin typeface="Consolas" panose="020B0609020204030204" pitchFamily="49" charset="0"/>
              </a:rPr>
              <a:t>categorical_crossentropy</a:t>
            </a:r>
            <a:r>
              <a:rPr lang="en-US" sz="1400" dirty="0">
                <a:solidFill>
                  <a:schemeClr val="bg2"/>
                </a:solidFill>
                <a:latin typeface="Consolas" panose="020B0609020204030204" pitchFamily="49" charset="0"/>
              </a:rPr>
              <a:t>’,</a:t>
            </a:r>
          </a:p>
          <a:p>
            <a:pPr marL="7620" indent="0">
              <a:buFont typeface="Arial"/>
              <a:buNone/>
            </a:pPr>
            <a:r>
              <a:rPr lang="en-US" sz="1400" dirty="0">
                <a:solidFill>
                  <a:schemeClr val="bg2"/>
                </a:solidFill>
                <a:latin typeface="Consolas" panose="020B0609020204030204" pitchFamily="49" charset="0"/>
              </a:rPr>
              <a:t>                metrics=['accuracy'])</a:t>
            </a:r>
          </a:p>
        </p:txBody>
      </p:sp>
      <p:sp>
        <p:nvSpPr>
          <p:cNvPr id="6" name="Slide Number Placeholder 4">
            <a:extLst>
              <a:ext uri="{FF2B5EF4-FFF2-40B4-BE49-F238E27FC236}">
                <a16:creationId xmlns:a16="http://schemas.microsoft.com/office/drawing/2014/main" id="{5F4F3AB7-F225-44DE-83DD-A70D244E1898}"/>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15</a:t>
            </a:fld>
            <a:endParaRPr lang="en-GB" dirty="0"/>
          </a:p>
        </p:txBody>
      </p:sp>
    </p:spTree>
    <p:extLst>
      <p:ext uri="{BB962C8B-B14F-4D97-AF65-F5344CB8AC3E}">
        <p14:creationId xmlns:p14="http://schemas.microsoft.com/office/powerpoint/2010/main" val="87214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Data Preprocessing</a:t>
            </a:r>
          </a:p>
        </p:txBody>
      </p:sp>
      <p:sp>
        <p:nvSpPr>
          <p:cNvPr id="4" name="TextBox 3"/>
          <p:cNvSpPr txBox="1"/>
          <p:nvPr/>
        </p:nvSpPr>
        <p:spPr>
          <a:xfrm>
            <a:off x="624524" y="2733420"/>
            <a:ext cx="8157543" cy="2554545"/>
          </a:xfrm>
          <a:prstGeom prst="rect">
            <a:avLst/>
          </a:prstGeom>
        </p:spPr>
        <p:txBody>
          <a:bodyPr wrap="square" rtlCol="0">
            <a:spAutoFit/>
          </a:bodyPr>
          <a:lstStyle/>
          <a:p>
            <a:pPr>
              <a:buClr>
                <a:schemeClr val="accent1"/>
              </a:buClr>
            </a:pPr>
            <a:r>
              <a:rPr lang="en-US" sz="2000" dirty="0">
                <a:solidFill>
                  <a:schemeClr val="bg2"/>
                </a:solidFill>
                <a:latin typeface="Helvetica" panose="020B0604020202020204" pitchFamily="34" charset="0"/>
                <a:cs typeface="Helvetica" panose="020B0604020202020204" pitchFamily="34" charset="0"/>
              </a:rPr>
              <a:t>Reshaping the training image and test image data sets from:</a:t>
            </a:r>
          </a:p>
          <a:p>
            <a:pPr marL="342900"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a 3D array (tensor) of shape (60000, 28, 28), into  </a:t>
            </a:r>
          </a:p>
          <a:p>
            <a:pPr marL="342900"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a 2D array (tensor) of (60000, 28 * 28) </a:t>
            </a:r>
          </a:p>
          <a:p>
            <a:pPr>
              <a:buClr>
                <a:schemeClr val="accent1"/>
              </a:buClr>
            </a:pPr>
            <a:r>
              <a:rPr lang="en-US" sz="2000" dirty="0">
                <a:solidFill>
                  <a:schemeClr val="bg2"/>
                </a:solidFill>
                <a:latin typeface="Helvetica" panose="020B0604020202020204" pitchFamily="34" charset="0"/>
                <a:cs typeface="Helvetica" panose="020B0604020202020204" pitchFamily="34" charset="0"/>
              </a:rPr>
              <a:t>Result:</a:t>
            </a:r>
          </a:p>
          <a:p>
            <a:pPr marL="342900" lvl="4"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an array of 60000 entries </a:t>
            </a:r>
          </a:p>
          <a:p>
            <a:pPr marL="342900" lvl="3"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each entry is an array with size of 28 * 28 (784) elements</a:t>
            </a:r>
          </a:p>
          <a:p>
            <a:pPr marL="342900" indent="-342900">
              <a:buClr>
                <a:schemeClr val="accent1"/>
              </a:buClr>
              <a:buFont typeface="Arial" panose="020B0604020202020204" pitchFamily="34" charset="0"/>
              <a:buChar char="•"/>
            </a:pPr>
            <a:endParaRPr lang="en-US" sz="2000" dirty="0">
              <a:solidFill>
                <a:schemeClr val="bg2"/>
              </a:solidFill>
              <a:latin typeface="Helvetica" panose="020B0604020202020204" pitchFamily="34" charset="0"/>
              <a:cs typeface="Helvetica" panose="020B0604020202020204" pitchFamily="34" charset="0"/>
            </a:endParaRPr>
          </a:p>
          <a:p>
            <a:pPr marL="342900"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Also, we need to convert the label from int8 to float32</a:t>
            </a:r>
          </a:p>
        </p:txBody>
      </p:sp>
      <p:sp>
        <p:nvSpPr>
          <p:cNvPr id="5" name="Text Placeholder 2">
            <a:extLst>
              <a:ext uri="{FF2B5EF4-FFF2-40B4-BE49-F238E27FC236}">
                <a16:creationId xmlns:a16="http://schemas.microsoft.com/office/drawing/2014/main" id="{E2AD721F-D443-4D7F-AAE3-61A926486ED6}"/>
              </a:ext>
            </a:extLst>
          </p:cNvPr>
          <p:cNvSpPr txBox="1">
            <a:spLocks/>
          </p:cNvSpPr>
          <p:nvPr/>
        </p:nvSpPr>
        <p:spPr>
          <a:xfrm>
            <a:off x="593387" y="1095632"/>
            <a:ext cx="8005864" cy="1342768"/>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err="1">
                <a:solidFill>
                  <a:schemeClr val="bg2"/>
                </a:solidFill>
                <a:latin typeface="Consolas" panose="020B0609020204030204" pitchFamily="49" charset="0"/>
              </a:rPr>
              <a:t>train_images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train_images.reshape</a:t>
            </a:r>
            <a:r>
              <a:rPr lang="en-US" sz="1400" dirty="0">
                <a:solidFill>
                  <a:schemeClr val="bg2"/>
                </a:solidFill>
                <a:latin typeface="Consolas" panose="020B0609020204030204" pitchFamily="49" charset="0"/>
              </a:rPr>
              <a:t>((60000, 28 * 28))</a:t>
            </a:r>
          </a:p>
          <a:p>
            <a:pPr marL="7620" indent="0">
              <a:buFont typeface="Arial"/>
              <a:buNone/>
            </a:pPr>
            <a:r>
              <a:rPr lang="en-US" sz="1400" dirty="0" err="1">
                <a:solidFill>
                  <a:schemeClr val="bg2"/>
                </a:solidFill>
                <a:latin typeface="Consolas" panose="020B0609020204030204" pitchFamily="49" charset="0"/>
              </a:rPr>
              <a:t>train_images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train_images.astype</a:t>
            </a:r>
            <a:r>
              <a:rPr lang="en-US" sz="1400" dirty="0">
                <a:solidFill>
                  <a:schemeClr val="bg2"/>
                </a:solidFill>
                <a:latin typeface="Consolas" panose="020B0609020204030204" pitchFamily="49" charset="0"/>
              </a:rPr>
              <a:t>('float32') / 255</a:t>
            </a:r>
          </a:p>
          <a:p>
            <a:pPr marL="7620" indent="0">
              <a:buFont typeface="Arial"/>
              <a:buNone/>
            </a:pPr>
            <a:r>
              <a:rPr lang="en-US" sz="1400" dirty="0" err="1">
                <a:solidFill>
                  <a:schemeClr val="bg2"/>
                </a:solidFill>
                <a:latin typeface="Consolas" panose="020B0609020204030204" pitchFamily="49" charset="0"/>
              </a:rPr>
              <a:t>test_images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test_images.reshape</a:t>
            </a:r>
            <a:r>
              <a:rPr lang="en-US" sz="1400" dirty="0">
                <a:solidFill>
                  <a:schemeClr val="bg2"/>
                </a:solidFill>
                <a:latin typeface="Consolas" panose="020B0609020204030204" pitchFamily="49" charset="0"/>
              </a:rPr>
              <a:t>((10000, 28 * 28))</a:t>
            </a:r>
          </a:p>
          <a:p>
            <a:pPr marL="7620" indent="0">
              <a:buFont typeface="Arial"/>
              <a:buNone/>
            </a:pPr>
            <a:r>
              <a:rPr lang="en-US" sz="1400" dirty="0" err="1">
                <a:solidFill>
                  <a:schemeClr val="bg2"/>
                </a:solidFill>
                <a:latin typeface="Consolas" panose="020B0609020204030204" pitchFamily="49" charset="0"/>
              </a:rPr>
              <a:t>test_images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test_images.astype</a:t>
            </a:r>
            <a:r>
              <a:rPr lang="en-US" sz="1400" dirty="0">
                <a:solidFill>
                  <a:schemeClr val="bg2"/>
                </a:solidFill>
                <a:latin typeface="Consolas" panose="020B0609020204030204" pitchFamily="49" charset="0"/>
              </a:rPr>
              <a:t>('float32') / 255</a:t>
            </a:r>
          </a:p>
        </p:txBody>
      </p:sp>
      <p:sp>
        <p:nvSpPr>
          <p:cNvPr id="6" name="Slide Number Placeholder 4">
            <a:extLst>
              <a:ext uri="{FF2B5EF4-FFF2-40B4-BE49-F238E27FC236}">
                <a16:creationId xmlns:a16="http://schemas.microsoft.com/office/drawing/2014/main" id="{CF2855BD-92EB-4053-A969-F20FE9313BEE}"/>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16</a:t>
            </a:fld>
            <a:endParaRPr lang="en-GB" dirty="0"/>
          </a:p>
        </p:txBody>
      </p:sp>
    </p:spTree>
    <p:extLst>
      <p:ext uri="{BB962C8B-B14F-4D97-AF65-F5344CB8AC3E}">
        <p14:creationId xmlns:p14="http://schemas.microsoft.com/office/powerpoint/2010/main" val="419621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a:xfrm>
            <a:off x="469727" y="140044"/>
            <a:ext cx="8157544" cy="1109450"/>
          </a:xfrm>
        </p:spPr>
        <p:txBody>
          <a:bodyPr/>
          <a:lstStyle/>
          <a:p>
            <a:r>
              <a:rPr lang="en-US" dirty="0"/>
              <a:t>Categorical Encoding of the Labels</a:t>
            </a:r>
          </a:p>
        </p:txBody>
      </p:sp>
      <p:sp>
        <p:nvSpPr>
          <p:cNvPr id="5" name="TextBox 4"/>
          <p:cNvSpPr txBox="1"/>
          <p:nvPr/>
        </p:nvSpPr>
        <p:spPr>
          <a:xfrm>
            <a:off x="752030" y="2237553"/>
            <a:ext cx="7485808" cy="3170099"/>
          </a:xfrm>
          <a:prstGeom prst="rect">
            <a:avLst/>
          </a:prstGeom>
        </p:spPr>
        <p:txBody>
          <a:bodyPr wrap="square" rtlCol="0">
            <a:spAutoFit/>
          </a:bodyPr>
          <a:lstStyle/>
          <a:p>
            <a:r>
              <a:rPr lang="en-US" sz="2000" dirty="0">
                <a:latin typeface="Helvetica" panose="020B0604020202020204" pitchFamily="34" charset="0"/>
                <a:cs typeface="Helvetica" panose="020B0604020202020204" pitchFamily="34" charset="0"/>
              </a:rPr>
              <a:t>Naive way of encoding 0 - 9 with a 1D array (vector):</a:t>
            </a:r>
          </a:p>
          <a:p>
            <a:pPr>
              <a:buClr>
                <a:schemeClr val="accent1"/>
              </a:buClr>
            </a:pPr>
            <a:r>
              <a:rPr lang="en-US" sz="2000" dirty="0">
                <a:latin typeface="Helvetica" panose="020B0604020202020204" pitchFamily="34" charset="0"/>
                <a:cs typeface="Helvetica" panose="020B0604020202020204" pitchFamily="34" charset="0"/>
              </a:rPr>
              <a:t>0 -&gt; [1,0,0,0,0,0,0,0,0,0]</a:t>
            </a:r>
          </a:p>
          <a:p>
            <a:pPr>
              <a:buClr>
                <a:schemeClr val="accent1"/>
              </a:buClr>
            </a:pPr>
            <a:r>
              <a:rPr lang="en-US" sz="2000" dirty="0">
                <a:latin typeface="Helvetica" panose="020B0604020202020204" pitchFamily="34" charset="0"/>
                <a:cs typeface="Helvetica" panose="020B0604020202020204" pitchFamily="34" charset="0"/>
              </a:rPr>
              <a:t>1 -&gt; [0,1,0,0,0,0,0,0,0,0]</a:t>
            </a:r>
          </a:p>
          <a:p>
            <a:pPr>
              <a:buClr>
                <a:schemeClr val="accent1"/>
              </a:buClr>
            </a:pPr>
            <a:r>
              <a:rPr lang="en-US" sz="2000" dirty="0">
                <a:latin typeface="Helvetica" panose="020B0604020202020204" pitchFamily="34" charset="0"/>
                <a:cs typeface="Helvetica" panose="020B0604020202020204" pitchFamily="34" charset="0"/>
              </a:rPr>
              <a:t>2 -&gt; [0,0,1,0,0,0,0,0,0,0]</a:t>
            </a:r>
          </a:p>
          <a:p>
            <a:pPr>
              <a:buClr>
                <a:schemeClr val="accent1"/>
              </a:buClr>
            </a:pPr>
            <a:r>
              <a:rPr lang="en-US" sz="2000" dirty="0">
                <a:latin typeface="Helvetica" panose="020B0604020202020204" pitchFamily="34" charset="0"/>
                <a:cs typeface="Helvetica" panose="020B0604020202020204" pitchFamily="34" charset="0"/>
              </a:rPr>
              <a:t>……</a:t>
            </a:r>
          </a:p>
          <a:p>
            <a:pPr>
              <a:buClr>
                <a:schemeClr val="accent1"/>
              </a:buClr>
            </a:pPr>
            <a:r>
              <a:rPr lang="en-US" sz="2000" dirty="0">
                <a:latin typeface="Helvetica" panose="020B0604020202020204" pitchFamily="34" charset="0"/>
                <a:cs typeface="Helvetica" panose="020B0604020202020204" pitchFamily="34" charset="0"/>
              </a:rPr>
              <a:t>9 -&gt; [0,0,0,0,0,0,0,0,0,1]</a:t>
            </a:r>
          </a:p>
          <a:p>
            <a:pPr marL="342900" indent="-342900">
              <a:buClr>
                <a:schemeClr val="accent1"/>
              </a:buClr>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One column for each categorical value (10 digits </a:t>
            </a:r>
            <a:r>
              <a:rPr lang="en-US" sz="2000" dirty="0">
                <a:latin typeface="Helvetica" panose="020B0604020202020204" pitchFamily="34" charset="0"/>
                <a:cs typeface="Helvetica" panose="020B0604020202020204" pitchFamily="34" charset="0"/>
                <a:sym typeface="Symbol" panose="05050102010706020507" pitchFamily="18" charset="2"/>
              </a:rPr>
              <a:t> 10 columns)</a:t>
            </a:r>
          </a:p>
          <a:p>
            <a:endParaRPr lang="en-US" sz="2000" dirty="0">
              <a:latin typeface="Helvetica" panose="020B0604020202020204" pitchFamily="34" charset="0"/>
              <a:cs typeface="Helvetica" panose="020B0604020202020204" pitchFamily="34" charset="0"/>
              <a:sym typeface="Symbol" panose="05050102010706020507" pitchFamily="18" charset="2"/>
            </a:endParaRPr>
          </a:p>
          <a:p>
            <a:r>
              <a:rPr lang="en-US" sz="2000" dirty="0">
                <a:latin typeface="Helvetica" panose="020B0604020202020204" pitchFamily="34" charset="0"/>
                <a:cs typeface="Helvetica" panose="020B0604020202020204" pitchFamily="34" charset="0"/>
                <a:sym typeface="Symbol" panose="05050102010706020507" pitchFamily="18" charset="2"/>
              </a:rPr>
              <a:t>Do it for training and testing data set labels</a:t>
            </a:r>
            <a:endParaRPr lang="en-US" sz="2000" dirty="0">
              <a:latin typeface="Helvetica" panose="020B0604020202020204" pitchFamily="34" charset="0"/>
              <a:cs typeface="Helvetica" panose="020B0604020202020204" pitchFamily="34" charset="0"/>
            </a:endParaRPr>
          </a:p>
        </p:txBody>
      </p:sp>
      <p:sp>
        <p:nvSpPr>
          <p:cNvPr id="6" name="Text Placeholder 2">
            <a:extLst>
              <a:ext uri="{FF2B5EF4-FFF2-40B4-BE49-F238E27FC236}">
                <a16:creationId xmlns:a16="http://schemas.microsoft.com/office/drawing/2014/main" id="{0E86A90D-F4D7-4C89-B195-3636278ADBFE}"/>
              </a:ext>
            </a:extLst>
          </p:cNvPr>
          <p:cNvSpPr txBox="1">
            <a:spLocks/>
          </p:cNvSpPr>
          <p:nvPr/>
        </p:nvSpPr>
        <p:spPr>
          <a:xfrm>
            <a:off x="593387" y="1095632"/>
            <a:ext cx="8005864" cy="1089755"/>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a:solidFill>
                  <a:schemeClr val="bg2"/>
                </a:solidFill>
                <a:latin typeface="Consolas" panose="020B0609020204030204" pitchFamily="49" charset="0"/>
              </a:rPr>
              <a:t>from </a:t>
            </a:r>
            <a:r>
              <a:rPr lang="en-US" sz="1400" dirty="0" err="1">
                <a:solidFill>
                  <a:schemeClr val="bg2"/>
                </a:solidFill>
                <a:latin typeface="Consolas" panose="020B0609020204030204" pitchFamily="49" charset="0"/>
              </a:rPr>
              <a:t>tensorflow.keras.utils</a:t>
            </a:r>
            <a:r>
              <a:rPr lang="en-US" sz="1400" dirty="0">
                <a:solidFill>
                  <a:schemeClr val="bg2"/>
                </a:solidFill>
                <a:latin typeface="Consolas" panose="020B0609020204030204" pitchFamily="49" charset="0"/>
              </a:rPr>
              <a:t> import </a:t>
            </a:r>
            <a:r>
              <a:rPr lang="en-US" sz="1400" dirty="0" err="1">
                <a:solidFill>
                  <a:schemeClr val="bg2"/>
                </a:solidFill>
                <a:latin typeface="Consolas" panose="020B0609020204030204" pitchFamily="49" charset="0"/>
              </a:rPr>
              <a:t>to_categorical</a:t>
            </a:r>
            <a:endParaRPr lang="en-US" sz="1400" dirty="0">
              <a:solidFill>
                <a:schemeClr val="bg2"/>
              </a:solidFill>
              <a:latin typeface="Consolas" panose="020B0609020204030204" pitchFamily="49" charset="0"/>
            </a:endParaRPr>
          </a:p>
          <a:p>
            <a:pPr marL="7620" indent="0">
              <a:buFont typeface="Arial"/>
              <a:buNone/>
            </a:pP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to_categorical</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a:t>
            </a:r>
          </a:p>
          <a:p>
            <a:pPr marL="7620" indent="0">
              <a:buFont typeface="Arial"/>
              <a:buNone/>
            </a:pPr>
            <a:r>
              <a:rPr lang="en-US" sz="1400" dirty="0" err="1">
                <a:solidFill>
                  <a:schemeClr val="bg2"/>
                </a:solidFill>
                <a:latin typeface="Consolas" panose="020B0609020204030204" pitchFamily="49" charset="0"/>
              </a:rPr>
              <a:t>test_labels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to_categorical</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test_labels</a:t>
            </a:r>
            <a:r>
              <a:rPr lang="en-US" sz="1400" dirty="0">
                <a:solidFill>
                  <a:schemeClr val="bg2"/>
                </a:solidFill>
                <a:latin typeface="Consolas" panose="020B0609020204030204" pitchFamily="49" charset="0"/>
              </a:rPr>
              <a:t>)</a:t>
            </a:r>
          </a:p>
        </p:txBody>
      </p:sp>
      <p:sp>
        <p:nvSpPr>
          <p:cNvPr id="7" name="Slide Number Placeholder 4">
            <a:extLst>
              <a:ext uri="{FF2B5EF4-FFF2-40B4-BE49-F238E27FC236}">
                <a16:creationId xmlns:a16="http://schemas.microsoft.com/office/drawing/2014/main" id="{05396F2C-ED09-42AF-BD23-06EC7838079A}"/>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17</a:t>
            </a:fld>
            <a:endParaRPr lang="en-GB" dirty="0"/>
          </a:p>
        </p:txBody>
      </p:sp>
    </p:spTree>
    <p:extLst>
      <p:ext uri="{BB962C8B-B14F-4D97-AF65-F5344CB8AC3E}">
        <p14:creationId xmlns:p14="http://schemas.microsoft.com/office/powerpoint/2010/main" val="380545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5">
            <a:extLst>
              <a:ext uri="{FF2B5EF4-FFF2-40B4-BE49-F238E27FC236}">
                <a16:creationId xmlns:a16="http://schemas.microsoft.com/office/drawing/2014/main" id="{81D04302-BD01-47B8-8F01-D766B85B181F}"/>
              </a:ext>
            </a:extLst>
          </p:cNvPr>
          <p:cNvSpPr txBox="1">
            <a:spLocks/>
          </p:cNvSpPr>
          <p:nvPr/>
        </p:nvSpPr>
        <p:spPr>
          <a:xfrm>
            <a:off x="1113236" y="379380"/>
            <a:ext cx="6917528" cy="65181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24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r>
              <a:rPr lang="en-US" sz="3200" dirty="0"/>
              <a:t>Dimensions, Dimensions, Dimensions … </a:t>
            </a:r>
          </a:p>
        </p:txBody>
      </p:sp>
      <p:graphicFrame>
        <p:nvGraphicFramePr>
          <p:cNvPr id="4" name="Table 3">
            <a:extLst>
              <a:ext uri="{FF2B5EF4-FFF2-40B4-BE49-F238E27FC236}">
                <a16:creationId xmlns:a16="http://schemas.microsoft.com/office/drawing/2014/main" id="{0335EE29-8A1E-4022-9BC4-96EB325C9BBA}"/>
              </a:ext>
            </a:extLst>
          </p:cNvPr>
          <p:cNvGraphicFramePr>
            <a:graphicFrameLocks noGrp="1"/>
          </p:cNvGraphicFramePr>
          <p:nvPr>
            <p:extLst>
              <p:ext uri="{D42A27DB-BD31-4B8C-83A1-F6EECF244321}">
                <p14:modId xmlns:p14="http://schemas.microsoft.com/office/powerpoint/2010/main" val="2303245755"/>
              </p:ext>
            </p:extLst>
          </p:nvPr>
        </p:nvGraphicFramePr>
        <p:xfrm>
          <a:off x="933061" y="1594338"/>
          <a:ext cx="2724539" cy="2772392"/>
        </p:xfrm>
        <a:graphic>
          <a:graphicData uri="http://schemas.openxmlformats.org/drawingml/2006/table">
            <a:tbl>
              <a:tblPr/>
              <a:tblGrid>
                <a:gridCol w="544908">
                  <a:extLst>
                    <a:ext uri="{9D8B030D-6E8A-4147-A177-3AD203B41FA5}">
                      <a16:colId xmlns:a16="http://schemas.microsoft.com/office/drawing/2014/main" val="1976962296"/>
                    </a:ext>
                  </a:extLst>
                </a:gridCol>
                <a:gridCol w="544908">
                  <a:extLst>
                    <a:ext uri="{9D8B030D-6E8A-4147-A177-3AD203B41FA5}">
                      <a16:colId xmlns:a16="http://schemas.microsoft.com/office/drawing/2014/main" val="1315913361"/>
                    </a:ext>
                  </a:extLst>
                </a:gridCol>
                <a:gridCol w="544907">
                  <a:extLst>
                    <a:ext uri="{9D8B030D-6E8A-4147-A177-3AD203B41FA5}">
                      <a16:colId xmlns:a16="http://schemas.microsoft.com/office/drawing/2014/main" val="3375498776"/>
                    </a:ext>
                  </a:extLst>
                </a:gridCol>
                <a:gridCol w="544908">
                  <a:extLst>
                    <a:ext uri="{9D8B030D-6E8A-4147-A177-3AD203B41FA5}">
                      <a16:colId xmlns:a16="http://schemas.microsoft.com/office/drawing/2014/main" val="1976400261"/>
                    </a:ext>
                  </a:extLst>
                </a:gridCol>
                <a:gridCol w="544908">
                  <a:extLst>
                    <a:ext uri="{9D8B030D-6E8A-4147-A177-3AD203B41FA5}">
                      <a16:colId xmlns:a16="http://schemas.microsoft.com/office/drawing/2014/main" val="1318544228"/>
                    </a:ext>
                  </a:extLst>
                </a:gridCol>
              </a:tblGrid>
              <a:tr h="554478">
                <a:tc>
                  <a:txBody>
                    <a:bodyPr/>
                    <a:lstStyle/>
                    <a:p>
                      <a:pPr algn="ctr"/>
                      <a:r>
                        <a:rPr lang="en-US" dirty="0"/>
                        <a:t>1</a:t>
                      </a:r>
                    </a:p>
                  </a:txBody>
                  <a:tcPr anchor="ctr" anchorCtr="1">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27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28</a:t>
                      </a:r>
                    </a:p>
                  </a:txBody>
                  <a:tcPr anchor="ctr" anchorCtr="1">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53565254"/>
                  </a:ext>
                </a:extLst>
              </a:tr>
              <a:tr h="554479">
                <a:tc>
                  <a:txBody>
                    <a:bodyPr/>
                    <a:lstStyle/>
                    <a:p>
                      <a:pPr algn="ctr"/>
                      <a:r>
                        <a:rPr lang="en-US" dirty="0"/>
                        <a:t>29</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endParaRPr 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55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56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734722390"/>
                  </a:ext>
                </a:extLst>
              </a:tr>
              <a:tr h="554478">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endParaRPr 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endParaRPr 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endParaRPr 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803115534"/>
                  </a:ext>
                </a:extLst>
              </a:tr>
              <a:tr h="554479">
                <a:tc>
                  <a:txBody>
                    <a:bodyPr/>
                    <a:lstStyle/>
                    <a:p>
                      <a:pPr algn="ctr"/>
                      <a:r>
                        <a:rPr lang="en-US" dirty="0"/>
                        <a:t>729</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730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endParaRPr 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755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756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684491412"/>
                  </a:ext>
                </a:extLst>
              </a:tr>
              <a:tr h="554478">
                <a:tc>
                  <a:txBody>
                    <a:bodyPr/>
                    <a:lstStyle/>
                    <a:p>
                      <a:pPr algn="ctr"/>
                      <a:r>
                        <a:rPr lang="en-US" dirty="0"/>
                        <a:t>757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blipFill>
                      <a:blip r:embed="rId3"/>
                      <a:tile tx="0" ty="0" sx="100000" sy="100000" flip="none" algn="tl"/>
                    </a:blipFill>
                  </a:tcPr>
                </a:tc>
                <a:tc>
                  <a:txBody>
                    <a:bodyPr/>
                    <a:lstStyle/>
                    <a:p>
                      <a:pPr algn="ctr"/>
                      <a:r>
                        <a:rPr lang="en-US" dirty="0"/>
                        <a:t>758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783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784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525299625"/>
                  </a:ext>
                </a:extLst>
              </a:tr>
            </a:tbl>
          </a:graphicData>
        </a:graphic>
      </p:graphicFrame>
      <p:graphicFrame>
        <p:nvGraphicFramePr>
          <p:cNvPr id="5" name="Table 4">
            <a:extLst>
              <a:ext uri="{FF2B5EF4-FFF2-40B4-BE49-F238E27FC236}">
                <a16:creationId xmlns:a16="http://schemas.microsoft.com/office/drawing/2014/main" id="{ABC43A92-F9FD-4600-B71F-40AAAAA76746}"/>
              </a:ext>
            </a:extLst>
          </p:cNvPr>
          <p:cNvGraphicFramePr>
            <a:graphicFrameLocks noGrp="1"/>
          </p:cNvGraphicFramePr>
          <p:nvPr>
            <p:extLst>
              <p:ext uri="{D42A27DB-BD31-4B8C-83A1-F6EECF244321}">
                <p14:modId xmlns:p14="http://schemas.microsoft.com/office/powerpoint/2010/main" val="2665563496"/>
              </p:ext>
            </p:extLst>
          </p:nvPr>
        </p:nvGraphicFramePr>
        <p:xfrm>
          <a:off x="4599992" y="1166328"/>
          <a:ext cx="541175" cy="3666931"/>
        </p:xfrm>
        <a:graphic>
          <a:graphicData uri="http://schemas.openxmlformats.org/drawingml/2006/table">
            <a:tbl>
              <a:tblPr/>
              <a:tblGrid>
                <a:gridCol w="541175">
                  <a:extLst>
                    <a:ext uri="{9D8B030D-6E8A-4147-A177-3AD203B41FA5}">
                      <a16:colId xmlns:a16="http://schemas.microsoft.com/office/drawing/2014/main" val="2231166521"/>
                    </a:ext>
                  </a:extLst>
                </a:gridCol>
              </a:tblGrid>
              <a:tr h="733386">
                <a:tc>
                  <a:txBody>
                    <a:bodyPr/>
                    <a:lstStyle/>
                    <a:p>
                      <a:pPr algn="ctr"/>
                      <a:r>
                        <a:rPr lang="en-US" dirty="0"/>
                        <a:t>1</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38220466"/>
                  </a:ext>
                </a:extLst>
              </a:tr>
              <a:tr h="733386">
                <a:tc>
                  <a:txBody>
                    <a:bodyPr/>
                    <a:lstStyle/>
                    <a:p>
                      <a:pPr algn="ctr"/>
                      <a:r>
                        <a:rPr lang="en-US" dirty="0"/>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753008676"/>
                  </a:ext>
                </a:extLst>
              </a:tr>
              <a:tr h="733387">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009959488"/>
                  </a:ext>
                </a:extLst>
              </a:tr>
              <a:tr h="733386">
                <a:tc>
                  <a:txBody>
                    <a:bodyPr/>
                    <a:lstStyle/>
                    <a:p>
                      <a:pPr algn="ctr"/>
                      <a:r>
                        <a:rPr lang="en-US" dirty="0"/>
                        <a:t>783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352058265"/>
                  </a:ext>
                </a:extLst>
              </a:tr>
              <a:tr h="733386">
                <a:tc>
                  <a:txBody>
                    <a:bodyPr/>
                    <a:lstStyle/>
                    <a:p>
                      <a:pPr algn="ctr"/>
                      <a:r>
                        <a:rPr lang="en-US" dirty="0"/>
                        <a:t>784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blipFill>
                      <a:blip r:embed="rId3"/>
                      <a:tile tx="0" ty="0" sx="100000" sy="100000" flip="none" algn="tl"/>
                    </a:blipFill>
                  </a:tcPr>
                </a:tc>
                <a:extLst>
                  <a:ext uri="{0D108BD9-81ED-4DB2-BD59-A6C34878D82A}">
                    <a16:rowId xmlns:a16="http://schemas.microsoft.com/office/drawing/2014/main" val="1860080310"/>
                  </a:ext>
                </a:extLst>
              </a:tr>
            </a:tbl>
          </a:graphicData>
        </a:graphic>
      </p:graphicFrame>
      <p:graphicFrame>
        <p:nvGraphicFramePr>
          <p:cNvPr id="12" name="Table 11">
            <a:extLst>
              <a:ext uri="{FF2B5EF4-FFF2-40B4-BE49-F238E27FC236}">
                <a16:creationId xmlns:a16="http://schemas.microsoft.com/office/drawing/2014/main" id="{F8B9C907-1207-4242-AC67-81D1B6E50784}"/>
              </a:ext>
            </a:extLst>
          </p:cNvPr>
          <p:cNvGraphicFramePr>
            <a:graphicFrameLocks noGrp="1"/>
          </p:cNvGraphicFramePr>
          <p:nvPr>
            <p:extLst>
              <p:ext uri="{D42A27DB-BD31-4B8C-83A1-F6EECF244321}">
                <p14:modId xmlns:p14="http://schemas.microsoft.com/office/powerpoint/2010/main" val="3805621900"/>
              </p:ext>
            </p:extLst>
          </p:nvPr>
        </p:nvGraphicFramePr>
        <p:xfrm>
          <a:off x="5937386" y="1660359"/>
          <a:ext cx="541175" cy="2821445"/>
        </p:xfrm>
        <a:graphic>
          <a:graphicData uri="http://schemas.openxmlformats.org/drawingml/2006/table">
            <a:tbl>
              <a:tblPr/>
              <a:tblGrid>
                <a:gridCol w="541175">
                  <a:extLst>
                    <a:ext uri="{9D8B030D-6E8A-4147-A177-3AD203B41FA5}">
                      <a16:colId xmlns:a16="http://schemas.microsoft.com/office/drawing/2014/main" val="2231166521"/>
                    </a:ext>
                  </a:extLst>
                </a:gridCol>
              </a:tblGrid>
              <a:tr h="564289">
                <a:tc>
                  <a:txBody>
                    <a:bodyPr/>
                    <a:lstStyle/>
                    <a:p>
                      <a:pPr algn="ctr"/>
                      <a:r>
                        <a:rPr lang="en-US" dirty="0"/>
                        <a:t>1</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38220466"/>
                  </a:ext>
                </a:extLst>
              </a:tr>
              <a:tr h="564289">
                <a:tc>
                  <a:txBody>
                    <a:bodyPr/>
                    <a:lstStyle/>
                    <a:p>
                      <a:pPr algn="ctr"/>
                      <a:r>
                        <a:rPr lang="en-US" dirty="0"/>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872047560"/>
                  </a:ext>
                </a:extLst>
              </a:tr>
              <a:tr h="564289">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147325197"/>
                  </a:ext>
                </a:extLst>
              </a:tr>
              <a:tr h="564289">
                <a:tc>
                  <a:txBody>
                    <a:bodyPr/>
                    <a:lstStyle/>
                    <a:p>
                      <a:pPr algn="ctr"/>
                      <a:r>
                        <a:rPr lang="en-US" dirty="0"/>
                        <a:t>511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919139853"/>
                  </a:ext>
                </a:extLst>
              </a:tr>
              <a:tr h="564289">
                <a:tc>
                  <a:txBody>
                    <a:bodyPr/>
                    <a:lstStyle/>
                    <a:p>
                      <a:pPr algn="ctr"/>
                      <a:r>
                        <a:rPr lang="en-US" dirty="0"/>
                        <a:t>512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blipFill>
                      <a:blip r:embed="rId3"/>
                      <a:tile tx="0" ty="0" sx="100000" sy="100000" flip="none" algn="tl"/>
                    </a:blipFill>
                  </a:tcPr>
                </a:tc>
                <a:extLst>
                  <a:ext uri="{0D108BD9-81ED-4DB2-BD59-A6C34878D82A}">
                    <a16:rowId xmlns:a16="http://schemas.microsoft.com/office/drawing/2014/main" val="2746209930"/>
                  </a:ext>
                </a:extLst>
              </a:tr>
            </a:tbl>
          </a:graphicData>
        </a:graphic>
      </p:graphicFrame>
      <p:graphicFrame>
        <p:nvGraphicFramePr>
          <p:cNvPr id="13" name="Table 12">
            <a:extLst>
              <a:ext uri="{FF2B5EF4-FFF2-40B4-BE49-F238E27FC236}">
                <a16:creationId xmlns:a16="http://schemas.microsoft.com/office/drawing/2014/main" id="{064C413B-B2C4-41A1-ACE1-ED4B8DAE1C47}"/>
              </a:ext>
            </a:extLst>
          </p:cNvPr>
          <p:cNvGraphicFramePr>
            <a:graphicFrameLocks noGrp="1"/>
          </p:cNvGraphicFramePr>
          <p:nvPr>
            <p:extLst>
              <p:ext uri="{D42A27DB-BD31-4B8C-83A1-F6EECF244321}">
                <p14:modId xmlns:p14="http://schemas.microsoft.com/office/powerpoint/2010/main" val="4249469909"/>
              </p:ext>
            </p:extLst>
          </p:nvPr>
        </p:nvGraphicFramePr>
        <p:xfrm>
          <a:off x="7262325" y="2062068"/>
          <a:ext cx="541175" cy="1981200"/>
        </p:xfrm>
        <a:graphic>
          <a:graphicData uri="http://schemas.openxmlformats.org/drawingml/2006/table">
            <a:tbl>
              <a:tblPr/>
              <a:tblGrid>
                <a:gridCol w="541175">
                  <a:extLst>
                    <a:ext uri="{9D8B030D-6E8A-4147-A177-3AD203B41FA5}">
                      <a16:colId xmlns:a16="http://schemas.microsoft.com/office/drawing/2014/main" val="2231166521"/>
                    </a:ext>
                  </a:extLst>
                </a:gridCol>
              </a:tblGrid>
              <a:tr h="396240">
                <a:tc>
                  <a:txBody>
                    <a:bodyPr/>
                    <a:lstStyle/>
                    <a:p>
                      <a:pPr algn="ctr"/>
                      <a:r>
                        <a:rPr lang="en-US" dirty="0"/>
                        <a:t>1</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38220466"/>
                  </a:ext>
                </a:extLst>
              </a:tr>
              <a:tr h="396240">
                <a:tc>
                  <a:txBody>
                    <a:bodyPr/>
                    <a:lstStyle/>
                    <a:p>
                      <a:pPr algn="ctr"/>
                      <a:r>
                        <a:rPr lang="en-US" dirty="0"/>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686654480"/>
                  </a:ext>
                </a:extLst>
              </a:tr>
              <a:tr h="396240">
                <a:tc>
                  <a:txBody>
                    <a:bodyPr/>
                    <a:lstStyle/>
                    <a:p>
                      <a:pPr algn="ctr"/>
                      <a:r>
                        <a:rPr lang="en-US" dirty="0"/>
                        <a: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728922857"/>
                  </a:ext>
                </a:extLst>
              </a:tr>
              <a:tr h="396240">
                <a:tc>
                  <a:txBody>
                    <a:bodyPr/>
                    <a:lstStyle/>
                    <a:p>
                      <a:pPr algn="ctr"/>
                      <a:r>
                        <a:rPr lang="en-US" dirty="0"/>
                        <a:t>9</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833263319"/>
                  </a:ext>
                </a:extLst>
              </a:tr>
              <a:tr h="396240">
                <a:tc>
                  <a:txBody>
                    <a:bodyPr/>
                    <a:lstStyle/>
                    <a:p>
                      <a:pPr algn="ctr"/>
                      <a:r>
                        <a:rPr lang="en-US" dirty="0"/>
                        <a:t>10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blipFill>
                      <a:blip r:embed="rId3"/>
                      <a:tile tx="0" ty="0" sx="100000" sy="100000" flip="none" algn="tl"/>
                    </a:blipFill>
                  </a:tcPr>
                </a:tc>
                <a:extLst>
                  <a:ext uri="{0D108BD9-81ED-4DB2-BD59-A6C34878D82A}">
                    <a16:rowId xmlns:a16="http://schemas.microsoft.com/office/drawing/2014/main" val="2708937049"/>
                  </a:ext>
                </a:extLst>
              </a:tr>
            </a:tbl>
          </a:graphicData>
        </a:graphic>
      </p:graphicFrame>
      <p:cxnSp>
        <p:nvCxnSpPr>
          <p:cNvPr id="16" name="Straight Arrow Connector 15">
            <a:extLst>
              <a:ext uri="{FF2B5EF4-FFF2-40B4-BE49-F238E27FC236}">
                <a16:creationId xmlns:a16="http://schemas.microsoft.com/office/drawing/2014/main" id="{4249BBEF-9E76-4CF6-8637-88DB4DEDBF4E}"/>
              </a:ext>
            </a:extLst>
          </p:cNvPr>
          <p:cNvCxnSpPr/>
          <p:nvPr/>
        </p:nvCxnSpPr>
        <p:spPr>
          <a:xfrm flipV="1">
            <a:off x="3657600" y="1166328"/>
            <a:ext cx="942392" cy="42920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E41B755-4CAB-4F42-B8C2-9A2A7BD0E310}"/>
              </a:ext>
            </a:extLst>
          </p:cNvPr>
          <p:cNvCxnSpPr/>
          <p:nvPr/>
        </p:nvCxnSpPr>
        <p:spPr>
          <a:xfrm>
            <a:off x="3657600" y="4366728"/>
            <a:ext cx="942392" cy="46653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FB0EDA7-92D6-4206-91AF-91AD1D383DED}"/>
              </a:ext>
            </a:extLst>
          </p:cNvPr>
          <p:cNvCxnSpPr/>
          <p:nvPr/>
        </p:nvCxnSpPr>
        <p:spPr>
          <a:xfrm>
            <a:off x="5141167" y="1166328"/>
            <a:ext cx="796219" cy="49452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A286297-A496-4BA6-8FAD-208D4881EC05}"/>
              </a:ext>
            </a:extLst>
          </p:cNvPr>
          <p:cNvCxnSpPr/>
          <p:nvPr/>
        </p:nvCxnSpPr>
        <p:spPr>
          <a:xfrm flipV="1">
            <a:off x="5141167" y="4481804"/>
            <a:ext cx="796219" cy="35145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4520DCC-FFEA-4862-BAC0-600E7828A39B}"/>
              </a:ext>
            </a:extLst>
          </p:cNvPr>
          <p:cNvCxnSpPr/>
          <p:nvPr/>
        </p:nvCxnSpPr>
        <p:spPr>
          <a:xfrm>
            <a:off x="6478561" y="1660849"/>
            <a:ext cx="783764" cy="40121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7ACBF06-DC79-4EC8-B204-5C8FD8208B7A}"/>
              </a:ext>
            </a:extLst>
          </p:cNvPr>
          <p:cNvCxnSpPr/>
          <p:nvPr/>
        </p:nvCxnSpPr>
        <p:spPr>
          <a:xfrm flipV="1">
            <a:off x="6478561" y="4043268"/>
            <a:ext cx="783764" cy="43853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0A31DEF-DC47-4667-90BE-10D904A6EE92}"/>
              </a:ext>
            </a:extLst>
          </p:cNvPr>
          <p:cNvSpPr txBox="1"/>
          <p:nvPr/>
        </p:nvSpPr>
        <p:spPr>
          <a:xfrm>
            <a:off x="1324947" y="4994987"/>
            <a:ext cx="1974975" cy="338554"/>
          </a:xfrm>
          <a:prstGeom prst="rect">
            <a:avLst/>
          </a:prstGeom>
        </p:spPr>
        <p:txBody>
          <a:bodyPr wrap="square" rtlCol="0">
            <a:spAutoFit/>
          </a:bodyPr>
          <a:lstStyle/>
          <a:p>
            <a:r>
              <a:rPr lang="en-US" sz="1600" dirty="0"/>
              <a:t>28 x 28 pixel image</a:t>
            </a:r>
          </a:p>
        </p:txBody>
      </p:sp>
      <p:sp>
        <p:nvSpPr>
          <p:cNvPr id="30" name="TextBox 29">
            <a:extLst>
              <a:ext uri="{FF2B5EF4-FFF2-40B4-BE49-F238E27FC236}">
                <a16:creationId xmlns:a16="http://schemas.microsoft.com/office/drawing/2014/main" id="{BB5547BF-5FD7-4303-8BA3-1EEE795C209F}"/>
              </a:ext>
            </a:extLst>
          </p:cNvPr>
          <p:cNvSpPr txBox="1"/>
          <p:nvPr/>
        </p:nvSpPr>
        <p:spPr>
          <a:xfrm>
            <a:off x="4301409" y="4948204"/>
            <a:ext cx="1119674" cy="584775"/>
          </a:xfrm>
          <a:prstGeom prst="rect">
            <a:avLst/>
          </a:prstGeom>
        </p:spPr>
        <p:txBody>
          <a:bodyPr wrap="square" rtlCol="0">
            <a:spAutoFit/>
          </a:bodyPr>
          <a:lstStyle/>
          <a:p>
            <a:pPr algn="ctr"/>
            <a:r>
              <a:rPr lang="en-US" sz="1600" dirty="0"/>
              <a:t>reshaped image</a:t>
            </a:r>
          </a:p>
        </p:txBody>
      </p:sp>
      <p:sp>
        <p:nvSpPr>
          <p:cNvPr id="31" name="TextBox 30">
            <a:extLst>
              <a:ext uri="{FF2B5EF4-FFF2-40B4-BE49-F238E27FC236}">
                <a16:creationId xmlns:a16="http://schemas.microsoft.com/office/drawing/2014/main" id="{A9AD7A60-84EC-4B50-A96B-59314476D3E8}"/>
              </a:ext>
            </a:extLst>
          </p:cNvPr>
          <p:cNvSpPr txBox="1"/>
          <p:nvPr/>
        </p:nvSpPr>
        <p:spPr>
          <a:xfrm>
            <a:off x="5816086" y="4948204"/>
            <a:ext cx="783764" cy="584775"/>
          </a:xfrm>
          <a:prstGeom prst="rect">
            <a:avLst/>
          </a:prstGeom>
        </p:spPr>
        <p:txBody>
          <a:bodyPr wrap="square" rtlCol="0">
            <a:spAutoFit/>
          </a:bodyPr>
          <a:lstStyle/>
          <a:p>
            <a:pPr algn="ctr"/>
            <a:r>
              <a:rPr lang="en-US" sz="1600" dirty="0"/>
              <a:t>dense layer</a:t>
            </a:r>
          </a:p>
        </p:txBody>
      </p:sp>
      <p:sp>
        <p:nvSpPr>
          <p:cNvPr id="32" name="TextBox 31">
            <a:extLst>
              <a:ext uri="{FF2B5EF4-FFF2-40B4-BE49-F238E27FC236}">
                <a16:creationId xmlns:a16="http://schemas.microsoft.com/office/drawing/2014/main" id="{AA7E2868-FC9D-441C-81BF-541C8E7E4FEC}"/>
              </a:ext>
            </a:extLst>
          </p:cNvPr>
          <p:cNvSpPr txBox="1"/>
          <p:nvPr/>
        </p:nvSpPr>
        <p:spPr>
          <a:xfrm>
            <a:off x="7162808" y="4941983"/>
            <a:ext cx="783764" cy="584775"/>
          </a:xfrm>
          <a:prstGeom prst="rect">
            <a:avLst/>
          </a:prstGeom>
        </p:spPr>
        <p:txBody>
          <a:bodyPr wrap="square" rtlCol="0">
            <a:spAutoFit/>
          </a:bodyPr>
          <a:lstStyle/>
          <a:p>
            <a:pPr algn="ctr"/>
            <a:r>
              <a:rPr lang="en-US" sz="1600" dirty="0"/>
              <a:t>dense layer</a:t>
            </a:r>
          </a:p>
        </p:txBody>
      </p:sp>
      <p:sp>
        <p:nvSpPr>
          <p:cNvPr id="17" name="Slide Number Placeholder 4">
            <a:extLst>
              <a:ext uri="{FF2B5EF4-FFF2-40B4-BE49-F238E27FC236}">
                <a16:creationId xmlns:a16="http://schemas.microsoft.com/office/drawing/2014/main" id="{9D16B888-7E35-4891-867C-C95A2D31DD92}"/>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18</a:t>
            </a:fld>
            <a:endParaRPr lang="en-GB" dirty="0"/>
          </a:p>
        </p:txBody>
      </p:sp>
    </p:spTree>
    <p:extLst>
      <p:ext uri="{BB962C8B-B14F-4D97-AF65-F5344CB8AC3E}">
        <p14:creationId xmlns:p14="http://schemas.microsoft.com/office/powerpoint/2010/main" val="97074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Network Training</a:t>
            </a:r>
          </a:p>
        </p:txBody>
      </p:sp>
      <p:sp>
        <p:nvSpPr>
          <p:cNvPr id="3" name="TextBox 2"/>
          <p:cNvSpPr txBox="1"/>
          <p:nvPr/>
        </p:nvSpPr>
        <p:spPr>
          <a:xfrm>
            <a:off x="593387" y="1725652"/>
            <a:ext cx="8005864" cy="3477875"/>
          </a:xfrm>
          <a:prstGeom prst="rect">
            <a:avLst/>
          </a:prstGeom>
        </p:spPr>
        <p:txBody>
          <a:bodyPr wrap="square" rtlCol="0">
            <a:spAutoFit/>
          </a:bodyPr>
          <a:lstStyle/>
          <a:p>
            <a:r>
              <a:rPr lang="en-US" sz="2000" dirty="0">
                <a:latin typeface="Helvetica" panose="020B0604020202020204" pitchFamily="34" charset="0"/>
                <a:cs typeface="Helvetica" panose="020B0604020202020204" pitchFamily="34" charset="0"/>
              </a:rPr>
              <a:t>Procedure:</a:t>
            </a:r>
          </a:p>
          <a:p>
            <a:pPr marL="342900" indent="-342900">
              <a:buFont typeface="+mj-lt"/>
              <a:buAutoNum type="arabicPeriod"/>
            </a:pPr>
            <a:r>
              <a:rPr lang="en-US" sz="2000" dirty="0">
                <a:latin typeface="Helvetica" panose="020B0604020202020204" pitchFamily="34" charset="0"/>
                <a:cs typeface="Helvetica" panose="020B0604020202020204" pitchFamily="34" charset="0"/>
              </a:rPr>
              <a:t>Compute the neural network output based on the training data  (forward pass)</a:t>
            </a:r>
          </a:p>
          <a:p>
            <a:pPr marL="342900" indent="-342900">
              <a:buFont typeface="+mj-lt"/>
              <a:buAutoNum type="arabicPeriod"/>
            </a:pPr>
            <a:r>
              <a:rPr lang="en-US" sz="2000" dirty="0">
                <a:latin typeface="Helvetica" panose="020B0604020202020204" pitchFamily="34" charset="0"/>
                <a:cs typeface="Helvetica" panose="020B0604020202020204" pitchFamily="34" charset="0"/>
              </a:rPr>
              <a:t>Compute the loss based on the loss function, which is a measurement of the mismatch between the prediction and the actual result</a:t>
            </a:r>
          </a:p>
          <a:p>
            <a:pPr marL="342900" indent="-342900">
              <a:buFont typeface="+mj-lt"/>
              <a:buAutoNum type="arabicPeriod"/>
            </a:pPr>
            <a:r>
              <a:rPr lang="en-US" sz="2000" dirty="0">
                <a:latin typeface="Helvetica" panose="020B0604020202020204" pitchFamily="34" charset="0"/>
                <a:cs typeface="Helvetica" panose="020B0604020202020204" pitchFamily="34" charset="0"/>
              </a:rPr>
              <a:t>Update the network weights using the optimizer</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Repeat the above procedure several times in order to get a trained network. Here we will iterate 5 times, which we typically refer to </a:t>
            </a:r>
            <a:r>
              <a:rPr lang="en-US" sz="2000" b="1" dirty="0">
                <a:latin typeface="Helvetica" panose="020B0604020202020204" pitchFamily="34" charset="0"/>
                <a:cs typeface="Helvetica" panose="020B0604020202020204" pitchFamily="34" charset="0"/>
              </a:rPr>
              <a:t>epochs.</a:t>
            </a:r>
          </a:p>
        </p:txBody>
      </p:sp>
      <p:sp>
        <p:nvSpPr>
          <p:cNvPr id="5" name="Text Placeholder 2">
            <a:extLst>
              <a:ext uri="{FF2B5EF4-FFF2-40B4-BE49-F238E27FC236}">
                <a16:creationId xmlns:a16="http://schemas.microsoft.com/office/drawing/2014/main" id="{B46EA665-089C-42B6-9B65-6F753C3B8FCC}"/>
              </a:ext>
            </a:extLst>
          </p:cNvPr>
          <p:cNvSpPr txBox="1">
            <a:spLocks/>
          </p:cNvSpPr>
          <p:nvPr/>
        </p:nvSpPr>
        <p:spPr>
          <a:xfrm>
            <a:off x="593387" y="1095632"/>
            <a:ext cx="8005864" cy="469557"/>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Font typeface="Arial"/>
              <a:buNone/>
            </a:pPr>
            <a:r>
              <a:rPr lang="en-US" sz="1400" dirty="0" err="1">
                <a:solidFill>
                  <a:schemeClr val="bg2"/>
                </a:solidFill>
                <a:latin typeface="Consolas" panose="020B0609020204030204" pitchFamily="49" charset="0"/>
              </a:rPr>
              <a:t>network.fit</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train_images</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 epochs=5, </a:t>
            </a:r>
            <a:r>
              <a:rPr lang="en-US" sz="1400" dirty="0" err="1">
                <a:solidFill>
                  <a:schemeClr val="bg2"/>
                </a:solidFill>
                <a:latin typeface="Consolas" panose="020B0609020204030204" pitchFamily="49" charset="0"/>
              </a:rPr>
              <a:t>batch_size</a:t>
            </a:r>
            <a:r>
              <a:rPr lang="en-US" sz="1400" dirty="0">
                <a:solidFill>
                  <a:schemeClr val="bg2"/>
                </a:solidFill>
                <a:latin typeface="Consolas" panose="020B0609020204030204" pitchFamily="49" charset="0"/>
              </a:rPr>
              <a:t>=128)</a:t>
            </a:r>
          </a:p>
        </p:txBody>
      </p:sp>
      <p:sp>
        <p:nvSpPr>
          <p:cNvPr id="6" name="Slide Number Placeholder 4">
            <a:extLst>
              <a:ext uri="{FF2B5EF4-FFF2-40B4-BE49-F238E27FC236}">
                <a16:creationId xmlns:a16="http://schemas.microsoft.com/office/drawing/2014/main" id="{2247C990-B3C8-4E69-BAA6-65FFBF01B016}"/>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19</a:t>
            </a:fld>
            <a:endParaRPr lang="en-GB" dirty="0"/>
          </a:p>
        </p:txBody>
      </p:sp>
    </p:spTree>
    <p:extLst>
      <p:ext uri="{BB962C8B-B14F-4D97-AF65-F5344CB8AC3E}">
        <p14:creationId xmlns:p14="http://schemas.microsoft.com/office/powerpoint/2010/main" val="344738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a:xfrm>
            <a:off x="1113237" y="571500"/>
            <a:ext cx="7514033" cy="979394"/>
          </a:xfrm>
        </p:spPr>
        <p:txBody>
          <a:bodyPr/>
          <a:lstStyle/>
          <a:p>
            <a:pPr algn="ctr"/>
            <a:r>
              <a:rPr lang="en-US" sz="3600" dirty="0"/>
              <a:t>Outline</a:t>
            </a:r>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2</a:t>
            </a:fld>
            <a:endParaRPr lang="en-GB"/>
          </a:p>
        </p:txBody>
      </p:sp>
      <p:sp>
        <p:nvSpPr>
          <p:cNvPr id="7" name="Text Placeholder 6">
            <a:extLst>
              <a:ext uri="{FF2B5EF4-FFF2-40B4-BE49-F238E27FC236}">
                <a16:creationId xmlns:a16="http://schemas.microsoft.com/office/drawing/2014/main" id="{B48BB0E0-12EF-4C09-9D3A-46A6FD5280F9}"/>
              </a:ext>
            </a:extLst>
          </p:cNvPr>
          <p:cNvSpPr>
            <a:spLocks noGrp="1"/>
          </p:cNvSpPr>
          <p:nvPr>
            <p:ph type="body" idx="1"/>
          </p:nvPr>
        </p:nvSpPr>
        <p:spPr>
          <a:xfrm>
            <a:off x="951871" y="1694329"/>
            <a:ext cx="7514035" cy="2885047"/>
          </a:xfrm>
        </p:spPr>
        <p:txBody>
          <a:bodyPr>
            <a:normAutofit lnSpcReduction="10000"/>
          </a:bodyPr>
          <a:lstStyle/>
          <a:p>
            <a:pPr marL="685800" indent="-457200" algn="l">
              <a:buFont typeface="+mj-lt"/>
              <a:buAutoNum type="arabicPeriod"/>
            </a:pPr>
            <a:r>
              <a:rPr lang="en-US" sz="2600" dirty="0"/>
              <a:t>Overview of Neural Networks</a:t>
            </a:r>
          </a:p>
          <a:p>
            <a:pPr marL="685800" indent="-457200" algn="l">
              <a:buFont typeface="+mj-lt"/>
              <a:buAutoNum type="arabicPeriod"/>
            </a:pPr>
            <a:endParaRPr lang="en-US" sz="2400" dirty="0"/>
          </a:p>
          <a:p>
            <a:pPr marL="685800" indent="-457200" algn="l">
              <a:buFont typeface="+mj-lt"/>
              <a:buAutoNum type="arabicPeriod"/>
            </a:pPr>
            <a:r>
              <a:rPr lang="en-US" sz="2400" dirty="0"/>
              <a:t>MNIST Data Set</a:t>
            </a:r>
          </a:p>
          <a:p>
            <a:pPr marL="685800" indent="-457200" algn="l">
              <a:buFont typeface="+mj-lt"/>
              <a:buAutoNum type="arabicPeriod"/>
            </a:pPr>
            <a:endParaRPr lang="en-US" sz="2400" dirty="0"/>
          </a:p>
          <a:p>
            <a:pPr marL="685800" indent="-457200" algn="l">
              <a:buFont typeface="+mj-lt"/>
              <a:buAutoNum type="arabicPeriod"/>
            </a:pPr>
            <a:r>
              <a:rPr lang="en-US" sz="2400" dirty="0"/>
              <a:t>Deep Learning Basics</a:t>
            </a:r>
          </a:p>
          <a:p>
            <a:pPr marL="685800" indent="-457200" algn="l">
              <a:buFont typeface="+mj-lt"/>
              <a:buAutoNum type="arabicPeriod"/>
            </a:pPr>
            <a:endParaRPr lang="en-US" sz="2400" dirty="0"/>
          </a:p>
          <a:p>
            <a:pPr marL="685800" indent="-457200" algn="l">
              <a:buFont typeface="+mj-lt"/>
              <a:buAutoNum type="arabicPeriod"/>
            </a:pPr>
            <a:r>
              <a:rPr lang="en-US" sz="2400" dirty="0"/>
              <a:t>Convolutional Neural Networks</a:t>
            </a:r>
          </a:p>
        </p:txBody>
      </p:sp>
    </p:spTree>
    <p:extLst>
      <p:ext uri="{BB962C8B-B14F-4D97-AF65-F5344CB8AC3E}">
        <p14:creationId xmlns:p14="http://schemas.microsoft.com/office/powerpoint/2010/main" val="383680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4704" y="1246261"/>
            <a:ext cx="6154009" cy="1952898"/>
          </a:xfrm>
        </p:spPr>
      </p:pic>
      <p:sp>
        <p:nvSpPr>
          <p:cNvPr id="6" name="TextBox 5"/>
          <p:cNvSpPr txBox="1"/>
          <p:nvPr/>
        </p:nvSpPr>
        <p:spPr>
          <a:xfrm>
            <a:off x="650789" y="3669397"/>
            <a:ext cx="7825945" cy="1938992"/>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5 epochs</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Batch size = 128 (consider 128 images at a time before updating weights)</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99% accuracy on training set (see Epoch 5/5 in output)</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Results may differ each time you train the neural network!</a:t>
            </a:r>
          </a:p>
          <a:p>
            <a:endParaRPr lang="en-US" sz="2000" dirty="0">
              <a:latin typeface="Helvetica" panose="020B0604020202020204" pitchFamily="34" charset="0"/>
              <a:cs typeface="Helvetica" panose="020B0604020202020204" pitchFamily="34" charset="0"/>
            </a:endParaRPr>
          </a:p>
        </p:txBody>
      </p:sp>
      <p:sp>
        <p:nvSpPr>
          <p:cNvPr id="9" name="Title 1">
            <a:extLst>
              <a:ext uri="{FF2B5EF4-FFF2-40B4-BE49-F238E27FC236}">
                <a16:creationId xmlns:a16="http://schemas.microsoft.com/office/drawing/2014/main" id="{CF857C57-3A19-403C-B24B-03CB8F0F2A69}"/>
              </a:ext>
            </a:extLst>
          </p:cNvPr>
          <p:cNvSpPr>
            <a:spLocks noGrp="1"/>
          </p:cNvSpPr>
          <p:nvPr>
            <p:ph type="title"/>
          </p:nvPr>
        </p:nvSpPr>
        <p:spPr>
          <a:xfrm>
            <a:off x="469727" y="140044"/>
            <a:ext cx="8157544" cy="1109450"/>
          </a:xfrm>
        </p:spPr>
        <p:txBody>
          <a:bodyPr/>
          <a:lstStyle/>
          <a:p>
            <a:r>
              <a:rPr lang="en-US" dirty="0"/>
              <a:t>Network Training (Results)</a:t>
            </a:r>
          </a:p>
        </p:txBody>
      </p:sp>
      <p:sp>
        <p:nvSpPr>
          <p:cNvPr id="7" name="Slide Number Placeholder 4">
            <a:extLst>
              <a:ext uri="{FF2B5EF4-FFF2-40B4-BE49-F238E27FC236}">
                <a16:creationId xmlns:a16="http://schemas.microsoft.com/office/drawing/2014/main" id="{38C6B04D-F879-4DBD-A063-8BB59692D4BA}"/>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20</a:t>
            </a:fld>
            <a:endParaRPr lang="en-GB" dirty="0"/>
          </a:p>
        </p:txBody>
      </p:sp>
    </p:spTree>
    <p:extLst>
      <p:ext uri="{BB962C8B-B14F-4D97-AF65-F5344CB8AC3E}">
        <p14:creationId xmlns:p14="http://schemas.microsoft.com/office/powerpoint/2010/main" val="41037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835" y="2015849"/>
            <a:ext cx="6487430" cy="600159"/>
          </a:xfrm>
          <a:prstGeom prst="rect">
            <a:avLst/>
          </a:prstGeom>
        </p:spPr>
      </p:pic>
      <p:sp>
        <p:nvSpPr>
          <p:cNvPr id="8" name="TextBox 7"/>
          <p:cNvSpPr txBox="1"/>
          <p:nvPr/>
        </p:nvSpPr>
        <p:spPr>
          <a:xfrm>
            <a:off x="650789" y="2719162"/>
            <a:ext cx="7825945" cy="2862322"/>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test accuracy is 97.9%, which is different (worse) from our training accuracy of 99.0%</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This may indicate overfitting: a model that corresponds too closely to the training data set </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Early stopping is usually used to reduce overfitting (e.g. monitor accuracy on the validation data set and stop training when accuracy starts decreasing)</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We will change the neural network architecture to try and reduce overfitting</a:t>
            </a:r>
          </a:p>
        </p:txBody>
      </p:sp>
      <p:sp>
        <p:nvSpPr>
          <p:cNvPr id="9" name="Title 1">
            <a:extLst>
              <a:ext uri="{FF2B5EF4-FFF2-40B4-BE49-F238E27FC236}">
                <a16:creationId xmlns:a16="http://schemas.microsoft.com/office/drawing/2014/main" id="{CF857C57-3A19-403C-B24B-03CB8F0F2A69}"/>
              </a:ext>
            </a:extLst>
          </p:cNvPr>
          <p:cNvSpPr>
            <a:spLocks noGrp="1"/>
          </p:cNvSpPr>
          <p:nvPr>
            <p:ph type="title"/>
          </p:nvPr>
        </p:nvSpPr>
        <p:spPr>
          <a:xfrm>
            <a:off x="469727" y="140044"/>
            <a:ext cx="8157544" cy="1109450"/>
          </a:xfrm>
        </p:spPr>
        <p:txBody>
          <a:bodyPr/>
          <a:lstStyle/>
          <a:p>
            <a:r>
              <a:rPr lang="en-US" dirty="0"/>
              <a:t>Test Set Results (Accuracy)</a:t>
            </a:r>
          </a:p>
        </p:txBody>
      </p:sp>
      <p:sp>
        <p:nvSpPr>
          <p:cNvPr id="10" name="Text Placeholder 2">
            <a:extLst>
              <a:ext uri="{FF2B5EF4-FFF2-40B4-BE49-F238E27FC236}">
                <a16:creationId xmlns:a16="http://schemas.microsoft.com/office/drawing/2014/main" id="{C2E6A851-9505-4245-BD47-B955AC3050C4}"/>
              </a:ext>
            </a:extLst>
          </p:cNvPr>
          <p:cNvSpPr txBox="1">
            <a:spLocks noGrp="1"/>
          </p:cNvSpPr>
          <p:nvPr>
            <p:ph idx="1"/>
          </p:nvPr>
        </p:nvSpPr>
        <p:spPr>
          <a:xfrm>
            <a:off x="469900" y="1114426"/>
            <a:ext cx="8158163" cy="707886"/>
          </a:xfrm>
          <a:prstGeom prst="rect">
            <a:avLst/>
          </a:prstGeom>
          <a:solidFill>
            <a:schemeClr val="bg1">
              <a:lumMod val="85000"/>
            </a:schemeClr>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err="1">
                <a:solidFill>
                  <a:schemeClr val="bg2"/>
                </a:solidFill>
                <a:latin typeface="Consolas" panose="020B0609020204030204" pitchFamily="49" charset="0"/>
                <a:cs typeface="Helvetica" panose="020B0604020202020204" pitchFamily="34" charset="0"/>
              </a:rPr>
              <a:t>test_loss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test_acc</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network.evaluate</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test_images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test_labels</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a:solidFill>
                  <a:schemeClr val="bg2"/>
                </a:solidFill>
                <a:latin typeface="Consolas" panose="020B0609020204030204" pitchFamily="49" charset="0"/>
                <a:cs typeface="Helvetica" panose="020B0604020202020204" pitchFamily="34" charset="0"/>
              </a:rPr>
              <a:t>print('</a:t>
            </a:r>
            <a:r>
              <a:rPr lang="en-US" sz="1400" dirty="0" err="1">
                <a:solidFill>
                  <a:schemeClr val="bg2"/>
                </a:solidFill>
                <a:latin typeface="Consolas" panose="020B0609020204030204" pitchFamily="49" charset="0"/>
                <a:cs typeface="Helvetica" panose="020B0604020202020204" pitchFamily="34" charset="0"/>
              </a:rPr>
              <a:t>test_acc</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test_acc</a:t>
            </a:r>
            <a:r>
              <a:rPr lang="en-US" sz="1400" dirty="0">
                <a:solidFill>
                  <a:schemeClr val="bg2"/>
                </a:solidFill>
                <a:latin typeface="Consolas" panose="020B0609020204030204" pitchFamily="49" charset="0"/>
                <a:cs typeface="Helvetica" panose="020B0604020202020204" pitchFamily="34" charset="0"/>
              </a:rPr>
              <a:t>)</a:t>
            </a:r>
          </a:p>
          <a:p>
            <a:pPr marL="7620" indent="0">
              <a:buNone/>
            </a:pPr>
            <a:endParaRPr lang="en-US" sz="1400" dirty="0">
              <a:latin typeface="Helvetica" panose="020B0604020202020204" pitchFamily="34" charset="0"/>
              <a:cs typeface="Helvetica" panose="020B0604020202020204" pitchFamily="34" charset="0"/>
            </a:endParaRPr>
          </a:p>
        </p:txBody>
      </p:sp>
      <p:sp>
        <p:nvSpPr>
          <p:cNvPr id="6" name="Slide Number Placeholder 4">
            <a:extLst>
              <a:ext uri="{FF2B5EF4-FFF2-40B4-BE49-F238E27FC236}">
                <a16:creationId xmlns:a16="http://schemas.microsoft.com/office/drawing/2014/main" id="{05FC5C2D-32B8-48C1-BD3E-D353AF073F73}"/>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21</a:t>
            </a:fld>
            <a:endParaRPr lang="en-GB" dirty="0"/>
          </a:p>
        </p:txBody>
      </p:sp>
    </p:spTree>
    <p:extLst>
      <p:ext uri="{BB962C8B-B14F-4D97-AF65-F5344CB8AC3E}">
        <p14:creationId xmlns:p14="http://schemas.microsoft.com/office/powerpoint/2010/main" val="3198321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8213-3BD9-584C-9EC1-66796D98D748}"/>
              </a:ext>
            </a:extLst>
          </p:cNvPr>
          <p:cNvSpPr>
            <a:spLocks noGrp="1"/>
          </p:cNvSpPr>
          <p:nvPr>
            <p:ph type="title"/>
          </p:nvPr>
        </p:nvSpPr>
        <p:spPr/>
        <p:txBody>
          <a:bodyPr/>
          <a:lstStyle/>
          <a:p>
            <a:r>
              <a:rPr lang="en-US" dirty="0"/>
              <a:t>Possible Modification</a:t>
            </a:r>
          </a:p>
        </p:txBody>
      </p:sp>
      <p:sp>
        <p:nvSpPr>
          <p:cNvPr id="3" name="Content Placeholder 2">
            <a:extLst>
              <a:ext uri="{FF2B5EF4-FFF2-40B4-BE49-F238E27FC236}">
                <a16:creationId xmlns:a16="http://schemas.microsoft.com/office/drawing/2014/main" id="{F41437AA-484D-0C4E-8C92-01295A5477D8}"/>
              </a:ext>
            </a:extLst>
          </p:cNvPr>
          <p:cNvSpPr>
            <a:spLocks noGrp="1"/>
          </p:cNvSpPr>
          <p:nvPr>
            <p:ph idx="1"/>
          </p:nvPr>
        </p:nvSpPr>
        <p:spPr>
          <a:xfrm>
            <a:off x="469727" y="1458097"/>
            <a:ext cx="8157544" cy="3253946"/>
          </a:xfrm>
        </p:spPr>
        <p:txBody>
          <a:bodyPr/>
          <a:lstStyle/>
          <a:p>
            <a:pPr>
              <a:buFont typeface="Arial" panose="020B0604020202020204" pitchFamily="34" charset="0"/>
              <a:buChar char="•"/>
            </a:pPr>
            <a:r>
              <a:rPr lang="en-US" dirty="0"/>
              <a:t>As you might notice, there is a gap between our training result and test result (accuracy).</a:t>
            </a:r>
          </a:p>
          <a:p>
            <a:pPr>
              <a:buFont typeface="Arial" panose="020B0604020202020204" pitchFamily="34" charset="0"/>
              <a:buChar char="•"/>
            </a:pPr>
            <a:r>
              <a:rPr lang="en-US" dirty="0"/>
              <a:t>Is there any way to improve?</a:t>
            </a:r>
          </a:p>
          <a:p>
            <a:pPr>
              <a:buFont typeface="Arial" panose="020B0604020202020204" pitchFamily="34" charset="0"/>
              <a:buChar char="•"/>
            </a:pPr>
            <a:r>
              <a:rPr lang="en-US" i="1" dirty="0"/>
              <a:t>Yes, we will improve by introducing the Convolutional Neural Network.</a:t>
            </a:r>
          </a:p>
        </p:txBody>
      </p:sp>
      <p:sp>
        <p:nvSpPr>
          <p:cNvPr id="5" name="Slide Number Placeholder 4">
            <a:extLst>
              <a:ext uri="{FF2B5EF4-FFF2-40B4-BE49-F238E27FC236}">
                <a16:creationId xmlns:a16="http://schemas.microsoft.com/office/drawing/2014/main" id="{E20799BD-58C1-5C43-A5D1-E5F65C74EE70}"/>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22</a:t>
            </a:fld>
            <a:endParaRPr lang="en-GB"/>
          </a:p>
        </p:txBody>
      </p:sp>
    </p:spTree>
    <p:extLst>
      <p:ext uri="{BB962C8B-B14F-4D97-AF65-F5344CB8AC3E}">
        <p14:creationId xmlns:p14="http://schemas.microsoft.com/office/powerpoint/2010/main" val="53483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pPr algn="ctr"/>
            <a:endParaRPr lang="en-US" sz="3600" i="1" dirty="0"/>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23</a:t>
            </a:fld>
            <a:endParaRPr lang="en-GB"/>
          </a:p>
        </p:txBody>
      </p:sp>
      <p:sp>
        <p:nvSpPr>
          <p:cNvPr id="6" name="Title 1">
            <a:extLst>
              <a:ext uri="{FF2B5EF4-FFF2-40B4-BE49-F238E27FC236}">
                <a16:creationId xmlns:a16="http://schemas.microsoft.com/office/drawing/2014/main" id="{39E66E45-1F7A-47EE-A517-20DDCF7A7CCD}"/>
              </a:ext>
            </a:extLst>
          </p:cNvPr>
          <p:cNvSpPr txBox="1">
            <a:spLocks/>
          </p:cNvSpPr>
          <p:nvPr/>
        </p:nvSpPr>
        <p:spPr>
          <a:xfrm>
            <a:off x="1929211" y="2222499"/>
            <a:ext cx="6698060" cy="1758652"/>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3200"/>
              <a:buFont typeface="Franklin Gothic"/>
              <a:buNone/>
              <a:defRPr sz="25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B4183"/>
              </a:buClr>
              <a:buSzPts val="3200"/>
              <a:buFont typeface="Franklin Gothic"/>
              <a:buNone/>
              <a:tabLst/>
              <a:defRPr/>
            </a:pPr>
            <a:r>
              <a:rPr kumimoji="0" lang="en-US" sz="2500" b="0" i="0" u="none" strike="noStrike" kern="0" cap="none" spc="0" normalizeH="0" baseline="0" noProof="0" dirty="0">
                <a:ln>
                  <a:noFill/>
                </a:ln>
                <a:solidFill>
                  <a:srgbClr val="0B4183"/>
                </a:solidFill>
                <a:effectLst/>
                <a:uLnTx/>
                <a:uFillTx/>
                <a:latin typeface="Franklin Gothic"/>
                <a:sym typeface="Franklin Gothic"/>
              </a:rPr>
              <a:t>Convolutional Neural Networks</a:t>
            </a:r>
          </a:p>
        </p:txBody>
      </p:sp>
      <p:sp>
        <p:nvSpPr>
          <p:cNvPr id="7" name="Text Placeholder 6">
            <a:extLst>
              <a:ext uri="{FF2B5EF4-FFF2-40B4-BE49-F238E27FC236}">
                <a16:creationId xmlns:a16="http://schemas.microsoft.com/office/drawing/2014/main" id="{B48BB0E0-12EF-4C09-9D3A-46A6FD5280F9}"/>
              </a:ext>
            </a:extLst>
          </p:cNvPr>
          <p:cNvSpPr>
            <a:spLocks noGrp="1"/>
          </p:cNvSpPr>
          <p:nvPr>
            <p:ph type="body" idx="1"/>
          </p:nvPr>
        </p:nvSpPr>
        <p:spPr>
          <a:xfrm>
            <a:off x="1113236" y="4241260"/>
            <a:ext cx="7514035" cy="584740"/>
          </a:xfrm>
        </p:spPr>
        <p:txBody>
          <a:bodyPr/>
          <a:lstStyle/>
          <a:p>
            <a:endParaRPr lang="en-US" dirty="0"/>
          </a:p>
        </p:txBody>
      </p:sp>
    </p:spTree>
    <p:extLst>
      <p:ext uri="{BB962C8B-B14F-4D97-AF65-F5344CB8AC3E}">
        <p14:creationId xmlns:p14="http://schemas.microsoft.com/office/powerpoint/2010/main" val="380658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Vision and Deep Learning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 convolutional Neural Network (CNN) may be better (more accurate)</a:t>
            </a:r>
          </a:p>
          <a:p>
            <a:pPr>
              <a:buFont typeface="Arial" panose="020B0604020202020204" pitchFamily="34" charset="0"/>
              <a:buChar char="•"/>
            </a:pPr>
            <a:r>
              <a:rPr lang="en-US" dirty="0"/>
              <a:t>Almost universally used in the field of computer vision applications </a:t>
            </a:r>
          </a:p>
          <a:p>
            <a:pPr>
              <a:buFont typeface="Arial" panose="020B0604020202020204" pitchFamily="34" charset="0"/>
              <a:buChar char="•"/>
            </a:pPr>
            <a:r>
              <a:rPr lang="en-US" dirty="0"/>
              <a:t>We will apply a CNN to our MNIST example </a:t>
            </a:r>
          </a:p>
          <a:p>
            <a:pPr marL="7620" indent="0">
              <a:buNone/>
            </a:pP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24</a:t>
            </a:fld>
            <a:endParaRPr lang="en-GB"/>
          </a:p>
        </p:txBody>
      </p:sp>
    </p:spTree>
    <p:extLst>
      <p:ext uri="{BB962C8B-B14F-4D97-AF65-F5344CB8AC3E}">
        <p14:creationId xmlns:p14="http://schemas.microsoft.com/office/powerpoint/2010/main" val="1770328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a:t>Convolutional Neural Networks (Intuition)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23" y="1051134"/>
            <a:ext cx="3676417" cy="4115653"/>
          </a:xfrm>
          <a:prstGeom prst="rect">
            <a:avLst/>
          </a:prstGeom>
        </p:spPr>
      </p:pic>
      <p:sp>
        <p:nvSpPr>
          <p:cNvPr id="8" name="TextBox 7">
            <a:extLst>
              <a:ext uri="{FF2B5EF4-FFF2-40B4-BE49-F238E27FC236}">
                <a16:creationId xmlns:a16="http://schemas.microsoft.com/office/drawing/2014/main" id="{B4F16FD0-5C4E-4952-A0EB-608C32323445}"/>
              </a:ext>
            </a:extLst>
          </p:cNvPr>
          <p:cNvSpPr txBox="1"/>
          <p:nvPr/>
        </p:nvSpPr>
        <p:spPr>
          <a:xfrm>
            <a:off x="1449860" y="5125937"/>
            <a:ext cx="6248400" cy="523220"/>
          </a:xfrm>
          <a:prstGeom prst="rect">
            <a:avLst/>
          </a:prstGeom>
          <a:noFill/>
        </p:spPr>
        <p:txBody>
          <a:bodyPr wrap="square">
            <a:spAutoFit/>
          </a:bodyPr>
          <a:lstStyle/>
          <a:p>
            <a:r>
              <a:rPr lang="en-US" dirty="0">
                <a:hlinkClick r:id="rId4"/>
              </a:rPr>
              <a:t>https://www.manning.com/books/deep-learning-with-python-second-edition</a:t>
            </a:r>
            <a:endParaRPr lang="en-US" dirty="0"/>
          </a:p>
          <a:p>
            <a:endParaRPr lang="en-US" dirty="0"/>
          </a:p>
        </p:txBody>
      </p:sp>
      <p:sp>
        <p:nvSpPr>
          <p:cNvPr id="5" name="Slide Number Placeholder 4">
            <a:extLst>
              <a:ext uri="{FF2B5EF4-FFF2-40B4-BE49-F238E27FC236}">
                <a16:creationId xmlns:a16="http://schemas.microsoft.com/office/drawing/2014/main" id="{B50C1311-17D8-4879-87FD-6F6F3BC9A80E}"/>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25</a:t>
            </a:fld>
            <a:endParaRPr lang="en-GB" dirty="0"/>
          </a:p>
        </p:txBody>
      </p:sp>
    </p:spTree>
    <p:extLst>
      <p:ext uri="{BB962C8B-B14F-4D97-AF65-F5344CB8AC3E}">
        <p14:creationId xmlns:p14="http://schemas.microsoft.com/office/powerpoint/2010/main" val="3627809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a:xfrm>
            <a:off x="469727" y="159738"/>
            <a:ext cx="8157544" cy="1535712"/>
          </a:xfrm>
        </p:spPr>
        <p:txBody>
          <a:bodyPr/>
          <a:lstStyle/>
          <a:p>
            <a:r>
              <a:rPr lang="en-US" dirty="0"/>
              <a:t>CNN versus Layered NN with Dense Layers</a:t>
            </a:r>
          </a:p>
        </p:txBody>
      </p:sp>
      <p:sp>
        <p:nvSpPr>
          <p:cNvPr id="3" name="Content Placeholder 2"/>
          <p:cNvSpPr>
            <a:spLocks noGrp="1"/>
          </p:cNvSpPr>
          <p:nvPr>
            <p:ph idx="1"/>
          </p:nvPr>
        </p:nvSpPr>
        <p:spPr>
          <a:xfrm>
            <a:off x="469727" y="1457743"/>
            <a:ext cx="8157544" cy="3247608"/>
          </a:xfrm>
        </p:spPr>
        <p:txBody>
          <a:bodyPr>
            <a:normAutofit fontScale="92500" lnSpcReduction="10000"/>
          </a:bodyPr>
          <a:lstStyle/>
          <a:p>
            <a:r>
              <a:rPr lang="en-US" dirty="0"/>
              <a:t>The convolutional neural network takes a 3D tensor with shape of (</a:t>
            </a:r>
            <a:r>
              <a:rPr lang="en-US" dirty="0" err="1"/>
              <a:t>image_height</a:t>
            </a:r>
            <a:r>
              <a:rPr lang="en-US" dirty="0"/>
              <a:t>, </a:t>
            </a:r>
            <a:r>
              <a:rPr lang="en-US" dirty="0" err="1"/>
              <a:t>image_width</a:t>
            </a:r>
            <a:r>
              <a:rPr lang="en-US" dirty="0"/>
              <a:t>, </a:t>
            </a:r>
            <a:r>
              <a:rPr lang="en-US" dirty="0" err="1"/>
              <a:t>image_channel</a:t>
            </a:r>
            <a:r>
              <a:rPr lang="en-US" dirty="0"/>
              <a:t>) as input</a:t>
            </a:r>
          </a:p>
          <a:p>
            <a:r>
              <a:rPr lang="en-US" dirty="0"/>
              <a:t>A color image has three channels (one for red, green, and blue), while a grayscale image has only one channel</a:t>
            </a:r>
          </a:p>
          <a:p>
            <a:r>
              <a:rPr lang="en-US" dirty="0"/>
              <a:t>No need to flatten (or reshape) the tensor</a:t>
            </a:r>
          </a:p>
          <a:p>
            <a:r>
              <a:rPr lang="en-US" dirty="0"/>
              <a:t>Based on the intuition, you might have noticed that dense layers learn global patterns while convolutional neural networks learn local patterns</a:t>
            </a:r>
          </a:p>
        </p:txBody>
      </p:sp>
      <p:sp>
        <p:nvSpPr>
          <p:cNvPr id="4" name="Slide Number Placeholder 4">
            <a:extLst>
              <a:ext uri="{FF2B5EF4-FFF2-40B4-BE49-F238E27FC236}">
                <a16:creationId xmlns:a16="http://schemas.microsoft.com/office/drawing/2014/main" id="{4F48AD51-B8FF-4573-AED5-237F7792E9BF}"/>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26</a:t>
            </a:fld>
            <a:endParaRPr lang="en-GB" dirty="0"/>
          </a:p>
        </p:txBody>
      </p:sp>
    </p:spTree>
    <p:extLst>
      <p:ext uri="{BB962C8B-B14F-4D97-AF65-F5344CB8AC3E}">
        <p14:creationId xmlns:p14="http://schemas.microsoft.com/office/powerpoint/2010/main" val="2190530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Operation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27</a:t>
            </a:fld>
            <a:endParaRPr lang="en-GB"/>
          </a:p>
        </p:txBody>
      </p:sp>
      <p:sp>
        <p:nvSpPr>
          <p:cNvPr id="3" name="TextBox 2"/>
          <p:cNvSpPr txBox="1"/>
          <p:nvPr/>
        </p:nvSpPr>
        <p:spPr>
          <a:xfrm>
            <a:off x="752475" y="1061548"/>
            <a:ext cx="7707861" cy="4401205"/>
          </a:xfrm>
          <a:prstGeom prst="rect">
            <a:avLst/>
          </a:prstGeom>
        </p:spPr>
        <p:txBody>
          <a:bodyPr wrap="square" rtlCol="0">
            <a:spAutoFit/>
          </a:bodyPr>
          <a:lstStyle/>
          <a:p>
            <a:r>
              <a:rPr lang="en-US" sz="2000" dirty="0">
                <a:solidFill>
                  <a:schemeClr val="tx1"/>
                </a:solidFill>
                <a:latin typeface="Helvetica" panose="020B0604020202020204" pitchFamily="34" charset="0"/>
                <a:cs typeface="Helvetica" panose="020B0604020202020204" pitchFamily="34" charset="0"/>
              </a:rPr>
              <a:t>Two Key parameters:</a:t>
            </a:r>
          </a:p>
          <a:p>
            <a:pPr marL="342900" indent="-342900">
              <a:buClr>
                <a:schemeClr val="accent1"/>
              </a:buClr>
              <a:buFont typeface="Arial" panose="020B0604020202020204" pitchFamily="34" charset="0"/>
              <a:buChar char="•"/>
            </a:pPr>
            <a:r>
              <a:rPr lang="en-US" sz="2000" dirty="0">
                <a:solidFill>
                  <a:schemeClr val="tx1"/>
                </a:solidFill>
                <a:latin typeface="Helvetica" panose="020B0604020202020204" pitchFamily="34" charset="0"/>
                <a:cs typeface="Helvetica" panose="020B0604020202020204" pitchFamily="34" charset="0"/>
              </a:rPr>
              <a:t>Size of the patches extracted from the inputs: in this case, it is 3 x 3, which is commonly used. It can also be 5 x 5 or larger.</a:t>
            </a:r>
          </a:p>
          <a:p>
            <a:pPr marL="342900" indent="-342900">
              <a:buClr>
                <a:schemeClr val="accent1"/>
              </a:buClr>
              <a:buFont typeface="Arial" panose="020B0604020202020204" pitchFamily="34" charset="0"/>
              <a:buChar char="•"/>
            </a:pPr>
            <a:r>
              <a:rPr lang="en-US" sz="2000" dirty="0">
                <a:solidFill>
                  <a:schemeClr val="tx1"/>
                </a:solidFill>
                <a:latin typeface="Helvetica" panose="020B0604020202020204" pitchFamily="34" charset="0"/>
                <a:cs typeface="Helvetica" panose="020B0604020202020204" pitchFamily="34" charset="0"/>
              </a:rPr>
              <a:t>Depth of the output feature map: the number of filters generated by the computation. We typically choose 32 or 64. </a:t>
            </a:r>
          </a:p>
          <a:p>
            <a:pPr marL="342900" indent="-342900">
              <a:buClr>
                <a:schemeClr val="accent1"/>
              </a:buClr>
              <a:buFont typeface="Arial" panose="020B0604020202020204" pitchFamily="34" charset="0"/>
              <a:buChar char="•"/>
            </a:pPr>
            <a:endParaRPr lang="en-US" sz="2000" dirty="0">
              <a:solidFill>
                <a:schemeClr val="tx1"/>
              </a:solidFill>
              <a:latin typeface="Helvetica" panose="020B0604020202020204" pitchFamily="34" charset="0"/>
              <a:cs typeface="Helvetica" panose="020B0604020202020204" pitchFamily="34" charset="0"/>
            </a:endParaRPr>
          </a:p>
          <a:p>
            <a:pPr>
              <a:buClr>
                <a:schemeClr val="accent1"/>
              </a:buClr>
            </a:pPr>
            <a:r>
              <a:rPr lang="en-US" sz="2000" dirty="0">
                <a:solidFill>
                  <a:schemeClr val="tx1"/>
                </a:solidFill>
                <a:latin typeface="Helvetica" panose="020B0604020202020204" pitchFamily="34" charset="0"/>
                <a:cs typeface="Helvetica" panose="020B0604020202020204" pitchFamily="34" charset="0"/>
              </a:rPr>
              <a:t>Filters encode a certain aspect of the input data.</a:t>
            </a:r>
          </a:p>
          <a:p>
            <a:endParaRPr lang="en-US" sz="2000" dirty="0">
              <a:solidFill>
                <a:schemeClr val="tx1"/>
              </a:solidFill>
              <a:latin typeface="Helvetica" panose="020B0604020202020204" pitchFamily="34" charset="0"/>
              <a:cs typeface="Helvetica" panose="020B0604020202020204" pitchFamily="34" charset="0"/>
            </a:endParaRPr>
          </a:p>
          <a:p>
            <a:r>
              <a:rPr lang="en-US" sz="2000" dirty="0">
                <a:solidFill>
                  <a:schemeClr val="tx1"/>
                </a:solidFill>
                <a:latin typeface="Helvetica" panose="020B0604020202020204" pitchFamily="34" charset="0"/>
                <a:cs typeface="Helvetica" panose="020B0604020202020204" pitchFamily="34" charset="0"/>
              </a:rPr>
              <a:t>In </a:t>
            </a:r>
            <a:r>
              <a:rPr lang="en-US" sz="2000" dirty="0" err="1">
                <a:solidFill>
                  <a:schemeClr val="tx1"/>
                </a:solidFill>
                <a:latin typeface="Helvetica" panose="020B0604020202020204" pitchFamily="34" charset="0"/>
                <a:cs typeface="Helvetica" panose="020B0604020202020204" pitchFamily="34" charset="0"/>
              </a:rPr>
              <a:t>Keras</a:t>
            </a:r>
            <a:r>
              <a:rPr lang="en-US" sz="2000" dirty="0">
                <a:solidFill>
                  <a:schemeClr val="tx1"/>
                </a:solidFill>
                <a:latin typeface="Helvetica" panose="020B0604020202020204" pitchFamily="34" charset="0"/>
                <a:cs typeface="Helvetica" panose="020B0604020202020204" pitchFamily="34" charset="0"/>
              </a:rPr>
              <a:t>, the parameter is passed in the following form:</a:t>
            </a:r>
          </a:p>
          <a:p>
            <a:endParaRPr lang="en-US" sz="2000" dirty="0">
              <a:solidFill>
                <a:schemeClr val="tx1"/>
              </a:solidFill>
              <a:latin typeface="Helvetica" panose="020B0604020202020204" pitchFamily="34" charset="0"/>
              <a:cs typeface="Helvetica" panose="020B0604020202020204" pitchFamily="34" charset="0"/>
            </a:endParaRPr>
          </a:p>
          <a:p>
            <a:r>
              <a:rPr lang="en-US" sz="2000" dirty="0">
                <a:solidFill>
                  <a:schemeClr val="bg2"/>
                </a:solidFill>
                <a:latin typeface="Consolas" panose="020B0609020204030204" pitchFamily="49" charset="0"/>
                <a:cs typeface="Helvetica" panose="020B0604020202020204" pitchFamily="34" charset="0"/>
              </a:rPr>
              <a:t>Conv2D(</a:t>
            </a:r>
            <a:r>
              <a:rPr lang="en-US" sz="2000" dirty="0" err="1">
                <a:solidFill>
                  <a:schemeClr val="bg2"/>
                </a:solidFill>
                <a:latin typeface="Consolas" panose="020B0609020204030204" pitchFamily="49" charset="0"/>
                <a:cs typeface="Helvetica" panose="020B0604020202020204" pitchFamily="34" charset="0"/>
              </a:rPr>
              <a:t>output_depth</a:t>
            </a:r>
            <a:r>
              <a:rPr lang="en-US" sz="2000" dirty="0">
                <a:solidFill>
                  <a:schemeClr val="bg2"/>
                </a:solidFill>
                <a:latin typeface="Consolas" panose="020B0609020204030204" pitchFamily="49" charset="0"/>
                <a:cs typeface="Helvetica" panose="020B0604020202020204" pitchFamily="34" charset="0"/>
              </a:rPr>
              <a:t>, (</a:t>
            </a:r>
            <a:r>
              <a:rPr lang="en-US" sz="2000" dirty="0" err="1">
                <a:solidFill>
                  <a:schemeClr val="bg2"/>
                </a:solidFill>
                <a:latin typeface="Consolas" panose="020B0609020204030204" pitchFamily="49" charset="0"/>
                <a:cs typeface="Helvetica" panose="020B0604020202020204" pitchFamily="34" charset="0"/>
              </a:rPr>
              <a:t>window_height</a:t>
            </a:r>
            <a:r>
              <a:rPr lang="en-US" sz="2000" dirty="0">
                <a:solidFill>
                  <a:schemeClr val="bg2"/>
                </a:solidFill>
                <a:latin typeface="Consolas" panose="020B0609020204030204" pitchFamily="49" charset="0"/>
                <a:cs typeface="Helvetica" panose="020B0604020202020204" pitchFamily="34" charset="0"/>
              </a:rPr>
              <a:t>, </a:t>
            </a:r>
            <a:r>
              <a:rPr lang="en-US" sz="2000" dirty="0" err="1">
                <a:solidFill>
                  <a:schemeClr val="bg2"/>
                </a:solidFill>
                <a:latin typeface="Consolas" panose="020B0609020204030204" pitchFamily="49" charset="0"/>
                <a:cs typeface="Helvetica" panose="020B0604020202020204" pitchFamily="34" charset="0"/>
              </a:rPr>
              <a:t>window_width</a:t>
            </a:r>
            <a:r>
              <a:rPr lang="en-US" sz="2000" dirty="0">
                <a:solidFill>
                  <a:schemeClr val="bg2"/>
                </a:solidFill>
                <a:latin typeface="Consolas" panose="020B0609020204030204" pitchFamily="49" charset="0"/>
                <a:cs typeface="Helvetica" panose="020B0604020202020204" pitchFamily="34" charset="0"/>
              </a:rPr>
              <a:t>))</a:t>
            </a:r>
          </a:p>
          <a:p>
            <a:endParaRPr lang="en-US" sz="2000" dirty="0">
              <a:solidFill>
                <a:schemeClr val="tx1"/>
              </a:solidFill>
              <a:latin typeface="Helvetica" panose="020B0604020202020204" pitchFamily="34" charset="0"/>
              <a:cs typeface="Helvetica" panose="020B0604020202020204" pitchFamily="34" charset="0"/>
            </a:endParaRPr>
          </a:p>
          <a:p>
            <a:r>
              <a:rPr lang="en-US" sz="2000" dirty="0">
                <a:solidFill>
                  <a:schemeClr val="tx1"/>
                </a:solidFill>
                <a:latin typeface="Helvetica" panose="020B0604020202020204" pitchFamily="34" charset="0"/>
                <a:cs typeface="Helvetica" panose="020B0604020202020204" pitchFamily="34" charset="0"/>
              </a:rPr>
              <a:t>where (</a:t>
            </a:r>
            <a:r>
              <a:rPr lang="en-US" sz="2000" dirty="0" err="1">
                <a:solidFill>
                  <a:schemeClr val="tx1"/>
                </a:solidFill>
                <a:latin typeface="Helvetica" panose="020B0604020202020204" pitchFamily="34" charset="0"/>
                <a:cs typeface="Helvetica" panose="020B0604020202020204" pitchFamily="34" charset="0"/>
              </a:rPr>
              <a:t>window_height</a:t>
            </a:r>
            <a:r>
              <a:rPr lang="en-US" sz="2000" dirty="0">
                <a:solidFill>
                  <a:schemeClr val="tx1"/>
                </a:solidFill>
                <a:latin typeface="Helvetica" panose="020B0604020202020204" pitchFamily="34" charset="0"/>
                <a:cs typeface="Helvetica" panose="020B0604020202020204" pitchFamily="34" charset="0"/>
              </a:rPr>
              <a:t>, </a:t>
            </a:r>
            <a:r>
              <a:rPr lang="en-US" sz="2000" dirty="0" err="1">
                <a:solidFill>
                  <a:schemeClr val="tx1"/>
                </a:solidFill>
                <a:latin typeface="Helvetica" panose="020B0604020202020204" pitchFamily="34" charset="0"/>
                <a:cs typeface="Helvetica" panose="020B0604020202020204" pitchFamily="34" charset="0"/>
              </a:rPr>
              <a:t>window_width</a:t>
            </a:r>
            <a:r>
              <a:rPr lang="en-US" sz="2000" dirty="0">
                <a:solidFill>
                  <a:schemeClr val="tx1"/>
                </a:solidFill>
                <a:latin typeface="Helvetica" panose="020B0604020202020204" pitchFamily="34" charset="0"/>
                <a:cs typeface="Helvetica" panose="020B0604020202020204" pitchFamily="34" charset="0"/>
              </a:rPr>
              <a:t>) refers to the size of the patches</a:t>
            </a:r>
          </a:p>
        </p:txBody>
      </p:sp>
    </p:spTree>
    <p:extLst>
      <p:ext uri="{BB962C8B-B14F-4D97-AF65-F5344CB8AC3E}">
        <p14:creationId xmlns:p14="http://schemas.microsoft.com/office/powerpoint/2010/main" val="74761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Procedure</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28</a:t>
            </a:fld>
            <a:endParaRPr lang="en-GB"/>
          </a:p>
        </p:txBody>
      </p:sp>
      <p:sp>
        <p:nvSpPr>
          <p:cNvPr id="3" name="TextBox 2"/>
          <p:cNvSpPr txBox="1"/>
          <p:nvPr/>
        </p:nvSpPr>
        <p:spPr>
          <a:xfrm>
            <a:off x="676275" y="1249493"/>
            <a:ext cx="7791450" cy="3785652"/>
          </a:xfrm>
          <a:prstGeom prst="rect">
            <a:avLst/>
          </a:prstGeom>
        </p:spPr>
        <p:txBody>
          <a:bodyPr wrap="square" rtlCol="0">
            <a:spAutoFit/>
          </a:bodyPr>
          <a:lstStyle/>
          <a:p>
            <a:r>
              <a:rPr lang="en-US" sz="2000" dirty="0">
                <a:solidFill>
                  <a:schemeClr val="tx1"/>
                </a:solidFill>
                <a:latin typeface="Helvetica" panose="020B0604020202020204" pitchFamily="34" charset="0"/>
                <a:cs typeface="Helvetica" panose="020B0604020202020204" pitchFamily="34" charset="0"/>
              </a:rPr>
              <a:t>Step: </a:t>
            </a:r>
          </a:p>
          <a:p>
            <a:pPr marL="457200" indent="-457200">
              <a:buClr>
                <a:schemeClr val="accent1"/>
              </a:buClr>
              <a:buFont typeface="+mj-lt"/>
              <a:buAutoNum type="arabicParenR"/>
            </a:pPr>
            <a:r>
              <a:rPr lang="en-US" sz="2000" dirty="0">
                <a:solidFill>
                  <a:schemeClr val="tx1"/>
                </a:solidFill>
                <a:latin typeface="Helvetica" panose="020B0604020202020204" pitchFamily="34" charset="0"/>
                <a:cs typeface="Helvetica" panose="020B0604020202020204" pitchFamily="34" charset="0"/>
              </a:rPr>
              <a:t>The (</a:t>
            </a:r>
            <a:r>
              <a:rPr lang="en-US" sz="2000" dirty="0" err="1">
                <a:solidFill>
                  <a:schemeClr val="tx1"/>
                </a:solidFill>
                <a:latin typeface="Helvetica" panose="020B0604020202020204" pitchFamily="34" charset="0"/>
                <a:cs typeface="Helvetica" panose="020B0604020202020204" pitchFamily="34" charset="0"/>
              </a:rPr>
              <a:t>window_height</a:t>
            </a:r>
            <a:r>
              <a:rPr lang="en-US" sz="2000" dirty="0">
                <a:solidFill>
                  <a:schemeClr val="tx1"/>
                </a:solidFill>
                <a:latin typeface="Helvetica" panose="020B0604020202020204" pitchFamily="34" charset="0"/>
                <a:cs typeface="Helvetica" panose="020B0604020202020204" pitchFamily="34" charset="0"/>
              </a:rPr>
              <a:t> x </a:t>
            </a:r>
            <a:r>
              <a:rPr lang="en-US" sz="2000" dirty="0" err="1">
                <a:solidFill>
                  <a:schemeClr val="tx1"/>
                </a:solidFill>
                <a:latin typeface="Helvetica" panose="020B0604020202020204" pitchFamily="34" charset="0"/>
                <a:cs typeface="Helvetica" panose="020B0604020202020204" pitchFamily="34" charset="0"/>
              </a:rPr>
              <a:t>window_width</a:t>
            </a:r>
            <a:r>
              <a:rPr lang="en-US" sz="2000" dirty="0">
                <a:solidFill>
                  <a:schemeClr val="tx1"/>
                </a:solidFill>
                <a:latin typeface="Helvetica" panose="020B0604020202020204" pitchFamily="34" charset="0"/>
                <a:cs typeface="Helvetica" panose="020B0604020202020204" pitchFamily="34" charset="0"/>
              </a:rPr>
              <a:t>) shaped window will traverse every possible location on the input feature map</a:t>
            </a:r>
          </a:p>
          <a:p>
            <a:pPr marL="457200" indent="-457200">
              <a:buClr>
                <a:schemeClr val="accent1"/>
              </a:buClr>
              <a:buFont typeface="+mj-lt"/>
              <a:buAutoNum type="arabicParenR"/>
            </a:pPr>
            <a:r>
              <a:rPr lang="en-US" sz="2000" dirty="0">
                <a:solidFill>
                  <a:schemeClr val="tx1"/>
                </a:solidFill>
                <a:latin typeface="Helvetica" panose="020B0604020202020204" pitchFamily="34" charset="0"/>
                <a:cs typeface="Helvetica" panose="020B0604020202020204" pitchFamily="34" charset="0"/>
              </a:rPr>
              <a:t>Several (</a:t>
            </a:r>
            <a:r>
              <a:rPr lang="en-US" sz="2000" dirty="0" err="1">
                <a:solidFill>
                  <a:schemeClr val="tx1"/>
                </a:solidFill>
                <a:latin typeface="Helvetica" panose="020B0604020202020204" pitchFamily="34" charset="0"/>
                <a:cs typeface="Helvetica" panose="020B0604020202020204" pitchFamily="34" charset="0"/>
              </a:rPr>
              <a:t>window_height</a:t>
            </a:r>
            <a:r>
              <a:rPr lang="en-US" sz="2000" dirty="0">
                <a:solidFill>
                  <a:schemeClr val="tx1"/>
                </a:solidFill>
                <a:latin typeface="Helvetica" panose="020B0604020202020204" pitchFamily="34" charset="0"/>
                <a:cs typeface="Helvetica" panose="020B0604020202020204" pitchFamily="34" charset="0"/>
              </a:rPr>
              <a:t> x </a:t>
            </a:r>
            <a:r>
              <a:rPr lang="en-US" sz="2000" dirty="0" err="1">
                <a:solidFill>
                  <a:schemeClr val="tx1"/>
                </a:solidFill>
                <a:latin typeface="Helvetica" panose="020B0604020202020204" pitchFamily="34" charset="0"/>
                <a:cs typeface="Helvetica" panose="020B0604020202020204" pitchFamily="34" charset="0"/>
              </a:rPr>
              <a:t>window_width</a:t>
            </a:r>
            <a:r>
              <a:rPr lang="en-US" sz="2000" dirty="0">
                <a:solidFill>
                  <a:schemeClr val="tx1"/>
                </a:solidFill>
                <a:latin typeface="Helvetica" panose="020B0604020202020204" pitchFamily="34" charset="0"/>
                <a:cs typeface="Helvetica" panose="020B0604020202020204" pitchFamily="34" charset="0"/>
              </a:rPr>
              <a:t>) input patches will be formed.</a:t>
            </a:r>
          </a:p>
          <a:p>
            <a:pPr marL="457200" indent="-457200">
              <a:buClr>
                <a:schemeClr val="accent1"/>
              </a:buClr>
              <a:buFont typeface="+mj-lt"/>
              <a:buAutoNum type="arabicParenR"/>
            </a:pPr>
            <a:r>
              <a:rPr lang="en-US" sz="2000" dirty="0">
                <a:solidFill>
                  <a:schemeClr val="tx1"/>
                </a:solidFill>
                <a:latin typeface="Helvetica" panose="020B0604020202020204" pitchFamily="34" charset="0"/>
                <a:cs typeface="Helvetica" panose="020B0604020202020204" pitchFamily="34" charset="0"/>
              </a:rPr>
              <a:t>Each of the patches will then be transformed into a vector of shape (</a:t>
            </a:r>
            <a:r>
              <a:rPr lang="en-US" sz="2000" dirty="0" err="1">
                <a:solidFill>
                  <a:schemeClr val="tx1"/>
                </a:solidFill>
                <a:latin typeface="Helvetica" panose="020B0604020202020204" pitchFamily="34" charset="0"/>
                <a:cs typeface="Helvetica" panose="020B0604020202020204" pitchFamily="34" charset="0"/>
              </a:rPr>
              <a:t>output_depth</a:t>
            </a:r>
            <a:r>
              <a:rPr lang="en-US" sz="2000" dirty="0">
                <a:solidFill>
                  <a:schemeClr val="tx1"/>
                </a:solidFill>
                <a:latin typeface="Helvetica" panose="020B0604020202020204" pitchFamily="34" charset="0"/>
                <a:cs typeface="Helvetica" panose="020B0604020202020204" pitchFamily="34" charset="0"/>
              </a:rPr>
              <a:t>,) by computing the dot product with the kernel (weight matrix) or filter.</a:t>
            </a:r>
          </a:p>
          <a:p>
            <a:pPr marL="457200" indent="-457200">
              <a:buClr>
                <a:schemeClr val="accent1"/>
              </a:buClr>
              <a:buFont typeface="+mj-lt"/>
              <a:buAutoNum type="arabicParenR"/>
            </a:pPr>
            <a:r>
              <a:rPr lang="en-US" sz="2000" dirty="0">
                <a:solidFill>
                  <a:schemeClr val="tx1"/>
                </a:solidFill>
                <a:latin typeface="Helvetica" panose="020B0604020202020204" pitchFamily="34" charset="0"/>
                <a:cs typeface="Helvetica" panose="020B0604020202020204" pitchFamily="34" charset="0"/>
              </a:rPr>
              <a:t>These vectors will be spatially assembled into a 3D output tensor of shape (height, width, </a:t>
            </a:r>
            <a:r>
              <a:rPr lang="en-US" sz="2000" dirty="0" err="1">
                <a:solidFill>
                  <a:schemeClr val="tx1"/>
                </a:solidFill>
                <a:latin typeface="Helvetica" panose="020B0604020202020204" pitchFamily="34" charset="0"/>
                <a:cs typeface="Helvetica" panose="020B0604020202020204" pitchFamily="34" charset="0"/>
              </a:rPr>
              <a:t>output_depth</a:t>
            </a:r>
            <a:r>
              <a:rPr lang="en-US" sz="2000" dirty="0">
                <a:solidFill>
                  <a:schemeClr val="tx1"/>
                </a:solidFill>
                <a:latin typeface="Helvetica" panose="020B0604020202020204" pitchFamily="34" charset="0"/>
                <a:cs typeface="Helvetica" panose="020B0604020202020204" pitchFamily="34" charset="0"/>
              </a:rPr>
              <a:t>).</a:t>
            </a:r>
          </a:p>
          <a:p>
            <a:endParaRPr lang="en-US" sz="2000" dirty="0">
              <a:solidFill>
                <a:schemeClr val="tx1"/>
              </a:solidFill>
              <a:latin typeface="Helvetica" panose="020B0604020202020204" pitchFamily="34" charset="0"/>
              <a:cs typeface="Helvetica" panose="020B0604020202020204" pitchFamily="34" charset="0"/>
            </a:endParaRPr>
          </a:p>
          <a:p>
            <a:r>
              <a:rPr lang="en-US" sz="2000" dirty="0">
                <a:solidFill>
                  <a:schemeClr val="tx1"/>
                </a:solidFill>
                <a:latin typeface="Helvetica" panose="020B0604020202020204" pitchFamily="34" charset="0"/>
                <a:cs typeface="Helvetica" panose="020B0604020202020204" pitchFamily="34" charset="0"/>
              </a:rPr>
              <a:t>See upcoming slides for a more intuitive understanding</a:t>
            </a:r>
          </a:p>
        </p:txBody>
      </p:sp>
    </p:spTree>
    <p:extLst>
      <p:ext uri="{BB962C8B-B14F-4D97-AF65-F5344CB8AC3E}">
        <p14:creationId xmlns:p14="http://schemas.microsoft.com/office/powerpoint/2010/main" val="17237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the CNN</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29</a:t>
            </a:fld>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55" y="2965184"/>
            <a:ext cx="4423186" cy="2521938"/>
          </a:xfrm>
          <a:prstGeom prst="rect">
            <a:avLst/>
          </a:prstGeom>
        </p:spPr>
      </p:pic>
      <p:sp>
        <p:nvSpPr>
          <p:cNvPr id="6" name="TextBox 5"/>
          <p:cNvSpPr txBox="1"/>
          <p:nvPr/>
        </p:nvSpPr>
        <p:spPr>
          <a:xfrm>
            <a:off x="5194127" y="3113697"/>
            <a:ext cx="3290131" cy="2246769"/>
          </a:xfrm>
          <a:prstGeom prst="rect">
            <a:avLst/>
          </a:prstGeom>
        </p:spPr>
        <p:txBody>
          <a:bodyPr wrap="square" rtlCol="0">
            <a:spAutoFit/>
          </a:bodyPr>
          <a:lstStyle/>
          <a:p>
            <a:r>
              <a:rPr lang="en-US" dirty="0"/>
              <a:t>As we can observe, the first layer takes in an input shape of (28,28,1) and the output shape become (26,26,32). This is because there are 26*26 valid positions for 3x3 patch on 28x28 input feature map and 32 filters.</a:t>
            </a:r>
          </a:p>
          <a:p>
            <a:endParaRPr lang="en-US" dirty="0"/>
          </a:p>
          <a:p>
            <a:r>
              <a:rPr lang="en-US" dirty="0"/>
              <a:t>There will be things that will affect the valid position such as border effects, padding and stride (see next slides)</a:t>
            </a:r>
          </a:p>
        </p:txBody>
      </p:sp>
      <p:sp>
        <p:nvSpPr>
          <p:cNvPr id="8" name="Text Placeholder 2">
            <a:extLst>
              <a:ext uri="{FF2B5EF4-FFF2-40B4-BE49-F238E27FC236}">
                <a16:creationId xmlns:a16="http://schemas.microsoft.com/office/drawing/2014/main" id="{31DF77AF-6E5A-4B33-BDFA-2084EC9177FD}"/>
              </a:ext>
            </a:extLst>
          </p:cNvPr>
          <p:cNvSpPr txBox="1">
            <a:spLocks noGrp="1"/>
          </p:cNvSpPr>
          <p:nvPr>
            <p:ph idx="1"/>
          </p:nvPr>
        </p:nvSpPr>
        <p:spPr>
          <a:xfrm>
            <a:off x="469900" y="1066801"/>
            <a:ext cx="8158163" cy="1869570"/>
          </a:xfrm>
          <a:prstGeom prst="rect">
            <a:avLst/>
          </a:prstGeom>
          <a:solidFill>
            <a:schemeClr val="bg1">
              <a:lumMod val="85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a:solidFill>
                  <a:schemeClr val="bg2"/>
                </a:solidFill>
                <a:latin typeface="Consolas" panose="020B0609020204030204" pitchFamily="49" charset="0"/>
              </a:rPr>
              <a:t>model = </a:t>
            </a:r>
            <a:r>
              <a:rPr lang="en-US" sz="1400" dirty="0" err="1">
                <a:solidFill>
                  <a:schemeClr val="bg2"/>
                </a:solidFill>
                <a:latin typeface="Consolas" panose="020B0609020204030204" pitchFamily="49" charset="0"/>
              </a:rPr>
              <a:t>models.Sequential</a:t>
            </a:r>
            <a:r>
              <a:rPr lang="en-US" sz="1400" dirty="0">
                <a:solidFill>
                  <a:schemeClr val="bg2"/>
                </a:solidFill>
                <a:latin typeface="Consolas" panose="020B0609020204030204" pitchFamily="49" charset="0"/>
              </a:rPr>
              <a:t>()</a:t>
            </a:r>
          </a:p>
          <a:p>
            <a:pPr marL="7620" indent="0">
              <a:buNone/>
            </a:pPr>
            <a:r>
              <a:rPr lang="en-US" sz="1400" dirty="0" err="1">
                <a:solidFill>
                  <a:schemeClr val="bg2"/>
                </a:solidFill>
                <a:latin typeface="Consolas" panose="020B0609020204030204" pitchFamily="49" charset="0"/>
              </a:rPr>
              <a:t>model.add</a:t>
            </a:r>
            <a:r>
              <a:rPr lang="en-US" sz="1400" dirty="0">
                <a:solidFill>
                  <a:schemeClr val="bg2"/>
                </a:solidFill>
                <a:latin typeface="Consolas" panose="020B0609020204030204" pitchFamily="49" charset="0"/>
              </a:rPr>
              <a:t>(layers.Conv2D(32, (3, 3), activation='</a:t>
            </a:r>
            <a:r>
              <a:rPr lang="en-US" sz="1400" dirty="0" err="1">
                <a:solidFill>
                  <a:schemeClr val="bg2"/>
                </a:solidFill>
                <a:latin typeface="Consolas" panose="020B0609020204030204" pitchFamily="49" charset="0"/>
              </a:rPr>
              <a:t>relu</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input_shape</a:t>
            </a:r>
            <a:r>
              <a:rPr lang="en-US" sz="1400" dirty="0">
                <a:solidFill>
                  <a:schemeClr val="bg2"/>
                </a:solidFill>
                <a:latin typeface="Consolas" panose="020B0609020204030204" pitchFamily="49" charset="0"/>
              </a:rPr>
              <a:t>=(28, 28, 1)))</a:t>
            </a:r>
          </a:p>
          <a:p>
            <a:pPr marL="7620" indent="0">
              <a:buNone/>
            </a:pPr>
            <a:r>
              <a:rPr lang="en-US" sz="1400" dirty="0" err="1">
                <a:solidFill>
                  <a:schemeClr val="bg2"/>
                </a:solidFill>
                <a:latin typeface="Consolas" panose="020B0609020204030204" pitchFamily="49" charset="0"/>
              </a:rPr>
              <a:t>model.add</a:t>
            </a:r>
            <a:r>
              <a:rPr lang="en-US" sz="1400" dirty="0">
                <a:solidFill>
                  <a:schemeClr val="bg2"/>
                </a:solidFill>
                <a:latin typeface="Consolas" panose="020B0609020204030204" pitchFamily="49" charset="0"/>
              </a:rPr>
              <a:t>(layers.MaxPooling2D((2, 2)))</a:t>
            </a:r>
          </a:p>
          <a:p>
            <a:pPr marL="7620" indent="0">
              <a:buNone/>
            </a:pPr>
            <a:r>
              <a:rPr lang="en-US" sz="1400" dirty="0" err="1">
                <a:solidFill>
                  <a:schemeClr val="bg2"/>
                </a:solidFill>
                <a:latin typeface="Consolas" panose="020B0609020204030204" pitchFamily="49" charset="0"/>
              </a:rPr>
              <a:t>model.add</a:t>
            </a:r>
            <a:r>
              <a:rPr lang="en-US" sz="1400" dirty="0">
                <a:solidFill>
                  <a:schemeClr val="bg2"/>
                </a:solidFill>
                <a:latin typeface="Consolas" panose="020B0609020204030204" pitchFamily="49" charset="0"/>
              </a:rPr>
              <a:t>(layers.Conv2D(64, (3, 3), activation='</a:t>
            </a:r>
            <a:r>
              <a:rPr lang="en-US" sz="1400" dirty="0" err="1">
                <a:solidFill>
                  <a:schemeClr val="bg2"/>
                </a:solidFill>
                <a:latin typeface="Consolas" panose="020B0609020204030204" pitchFamily="49" charset="0"/>
              </a:rPr>
              <a:t>relu</a:t>
            </a:r>
            <a:r>
              <a:rPr lang="en-US" sz="1400" dirty="0">
                <a:solidFill>
                  <a:schemeClr val="bg2"/>
                </a:solidFill>
                <a:latin typeface="Consolas" panose="020B0609020204030204" pitchFamily="49" charset="0"/>
              </a:rPr>
              <a:t>'))</a:t>
            </a:r>
          </a:p>
          <a:p>
            <a:pPr marL="7620" indent="0">
              <a:buNone/>
            </a:pPr>
            <a:r>
              <a:rPr lang="en-US" sz="1400" dirty="0" err="1">
                <a:solidFill>
                  <a:schemeClr val="bg2"/>
                </a:solidFill>
                <a:latin typeface="Consolas" panose="020B0609020204030204" pitchFamily="49" charset="0"/>
              </a:rPr>
              <a:t>model.add</a:t>
            </a:r>
            <a:r>
              <a:rPr lang="en-US" sz="1400" dirty="0">
                <a:solidFill>
                  <a:schemeClr val="bg2"/>
                </a:solidFill>
                <a:latin typeface="Consolas" panose="020B0609020204030204" pitchFamily="49" charset="0"/>
              </a:rPr>
              <a:t>(layers.MaxPooling2D((2, 2)))</a:t>
            </a:r>
          </a:p>
          <a:p>
            <a:pPr marL="7620" indent="0">
              <a:buNone/>
            </a:pPr>
            <a:r>
              <a:rPr lang="en-US" sz="1400" dirty="0" err="1">
                <a:solidFill>
                  <a:schemeClr val="bg2"/>
                </a:solidFill>
                <a:latin typeface="Consolas" panose="020B0609020204030204" pitchFamily="49" charset="0"/>
              </a:rPr>
              <a:t>model.add</a:t>
            </a:r>
            <a:r>
              <a:rPr lang="en-US" sz="1400" dirty="0">
                <a:solidFill>
                  <a:schemeClr val="bg2"/>
                </a:solidFill>
                <a:latin typeface="Consolas" panose="020B0609020204030204" pitchFamily="49" charset="0"/>
              </a:rPr>
              <a:t>(layers.Conv2D(64, (3, 3), activation='</a:t>
            </a:r>
            <a:r>
              <a:rPr lang="en-US" sz="1400" dirty="0" err="1">
                <a:solidFill>
                  <a:schemeClr val="bg2"/>
                </a:solidFill>
                <a:latin typeface="Consolas" panose="020B0609020204030204" pitchFamily="49" charset="0"/>
              </a:rPr>
              <a:t>relu</a:t>
            </a:r>
            <a:r>
              <a:rPr lang="en-US" sz="1400" dirty="0">
                <a:solidFill>
                  <a:schemeClr val="bg2"/>
                </a:solidFill>
                <a:latin typeface="Consolas" panose="020B0609020204030204" pitchFamily="49" charset="0"/>
              </a:rPr>
              <a:t>'))</a:t>
            </a:r>
            <a:endParaRPr lang="en-US" sz="1400" dirty="0">
              <a:solidFill>
                <a:schemeClr val="bg2"/>
              </a:solidFill>
              <a:latin typeface="Consolas" panose="020B0609020204030204" pitchFamily="49" charset="0"/>
              <a:cs typeface="Helvetica" panose="020B0604020202020204" pitchFamily="34" charset="0"/>
            </a:endParaRPr>
          </a:p>
        </p:txBody>
      </p:sp>
      <p:cxnSp>
        <p:nvCxnSpPr>
          <p:cNvPr id="12" name="Straight Arrow Connector 11"/>
          <p:cNvCxnSpPr>
            <a:cxnSpLocks/>
          </p:cNvCxnSpPr>
          <p:nvPr/>
        </p:nvCxnSpPr>
        <p:spPr>
          <a:xfrm flipH="1">
            <a:off x="3190875" y="1742628"/>
            <a:ext cx="4562030" cy="1717349"/>
          </a:xfrm>
          <a:prstGeom prst="straightConnector1">
            <a:avLst/>
          </a:prstGeom>
          <a:ln w="19050">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84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F9FDF6D-339C-46A6-94EE-59F96B747C9B}"/>
              </a:ext>
            </a:extLst>
          </p:cNvPr>
          <p:cNvSpPr/>
          <p:nvPr/>
        </p:nvSpPr>
        <p:spPr>
          <a:xfrm>
            <a:off x="469727" y="2129013"/>
            <a:ext cx="2422329" cy="2629786"/>
          </a:xfrm>
          <a:prstGeom prst="rect">
            <a:avLst/>
          </a:prstGeom>
          <a:solidFill>
            <a:schemeClr val="tx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Architecture of a Neural Network</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35C49AFF-C0F0-7347-AE05-3DBC10624014}" type="slidenum">
              <a:rPr lang="en-GB" smtClean="0"/>
              <a:pPr>
                <a:defRPr/>
              </a:pPr>
              <a:t>3</a:t>
            </a:fld>
            <a:endParaRPr lang="en-GB" dirty="0"/>
          </a:p>
        </p:txBody>
      </p:sp>
      <p:sp>
        <p:nvSpPr>
          <p:cNvPr id="15" name="Flowchart: Connector 14">
            <a:extLst>
              <a:ext uri="{FF2B5EF4-FFF2-40B4-BE49-F238E27FC236}">
                <a16:creationId xmlns:a16="http://schemas.microsoft.com/office/drawing/2014/main" id="{E05C8636-9189-4D1E-9257-BB03D9DE1B8E}"/>
              </a:ext>
            </a:extLst>
          </p:cNvPr>
          <p:cNvSpPr/>
          <p:nvPr/>
        </p:nvSpPr>
        <p:spPr>
          <a:xfrm>
            <a:off x="669303" y="273101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F2688E4E-47A6-4112-B3AB-5158E8B5AEC1}"/>
              </a:ext>
            </a:extLst>
          </p:cNvPr>
          <p:cNvSpPr/>
          <p:nvPr/>
        </p:nvSpPr>
        <p:spPr>
          <a:xfrm>
            <a:off x="691296" y="364541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D666E160-50E9-4C92-A456-A8CD28D9494F}"/>
              </a:ext>
            </a:extLst>
          </p:cNvPr>
          <p:cNvSpPr/>
          <p:nvPr/>
        </p:nvSpPr>
        <p:spPr>
          <a:xfrm>
            <a:off x="1470579" y="2291539"/>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811D4A2D-4C45-4225-8715-2D69EA3DDBB0}"/>
              </a:ext>
            </a:extLst>
          </p:cNvPr>
          <p:cNvSpPr/>
          <p:nvPr/>
        </p:nvSpPr>
        <p:spPr>
          <a:xfrm>
            <a:off x="1470579" y="318821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A68EAB85-E070-4B5F-B42B-CFCB0DE63EEE}"/>
              </a:ext>
            </a:extLst>
          </p:cNvPr>
          <p:cNvSpPr/>
          <p:nvPr/>
        </p:nvSpPr>
        <p:spPr>
          <a:xfrm>
            <a:off x="1470579" y="415976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15BE4CD2-AC1A-4F85-B3A1-3D1F9FA2033F}"/>
              </a:ext>
            </a:extLst>
          </p:cNvPr>
          <p:cNvSpPr/>
          <p:nvPr/>
        </p:nvSpPr>
        <p:spPr>
          <a:xfrm>
            <a:off x="2328562" y="318821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50F4F36-7E8A-45AC-8184-C6D06234CF6A}"/>
              </a:ext>
            </a:extLst>
          </p:cNvPr>
          <p:cNvCxnSpPr>
            <a:stCxn id="15" idx="6"/>
            <a:endCxn id="19" idx="2"/>
          </p:cNvCxnSpPr>
          <p:nvPr/>
        </p:nvCxnSpPr>
        <p:spPr>
          <a:xfrm>
            <a:off x="1126503" y="2959615"/>
            <a:ext cx="344076"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0A9AC-1CE6-44A1-93D4-9BFF0C2FE0EE}"/>
              </a:ext>
            </a:extLst>
          </p:cNvPr>
          <p:cNvCxnSpPr>
            <a:stCxn id="15" idx="6"/>
            <a:endCxn id="18" idx="2"/>
          </p:cNvCxnSpPr>
          <p:nvPr/>
        </p:nvCxnSpPr>
        <p:spPr>
          <a:xfrm flipV="1">
            <a:off x="1126503" y="2520139"/>
            <a:ext cx="344076" cy="43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417F09F-39A3-4C5D-BE0E-7DC6C1C47B15}"/>
              </a:ext>
            </a:extLst>
          </p:cNvPr>
          <p:cNvCxnSpPr>
            <a:stCxn id="16" idx="6"/>
            <a:endCxn id="19" idx="2"/>
          </p:cNvCxnSpPr>
          <p:nvPr/>
        </p:nvCxnSpPr>
        <p:spPr>
          <a:xfrm flipV="1">
            <a:off x="1148496" y="3416815"/>
            <a:ext cx="3220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9BEB419-A10E-466A-BD78-840CF2BB7C0A}"/>
              </a:ext>
            </a:extLst>
          </p:cNvPr>
          <p:cNvCxnSpPr>
            <a:stCxn id="16" idx="6"/>
            <a:endCxn id="20" idx="2"/>
          </p:cNvCxnSpPr>
          <p:nvPr/>
        </p:nvCxnSpPr>
        <p:spPr>
          <a:xfrm>
            <a:off x="1148496" y="3874015"/>
            <a:ext cx="322083"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CFDB62E-0B92-4F84-A98A-A89DDC29791A}"/>
              </a:ext>
            </a:extLst>
          </p:cNvPr>
          <p:cNvCxnSpPr>
            <a:stCxn id="19" idx="6"/>
            <a:endCxn id="22" idx="2"/>
          </p:cNvCxnSpPr>
          <p:nvPr/>
        </p:nvCxnSpPr>
        <p:spPr>
          <a:xfrm>
            <a:off x="1927779" y="3416815"/>
            <a:ext cx="400783"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805ADDE-156F-413F-9A3D-4DA6FB9C0423}"/>
              </a:ext>
            </a:extLst>
          </p:cNvPr>
          <p:cNvCxnSpPr>
            <a:stCxn id="18" idx="6"/>
            <a:endCxn id="22" idx="2"/>
          </p:cNvCxnSpPr>
          <p:nvPr/>
        </p:nvCxnSpPr>
        <p:spPr>
          <a:xfrm>
            <a:off x="1927779" y="2520139"/>
            <a:ext cx="400783" cy="89667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66765CE0-F02C-4D43-9012-A0E56CE9FFB3}"/>
              </a:ext>
            </a:extLst>
          </p:cNvPr>
          <p:cNvCxnSpPr>
            <a:stCxn id="20" idx="6"/>
            <a:endCxn id="22" idx="2"/>
          </p:cNvCxnSpPr>
          <p:nvPr/>
        </p:nvCxnSpPr>
        <p:spPr>
          <a:xfrm flipV="1">
            <a:off x="1927779" y="3416815"/>
            <a:ext cx="400783" cy="9715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08DE099B-106E-4F7E-9A74-FB20985A99CF}"/>
              </a:ext>
            </a:extLst>
          </p:cNvPr>
          <p:cNvSpPr txBox="1"/>
          <p:nvPr/>
        </p:nvSpPr>
        <p:spPr>
          <a:xfrm>
            <a:off x="715917" y="2802404"/>
            <a:ext cx="396410" cy="338554"/>
          </a:xfrm>
          <a:prstGeom prst="rect">
            <a:avLst/>
          </a:prstGeom>
        </p:spPr>
        <p:txBody>
          <a:bodyPr wrap="square" rtlCol="0">
            <a:spAutoFit/>
          </a:bodyPr>
          <a:lstStyle/>
          <a:p>
            <a:r>
              <a:rPr lang="en-US" sz="1600" dirty="0"/>
              <a:t>x</a:t>
            </a:r>
            <a:r>
              <a:rPr lang="en-US" sz="1600" baseline="-25000" dirty="0"/>
              <a:t>1</a:t>
            </a:r>
          </a:p>
        </p:txBody>
      </p:sp>
      <p:sp>
        <p:nvSpPr>
          <p:cNvPr id="72" name="TextBox 71">
            <a:extLst>
              <a:ext uri="{FF2B5EF4-FFF2-40B4-BE49-F238E27FC236}">
                <a16:creationId xmlns:a16="http://schemas.microsoft.com/office/drawing/2014/main" id="{FAD91CF4-BD5D-4C42-9BDB-75EF86360E62}"/>
              </a:ext>
            </a:extLst>
          </p:cNvPr>
          <p:cNvSpPr txBox="1"/>
          <p:nvPr/>
        </p:nvSpPr>
        <p:spPr>
          <a:xfrm>
            <a:off x="719462" y="3706171"/>
            <a:ext cx="396410" cy="338554"/>
          </a:xfrm>
          <a:prstGeom prst="rect">
            <a:avLst/>
          </a:prstGeom>
        </p:spPr>
        <p:txBody>
          <a:bodyPr wrap="square" rtlCol="0">
            <a:spAutoFit/>
          </a:bodyPr>
          <a:lstStyle/>
          <a:p>
            <a:r>
              <a:rPr lang="en-US" sz="1600" dirty="0"/>
              <a:t>x</a:t>
            </a:r>
            <a:r>
              <a:rPr lang="en-US" sz="1600" baseline="-25000" dirty="0"/>
              <a:t>2</a:t>
            </a:r>
          </a:p>
        </p:txBody>
      </p:sp>
      <p:sp>
        <p:nvSpPr>
          <p:cNvPr id="73" name="TextBox 72">
            <a:extLst>
              <a:ext uri="{FF2B5EF4-FFF2-40B4-BE49-F238E27FC236}">
                <a16:creationId xmlns:a16="http://schemas.microsoft.com/office/drawing/2014/main" id="{26577772-BEB7-4BD7-8BBF-CB5C8B50643F}"/>
              </a:ext>
            </a:extLst>
          </p:cNvPr>
          <p:cNvSpPr txBox="1"/>
          <p:nvPr/>
        </p:nvSpPr>
        <p:spPr>
          <a:xfrm>
            <a:off x="1509812" y="2370018"/>
            <a:ext cx="457200" cy="338554"/>
          </a:xfrm>
          <a:prstGeom prst="rect">
            <a:avLst/>
          </a:prstGeom>
        </p:spPr>
        <p:txBody>
          <a:bodyPr wrap="square" rtlCol="0">
            <a:spAutoFit/>
          </a:bodyPr>
          <a:lstStyle/>
          <a:p>
            <a:r>
              <a:rPr lang="en-US" sz="1600" dirty="0"/>
              <a:t>H</a:t>
            </a:r>
            <a:r>
              <a:rPr lang="en-US" sz="1600" baseline="-25000" dirty="0"/>
              <a:t>1</a:t>
            </a:r>
          </a:p>
        </p:txBody>
      </p:sp>
      <p:sp>
        <p:nvSpPr>
          <p:cNvPr id="74" name="TextBox 73">
            <a:extLst>
              <a:ext uri="{FF2B5EF4-FFF2-40B4-BE49-F238E27FC236}">
                <a16:creationId xmlns:a16="http://schemas.microsoft.com/office/drawing/2014/main" id="{76A64D5D-2E60-4E44-A0E6-A6D32F9C691C}"/>
              </a:ext>
            </a:extLst>
          </p:cNvPr>
          <p:cNvSpPr txBox="1"/>
          <p:nvPr/>
        </p:nvSpPr>
        <p:spPr>
          <a:xfrm>
            <a:off x="1516899" y="3248976"/>
            <a:ext cx="457199" cy="338554"/>
          </a:xfrm>
          <a:prstGeom prst="rect">
            <a:avLst/>
          </a:prstGeom>
        </p:spPr>
        <p:txBody>
          <a:bodyPr wrap="square" rtlCol="0">
            <a:spAutoFit/>
          </a:bodyPr>
          <a:lstStyle/>
          <a:p>
            <a:r>
              <a:rPr lang="en-US" sz="1600" dirty="0"/>
              <a:t>H</a:t>
            </a:r>
            <a:r>
              <a:rPr lang="en-US" sz="1600" baseline="-25000" dirty="0"/>
              <a:t>2</a:t>
            </a:r>
          </a:p>
        </p:txBody>
      </p:sp>
      <p:sp>
        <p:nvSpPr>
          <p:cNvPr id="75" name="TextBox 74">
            <a:extLst>
              <a:ext uri="{FF2B5EF4-FFF2-40B4-BE49-F238E27FC236}">
                <a16:creationId xmlns:a16="http://schemas.microsoft.com/office/drawing/2014/main" id="{E8D29A61-4074-4141-8A91-093886DACBED}"/>
              </a:ext>
            </a:extLst>
          </p:cNvPr>
          <p:cNvSpPr txBox="1"/>
          <p:nvPr/>
        </p:nvSpPr>
        <p:spPr>
          <a:xfrm>
            <a:off x="1523984" y="4220076"/>
            <a:ext cx="450113" cy="338554"/>
          </a:xfrm>
          <a:prstGeom prst="rect">
            <a:avLst/>
          </a:prstGeom>
        </p:spPr>
        <p:txBody>
          <a:bodyPr wrap="square" rtlCol="0">
            <a:spAutoFit/>
          </a:bodyPr>
          <a:lstStyle/>
          <a:p>
            <a:r>
              <a:rPr lang="en-US" sz="1600" dirty="0"/>
              <a:t>H</a:t>
            </a:r>
            <a:r>
              <a:rPr lang="en-US" sz="1600" baseline="-25000" dirty="0"/>
              <a:t>3</a:t>
            </a:r>
          </a:p>
        </p:txBody>
      </p:sp>
      <p:sp>
        <p:nvSpPr>
          <p:cNvPr id="79" name="TextBox 78">
            <a:extLst>
              <a:ext uri="{FF2B5EF4-FFF2-40B4-BE49-F238E27FC236}">
                <a16:creationId xmlns:a16="http://schemas.microsoft.com/office/drawing/2014/main" id="{AC002ED1-06BA-4783-B0B5-8AFE40995207}"/>
              </a:ext>
            </a:extLst>
          </p:cNvPr>
          <p:cNvSpPr txBox="1"/>
          <p:nvPr/>
        </p:nvSpPr>
        <p:spPr>
          <a:xfrm>
            <a:off x="2385224" y="3245422"/>
            <a:ext cx="396410" cy="338554"/>
          </a:xfrm>
          <a:prstGeom prst="rect">
            <a:avLst/>
          </a:prstGeom>
        </p:spPr>
        <p:txBody>
          <a:bodyPr wrap="square" rtlCol="0">
            <a:spAutoFit/>
          </a:bodyPr>
          <a:lstStyle/>
          <a:p>
            <a:r>
              <a:rPr lang="en-US" sz="1600" dirty="0"/>
              <a:t>y</a:t>
            </a:r>
            <a:endParaRPr lang="en-US" sz="1600" baseline="-25000" dirty="0"/>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6E39A1BB-60C5-446F-84A1-8E9CDB1B9B6E}"/>
                  </a:ext>
                </a:extLst>
              </p:cNvPr>
              <p:cNvSpPr txBox="1"/>
              <p:nvPr/>
            </p:nvSpPr>
            <p:spPr>
              <a:xfrm>
                <a:off x="921488" y="1168414"/>
                <a:ext cx="7648361" cy="420949"/>
              </a:xfrm>
              <a:prstGeom prst="rect">
                <a:avLst/>
              </a:prstGeom>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𝑤</m:t>
                        </m:r>
                      </m:e>
                    </m:acc>
                    <m:r>
                      <a:rPr lang="en-US" sz="2800" b="0" i="1" baseline="-25000" dirty="0" smtClean="0">
                        <a:latin typeface="Cambria Math" panose="02040503050406030204" pitchFamily="18" charset="0"/>
                      </a:rPr>
                      <m:t>00</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01</m:t>
                    </m:r>
                    <m:r>
                      <a:rPr lang="en-US" sz="2800" b="0" i="1" dirty="0" smtClean="0">
                        <a:latin typeface="Cambria Math" panose="02040503050406030204" pitchFamily="18" charset="0"/>
                      </a:rPr>
                      <m:t>𝐻</m:t>
                    </m:r>
                    <m:r>
                      <a:rPr lang="en-US" sz="2800" b="0" i="1" baseline="-25000" dirty="0" smtClean="0">
                        <a:latin typeface="Cambria Math" panose="02040503050406030204" pitchFamily="18" charset="0"/>
                      </a:rPr>
                      <m:t>1</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02</m:t>
                    </m:r>
                    <m:r>
                      <a:rPr lang="en-US" sz="2800" b="0" i="1" dirty="0" smtClean="0">
                        <a:latin typeface="Cambria Math" panose="02040503050406030204" pitchFamily="18" charset="0"/>
                      </a:rPr>
                      <m:t>𝐻</m:t>
                    </m:r>
                    <m:r>
                      <a:rPr lang="en-US" sz="2800" b="0" i="1" baseline="-25000" dirty="0" smtClean="0">
                        <a:latin typeface="Cambria Math" panose="02040503050406030204" pitchFamily="18" charset="0"/>
                      </a:rPr>
                      <m:t>2</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03</m:t>
                    </m:r>
                    <m:r>
                      <a:rPr lang="en-US" sz="2800" b="0" i="1" dirty="0" smtClean="0">
                        <a:latin typeface="Cambria Math" panose="02040503050406030204" pitchFamily="18" charset="0"/>
                      </a:rPr>
                      <m:t>𝐻</m:t>
                    </m:r>
                  </m:oMath>
                </a14:m>
                <a:r>
                  <a:rPr lang="en-US" sz="2800" baseline="-25000" dirty="0"/>
                  <a:t>3</a:t>
                </a:r>
              </a:p>
            </p:txBody>
          </p:sp>
        </mc:Choice>
        <mc:Fallback xmlns="">
          <p:sp>
            <p:nvSpPr>
              <p:cNvPr id="86" name="TextBox 85">
                <a:extLst>
                  <a:ext uri="{FF2B5EF4-FFF2-40B4-BE49-F238E27FC236}">
                    <a16:creationId xmlns:a16="http://schemas.microsoft.com/office/drawing/2014/main" id="{6E39A1BB-60C5-446F-84A1-8E9CDB1B9B6E}"/>
                  </a:ext>
                </a:extLst>
              </p:cNvPr>
              <p:cNvSpPr txBox="1">
                <a:spLocks noRot="1" noChangeAspect="1" noMove="1" noResize="1" noEditPoints="1" noAdjustHandles="1" noChangeArrowheads="1" noChangeShapeType="1" noTextEdit="1"/>
              </p:cNvSpPr>
              <p:nvPr/>
            </p:nvSpPr>
            <p:spPr>
              <a:xfrm>
                <a:off x="921488" y="1168414"/>
                <a:ext cx="7648361" cy="420949"/>
              </a:xfrm>
              <a:prstGeom prst="rect">
                <a:avLst/>
              </a:prstGeom>
              <a:blipFill>
                <a:blip r:embed="rId3"/>
                <a:stretch>
                  <a:fillRect l="-80"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F152625-E856-4857-A02A-D5D6FC1551A9}"/>
                  </a:ext>
                </a:extLst>
              </p:cNvPr>
              <p:cNvSpPr txBox="1"/>
              <p:nvPr/>
            </p:nvSpPr>
            <p:spPr>
              <a:xfrm>
                <a:off x="3254402" y="2031353"/>
                <a:ext cx="5419872" cy="42094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baseline="-25000"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𝑤</m:t>
                          </m:r>
                        </m:e>
                      </m:acc>
                      <m:r>
                        <a:rPr lang="en-US" sz="2800" b="0" i="1" baseline="-25000" dirty="0" smtClean="0">
                          <a:latin typeface="Cambria Math" panose="02040503050406030204" pitchFamily="18" charset="0"/>
                        </a:rPr>
                        <m:t>10</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11</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1</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12</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2</m:t>
                      </m:r>
                      <m:r>
                        <a:rPr lang="en-US" sz="2800" b="0" i="1" dirty="0" smtClean="0">
                          <a:latin typeface="Cambria Math" panose="02040503050406030204" pitchFamily="18" charset="0"/>
                        </a:rPr>
                        <m:t>)</m:t>
                      </m:r>
                    </m:oMath>
                  </m:oMathPara>
                </a14:m>
                <a:endParaRPr lang="en-US" sz="2800" baseline="-25000" dirty="0"/>
              </a:p>
            </p:txBody>
          </p:sp>
        </mc:Choice>
        <mc:Fallback xmlns="">
          <p:sp>
            <p:nvSpPr>
              <p:cNvPr id="87" name="TextBox 86">
                <a:extLst>
                  <a:ext uri="{FF2B5EF4-FFF2-40B4-BE49-F238E27FC236}">
                    <a16:creationId xmlns:a16="http://schemas.microsoft.com/office/drawing/2014/main" id="{BF152625-E856-4857-A02A-D5D6FC1551A9}"/>
                  </a:ext>
                </a:extLst>
              </p:cNvPr>
              <p:cNvSpPr txBox="1">
                <a:spLocks noRot="1" noChangeAspect="1" noMove="1" noResize="1" noEditPoints="1" noAdjustHandles="1" noChangeArrowheads="1" noChangeShapeType="1" noTextEdit="1"/>
              </p:cNvSpPr>
              <p:nvPr/>
            </p:nvSpPr>
            <p:spPr>
              <a:xfrm>
                <a:off x="3254402" y="2031353"/>
                <a:ext cx="5419872" cy="420949"/>
              </a:xfrm>
              <a:prstGeom prst="rect">
                <a:avLst/>
              </a:prstGeom>
              <a:blipFill>
                <a:blip r:embed="rId4"/>
                <a:stretch>
                  <a:fillRect b="-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F21607E9-1BD5-446D-819B-BD1E65B611D5}"/>
                  </a:ext>
                </a:extLst>
              </p:cNvPr>
              <p:cNvSpPr txBox="1"/>
              <p:nvPr/>
            </p:nvSpPr>
            <p:spPr>
              <a:xfrm>
                <a:off x="3247148" y="2550516"/>
                <a:ext cx="5419872" cy="42094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𝑤</m:t>
                          </m:r>
                        </m:e>
                      </m:acc>
                      <m:r>
                        <a:rPr lang="en-US" sz="2800" b="0" i="1" baseline="-25000" dirty="0" smtClean="0">
                          <a:latin typeface="Cambria Math" panose="02040503050406030204" pitchFamily="18" charset="0"/>
                        </a:rPr>
                        <m:t>20</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21</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1</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22</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2</m:t>
                      </m:r>
                      <m:r>
                        <a:rPr lang="en-US" sz="2800" b="0" i="1" dirty="0" smtClean="0">
                          <a:latin typeface="Cambria Math" panose="02040503050406030204" pitchFamily="18" charset="0"/>
                        </a:rPr>
                        <m:t>)</m:t>
                      </m:r>
                    </m:oMath>
                  </m:oMathPara>
                </a14:m>
                <a:endParaRPr lang="en-US" sz="2800" baseline="-25000" dirty="0"/>
              </a:p>
            </p:txBody>
          </p:sp>
        </mc:Choice>
        <mc:Fallback xmlns="">
          <p:sp>
            <p:nvSpPr>
              <p:cNvPr id="88" name="TextBox 87">
                <a:extLst>
                  <a:ext uri="{FF2B5EF4-FFF2-40B4-BE49-F238E27FC236}">
                    <a16:creationId xmlns:a16="http://schemas.microsoft.com/office/drawing/2014/main" id="{F21607E9-1BD5-446D-819B-BD1E65B611D5}"/>
                  </a:ext>
                </a:extLst>
              </p:cNvPr>
              <p:cNvSpPr txBox="1">
                <a:spLocks noRot="1" noChangeAspect="1" noMove="1" noResize="1" noEditPoints="1" noAdjustHandles="1" noChangeArrowheads="1" noChangeShapeType="1" noTextEdit="1"/>
              </p:cNvSpPr>
              <p:nvPr/>
            </p:nvSpPr>
            <p:spPr>
              <a:xfrm>
                <a:off x="3247148" y="2550516"/>
                <a:ext cx="5419872" cy="420949"/>
              </a:xfrm>
              <a:prstGeom prst="rect">
                <a:avLst/>
              </a:prstGeom>
              <a:blipFill>
                <a:blip r:embed="rId5"/>
                <a:stretch>
                  <a:fillRect b="-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D90A84A-E494-46D5-9377-298A8EDA4458}"/>
                  </a:ext>
                </a:extLst>
              </p:cNvPr>
              <p:cNvSpPr txBox="1"/>
              <p:nvPr/>
            </p:nvSpPr>
            <p:spPr>
              <a:xfrm>
                <a:off x="3247148" y="3099472"/>
                <a:ext cx="5419872" cy="42094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baseline="-25000"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𝑤</m:t>
                          </m:r>
                        </m:e>
                      </m:acc>
                      <m:r>
                        <a:rPr lang="en-US" sz="2800" b="0" i="1" baseline="-25000" dirty="0" smtClean="0">
                          <a:latin typeface="Cambria Math" panose="02040503050406030204" pitchFamily="18" charset="0"/>
                        </a:rPr>
                        <m:t>30</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31</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1</m:t>
                      </m:r>
                      <m:r>
                        <a:rPr lang="en-US" sz="2800" b="0" i="1" dirty="0" smtClean="0">
                          <a:latin typeface="Cambria Math" panose="02040503050406030204" pitchFamily="18" charset="0"/>
                        </a:rPr>
                        <m:t>+</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𝑤</m:t>
                          </m:r>
                        </m:e>
                      </m:acc>
                      <m:r>
                        <a:rPr lang="en-US" sz="2800" b="0" i="1" baseline="-25000" dirty="0" smtClean="0">
                          <a:latin typeface="Cambria Math" panose="02040503050406030204" pitchFamily="18" charset="0"/>
                        </a:rPr>
                        <m:t>32</m:t>
                      </m:r>
                      <m:r>
                        <a:rPr lang="en-US" sz="2800" b="0" i="1" dirty="0" smtClean="0">
                          <a:latin typeface="Cambria Math" panose="02040503050406030204" pitchFamily="18" charset="0"/>
                        </a:rPr>
                        <m:t>𝑥</m:t>
                      </m:r>
                      <m:r>
                        <a:rPr lang="en-US" sz="2800" b="0" i="1" baseline="-25000" dirty="0" smtClean="0">
                          <a:latin typeface="Cambria Math" panose="02040503050406030204" pitchFamily="18" charset="0"/>
                        </a:rPr>
                        <m:t>2</m:t>
                      </m:r>
                      <m:r>
                        <a:rPr lang="en-US" sz="2800" b="0" i="1" dirty="0" smtClean="0">
                          <a:latin typeface="Cambria Math" panose="02040503050406030204" pitchFamily="18" charset="0"/>
                        </a:rPr>
                        <m:t>)</m:t>
                      </m:r>
                    </m:oMath>
                  </m:oMathPara>
                </a14:m>
                <a:endParaRPr lang="en-US" sz="2800" baseline="-25000" dirty="0"/>
              </a:p>
            </p:txBody>
          </p:sp>
        </mc:Choice>
        <mc:Fallback xmlns="">
          <p:sp>
            <p:nvSpPr>
              <p:cNvPr id="89" name="TextBox 88">
                <a:extLst>
                  <a:ext uri="{FF2B5EF4-FFF2-40B4-BE49-F238E27FC236}">
                    <a16:creationId xmlns:a16="http://schemas.microsoft.com/office/drawing/2014/main" id="{2D90A84A-E494-46D5-9377-298A8EDA4458}"/>
                  </a:ext>
                </a:extLst>
              </p:cNvPr>
              <p:cNvSpPr txBox="1">
                <a:spLocks noRot="1" noChangeAspect="1" noMove="1" noResize="1" noEditPoints="1" noAdjustHandles="1" noChangeArrowheads="1" noChangeShapeType="1" noTextEdit="1"/>
              </p:cNvSpPr>
              <p:nvPr/>
            </p:nvSpPr>
            <p:spPr>
              <a:xfrm>
                <a:off x="3247148" y="3099472"/>
                <a:ext cx="5419872" cy="420949"/>
              </a:xfrm>
              <a:prstGeom prst="rect">
                <a:avLst/>
              </a:prstGeom>
              <a:blipFill>
                <a:blip r:embed="rId6"/>
                <a:stretch>
                  <a:fillRect b="-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ECBBAFDB-5473-46FE-9233-5CF0CEAF2D18}"/>
                  </a:ext>
                </a:extLst>
              </p:cNvPr>
              <p:cNvSpPr txBox="1"/>
              <p:nvPr/>
            </p:nvSpPr>
            <p:spPr>
              <a:xfrm>
                <a:off x="3754244" y="3636460"/>
                <a:ext cx="5122127" cy="1846659"/>
              </a:xfrm>
              <a:prstGeom prst="rect">
                <a:avLst/>
              </a:prstGeom>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activation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function</m:t>
                      </m:r>
                    </m:oMath>
                  </m:oMathPara>
                </a14:m>
                <a:endParaRPr lang="en-US" sz="2000" b="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output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layer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activation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function</m:t>
                      </m:r>
                    </m:oMath>
                  </m:oMathPara>
                </a14:m>
                <a:endParaRPr lang="en-US" sz="2000" b="0" dirty="0">
                  <a:latin typeface="Cambria Math" panose="02040503050406030204" pitchFamily="18" charset="0"/>
                </a:endParaRPr>
              </a:p>
              <a:p>
                <a:r>
                  <a:rPr lang="en-US" sz="2000" dirty="0">
                    <a:latin typeface="Cambria Math" panose="02040503050406030204" pitchFamily="18" charset="0"/>
                  </a:rPr>
                  <a:t>training – finding optimal network weights</a:t>
                </a:r>
              </a:p>
              <a:p>
                <a:endParaRPr lang="en-US" sz="2000" dirty="0">
                  <a:latin typeface="Cambria Math" panose="02040503050406030204" pitchFamily="18" charset="0"/>
                </a:endParaRPr>
              </a:p>
              <a:p>
                <a:r>
                  <a:rPr lang="en-US" sz="2000" dirty="0">
                    <a:latin typeface="Cambria Math" panose="02040503050406030204" pitchFamily="18" charset="0"/>
                  </a:rPr>
                  <a:t>biological roots</a:t>
                </a:r>
              </a:p>
              <a:p>
                <a:r>
                  <a:rPr lang="en-US" sz="2000" dirty="0">
                    <a:latin typeface="Cambria Math" panose="02040503050406030204" pitchFamily="18" charset="0"/>
                  </a:rPr>
                  <a:t>a</a:t>
                </a:r>
                <a:r>
                  <a:rPr lang="en-US" sz="2000" b="0" dirty="0">
                    <a:latin typeface="Cambria Math" panose="02040503050406030204" pitchFamily="18" charset="0"/>
                  </a:rPr>
                  <a:t> regression model on derived inputs                   </a:t>
                </a:r>
                <a:endParaRPr lang="en-US" sz="2800" baseline="-25000" dirty="0"/>
              </a:p>
            </p:txBody>
          </p:sp>
        </mc:Choice>
        <mc:Fallback xmlns="">
          <p:sp>
            <p:nvSpPr>
              <p:cNvPr id="90" name="TextBox 89">
                <a:extLst>
                  <a:ext uri="{FF2B5EF4-FFF2-40B4-BE49-F238E27FC236}">
                    <a16:creationId xmlns:a16="http://schemas.microsoft.com/office/drawing/2014/main" id="{ECBBAFDB-5473-46FE-9233-5CF0CEAF2D18}"/>
                  </a:ext>
                </a:extLst>
              </p:cNvPr>
              <p:cNvSpPr txBox="1">
                <a:spLocks noRot="1" noChangeAspect="1" noMove="1" noResize="1" noEditPoints="1" noAdjustHandles="1" noChangeArrowheads="1" noChangeShapeType="1" noTextEdit="1"/>
              </p:cNvSpPr>
              <p:nvPr/>
            </p:nvSpPr>
            <p:spPr>
              <a:xfrm>
                <a:off x="3754244" y="3636460"/>
                <a:ext cx="5122127" cy="1846659"/>
              </a:xfrm>
              <a:prstGeom prst="rect">
                <a:avLst/>
              </a:prstGeom>
              <a:blipFill>
                <a:blip r:embed="rId7"/>
                <a:stretch>
                  <a:fillRect l="-3095" b="-7616"/>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30A0E448-7363-497D-BFF9-34161E0CBA79}"/>
              </a:ext>
            </a:extLst>
          </p:cNvPr>
          <p:cNvSpPr txBox="1"/>
          <p:nvPr/>
        </p:nvSpPr>
        <p:spPr>
          <a:xfrm>
            <a:off x="557559" y="4936274"/>
            <a:ext cx="602166" cy="523220"/>
          </a:xfrm>
          <a:prstGeom prst="rect">
            <a:avLst/>
          </a:prstGeom>
        </p:spPr>
        <p:txBody>
          <a:bodyPr wrap="square" rtlCol="0">
            <a:spAutoFit/>
          </a:bodyPr>
          <a:lstStyle/>
          <a:p>
            <a:pPr algn="ctr"/>
            <a:r>
              <a:rPr lang="en-US" dirty="0"/>
              <a:t>input layer</a:t>
            </a:r>
          </a:p>
        </p:txBody>
      </p:sp>
      <p:sp>
        <p:nvSpPr>
          <p:cNvPr id="96" name="TextBox 95">
            <a:extLst>
              <a:ext uri="{FF2B5EF4-FFF2-40B4-BE49-F238E27FC236}">
                <a16:creationId xmlns:a16="http://schemas.microsoft.com/office/drawing/2014/main" id="{BAAC4A49-6828-4042-B371-7E280304FE3E}"/>
              </a:ext>
            </a:extLst>
          </p:cNvPr>
          <p:cNvSpPr txBox="1"/>
          <p:nvPr/>
        </p:nvSpPr>
        <p:spPr>
          <a:xfrm>
            <a:off x="1319563" y="4925126"/>
            <a:ext cx="751489" cy="523220"/>
          </a:xfrm>
          <a:prstGeom prst="rect">
            <a:avLst/>
          </a:prstGeom>
        </p:spPr>
        <p:txBody>
          <a:bodyPr wrap="square" rtlCol="0">
            <a:spAutoFit/>
          </a:bodyPr>
          <a:lstStyle/>
          <a:p>
            <a:pPr algn="ctr"/>
            <a:r>
              <a:rPr lang="en-US" dirty="0"/>
              <a:t>hidden layer</a:t>
            </a:r>
          </a:p>
        </p:txBody>
      </p:sp>
      <p:sp>
        <p:nvSpPr>
          <p:cNvPr id="97" name="TextBox 96">
            <a:extLst>
              <a:ext uri="{FF2B5EF4-FFF2-40B4-BE49-F238E27FC236}">
                <a16:creationId xmlns:a16="http://schemas.microsoft.com/office/drawing/2014/main" id="{2D341B43-CBC8-4236-AE21-6EBEFFFE1D3A}"/>
              </a:ext>
            </a:extLst>
          </p:cNvPr>
          <p:cNvSpPr txBox="1"/>
          <p:nvPr/>
        </p:nvSpPr>
        <p:spPr>
          <a:xfrm>
            <a:off x="2200503" y="4921408"/>
            <a:ext cx="683948" cy="523220"/>
          </a:xfrm>
          <a:prstGeom prst="rect">
            <a:avLst/>
          </a:prstGeom>
        </p:spPr>
        <p:txBody>
          <a:bodyPr wrap="square" rtlCol="0">
            <a:spAutoFit/>
          </a:bodyPr>
          <a:lstStyle/>
          <a:p>
            <a:pPr algn="ctr"/>
            <a:r>
              <a:rPr lang="en-US" dirty="0"/>
              <a:t>output layer</a:t>
            </a:r>
          </a:p>
        </p:txBody>
      </p:sp>
      <p:cxnSp>
        <p:nvCxnSpPr>
          <p:cNvPr id="3" name="Straight Arrow Connector 2">
            <a:extLst>
              <a:ext uri="{FF2B5EF4-FFF2-40B4-BE49-F238E27FC236}">
                <a16:creationId xmlns:a16="http://schemas.microsoft.com/office/drawing/2014/main" id="{DA7FAAC1-8232-458E-9796-61E4EC38E65B}"/>
              </a:ext>
            </a:extLst>
          </p:cNvPr>
          <p:cNvCxnSpPr>
            <a:stCxn id="15" idx="6"/>
            <a:endCxn id="20" idx="2"/>
          </p:cNvCxnSpPr>
          <p:nvPr/>
        </p:nvCxnSpPr>
        <p:spPr>
          <a:xfrm>
            <a:off x="1126503" y="2959615"/>
            <a:ext cx="344076" cy="14287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8CEB881-2D3B-423C-9BE0-FE7098FCB85C}"/>
              </a:ext>
            </a:extLst>
          </p:cNvPr>
          <p:cNvCxnSpPr>
            <a:stCxn id="16" idx="6"/>
            <a:endCxn id="18" idx="2"/>
          </p:cNvCxnSpPr>
          <p:nvPr/>
        </p:nvCxnSpPr>
        <p:spPr>
          <a:xfrm flipV="1">
            <a:off x="1148496" y="2520139"/>
            <a:ext cx="322083" cy="135387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79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Effects</a:t>
            </a:r>
          </a:p>
        </p:txBody>
      </p:sp>
      <p:sp>
        <p:nvSpPr>
          <p:cNvPr id="4" name="TextBox 3"/>
          <p:cNvSpPr txBox="1"/>
          <p:nvPr/>
        </p:nvSpPr>
        <p:spPr>
          <a:xfrm>
            <a:off x="923026" y="3509613"/>
            <a:ext cx="7491058" cy="1938992"/>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After a convolutional operation, the output feature map shrinks a little </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example shows valid locations of 3 × 3 patches in a 5 × 5 input feature map</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Padding avoids shrinking</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Grey area indicates shrunken output feature map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051" y="1042461"/>
            <a:ext cx="4244241" cy="2090656"/>
          </a:xfrm>
          <a:prstGeom prst="rect">
            <a:avLst/>
          </a:prstGeom>
        </p:spPr>
      </p:pic>
      <p:sp>
        <p:nvSpPr>
          <p:cNvPr id="7" name="TextBox 6">
            <a:extLst>
              <a:ext uri="{FF2B5EF4-FFF2-40B4-BE49-F238E27FC236}">
                <a16:creationId xmlns:a16="http://schemas.microsoft.com/office/drawing/2014/main" id="{4DFE2BC3-967E-4BFE-BE4F-CE7CBCDB08B6}"/>
              </a:ext>
            </a:extLst>
          </p:cNvPr>
          <p:cNvSpPr txBox="1"/>
          <p:nvPr/>
        </p:nvSpPr>
        <p:spPr>
          <a:xfrm>
            <a:off x="1449860" y="3124611"/>
            <a:ext cx="6248400" cy="523220"/>
          </a:xfrm>
          <a:prstGeom prst="rect">
            <a:avLst/>
          </a:prstGeom>
          <a:noFill/>
        </p:spPr>
        <p:txBody>
          <a:bodyPr wrap="square">
            <a:spAutoFit/>
          </a:bodyPr>
          <a:lstStyle/>
          <a:p>
            <a:r>
              <a:rPr lang="en-US" dirty="0">
                <a:hlinkClick r:id="rId4"/>
              </a:rPr>
              <a:t>https://www.manning.com/books/deep-learning-with-python-second-edition</a:t>
            </a:r>
            <a:endParaRPr lang="en-US" dirty="0"/>
          </a:p>
          <a:p>
            <a:endParaRPr lang="en-US" dirty="0"/>
          </a:p>
        </p:txBody>
      </p:sp>
      <p:sp>
        <p:nvSpPr>
          <p:cNvPr id="6" name="Slide Number Placeholder 4">
            <a:extLst>
              <a:ext uri="{FF2B5EF4-FFF2-40B4-BE49-F238E27FC236}">
                <a16:creationId xmlns:a16="http://schemas.microsoft.com/office/drawing/2014/main" id="{C9F9B4FE-EBBD-422A-B345-FCA5BBA59817}"/>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30</a:t>
            </a:fld>
            <a:endParaRPr lang="en-GB" dirty="0"/>
          </a:p>
        </p:txBody>
      </p:sp>
    </p:spTree>
    <p:extLst>
      <p:ext uri="{BB962C8B-B14F-4D97-AF65-F5344CB8AC3E}">
        <p14:creationId xmlns:p14="http://schemas.microsoft.com/office/powerpoint/2010/main" val="4177914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Padding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9205" y="1249493"/>
            <a:ext cx="5458587" cy="1933845"/>
          </a:xfrm>
        </p:spPr>
      </p:pic>
      <p:sp>
        <p:nvSpPr>
          <p:cNvPr id="5" name="TextBox 4"/>
          <p:cNvSpPr txBox="1"/>
          <p:nvPr/>
        </p:nvSpPr>
        <p:spPr>
          <a:xfrm>
            <a:off x="905774" y="3535800"/>
            <a:ext cx="7332452" cy="1938992"/>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Padding resolves the border effects issue </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With padding (crossed cells), there will be more patches to be formed</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In total 25 patches</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Output feature map is now the same size as the input feature map (5 x 5) </a:t>
            </a:r>
          </a:p>
        </p:txBody>
      </p:sp>
      <p:sp>
        <p:nvSpPr>
          <p:cNvPr id="7" name="TextBox 6">
            <a:extLst>
              <a:ext uri="{FF2B5EF4-FFF2-40B4-BE49-F238E27FC236}">
                <a16:creationId xmlns:a16="http://schemas.microsoft.com/office/drawing/2014/main" id="{242259EB-D67A-45E5-AC9C-23985870B5E2}"/>
              </a:ext>
            </a:extLst>
          </p:cNvPr>
          <p:cNvSpPr txBox="1"/>
          <p:nvPr/>
        </p:nvSpPr>
        <p:spPr>
          <a:xfrm>
            <a:off x="1449860" y="3141875"/>
            <a:ext cx="6248400" cy="523220"/>
          </a:xfrm>
          <a:prstGeom prst="rect">
            <a:avLst/>
          </a:prstGeom>
          <a:noFill/>
        </p:spPr>
        <p:txBody>
          <a:bodyPr wrap="square">
            <a:spAutoFit/>
          </a:bodyPr>
          <a:lstStyle/>
          <a:p>
            <a:r>
              <a:rPr lang="en-US" dirty="0">
                <a:hlinkClick r:id="rId4"/>
              </a:rPr>
              <a:t>https://www.manning.com/books/deep-learning-with-python-second-edition</a:t>
            </a:r>
            <a:endParaRPr lang="en-US" dirty="0"/>
          </a:p>
          <a:p>
            <a:endParaRPr lang="en-US" dirty="0"/>
          </a:p>
        </p:txBody>
      </p:sp>
      <p:sp>
        <p:nvSpPr>
          <p:cNvPr id="6" name="Slide Number Placeholder 4">
            <a:extLst>
              <a:ext uri="{FF2B5EF4-FFF2-40B4-BE49-F238E27FC236}">
                <a16:creationId xmlns:a16="http://schemas.microsoft.com/office/drawing/2014/main" id="{F384266A-E498-4141-929A-11B991C33AC9}"/>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31</a:t>
            </a:fld>
            <a:endParaRPr lang="en-GB" dirty="0"/>
          </a:p>
        </p:txBody>
      </p:sp>
    </p:spTree>
    <p:extLst>
      <p:ext uri="{BB962C8B-B14F-4D97-AF65-F5344CB8AC3E}">
        <p14:creationId xmlns:p14="http://schemas.microsoft.com/office/powerpoint/2010/main" val="1286425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600" y="1104214"/>
            <a:ext cx="5353797" cy="2543530"/>
          </a:xfrm>
        </p:spPr>
      </p:pic>
      <p:sp>
        <p:nvSpPr>
          <p:cNvPr id="5" name="TextBox 4"/>
          <p:cNvSpPr txBox="1"/>
          <p:nvPr/>
        </p:nvSpPr>
        <p:spPr>
          <a:xfrm>
            <a:off x="886407" y="3939171"/>
            <a:ext cx="7369071" cy="1631216"/>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Stride refers to the number of pixels moved between successive patches (i.e. center tiles of all input patches do not need to be contiguous, but the default is 1)</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Notice that each of these patches has one open pixel between them on the input feature map.</a:t>
            </a:r>
          </a:p>
        </p:txBody>
      </p:sp>
      <p:sp>
        <p:nvSpPr>
          <p:cNvPr id="7" name="TextBox 6">
            <a:extLst>
              <a:ext uri="{FF2B5EF4-FFF2-40B4-BE49-F238E27FC236}">
                <a16:creationId xmlns:a16="http://schemas.microsoft.com/office/drawing/2014/main" id="{821691DF-AC85-4553-910B-9CF7A21B4AA6}"/>
              </a:ext>
            </a:extLst>
          </p:cNvPr>
          <p:cNvSpPr txBox="1"/>
          <p:nvPr/>
        </p:nvSpPr>
        <p:spPr>
          <a:xfrm>
            <a:off x="1449860" y="3590439"/>
            <a:ext cx="6248400" cy="523220"/>
          </a:xfrm>
          <a:prstGeom prst="rect">
            <a:avLst/>
          </a:prstGeom>
          <a:noFill/>
        </p:spPr>
        <p:txBody>
          <a:bodyPr wrap="square">
            <a:spAutoFit/>
          </a:bodyPr>
          <a:lstStyle/>
          <a:p>
            <a:r>
              <a:rPr lang="en-US" dirty="0">
                <a:hlinkClick r:id="rId4"/>
              </a:rPr>
              <a:t>https://www.manning.com/books/deep-learning-with-python-second-edition</a:t>
            </a:r>
            <a:endParaRPr lang="en-US" dirty="0"/>
          </a:p>
          <a:p>
            <a:endParaRPr lang="en-US" dirty="0"/>
          </a:p>
        </p:txBody>
      </p:sp>
      <p:sp>
        <p:nvSpPr>
          <p:cNvPr id="6" name="Slide Number Placeholder 4">
            <a:extLst>
              <a:ext uri="{FF2B5EF4-FFF2-40B4-BE49-F238E27FC236}">
                <a16:creationId xmlns:a16="http://schemas.microsoft.com/office/drawing/2014/main" id="{AFEB657E-3F4F-4E36-B12B-DD48A4515424}"/>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32</a:t>
            </a:fld>
            <a:endParaRPr lang="en-GB" dirty="0"/>
          </a:p>
        </p:txBody>
      </p:sp>
    </p:spTree>
    <p:extLst>
      <p:ext uri="{BB962C8B-B14F-4D97-AF65-F5344CB8AC3E}">
        <p14:creationId xmlns:p14="http://schemas.microsoft.com/office/powerpoint/2010/main" val="2323445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Pooling Operation</a:t>
            </a:r>
          </a:p>
        </p:txBody>
      </p:sp>
      <p:sp>
        <p:nvSpPr>
          <p:cNvPr id="4" name="TextBox 3"/>
          <p:cNvSpPr txBox="1"/>
          <p:nvPr/>
        </p:nvSpPr>
        <p:spPr>
          <a:xfrm>
            <a:off x="683372" y="3668843"/>
            <a:ext cx="7765303" cy="1631216"/>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Down sample feature maps by transforming local patches via selected tensor operations such as max or average pooling.</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Max pooling will output the maximum for each patch.</a:t>
            </a:r>
          </a:p>
          <a:p>
            <a:pPr marL="342900" indent="-342900">
              <a:buClr>
                <a:schemeClr val="accent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As we could see from the summary, the output feature map is being halved.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73" y="1036509"/>
            <a:ext cx="4423186" cy="2521938"/>
          </a:xfrm>
          <a:prstGeom prst="rect">
            <a:avLst/>
          </a:prstGeom>
        </p:spPr>
      </p:pic>
      <p:cxnSp>
        <p:nvCxnSpPr>
          <p:cNvPr id="7" name="Straight Arrow Connector 6"/>
          <p:cNvCxnSpPr/>
          <p:nvPr/>
        </p:nvCxnSpPr>
        <p:spPr>
          <a:xfrm>
            <a:off x="3319944" y="1674605"/>
            <a:ext cx="8547" cy="227882"/>
          </a:xfrm>
          <a:prstGeom prst="straightConnector1">
            <a:avLst/>
          </a:prstGeom>
          <a:ln>
            <a:solidFill>
              <a:srgbClr val="FF3300"/>
            </a:solidFill>
            <a:tailEnd type="triangle"/>
          </a:ln>
        </p:spPr>
        <p:style>
          <a:lnRef idx="1">
            <a:schemeClr val="accent1"/>
          </a:lnRef>
          <a:fillRef idx="0">
            <a:schemeClr val="accent1"/>
          </a:fillRef>
          <a:effectRef idx="1">
            <a:schemeClr val="accent1"/>
          </a:effectRef>
          <a:fontRef idx="minor">
            <a:schemeClr val="tx1"/>
          </a:fontRef>
        </p:style>
      </p:cxnSp>
      <p:sp>
        <p:nvSpPr>
          <p:cNvPr id="6" name="Slide Number Placeholder 4">
            <a:extLst>
              <a:ext uri="{FF2B5EF4-FFF2-40B4-BE49-F238E27FC236}">
                <a16:creationId xmlns:a16="http://schemas.microsoft.com/office/drawing/2014/main" id="{801CD7C8-3B6B-47A2-8C4F-DC0563DE005A}"/>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33</a:t>
            </a:fld>
            <a:endParaRPr lang="en-GB" dirty="0"/>
          </a:p>
        </p:txBody>
      </p:sp>
    </p:spTree>
    <p:extLst>
      <p:ext uri="{BB962C8B-B14F-4D97-AF65-F5344CB8AC3E}">
        <p14:creationId xmlns:p14="http://schemas.microsoft.com/office/powerpoint/2010/main" val="3874528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Final Layers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34</a:t>
            </a:fld>
            <a:endParaRPr lang="en-GB"/>
          </a:p>
        </p:txBody>
      </p:sp>
      <p:sp>
        <p:nvSpPr>
          <p:cNvPr id="3" name="TextBox 2"/>
          <p:cNvSpPr txBox="1"/>
          <p:nvPr/>
        </p:nvSpPr>
        <p:spPr>
          <a:xfrm>
            <a:off x="4157778" y="2705019"/>
            <a:ext cx="4435268" cy="2893100"/>
          </a:xfrm>
          <a:prstGeom prst="rect">
            <a:avLst/>
          </a:prstGeom>
        </p:spPr>
        <p:txBody>
          <a:bodyPr wrap="square" rtlCol="0">
            <a:spAutoFit/>
          </a:bodyPr>
          <a:lstStyle/>
          <a:p>
            <a:r>
              <a:rPr lang="en-US" dirty="0"/>
              <a:t>We will be adding dense layers to the network after several convolutional operations.</a:t>
            </a:r>
          </a:p>
          <a:p>
            <a:endParaRPr lang="en-US" dirty="0"/>
          </a:p>
          <a:p>
            <a:r>
              <a:rPr lang="en-US" dirty="0"/>
              <a:t>The model summary shows the structure of our convolutional neural network.</a:t>
            </a:r>
          </a:p>
          <a:p>
            <a:endParaRPr lang="en-US" dirty="0"/>
          </a:p>
          <a:p>
            <a:r>
              <a:rPr lang="en-US" dirty="0"/>
              <a:t>Notice the number of parameters that needs to be trained. </a:t>
            </a:r>
          </a:p>
          <a:p>
            <a:endParaRPr lang="en-US" dirty="0"/>
          </a:p>
          <a:p>
            <a:r>
              <a:rPr lang="en-US" dirty="0"/>
              <a:t>Although this is a more complicated architecture, its is more suitable to image processing and the number of parameters decreased significantly!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54" y="2385511"/>
            <a:ext cx="3486150" cy="3093344"/>
          </a:xfrm>
          <a:prstGeom prst="rect">
            <a:avLst/>
          </a:prstGeom>
        </p:spPr>
      </p:pic>
      <p:sp>
        <p:nvSpPr>
          <p:cNvPr id="6" name="Text Placeholder 2">
            <a:extLst>
              <a:ext uri="{FF2B5EF4-FFF2-40B4-BE49-F238E27FC236}">
                <a16:creationId xmlns:a16="http://schemas.microsoft.com/office/drawing/2014/main" id="{402AEC70-B667-4A41-9679-6EC2CD2D87F4}"/>
              </a:ext>
            </a:extLst>
          </p:cNvPr>
          <p:cNvSpPr txBox="1">
            <a:spLocks noGrp="1"/>
          </p:cNvSpPr>
          <p:nvPr>
            <p:ph idx="1"/>
          </p:nvPr>
        </p:nvSpPr>
        <p:spPr>
          <a:xfrm>
            <a:off x="469900" y="1066801"/>
            <a:ext cx="8158163" cy="1269367"/>
          </a:xfrm>
          <a:prstGeom prst="rect">
            <a:avLst/>
          </a:prstGeom>
          <a:solidFill>
            <a:schemeClr val="bg1">
              <a:lumMod val="85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err="1">
                <a:solidFill>
                  <a:schemeClr val="bg2"/>
                </a:solidFill>
                <a:latin typeface="Consolas" panose="020B0609020204030204" pitchFamily="49" charset="0"/>
                <a:cs typeface="Helvetica" panose="020B0604020202020204" pitchFamily="34" charset="0"/>
              </a:rPr>
              <a:t>model.add</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layers.Flatten</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err="1">
                <a:solidFill>
                  <a:schemeClr val="bg2"/>
                </a:solidFill>
                <a:latin typeface="Consolas" panose="020B0609020204030204" pitchFamily="49" charset="0"/>
                <a:cs typeface="Helvetica" panose="020B0604020202020204" pitchFamily="34" charset="0"/>
              </a:rPr>
              <a:t>model.add</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layers.Dense</a:t>
            </a:r>
            <a:r>
              <a:rPr lang="en-US" sz="1400" dirty="0">
                <a:solidFill>
                  <a:schemeClr val="bg2"/>
                </a:solidFill>
                <a:latin typeface="Consolas" panose="020B0609020204030204" pitchFamily="49" charset="0"/>
                <a:cs typeface="Helvetica" panose="020B0604020202020204" pitchFamily="34" charset="0"/>
              </a:rPr>
              <a:t>(64, activation='</a:t>
            </a:r>
            <a:r>
              <a:rPr lang="en-US" sz="1400" dirty="0" err="1">
                <a:solidFill>
                  <a:schemeClr val="bg2"/>
                </a:solidFill>
                <a:latin typeface="Consolas" panose="020B0609020204030204" pitchFamily="49" charset="0"/>
                <a:cs typeface="Helvetica" panose="020B0604020202020204" pitchFamily="34" charset="0"/>
              </a:rPr>
              <a:t>relu</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err="1">
                <a:solidFill>
                  <a:schemeClr val="bg2"/>
                </a:solidFill>
                <a:latin typeface="Consolas" panose="020B0609020204030204" pitchFamily="49" charset="0"/>
                <a:cs typeface="Helvetica" panose="020B0604020202020204" pitchFamily="34" charset="0"/>
              </a:rPr>
              <a:t>model.add</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layers.Dense</a:t>
            </a:r>
            <a:r>
              <a:rPr lang="en-US" sz="1400" dirty="0">
                <a:solidFill>
                  <a:schemeClr val="bg2"/>
                </a:solidFill>
                <a:latin typeface="Consolas" panose="020B0609020204030204" pitchFamily="49" charset="0"/>
                <a:cs typeface="Helvetica" panose="020B0604020202020204" pitchFamily="34" charset="0"/>
              </a:rPr>
              <a:t>(10, activation='</a:t>
            </a:r>
            <a:r>
              <a:rPr lang="en-US" sz="1400" dirty="0" err="1">
                <a:solidFill>
                  <a:schemeClr val="bg2"/>
                </a:solidFill>
                <a:latin typeface="Consolas" panose="020B0609020204030204" pitchFamily="49" charset="0"/>
                <a:cs typeface="Helvetica" panose="020B0604020202020204" pitchFamily="34" charset="0"/>
              </a:rPr>
              <a:t>softmax</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a:solidFill>
                  <a:schemeClr val="bg2"/>
                </a:solidFill>
                <a:latin typeface="Consolas" panose="020B0609020204030204" pitchFamily="49" charset="0"/>
                <a:cs typeface="Helvetica" panose="020B0604020202020204" pitchFamily="34" charset="0"/>
              </a:rPr>
              <a:t>print(</a:t>
            </a:r>
            <a:r>
              <a:rPr lang="en-US" sz="1400" dirty="0" err="1">
                <a:solidFill>
                  <a:schemeClr val="bg2"/>
                </a:solidFill>
                <a:latin typeface="Consolas" panose="020B0609020204030204" pitchFamily="49" charset="0"/>
                <a:cs typeface="Helvetica" panose="020B0604020202020204" pitchFamily="34" charset="0"/>
              </a:rPr>
              <a:t>model.summary</a:t>
            </a:r>
            <a:r>
              <a:rPr lang="en-US" sz="1400" dirty="0">
                <a:solidFill>
                  <a:schemeClr val="bg2"/>
                </a:solidFill>
                <a:latin typeface="Consolas" panose="020B0609020204030204" pitchFamily="49" charset="0"/>
                <a:cs typeface="Helvetica" panose="020B0604020202020204" pitchFamily="34" charset="0"/>
              </a:rPr>
              <a:t>())</a:t>
            </a:r>
          </a:p>
          <a:p>
            <a:pPr marL="7620" indent="0">
              <a:buNone/>
            </a:pPr>
            <a:endParaRPr lang="en-US" sz="1400" dirty="0">
              <a:solidFill>
                <a:schemeClr val="bg2"/>
              </a:solidFill>
              <a:latin typeface="Consolas" panose="020B0609020204030204" pitchFamily="49" charset="0"/>
              <a:cs typeface="Helvetica" panose="020B0604020202020204" pitchFamily="34" charset="0"/>
            </a:endParaRPr>
          </a:p>
        </p:txBody>
      </p:sp>
    </p:spTree>
    <p:extLst>
      <p:ext uri="{BB962C8B-B14F-4D97-AF65-F5344CB8AC3E}">
        <p14:creationId xmlns:p14="http://schemas.microsoft.com/office/powerpoint/2010/main" val="29638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E10E-D531-4702-8A79-E99CDE59BA09}"/>
              </a:ext>
            </a:extLst>
          </p:cNvPr>
          <p:cNvSpPr>
            <a:spLocks noGrp="1"/>
          </p:cNvSpPr>
          <p:nvPr>
            <p:ph type="title"/>
          </p:nvPr>
        </p:nvSpPr>
        <p:spPr/>
        <p:txBody>
          <a:bodyPr/>
          <a:lstStyle/>
          <a:p>
            <a:r>
              <a:rPr lang="en-US" dirty="0"/>
              <a:t>Data Importing, Preprocessing, Etc.</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52" y="3859246"/>
            <a:ext cx="5253600" cy="1581644"/>
          </a:xfrm>
          <a:prstGeom prst="rect">
            <a:avLst/>
          </a:prstGeom>
        </p:spPr>
      </p:pic>
      <p:sp>
        <p:nvSpPr>
          <p:cNvPr id="6" name="Text Placeholder 2">
            <a:extLst>
              <a:ext uri="{FF2B5EF4-FFF2-40B4-BE49-F238E27FC236}">
                <a16:creationId xmlns:a16="http://schemas.microsoft.com/office/drawing/2014/main" id="{E22D191F-A3F8-4B37-92EF-8908EE2C3CFA}"/>
              </a:ext>
            </a:extLst>
          </p:cNvPr>
          <p:cNvSpPr txBox="1">
            <a:spLocks noGrp="1"/>
          </p:cNvSpPr>
          <p:nvPr>
            <p:ph idx="1"/>
          </p:nvPr>
        </p:nvSpPr>
        <p:spPr>
          <a:xfrm>
            <a:off x="469900" y="1066800"/>
            <a:ext cx="8158163" cy="3200399"/>
          </a:xfrm>
          <a:prstGeom prst="rect">
            <a:avLst/>
          </a:prstGeom>
          <a:solidFill>
            <a:schemeClr val="bg1">
              <a:lumMod val="85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train_images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train_labels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test_images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test_labels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mnist.load_data</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err="1">
                <a:solidFill>
                  <a:schemeClr val="bg2"/>
                </a:solidFill>
                <a:latin typeface="Consolas" panose="020B0609020204030204" pitchFamily="49" charset="0"/>
                <a:cs typeface="Helvetica" panose="020B0604020202020204" pitchFamily="34" charset="0"/>
              </a:rPr>
              <a:t>train_images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train_images.reshape</a:t>
            </a:r>
            <a:r>
              <a:rPr lang="en-US" sz="1400" dirty="0">
                <a:solidFill>
                  <a:schemeClr val="bg2"/>
                </a:solidFill>
                <a:latin typeface="Consolas" panose="020B0609020204030204" pitchFamily="49" charset="0"/>
                <a:cs typeface="Helvetica" panose="020B0604020202020204" pitchFamily="34" charset="0"/>
              </a:rPr>
              <a:t>((60000, 28, 28, 1))</a:t>
            </a:r>
          </a:p>
          <a:p>
            <a:pPr marL="7620" indent="0">
              <a:buNone/>
            </a:pPr>
            <a:r>
              <a:rPr lang="en-US" sz="1400" dirty="0" err="1">
                <a:solidFill>
                  <a:schemeClr val="bg2"/>
                </a:solidFill>
                <a:latin typeface="Consolas" panose="020B0609020204030204" pitchFamily="49" charset="0"/>
                <a:cs typeface="Helvetica" panose="020B0604020202020204" pitchFamily="34" charset="0"/>
              </a:rPr>
              <a:t>train_images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train_images.astype</a:t>
            </a:r>
            <a:r>
              <a:rPr lang="en-US" sz="1400" dirty="0">
                <a:solidFill>
                  <a:schemeClr val="bg2"/>
                </a:solidFill>
                <a:latin typeface="Consolas" panose="020B0609020204030204" pitchFamily="49" charset="0"/>
                <a:cs typeface="Helvetica" panose="020B0604020202020204" pitchFamily="34" charset="0"/>
              </a:rPr>
              <a:t>('float32') / 255</a:t>
            </a:r>
          </a:p>
          <a:p>
            <a:pPr marL="7620" indent="0">
              <a:buNone/>
            </a:pPr>
            <a:r>
              <a:rPr lang="en-US" sz="1400" dirty="0" err="1">
                <a:solidFill>
                  <a:schemeClr val="bg2"/>
                </a:solidFill>
                <a:latin typeface="Consolas" panose="020B0609020204030204" pitchFamily="49" charset="0"/>
                <a:cs typeface="Helvetica" panose="020B0604020202020204" pitchFamily="34" charset="0"/>
              </a:rPr>
              <a:t>test_images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test_images.reshape</a:t>
            </a:r>
            <a:r>
              <a:rPr lang="en-US" sz="1400" dirty="0">
                <a:solidFill>
                  <a:schemeClr val="bg2"/>
                </a:solidFill>
                <a:latin typeface="Consolas" panose="020B0609020204030204" pitchFamily="49" charset="0"/>
                <a:cs typeface="Helvetica" panose="020B0604020202020204" pitchFamily="34" charset="0"/>
              </a:rPr>
              <a:t>((10000, 28, 28, 1))</a:t>
            </a:r>
          </a:p>
          <a:p>
            <a:pPr marL="7620" indent="0">
              <a:buNone/>
            </a:pPr>
            <a:r>
              <a:rPr lang="en-US" sz="1400" dirty="0" err="1">
                <a:solidFill>
                  <a:schemeClr val="bg2"/>
                </a:solidFill>
                <a:latin typeface="Consolas" panose="020B0609020204030204" pitchFamily="49" charset="0"/>
                <a:cs typeface="Helvetica" panose="020B0604020202020204" pitchFamily="34" charset="0"/>
              </a:rPr>
              <a:t>test_images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test_images.astype</a:t>
            </a:r>
            <a:r>
              <a:rPr lang="en-US" sz="1400" dirty="0">
                <a:solidFill>
                  <a:schemeClr val="bg2"/>
                </a:solidFill>
                <a:latin typeface="Consolas" panose="020B0609020204030204" pitchFamily="49" charset="0"/>
                <a:cs typeface="Helvetica" panose="020B0604020202020204" pitchFamily="34" charset="0"/>
              </a:rPr>
              <a:t>('float32') / 255</a:t>
            </a:r>
          </a:p>
          <a:p>
            <a:pPr marL="7620" indent="0">
              <a:buNone/>
            </a:pPr>
            <a:r>
              <a:rPr lang="en-US" sz="1400" dirty="0" err="1">
                <a:solidFill>
                  <a:schemeClr val="bg2"/>
                </a:solidFill>
                <a:latin typeface="Consolas" panose="020B0609020204030204" pitchFamily="49" charset="0"/>
                <a:cs typeface="Helvetica" panose="020B0604020202020204" pitchFamily="34" charset="0"/>
              </a:rPr>
              <a:t>train_labels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to_categorical</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train_labels</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err="1">
                <a:solidFill>
                  <a:schemeClr val="bg2"/>
                </a:solidFill>
                <a:latin typeface="Consolas" panose="020B0609020204030204" pitchFamily="49" charset="0"/>
                <a:cs typeface="Helvetica" panose="020B0604020202020204" pitchFamily="34" charset="0"/>
              </a:rPr>
              <a:t>test_labels</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to_categorical</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test_labels</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err="1">
                <a:solidFill>
                  <a:schemeClr val="bg2"/>
                </a:solidFill>
                <a:latin typeface="Consolas" panose="020B0609020204030204" pitchFamily="49" charset="0"/>
                <a:cs typeface="Helvetica" panose="020B0604020202020204" pitchFamily="34" charset="0"/>
              </a:rPr>
              <a:t>model.compile</a:t>
            </a:r>
            <a:r>
              <a:rPr lang="en-US" sz="1400" dirty="0">
                <a:solidFill>
                  <a:schemeClr val="bg2"/>
                </a:solidFill>
                <a:latin typeface="Consolas" panose="020B0609020204030204" pitchFamily="49" charset="0"/>
                <a:cs typeface="Helvetica" panose="020B0604020202020204" pitchFamily="34" charset="0"/>
              </a:rPr>
              <a:t>(optimizer='</a:t>
            </a:r>
            <a:r>
              <a:rPr lang="en-US" sz="1400" dirty="0" err="1">
                <a:solidFill>
                  <a:schemeClr val="bg2"/>
                </a:solidFill>
                <a:latin typeface="Consolas" panose="020B0609020204030204" pitchFamily="49" charset="0"/>
                <a:cs typeface="Helvetica" panose="020B0604020202020204" pitchFamily="34" charset="0"/>
              </a:rPr>
              <a:t>rmsprop</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a:solidFill>
                  <a:schemeClr val="bg2"/>
                </a:solidFill>
                <a:latin typeface="Consolas" panose="020B0609020204030204" pitchFamily="49" charset="0"/>
                <a:cs typeface="Helvetica" panose="020B0604020202020204" pitchFamily="34" charset="0"/>
              </a:rPr>
              <a:t>              loss='</a:t>
            </a:r>
            <a:r>
              <a:rPr lang="en-US" sz="1400" dirty="0" err="1">
                <a:solidFill>
                  <a:schemeClr val="bg2"/>
                </a:solidFill>
                <a:latin typeface="Consolas" panose="020B0609020204030204" pitchFamily="49" charset="0"/>
                <a:cs typeface="Helvetica" panose="020B0604020202020204" pitchFamily="34" charset="0"/>
              </a:rPr>
              <a:t>categorical_crossentropy</a:t>
            </a:r>
            <a:r>
              <a:rPr lang="en-US" sz="1400" dirty="0">
                <a:solidFill>
                  <a:schemeClr val="bg2"/>
                </a:solidFill>
                <a:latin typeface="Consolas" panose="020B0609020204030204" pitchFamily="49" charset="0"/>
                <a:cs typeface="Helvetica" panose="020B0604020202020204" pitchFamily="34" charset="0"/>
              </a:rPr>
              <a:t>’,</a:t>
            </a:r>
          </a:p>
          <a:p>
            <a:pPr marL="7620" indent="0">
              <a:buNone/>
            </a:pPr>
            <a:r>
              <a:rPr lang="en-US" sz="1400" dirty="0">
                <a:solidFill>
                  <a:schemeClr val="bg2"/>
                </a:solidFill>
                <a:latin typeface="Consolas" panose="020B0609020204030204" pitchFamily="49" charset="0"/>
                <a:cs typeface="Helvetica" panose="020B0604020202020204" pitchFamily="34" charset="0"/>
              </a:rPr>
              <a:t>              metrics=['accuracy'])</a:t>
            </a:r>
          </a:p>
          <a:p>
            <a:pPr marL="7620" indent="0">
              <a:buNone/>
            </a:pPr>
            <a:r>
              <a:rPr lang="en-US" sz="1400" dirty="0" err="1">
                <a:solidFill>
                  <a:schemeClr val="bg2"/>
                </a:solidFill>
                <a:latin typeface="Consolas" panose="020B0609020204030204" pitchFamily="49" charset="0"/>
                <a:cs typeface="Helvetica" panose="020B0604020202020204" pitchFamily="34" charset="0"/>
              </a:rPr>
              <a:t>model.fit</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train_images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train_labels</a:t>
            </a:r>
            <a:r>
              <a:rPr lang="en-US" sz="1400" dirty="0">
                <a:solidFill>
                  <a:schemeClr val="bg2"/>
                </a:solidFill>
                <a:latin typeface="Consolas" panose="020B0609020204030204" pitchFamily="49" charset="0"/>
                <a:cs typeface="Helvetica" panose="020B0604020202020204" pitchFamily="34" charset="0"/>
              </a:rPr>
              <a:t>, epochs=5, </a:t>
            </a:r>
            <a:r>
              <a:rPr lang="en-US" sz="1400" dirty="0" err="1">
                <a:solidFill>
                  <a:schemeClr val="bg2"/>
                </a:solidFill>
                <a:latin typeface="Consolas" panose="020B0609020204030204" pitchFamily="49" charset="0"/>
                <a:cs typeface="Helvetica" panose="020B0604020202020204" pitchFamily="34" charset="0"/>
              </a:rPr>
              <a:t>batch_size</a:t>
            </a:r>
            <a:r>
              <a:rPr lang="en-US" sz="1400" dirty="0">
                <a:solidFill>
                  <a:schemeClr val="bg2"/>
                </a:solidFill>
                <a:latin typeface="Consolas" panose="020B0609020204030204" pitchFamily="49" charset="0"/>
                <a:cs typeface="Helvetica" panose="020B0604020202020204" pitchFamily="34" charset="0"/>
              </a:rPr>
              <a:t>=64)</a:t>
            </a:r>
          </a:p>
          <a:p>
            <a:pPr marL="7620" indent="0">
              <a:buNone/>
            </a:pPr>
            <a:endParaRPr lang="en-US" sz="1400" dirty="0">
              <a:solidFill>
                <a:schemeClr val="bg2"/>
              </a:solidFill>
              <a:latin typeface="Consolas" panose="020B0609020204030204" pitchFamily="49" charset="0"/>
              <a:cs typeface="Helvetica" panose="020B0604020202020204" pitchFamily="34" charset="0"/>
            </a:endParaRPr>
          </a:p>
        </p:txBody>
      </p:sp>
      <p:sp>
        <p:nvSpPr>
          <p:cNvPr id="5" name="Slide Number Placeholder 4">
            <a:extLst>
              <a:ext uri="{FF2B5EF4-FFF2-40B4-BE49-F238E27FC236}">
                <a16:creationId xmlns:a16="http://schemas.microsoft.com/office/drawing/2014/main" id="{901FBACC-D80E-40E7-A967-1B27F469FDE3}"/>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35</a:t>
            </a:fld>
            <a:endParaRPr lang="en-GB" dirty="0"/>
          </a:p>
        </p:txBody>
      </p:sp>
    </p:spTree>
    <p:extLst>
      <p:ext uri="{BB962C8B-B14F-4D97-AF65-F5344CB8AC3E}">
        <p14:creationId xmlns:p14="http://schemas.microsoft.com/office/powerpoint/2010/main" val="2555359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Improvement</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36</a:t>
            </a:fld>
            <a:endParaRPr lang="en-GB"/>
          </a:p>
        </p:txBody>
      </p:sp>
      <p:sp>
        <p:nvSpPr>
          <p:cNvPr id="7" name="TextBox 6"/>
          <p:cNvSpPr txBox="1"/>
          <p:nvPr/>
        </p:nvSpPr>
        <p:spPr>
          <a:xfrm>
            <a:off x="552450" y="1611339"/>
            <a:ext cx="8271843" cy="4001095"/>
          </a:xfrm>
          <a:prstGeom prst="rect">
            <a:avLst/>
          </a:prstGeom>
        </p:spPr>
        <p:txBody>
          <a:bodyPr wrap="square" rtlCol="0">
            <a:spAutoFit/>
          </a:bodyPr>
          <a:lstStyle/>
          <a:p>
            <a:endParaRPr lang="en-US" dirty="0"/>
          </a:p>
          <a:p>
            <a:r>
              <a:rPr lang="en-US" sz="2000" dirty="0">
                <a:solidFill>
                  <a:schemeClr val="bg2"/>
                </a:solidFill>
                <a:latin typeface="Helvetica" panose="020B0604020202020204" pitchFamily="34" charset="0"/>
                <a:cs typeface="Helvetica" panose="020B0604020202020204" pitchFamily="34" charset="0"/>
              </a:rPr>
              <a:t>&gt;&gt;&gt; </a:t>
            </a:r>
            <a:r>
              <a:rPr lang="en-US" altLang="en-US" sz="2000" dirty="0">
                <a:solidFill>
                  <a:schemeClr val="bg2"/>
                </a:solidFill>
                <a:latin typeface="Helvetica" panose="020B0604020202020204" pitchFamily="34" charset="0"/>
                <a:ea typeface="var(--jp-code-font-family)"/>
                <a:cs typeface="Helvetica" panose="020B0604020202020204" pitchFamily="34" charset="0"/>
              </a:rPr>
              <a:t>313/313 [==============================] - 1s 4ms/step - loss: 0.0238 - accuracy: 0.9922</a:t>
            </a:r>
          </a:p>
          <a:p>
            <a:endParaRPr lang="en-US" sz="2000" dirty="0">
              <a:solidFill>
                <a:schemeClr val="bg2"/>
              </a:solidFill>
              <a:latin typeface="Helvetica" panose="020B0604020202020204" pitchFamily="34" charset="0"/>
              <a:cs typeface="Helvetica" panose="020B0604020202020204" pitchFamily="34" charset="0"/>
            </a:endParaRPr>
          </a:p>
          <a:p>
            <a:r>
              <a:rPr lang="en-US" sz="2000" dirty="0">
                <a:solidFill>
                  <a:schemeClr val="bg2"/>
                </a:solidFill>
                <a:latin typeface="Helvetica" panose="020B0604020202020204" pitchFamily="34" charset="0"/>
                <a:cs typeface="Helvetica" panose="020B0604020202020204" pitchFamily="34" charset="0"/>
              </a:rPr>
              <a:t>The accuracy on the data sets are:</a:t>
            </a:r>
          </a:p>
          <a:p>
            <a:pPr marL="342900"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Training 99.4%,</a:t>
            </a:r>
          </a:p>
          <a:p>
            <a:pPr marL="342900" indent="-342900">
              <a:buClr>
                <a:schemeClr val="accent1"/>
              </a:buClr>
              <a:buFont typeface="Arial" panose="020B0604020202020204" pitchFamily="34" charset="0"/>
              <a:buChar char="•"/>
            </a:pPr>
            <a:r>
              <a:rPr lang="en-US" sz="2000" dirty="0">
                <a:solidFill>
                  <a:schemeClr val="bg2"/>
                </a:solidFill>
                <a:latin typeface="Helvetica" panose="020B0604020202020204" pitchFamily="34" charset="0"/>
                <a:cs typeface="Helvetica" panose="020B0604020202020204" pitchFamily="34" charset="0"/>
              </a:rPr>
              <a:t>Testing 99.2%  </a:t>
            </a:r>
          </a:p>
          <a:p>
            <a:r>
              <a:rPr lang="en-US" sz="2000" dirty="0">
                <a:solidFill>
                  <a:schemeClr val="bg2"/>
                </a:solidFill>
                <a:latin typeface="Helvetica" panose="020B0604020202020204" pitchFamily="34" charset="0"/>
                <a:cs typeface="Helvetica" panose="020B0604020202020204" pitchFamily="34" charset="0"/>
              </a:rPr>
              <a:t>This is an improvement on the test accuracy of 97.9% obtained in the previous section, although more improvements could still be made through adjustment of the network architecture or training parameters.</a:t>
            </a:r>
          </a:p>
          <a:p>
            <a:endParaRPr lang="en-US" sz="2000" dirty="0">
              <a:solidFill>
                <a:schemeClr val="bg2"/>
              </a:solidFill>
              <a:latin typeface="Helvetica" panose="020B0604020202020204" pitchFamily="34" charset="0"/>
              <a:cs typeface="Helvetica" panose="020B0604020202020204" pitchFamily="34" charset="0"/>
            </a:endParaRPr>
          </a:p>
          <a:p>
            <a:r>
              <a:rPr lang="en-US" sz="2000" dirty="0">
                <a:solidFill>
                  <a:schemeClr val="bg2"/>
                </a:solidFill>
                <a:latin typeface="Helvetica" panose="020B0604020202020204" pitchFamily="34" charset="0"/>
                <a:cs typeface="Helvetica" panose="020B0604020202020204" pitchFamily="34" charset="0"/>
              </a:rPr>
              <a:t>We made progress (improved accuracy) by utilizing a convolutional neural network.</a:t>
            </a:r>
          </a:p>
        </p:txBody>
      </p:sp>
      <p:sp>
        <p:nvSpPr>
          <p:cNvPr id="6" name="Text Placeholder 2">
            <a:extLst>
              <a:ext uri="{FF2B5EF4-FFF2-40B4-BE49-F238E27FC236}">
                <a16:creationId xmlns:a16="http://schemas.microsoft.com/office/drawing/2014/main" id="{B60C5FEA-9A88-4272-8B3C-852DE2EB7BF2}"/>
              </a:ext>
            </a:extLst>
          </p:cNvPr>
          <p:cNvSpPr txBox="1">
            <a:spLocks noGrp="1"/>
          </p:cNvSpPr>
          <p:nvPr>
            <p:ph idx="1"/>
          </p:nvPr>
        </p:nvSpPr>
        <p:spPr>
          <a:xfrm>
            <a:off x="469900" y="1066801"/>
            <a:ext cx="8158163" cy="533400"/>
          </a:xfrm>
          <a:prstGeom prst="rect">
            <a:avLst/>
          </a:prstGeom>
          <a:solidFill>
            <a:schemeClr val="bg1">
              <a:lumMod val="85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7F241A"/>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7F241A"/>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7F241A"/>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7F241A"/>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7F241A"/>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7620" indent="0">
              <a:buNone/>
            </a:pPr>
            <a:r>
              <a:rPr lang="en-US" sz="1400" dirty="0" err="1">
                <a:solidFill>
                  <a:schemeClr val="bg2"/>
                </a:solidFill>
                <a:latin typeface="Consolas" panose="020B0609020204030204" pitchFamily="49" charset="0"/>
                <a:cs typeface="Helvetica" panose="020B0604020202020204" pitchFamily="34" charset="0"/>
              </a:rPr>
              <a:t>test_loss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test_acc</a:t>
            </a:r>
            <a:r>
              <a:rPr lang="en-US" sz="1400" dirty="0">
                <a:solidFill>
                  <a:schemeClr val="bg2"/>
                </a:solidFill>
                <a:latin typeface="Consolas" panose="020B0609020204030204" pitchFamily="49" charset="0"/>
                <a:cs typeface="Helvetica" panose="020B0604020202020204" pitchFamily="34" charset="0"/>
              </a:rPr>
              <a:t> = </a:t>
            </a:r>
            <a:r>
              <a:rPr lang="en-US" sz="1400" dirty="0" err="1">
                <a:solidFill>
                  <a:schemeClr val="bg2"/>
                </a:solidFill>
                <a:latin typeface="Consolas" panose="020B0609020204030204" pitchFamily="49" charset="0"/>
                <a:cs typeface="Helvetica" panose="020B0604020202020204" pitchFamily="34" charset="0"/>
              </a:rPr>
              <a:t>model.evaluate</a:t>
            </a:r>
            <a:r>
              <a:rPr lang="en-US" sz="1400" dirty="0">
                <a:solidFill>
                  <a:schemeClr val="bg2"/>
                </a:solidFill>
                <a:latin typeface="Consolas" panose="020B0609020204030204" pitchFamily="49" charset="0"/>
                <a:cs typeface="Helvetica" panose="020B0604020202020204" pitchFamily="34" charset="0"/>
              </a:rPr>
              <a:t>(</a:t>
            </a:r>
            <a:r>
              <a:rPr lang="en-US" sz="1400" dirty="0" err="1">
                <a:solidFill>
                  <a:schemeClr val="bg2"/>
                </a:solidFill>
                <a:latin typeface="Consolas" panose="020B0609020204030204" pitchFamily="49" charset="0"/>
                <a:cs typeface="Helvetica" panose="020B0604020202020204" pitchFamily="34" charset="0"/>
              </a:rPr>
              <a:t>test_images</a:t>
            </a:r>
            <a:r>
              <a:rPr lang="en-US" sz="1400" dirty="0">
                <a:solidFill>
                  <a:schemeClr val="bg2"/>
                </a:solidFill>
                <a:latin typeface="Consolas" panose="020B0609020204030204" pitchFamily="49" charset="0"/>
                <a:cs typeface="Helvetica" panose="020B0604020202020204" pitchFamily="34" charset="0"/>
              </a:rPr>
              <a:t>, </a:t>
            </a:r>
            <a:r>
              <a:rPr lang="en-US" sz="1400" dirty="0" err="1">
                <a:solidFill>
                  <a:schemeClr val="bg2"/>
                </a:solidFill>
                <a:latin typeface="Consolas" panose="020B0609020204030204" pitchFamily="49" charset="0"/>
                <a:cs typeface="Helvetica" panose="020B0604020202020204" pitchFamily="34" charset="0"/>
              </a:rPr>
              <a:t>test_labels</a:t>
            </a:r>
            <a:r>
              <a:rPr lang="en-US" sz="1400" dirty="0">
                <a:solidFill>
                  <a:schemeClr val="bg2"/>
                </a:solidFill>
                <a:latin typeface="Consolas" panose="020B0609020204030204" pitchFamily="49" charset="0"/>
                <a:cs typeface="Helvetica" panose="020B0604020202020204" pitchFamily="34" charset="0"/>
              </a:rPr>
              <a:t>)</a:t>
            </a:r>
          </a:p>
          <a:p>
            <a:pPr marL="7620" indent="0">
              <a:buNone/>
            </a:pPr>
            <a:endParaRPr lang="en-US" sz="1400" dirty="0">
              <a:solidFill>
                <a:schemeClr val="bg2"/>
              </a:solidFill>
              <a:latin typeface="Consolas" panose="020B0609020204030204" pitchFamily="49" charset="0"/>
              <a:cs typeface="Helvetica" panose="020B0604020202020204" pitchFamily="34" charset="0"/>
            </a:endParaRPr>
          </a:p>
        </p:txBody>
      </p:sp>
    </p:spTree>
    <p:extLst>
      <p:ext uri="{BB962C8B-B14F-4D97-AF65-F5344CB8AC3E}">
        <p14:creationId xmlns:p14="http://schemas.microsoft.com/office/powerpoint/2010/main" val="1247756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21002" y="739895"/>
            <a:ext cx="8157544" cy="3762671"/>
          </a:xfrm>
        </p:spPr>
        <p:txBody>
          <a:bodyPr/>
          <a:lstStyle/>
          <a:p>
            <a:r>
              <a:rPr lang="en-US" dirty="0"/>
              <a:t>Convolutional Neural Networks are powerful</a:t>
            </a:r>
          </a:p>
          <a:p>
            <a:r>
              <a:rPr lang="en-US" dirty="0"/>
              <a:t>The default for image processing</a:t>
            </a:r>
          </a:p>
          <a:p>
            <a:r>
              <a:rPr lang="en-US" dirty="0"/>
              <a:t>Could have millions or 100s of millions of neural network weights</a:t>
            </a:r>
          </a:p>
          <a:p>
            <a:r>
              <a:rPr lang="en-US" dirty="0"/>
              <a:t>May take a very long time to train on large data sets</a:t>
            </a:r>
          </a:p>
          <a:p>
            <a:r>
              <a:rPr lang="en-US" dirty="0"/>
              <a:t>GPUs coming to the rescue!!</a:t>
            </a:r>
          </a:p>
        </p:txBody>
      </p:sp>
      <p:sp>
        <p:nvSpPr>
          <p:cNvPr id="3" name="Title 1">
            <a:extLst>
              <a:ext uri="{FF2B5EF4-FFF2-40B4-BE49-F238E27FC236}">
                <a16:creationId xmlns:a16="http://schemas.microsoft.com/office/drawing/2014/main" id="{C24C5A78-63A6-4FE4-AC83-97B1C5BCF5D9}"/>
              </a:ext>
            </a:extLst>
          </p:cNvPr>
          <p:cNvSpPr>
            <a:spLocks noGrp="1"/>
          </p:cNvSpPr>
          <p:nvPr>
            <p:ph type="title"/>
          </p:nvPr>
        </p:nvSpPr>
        <p:spPr>
          <a:xfrm>
            <a:off x="469727" y="159738"/>
            <a:ext cx="8157544" cy="1089755"/>
          </a:xfrm>
        </p:spPr>
        <p:txBody>
          <a:bodyPr/>
          <a:lstStyle/>
          <a:p>
            <a:r>
              <a:rPr lang="en-US" dirty="0"/>
              <a:t>Summary</a:t>
            </a:r>
          </a:p>
        </p:txBody>
      </p:sp>
      <p:sp>
        <p:nvSpPr>
          <p:cNvPr id="4" name="Slide Number Placeholder 4">
            <a:extLst>
              <a:ext uri="{FF2B5EF4-FFF2-40B4-BE49-F238E27FC236}">
                <a16:creationId xmlns:a16="http://schemas.microsoft.com/office/drawing/2014/main" id="{C67133B3-B203-4DBA-956A-58E2AD985C9E}"/>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37</a:t>
            </a:fld>
            <a:endParaRPr lang="en-GB" dirty="0"/>
          </a:p>
        </p:txBody>
      </p:sp>
    </p:spTree>
    <p:extLst>
      <p:ext uri="{BB962C8B-B14F-4D97-AF65-F5344CB8AC3E}">
        <p14:creationId xmlns:p14="http://schemas.microsoft.com/office/powerpoint/2010/main" val="2802368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69727" y="1457743"/>
            <a:ext cx="8157544" cy="2507768"/>
          </a:xfrm>
        </p:spPr>
        <p:txBody>
          <a:bodyPr>
            <a:normAutofit/>
          </a:bodyPr>
          <a:lstStyle/>
          <a:p>
            <a:r>
              <a:rPr lang="en-US" dirty="0"/>
              <a:t>Chollet, Francois. 2017. Deep Learning with Python. New York, NY: Manning Publications.</a:t>
            </a:r>
          </a:p>
          <a:p>
            <a:r>
              <a:rPr lang="en-US" dirty="0"/>
              <a:t>Andrew, Trask. 2019. Grokking Deep Learning Manning Publications. -</a:t>
            </a:r>
          </a:p>
        </p:txBody>
      </p:sp>
      <p:sp>
        <p:nvSpPr>
          <p:cNvPr id="4" name="Slide Number Placeholder 4">
            <a:extLst>
              <a:ext uri="{FF2B5EF4-FFF2-40B4-BE49-F238E27FC236}">
                <a16:creationId xmlns:a16="http://schemas.microsoft.com/office/drawing/2014/main" id="{5928280B-0AC6-452E-A434-1A15295E19DC}"/>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38</a:t>
            </a:fld>
            <a:endParaRPr lang="en-GB" dirty="0"/>
          </a:p>
        </p:txBody>
      </p:sp>
    </p:spTree>
    <p:extLst>
      <p:ext uri="{BB962C8B-B14F-4D97-AF65-F5344CB8AC3E}">
        <p14:creationId xmlns:p14="http://schemas.microsoft.com/office/powerpoint/2010/main" val="114020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1E83E5-1331-4A24-BB5D-A67C30F1DFBC}"/>
              </a:ext>
            </a:extLst>
          </p:cNvPr>
          <p:cNvSpPr/>
          <p:nvPr/>
        </p:nvSpPr>
        <p:spPr>
          <a:xfrm>
            <a:off x="367648" y="1249493"/>
            <a:ext cx="3570690" cy="3883981"/>
          </a:xfrm>
          <a:prstGeom prst="rect">
            <a:avLst/>
          </a:prstGeom>
          <a:solidFill>
            <a:schemeClr val="bg1">
              <a:lumMod val="85000"/>
            </a:schemeClr>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Introduction to Deep Learning</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a:t>
            </a:fld>
            <a:endParaRPr lang="en-GB"/>
          </a:p>
        </p:txBody>
      </p:sp>
      <p:sp>
        <p:nvSpPr>
          <p:cNvPr id="4" name="Flowchart: Connector 3">
            <a:extLst>
              <a:ext uri="{FF2B5EF4-FFF2-40B4-BE49-F238E27FC236}">
                <a16:creationId xmlns:a16="http://schemas.microsoft.com/office/drawing/2014/main" id="{AB6A6A30-6C4A-43F3-A806-E0C8860D7B0C}"/>
              </a:ext>
            </a:extLst>
          </p:cNvPr>
          <p:cNvSpPr/>
          <p:nvPr/>
        </p:nvSpPr>
        <p:spPr>
          <a:xfrm>
            <a:off x="669303" y="202676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F4D9532-8A42-476F-94E5-100CC879AD82}"/>
              </a:ext>
            </a:extLst>
          </p:cNvPr>
          <p:cNvSpPr/>
          <p:nvPr/>
        </p:nvSpPr>
        <p:spPr>
          <a:xfrm>
            <a:off x="691296" y="294116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9D24A94-E535-431D-A86A-85990BB104E2}"/>
              </a:ext>
            </a:extLst>
          </p:cNvPr>
          <p:cNvSpPr/>
          <p:nvPr/>
        </p:nvSpPr>
        <p:spPr>
          <a:xfrm>
            <a:off x="675587" y="391271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46007F9A-802E-426C-BF40-4FABEE878D53}"/>
              </a:ext>
            </a:extLst>
          </p:cNvPr>
          <p:cNvSpPr/>
          <p:nvPr/>
        </p:nvSpPr>
        <p:spPr>
          <a:xfrm>
            <a:off x="1470579" y="1587287"/>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C1601B70-1384-4C62-9C42-211568C84B0D}"/>
              </a:ext>
            </a:extLst>
          </p:cNvPr>
          <p:cNvSpPr/>
          <p:nvPr/>
        </p:nvSpPr>
        <p:spPr>
          <a:xfrm>
            <a:off x="1470579" y="248396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E3B3972-1A62-4E96-8113-41533E4F791C}"/>
              </a:ext>
            </a:extLst>
          </p:cNvPr>
          <p:cNvSpPr/>
          <p:nvPr/>
        </p:nvSpPr>
        <p:spPr>
          <a:xfrm>
            <a:off x="1470579" y="345551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A831B53A-90AB-45BD-BB47-9FE85F58D8B0}"/>
              </a:ext>
            </a:extLst>
          </p:cNvPr>
          <p:cNvSpPr/>
          <p:nvPr/>
        </p:nvSpPr>
        <p:spPr>
          <a:xfrm>
            <a:off x="1470579" y="4372857"/>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5265A38-BF79-4FAC-A281-F95B9313C8B4}"/>
              </a:ext>
            </a:extLst>
          </p:cNvPr>
          <p:cNvSpPr/>
          <p:nvPr/>
        </p:nvSpPr>
        <p:spPr>
          <a:xfrm>
            <a:off x="2358273" y="1577247"/>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0F7CD40-90AE-414F-B84D-DE710A798638}"/>
              </a:ext>
            </a:extLst>
          </p:cNvPr>
          <p:cNvSpPr/>
          <p:nvPr/>
        </p:nvSpPr>
        <p:spPr>
          <a:xfrm>
            <a:off x="2358273" y="248396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4828FA83-AB41-48CA-B967-792C23057B6E}"/>
              </a:ext>
            </a:extLst>
          </p:cNvPr>
          <p:cNvSpPr/>
          <p:nvPr/>
        </p:nvSpPr>
        <p:spPr>
          <a:xfrm>
            <a:off x="2358273" y="345551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EF367A39-9786-4796-AA79-7FE4B7D00DB4}"/>
              </a:ext>
            </a:extLst>
          </p:cNvPr>
          <p:cNvSpPr/>
          <p:nvPr/>
        </p:nvSpPr>
        <p:spPr>
          <a:xfrm>
            <a:off x="2358273" y="4382259"/>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890F7468-0D8F-4930-9028-8F3875A750B7}"/>
              </a:ext>
            </a:extLst>
          </p:cNvPr>
          <p:cNvSpPr/>
          <p:nvPr/>
        </p:nvSpPr>
        <p:spPr>
          <a:xfrm>
            <a:off x="3206293" y="2022490"/>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DFBE0C77-59C4-450F-863B-01D8AE2016F2}"/>
              </a:ext>
            </a:extLst>
          </p:cNvPr>
          <p:cNvSpPr/>
          <p:nvPr/>
        </p:nvSpPr>
        <p:spPr>
          <a:xfrm>
            <a:off x="3181157" y="2935175"/>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DCA1F7BC-D663-4D00-B2FF-95763DE27AAD}"/>
              </a:ext>
            </a:extLst>
          </p:cNvPr>
          <p:cNvSpPr/>
          <p:nvPr/>
        </p:nvSpPr>
        <p:spPr>
          <a:xfrm>
            <a:off x="3183706" y="3912713"/>
            <a:ext cx="457200" cy="457200"/>
          </a:xfrm>
          <a:prstGeom prst="flowChartConnector">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CDE03EB-4D27-4DF5-809A-F956447528B9}"/>
              </a:ext>
            </a:extLst>
          </p:cNvPr>
          <p:cNvCxnSpPr>
            <a:stCxn id="4" idx="6"/>
            <a:endCxn id="9" idx="2"/>
          </p:cNvCxnSpPr>
          <p:nvPr/>
        </p:nvCxnSpPr>
        <p:spPr>
          <a:xfrm>
            <a:off x="1126503" y="2255363"/>
            <a:ext cx="344076"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E137506-9A83-4398-B8D3-29FE551FA085}"/>
              </a:ext>
            </a:extLst>
          </p:cNvPr>
          <p:cNvCxnSpPr>
            <a:stCxn id="4" idx="6"/>
            <a:endCxn id="8" idx="2"/>
          </p:cNvCxnSpPr>
          <p:nvPr/>
        </p:nvCxnSpPr>
        <p:spPr>
          <a:xfrm flipV="1">
            <a:off x="1126503" y="1815887"/>
            <a:ext cx="344076" cy="43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13C1603-7DA2-4910-8B0A-2A19FD96D745}"/>
              </a:ext>
            </a:extLst>
          </p:cNvPr>
          <p:cNvCxnSpPr>
            <a:stCxn id="6" idx="6"/>
            <a:endCxn id="9" idx="2"/>
          </p:cNvCxnSpPr>
          <p:nvPr/>
        </p:nvCxnSpPr>
        <p:spPr>
          <a:xfrm flipV="1">
            <a:off x="1148496" y="2712563"/>
            <a:ext cx="3220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9A35ED-E577-4B6B-B019-CEAA7D51D25A}"/>
              </a:ext>
            </a:extLst>
          </p:cNvPr>
          <p:cNvCxnSpPr>
            <a:stCxn id="7" idx="6"/>
            <a:endCxn id="10" idx="2"/>
          </p:cNvCxnSpPr>
          <p:nvPr/>
        </p:nvCxnSpPr>
        <p:spPr>
          <a:xfrm flipV="1">
            <a:off x="1132787" y="3684113"/>
            <a:ext cx="3377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ADFD963-33DC-4C27-AA87-0D46DEE61BA1}"/>
              </a:ext>
            </a:extLst>
          </p:cNvPr>
          <p:cNvCxnSpPr>
            <a:stCxn id="7" idx="6"/>
            <a:endCxn id="11" idx="2"/>
          </p:cNvCxnSpPr>
          <p:nvPr/>
        </p:nvCxnSpPr>
        <p:spPr>
          <a:xfrm>
            <a:off x="1132787" y="4141313"/>
            <a:ext cx="337792" cy="46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1E376D-EFD5-407B-8E4A-5ABF6C09E250}"/>
              </a:ext>
            </a:extLst>
          </p:cNvPr>
          <p:cNvCxnSpPr>
            <a:stCxn id="6" idx="6"/>
            <a:endCxn id="10" idx="2"/>
          </p:cNvCxnSpPr>
          <p:nvPr/>
        </p:nvCxnSpPr>
        <p:spPr>
          <a:xfrm>
            <a:off x="1148496" y="3169763"/>
            <a:ext cx="322083"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5377C3-8C76-4C7F-B847-AF16358589D1}"/>
              </a:ext>
            </a:extLst>
          </p:cNvPr>
          <p:cNvCxnSpPr>
            <a:stCxn id="8" idx="6"/>
            <a:endCxn id="13" idx="2"/>
          </p:cNvCxnSpPr>
          <p:nvPr/>
        </p:nvCxnSpPr>
        <p:spPr>
          <a:xfrm>
            <a:off x="1927779" y="1815887"/>
            <a:ext cx="430494" cy="89667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76AFD9D-D8FD-4E1C-8E27-8B277D52E975}"/>
              </a:ext>
            </a:extLst>
          </p:cNvPr>
          <p:cNvCxnSpPr>
            <a:stCxn id="9" idx="6"/>
            <a:endCxn id="14" idx="2"/>
          </p:cNvCxnSpPr>
          <p:nvPr/>
        </p:nvCxnSpPr>
        <p:spPr>
          <a:xfrm>
            <a:off x="1927779" y="2712563"/>
            <a:ext cx="430494" cy="9715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C49C510-943F-4B07-8DB9-D5F1B1E223B7}"/>
              </a:ext>
            </a:extLst>
          </p:cNvPr>
          <p:cNvCxnSpPr>
            <a:stCxn id="10" idx="6"/>
            <a:endCxn id="15" idx="2"/>
          </p:cNvCxnSpPr>
          <p:nvPr/>
        </p:nvCxnSpPr>
        <p:spPr>
          <a:xfrm>
            <a:off x="1927779" y="3684113"/>
            <a:ext cx="430494" cy="92674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7E143EF-D54E-4500-9B60-0BA5A5897429}"/>
              </a:ext>
            </a:extLst>
          </p:cNvPr>
          <p:cNvCxnSpPr>
            <a:stCxn id="9" idx="6"/>
            <a:endCxn id="12" idx="2"/>
          </p:cNvCxnSpPr>
          <p:nvPr/>
        </p:nvCxnSpPr>
        <p:spPr>
          <a:xfrm flipV="1">
            <a:off x="1927779" y="1805847"/>
            <a:ext cx="430494" cy="90671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8D3E252-348A-4C25-90F8-AABC0597E272}"/>
              </a:ext>
            </a:extLst>
          </p:cNvPr>
          <p:cNvCxnSpPr>
            <a:stCxn id="10" idx="6"/>
            <a:endCxn id="13" idx="2"/>
          </p:cNvCxnSpPr>
          <p:nvPr/>
        </p:nvCxnSpPr>
        <p:spPr>
          <a:xfrm flipV="1">
            <a:off x="1927779" y="2712563"/>
            <a:ext cx="430494" cy="9715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AF904D15-327B-40C3-9A27-B195C7AF9CD3}"/>
              </a:ext>
            </a:extLst>
          </p:cNvPr>
          <p:cNvCxnSpPr>
            <a:stCxn id="11" idx="6"/>
            <a:endCxn id="14" idx="2"/>
          </p:cNvCxnSpPr>
          <p:nvPr/>
        </p:nvCxnSpPr>
        <p:spPr>
          <a:xfrm flipV="1">
            <a:off x="1927779" y="3684113"/>
            <a:ext cx="430494" cy="91734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0DACD4A-E857-4A5B-9AA7-B20CB5F0DB05}"/>
              </a:ext>
            </a:extLst>
          </p:cNvPr>
          <p:cNvCxnSpPr>
            <a:stCxn id="12" idx="6"/>
            <a:endCxn id="19" idx="2"/>
          </p:cNvCxnSpPr>
          <p:nvPr/>
        </p:nvCxnSpPr>
        <p:spPr>
          <a:xfrm>
            <a:off x="2815473" y="1805847"/>
            <a:ext cx="390820" cy="44524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FFCE7972-8C31-44B5-902F-B6E7CC81DF76}"/>
              </a:ext>
            </a:extLst>
          </p:cNvPr>
          <p:cNvCxnSpPr>
            <a:stCxn id="13" idx="6"/>
            <a:endCxn id="20" idx="2"/>
          </p:cNvCxnSpPr>
          <p:nvPr/>
        </p:nvCxnSpPr>
        <p:spPr>
          <a:xfrm>
            <a:off x="2815473" y="2712563"/>
            <a:ext cx="365684" cy="45121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2C2B8EC-D472-4D4D-BCD5-9E3123491164}"/>
              </a:ext>
            </a:extLst>
          </p:cNvPr>
          <p:cNvCxnSpPr>
            <a:stCxn id="14" idx="6"/>
            <a:endCxn id="21" idx="2"/>
          </p:cNvCxnSpPr>
          <p:nvPr/>
        </p:nvCxnSpPr>
        <p:spPr>
          <a:xfrm>
            <a:off x="2815473" y="3684113"/>
            <a:ext cx="368233" cy="45720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4B94CD42-8B05-4CA3-82C8-4E61293F0339}"/>
              </a:ext>
            </a:extLst>
          </p:cNvPr>
          <p:cNvCxnSpPr>
            <a:stCxn id="8" idx="6"/>
            <a:endCxn id="12" idx="2"/>
          </p:cNvCxnSpPr>
          <p:nvPr/>
        </p:nvCxnSpPr>
        <p:spPr>
          <a:xfrm flipV="1">
            <a:off x="1927779" y="1805847"/>
            <a:ext cx="430494" cy="1004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87E1B6E-A8B2-49B2-96A6-376539FAD1AE}"/>
              </a:ext>
            </a:extLst>
          </p:cNvPr>
          <p:cNvCxnSpPr>
            <a:stCxn id="8" idx="6"/>
            <a:endCxn id="14" idx="2"/>
          </p:cNvCxnSpPr>
          <p:nvPr/>
        </p:nvCxnSpPr>
        <p:spPr>
          <a:xfrm>
            <a:off x="1927779" y="1815887"/>
            <a:ext cx="430494" cy="186822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1FC469A-7E85-440C-8FA9-A837B5309016}"/>
              </a:ext>
            </a:extLst>
          </p:cNvPr>
          <p:cNvCxnSpPr>
            <a:stCxn id="8" idx="6"/>
            <a:endCxn id="15" idx="2"/>
          </p:cNvCxnSpPr>
          <p:nvPr/>
        </p:nvCxnSpPr>
        <p:spPr>
          <a:xfrm>
            <a:off x="1927779" y="1815887"/>
            <a:ext cx="430494" cy="279497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6F3DF95-FEFB-41BB-A8D8-6E06F864FBD8}"/>
              </a:ext>
            </a:extLst>
          </p:cNvPr>
          <p:cNvCxnSpPr>
            <a:stCxn id="9" idx="6"/>
            <a:endCxn id="13" idx="2"/>
          </p:cNvCxnSpPr>
          <p:nvPr/>
        </p:nvCxnSpPr>
        <p:spPr>
          <a:xfrm>
            <a:off x="1927779" y="2712563"/>
            <a:ext cx="430494"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81C1710A-068E-4805-88B5-B0EFAE981E1B}"/>
              </a:ext>
            </a:extLst>
          </p:cNvPr>
          <p:cNvCxnSpPr>
            <a:stCxn id="9" idx="6"/>
            <a:endCxn id="15" idx="2"/>
          </p:cNvCxnSpPr>
          <p:nvPr/>
        </p:nvCxnSpPr>
        <p:spPr>
          <a:xfrm>
            <a:off x="1927779" y="2712563"/>
            <a:ext cx="430494" cy="189829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7EDC3EE-C8C1-497F-8E7B-0856330B13D2}"/>
              </a:ext>
            </a:extLst>
          </p:cNvPr>
          <p:cNvCxnSpPr>
            <a:stCxn id="10" idx="6"/>
            <a:endCxn id="12" idx="2"/>
          </p:cNvCxnSpPr>
          <p:nvPr/>
        </p:nvCxnSpPr>
        <p:spPr>
          <a:xfrm flipV="1">
            <a:off x="1927779" y="1805847"/>
            <a:ext cx="430494" cy="187826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10C18C34-2CB8-49B4-BDA3-8661FB81573C}"/>
              </a:ext>
            </a:extLst>
          </p:cNvPr>
          <p:cNvCxnSpPr>
            <a:stCxn id="10" idx="6"/>
            <a:endCxn id="14" idx="2"/>
          </p:cNvCxnSpPr>
          <p:nvPr/>
        </p:nvCxnSpPr>
        <p:spPr>
          <a:xfrm>
            <a:off x="1927779" y="3684113"/>
            <a:ext cx="430494"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50874D2-726F-4A9D-B2E8-3BA6505E5F55}"/>
              </a:ext>
            </a:extLst>
          </p:cNvPr>
          <p:cNvCxnSpPr>
            <a:stCxn id="11" idx="6"/>
            <a:endCxn id="15" idx="2"/>
          </p:cNvCxnSpPr>
          <p:nvPr/>
        </p:nvCxnSpPr>
        <p:spPr>
          <a:xfrm>
            <a:off x="1927779" y="4601457"/>
            <a:ext cx="430494" cy="940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B37F274A-E771-4F4E-AE28-D088AE5CB927}"/>
              </a:ext>
            </a:extLst>
          </p:cNvPr>
          <p:cNvCxnSpPr>
            <a:stCxn id="11" idx="6"/>
            <a:endCxn id="13" idx="2"/>
          </p:cNvCxnSpPr>
          <p:nvPr/>
        </p:nvCxnSpPr>
        <p:spPr>
          <a:xfrm flipV="1">
            <a:off x="1927779" y="2712563"/>
            <a:ext cx="430494" cy="188889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3D018E03-E5BE-4129-98CA-F231BEAF8900}"/>
              </a:ext>
            </a:extLst>
          </p:cNvPr>
          <p:cNvCxnSpPr>
            <a:stCxn id="11" idx="6"/>
            <a:endCxn id="12" idx="2"/>
          </p:cNvCxnSpPr>
          <p:nvPr/>
        </p:nvCxnSpPr>
        <p:spPr>
          <a:xfrm flipV="1">
            <a:off x="1927779" y="1805847"/>
            <a:ext cx="430494" cy="279561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70B89B66-B3E4-482A-9514-602AE1975EA6}"/>
              </a:ext>
            </a:extLst>
          </p:cNvPr>
          <p:cNvCxnSpPr>
            <a:stCxn id="12" idx="6"/>
            <a:endCxn id="20" idx="2"/>
          </p:cNvCxnSpPr>
          <p:nvPr/>
        </p:nvCxnSpPr>
        <p:spPr>
          <a:xfrm>
            <a:off x="2815473" y="1805847"/>
            <a:ext cx="365684" cy="135792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B8AAD4E-D9EA-4F29-9117-30E9EDC6B21A}"/>
              </a:ext>
            </a:extLst>
          </p:cNvPr>
          <p:cNvCxnSpPr>
            <a:stCxn id="12" idx="6"/>
            <a:endCxn id="21" idx="2"/>
          </p:cNvCxnSpPr>
          <p:nvPr/>
        </p:nvCxnSpPr>
        <p:spPr>
          <a:xfrm>
            <a:off x="2815473" y="1805847"/>
            <a:ext cx="368233" cy="233546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1FF4C7E9-3747-4E18-8D83-C03C3C2DAEEE}"/>
              </a:ext>
            </a:extLst>
          </p:cNvPr>
          <p:cNvCxnSpPr>
            <a:stCxn id="13" idx="6"/>
            <a:endCxn id="19" idx="2"/>
          </p:cNvCxnSpPr>
          <p:nvPr/>
        </p:nvCxnSpPr>
        <p:spPr>
          <a:xfrm flipV="1">
            <a:off x="2815473" y="2251090"/>
            <a:ext cx="390820" cy="46147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AFA7FC1D-BED2-4888-8184-C7CEE35B44A8}"/>
              </a:ext>
            </a:extLst>
          </p:cNvPr>
          <p:cNvCxnSpPr>
            <a:stCxn id="13" idx="6"/>
            <a:endCxn id="21" idx="2"/>
          </p:cNvCxnSpPr>
          <p:nvPr/>
        </p:nvCxnSpPr>
        <p:spPr>
          <a:xfrm>
            <a:off x="2815473" y="2712563"/>
            <a:ext cx="368233" cy="14287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F41625F6-8579-464F-80F5-F529D59B8BB8}"/>
              </a:ext>
            </a:extLst>
          </p:cNvPr>
          <p:cNvCxnSpPr>
            <a:stCxn id="15" idx="6"/>
            <a:endCxn id="21" idx="2"/>
          </p:cNvCxnSpPr>
          <p:nvPr/>
        </p:nvCxnSpPr>
        <p:spPr>
          <a:xfrm flipV="1">
            <a:off x="2815473" y="4141313"/>
            <a:ext cx="368233" cy="46954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2AFF797B-8540-464E-BD47-8DDD22555FBF}"/>
              </a:ext>
            </a:extLst>
          </p:cNvPr>
          <p:cNvCxnSpPr>
            <a:stCxn id="15" idx="6"/>
            <a:endCxn id="20" idx="2"/>
          </p:cNvCxnSpPr>
          <p:nvPr/>
        </p:nvCxnSpPr>
        <p:spPr>
          <a:xfrm flipV="1">
            <a:off x="2815473" y="3163775"/>
            <a:ext cx="365684" cy="144708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AE5AC9A1-091C-4CE8-9BC9-E5C417A7113F}"/>
              </a:ext>
            </a:extLst>
          </p:cNvPr>
          <p:cNvCxnSpPr>
            <a:stCxn id="15" idx="6"/>
            <a:endCxn id="19" idx="2"/>
          </p:cNvCxnSpPr>
          <p:nvPr/>
        </p:nvCxnSpPr>
        <p:spPr>
          <a:xfrm flipV="1">
            <a:off x="2815473" y="2251090"/>
            <a:ext cx="390820" cy="235976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DFF2FCCE-06D0-46D3-B449-10340958E68B}"/>
              </a:ext>
            </a:extLst>
          </p:cNvPr>
          <p:cNvCxnSpPr>
            <a:stCxn id="14" idx="6"/>
            <a:endCxn id="20" idx="2"/>
          </p:cNvCxnSpPr>
          <p:nvPr/>
        </p:nvCxnSpPr>
        <p:spPr>
          <a:xfrm flipV="1">
            <a:off x="2815473" y="3163775"/>
            <a:ext cx="365684" cy="52033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2BD18C7-ED1F-4BA1-AD75-8D79C562BCE2}"/>
              </a:ext>
            </a:extLst>
          </p:cNvPr>
          <p:cNvCxnSpPr>
            <a:stCxn id="14" idx="6"/>
            <a:endCxn id="19" idx="2"/>
          </p:cNvCxnSpPr>
          <p:nvPr/>
        </p:nvCxnSpPr>
        <p:spPr>
          <a:xfrm flipV="1">
            <a:off x="2815473" y="2251090"/>
            <a:ext cx="390820" cy="143302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C388DB8-32C6-4759-A2C4-92FE472671ED}"/>
              </a:ext>
            </a:extLst>
          </p:cNvPr>
          <p:cNvSpPr txBox="1"/>
          <p:nvPr/>
        </p:nvSpPr>
        <p:spPr>
          <a:xfrm>
            <a:off x="4371682" y="1093299"/>
            <a:ext cx="4404671" cy="4401205"/>
          </a:xfrm>
          <a:prstGeom prst="rect">
            <a:avLst/>
          </a:prstGeom>
          <a:noFill/>
        </p:spPr>
        <p:txBody>
          <a:bodyPr wrap="square">
            <a:spAutoFit/>
          </a:bodyPr>
          <a:lstStyle/>
          <a:p>
            <a:pPr>
              <a:buClr>
                <a:srgbClr val="C00000"/>
              </a:buClr>
            </a:pPr>
            <a:r>
              <a:rPr lang="en-US" sz="2000" dirty="0">
                <a:solidFill>
                  <a:schemeClr val="tx1"/>
                </a:solidFill>
              </a:rPr>
              <a:t>Background:</a:t>
            </a:r>
          </a:p>
          <a:p>
            <a:pPr marL="285750" indent="-285750">
              <a:buClr>
                <a:srgbClr val="C00000"/>
              </a:buClr>
              <a:buFont typeface="Arial" panose="020B0604020202020204" pitchFamily="34" charset="0"/>
              <a:buChar char="•"/>
            </a:pPr>
            <a:r>
              <a:rPr lang="en-US" sz="2000" dirty="0">
                <a:solidFill>
                  <a:schemeClr val="tx1"/>
                </a:solidFill>
              </a:rPr>
              <a:t>Subset of machine learning</a:t>
            </a:r>
          </a:p>
          <a:p>
            <a:pPr marL="285750" indent="-285750">
              <a:buClr>
                <a:srgbClr val="C00000"/>
              </a:buClr>
              <a:buFont typeface="Arial" panose="020B0604020202020204" pitchFamily="34" charset="0"/>
              <a:buChar char="•"/>
            </a:pPr>
            <a:r>
              <a:rPr lang="en-US" sz="2000" dirty="0">
                <a:solidFill>
                  <a:schemeClr val="tx1"/>
                </a:solidFill>
              </a:rPr>
              <a:t>Neural network with three or more layers</a:t>
            </a:r>
          </a:p>
          <a:p>
            <a:pPr marL="285750" indent="-285750">
              <a:buClr>
                <a:srgbClr val="C00000"/>
              </a:buClr>
              <a:buFont typeface="Arial" panose="020B0604020202020204" pitchFamily="34" charset="0"/>
              <a:buChar char="•"/>
            </a:pPr>
            <a:r>
              <a:rPr lang="en-US" sz="2000" dirty="0">
                <a:solidFill>
                  <a:schemeClr val="tx1"/>
                </a:solidFill>
              </a:rPr>
              <a:t>Emerged in the late 2000s</a:t>
            </a:r>
          </a:p>
          <a:p>
            <a:pPr marL="285750" indent="-285750">
              <a:buClr>
                <a:srgbClr val="C00000"/>
              </a:buClr>
              <a:buFont typeface="Arial" panose="020B0604020202020204" pitchFamily="34" charset="0"/>
              <a:buChar char="•"/>
            </a:pPr>
            <a:r>
              <a:rPr lang="en-US" sz="2000" dirty="0">
                <a:solidFill>
                  <a:schemeClr val="tx1"/>
                </a:solidFill>
              </a:rPr>
              <a:t>Learns from large amounts of data</a:t>
            </a:r>
          </a:p>
          <a:p>
            <a:pPr marL="285750" indent="-285750">
              <a:buClr>
                <a:srgbClr val="C00000"/>
              </a:buClr>
              <a:buFont typeface="Arial" panose="020B0604020202020204" pitchFamily="34" charset="0"/>
              <a:buChar char="•"/>
            </a:pPr>
            <a:r>
              <a:rPr lang="en-US" sz="2000" dirty="0">
                <a:solidFill>
                  <a:schemeClr val="tx1"/>
                </a:solidFill>
              </a:rPr>
              <a:t>Made practical by the availability of more computing power</a:t>
            </a:r>
          </a:p>
          <a:p>
            <a:pPr>
              <a:buClr>
                <a:srgbClr val="C00000"/>
              </a:buClr>
            </a:pPr>
            <a:r>
              <a:rPr lang="en-US" sz="2000" dirty="0">
                <a:solidFill>
                  <a:schemeClr val="tx1"/>
                </a:solidFill>
              </a:rPr>
              <a:t>Applications of deep learning:</a:t>
            </a:r>
          </a:p>
          <a:p>
            <a:pPr marL="285750" lvl="3" indent="-285750">
              <a:buClr>
                <a:srgbClr val="C00000"/>
              </a:buClr>
              <a:buFont typeface="Arial" panose="020B0604020202020204" pitchFamily="34" charset="0"/>
              <a:buChar char="•"/>
            </a:pPr>
            <a:r>
              <a:rPr lang="en-US" sz="2000" dirty="0">
                <a:solidFill>
                  <a:schemeClr val="tx1"/>
                </a:solidFill>
              </a:rPr>
              <a:t>Speech recognition</a:t>
            </a:r>
          </a:p>
          <a:p>
            <a:pPr marL="285750" lvl="3" indent="-285750">
              <a:buClr>
                <a:srgbClr val="C00000"/>
              </a:buClr>
              <a:buFont typeface="Arial" panose="020B0604020202020204" pitchFamily="34" charset="0"/>
              <a:buChar char="•"/>
            </a:pPr>
            <a:r>
              <a:rPr lang="en-US" sz="2000" dirty="0">
                <a:solidFill>
                  <a:schemeClr val="tx1"/>
                </a:solidFill>
              </a:rPr>
              <a:t>Image recognition</a:t>
            </a:r>
          </a:p>
          <a:p>
            <a:pPr marL="285750" lvl="3" indent="-285750">
              <a:buClr>
                <a:srgbClr val="C00000"/>
              </a:buClr>
              <a:buFont typeface="Arial" panose="020B0604020202020204" pitchFamily="34" charset="0"/>
              <a:buChar char="•"/>
            </a:pPr>
            <a:r>
              <a:rPr lang="en-US" sz="2000" dirty="0">
                <a:solidFill>
                  <a:schemeClr val="tx1"/>
                </a:solidFill>
              </a:rPr>
              <a:t>Natural language processing</a:t>
            </a:r>
          </a:p>
          <a:p>
            <a:pPr marL="285750" lvl="3" indent="-285750">
              <a:buClr>
                <a:srgbClr val="C00000"/>
              </a:buClr>
              <a:buFont typeface="Arial" panose="020B0604020202020204" pitchFamily="34" charset="0"/>
              <a:buChar char="•"/>
            </a:pPr>
            <a:r>
              <a:rPr lang="en-US" sz="2000" dirty="0">
                <a:solidFill>
                  <a:schemeClr val="tx1"/>
                </a:solidFill>
              </a:rPr>
              <a:t>Virtual assistants</a:t>
            </a:r>
          </a:p>
          <a:p>
            <a:pPr marL="285750" lvl="3" indent="-285750">
              <a:buClr>
                <a:srgbClr val="C00000"/>
              </a:buClr>
              <a:buFont typeface="Arial" panose="020B0604020202020204" pitchFamily="34" charset="0"/>
              <a:buChar char="•"/>
            </a:pPr>
            <a:r>
              <a:rPr lang="en-US" sz="2000" dirty="0">
                <a:solidFill>
                  <a:schemeClr val="tx1"/>
                </a:solidFill>
              </a:rPr>
              <a:t>Self-driving cars</a:t>
            </a:r>
          </a:p>
        </p:txBody>
      </p:sp>
      <p:cxnSp>
        <p:nvCxnSpPr>
          <p:cNvPr id="16" name="Straight Arrow Connector 15">
            <a:extLst>
              <a:ext uri="{FF2B5EF4-FFF2-40B4-BE49-F238E27FC236}">
                <a16:creationId xmlns:a16="http://schemas.microsoft.com/office/drawing/2014/main" id="{409A8495-3393-4DC6-9C78-DEAB90F8BD84}"/>
              </a:ext>
            </a:extLst>
          </p:cNvPr>
          <p:cNvCxnSpPr>
            <a:stCxn id="4" idx="6"/>
            <a:endCxn id="10" idx="2"/>
          </p:cNvCxnSpPr>
          <p:nvPr/>
        </p:nvCxnSpPr>
        <p:spPr>
          <a:xfrm>
            <a:off x="1126503" y="2255363"/>
            <a:ext cx="344076" cy="14287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278FCB0-865F-443E-9728-D0118CC6C03E}"/>
              </a:ext>
            </a:extLst>
          </p:cNvPr>
          <p:cNvCxnSpPr>
            <a:stCxn id="4" idx="6"/>
            <a:endCxn id="11" idx="2"/>
          </p:cNvCxnSpPr>
          <p:nvPr/>
        </p:nvCxnSpPr>
        <p:spPr>
          <a:xfrm>
            <a:off x="1126503" y="2255363"/>
            <a:ext cx="344076" cy="234609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A724EC9-9080-4B93-93C8-B0B448F05B8B}"/>
              </a:ext>
            </a:extLst>
          </p:cNvPr>
          <p:cNvCxnSpPr>
            <a:stCxn id="6" idx="6"/>
            <a:endCxn id="8" idx="2"/>
          </p:cNvCxnSpPr>
          <p:nvPr/>
        </p:nvCxnSpPr>
        <p:spPr>
          <a:xfrm flipV="1">
            <a:off x="1148496" y="1815887"/>
            <a:ext cx="322083" cy="135387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D37E1BD-68C1-43C5-A9FD-1BC16B9B23B4}"/>
              </a:ext>
            </a:extLst>
          </p:cNvPr>
          <p:cNvCxnSpPr>
            <a:stCxn id="7" idx="6"/>
            <a:endCxn id="8" idx="2"/>
          </p:cNvCxnSpPr>
          <p:nvPr/>
        </p:nvCxnSpPr>
        <p:spPr>
          <a:xfrm flipV="1">
            <a:off x="1132787" y="1815887"/>
            <a:ext cx="337792" cy="232542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F3985E-0D1A-4271-A184-45AAF5B54208}"/>
              </a:ext>
            </a:extLst>
          </p:cNvPr>
          <p:cNvCxnSpPr>
            <a:stCxn id="7" idx="6"/>
            <a:endCxn id="9" idx="2"/>
          </p:cNvCxnSpPr>
          <p:nvPr/>
        </p:nvCxnSpPr>
        <p:spPr>
          <a:xfrm flipV="1">
            <a:off x="1132787" y="2712563"/>
            <a:ext cx="337792" cy="142875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79B84D8-B461-4CBB-8A94-BA81AF5F5DC6}"/>
              </a:ext>
            </a:extLst>
          </p:cNvPr>
          <p:cNvCxnSpPr>
            <a:stCxn id="6" idx="6"/>
            <a:endCxn id="11" idx="2"/>
          </p:cNvCxnSpPr>
          <p:nvPr/>
        </p:nvCxnSpPr>
        <p:spPr>
          <a:xfrm>
            <a:off x="1148496" y="3169763"/>
            <a:ext cx="322083" cy="143169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05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Functions</a:t>
            </a:r>
          </a:p>
        </p:txBody>
      </p:sp>
      <p:sp>
        <p:nvSpPr>
          <p:cNvPr id="3" name="Content Placeholder 2"/>
          <p:cNvSpPr>
            <a:spLocks noGrp="1"/>
          </p:cNvSpPr>
          <p:nvPr>
            <p:ph idx="1"/>
          </p:nvPr>
        </p:nvSpPr>
        <p:spPr>
          <a:xfrm>
            <a:off x="469726" y="1457742"/>
            <a:ext cx="4968035" cy="3736827"/>
          </a:xfrm>
        </p:spPr>
        <p:txBody>
          <a:bodyPr>
            <a:normAutofit fontScale="85000" lnSpcReduction="20000"/>
          </a:bodyPr>
          <a:lstStyle/>
          <a:p>
            <a:pPr marL="7620" indent="0">
              <a:buNone/>
            </a:pPr>
            <a:r>
              <a:rPr lang="en-US" dirty="0"/>
              <a:t>An activation function is:</a:t>
            </a:r>
          </a:p>
          <a:p>
            <a:pPr>
              <a:buFont typeface="Arial" panose="020B0604020202020204" pitchFamily="34" charset="0"/>
              <a:buChar char="•"/>
            </a:pPr>
            <a:r>
              <a:rPr lang="en-US" dirty="0"/>
              <a:t>A crucial component of deep learning</a:t>
            </a:r>
          </a:p>
          <a:p>
            <a:pPr>
              <a:buFont typeface="Arial" panose="020B0604020202020204" pitchFamily="34" charset="0"/>
              <a:buChar char="•"/>
            </a:pPr>
            <a:r>
              <a:rPr lang="en-US" dirty="0"/>
              <a:t>A simple function that transforms inputs into outputs within a certain range</a:t>
            </a:r>
          </a:p>
          <a:p>
            <a:pPr marL="7620" indent="0">
              <a:buNone/>
            </a:pPr>
            <a:endParaRPr lang="en-US" dirty="0"/>
          </a:p>
          <a:p>
            <a:pPr marL="7620" indent="0">
              <a:buNone/>
            </a:pPr>
            <a:r>
              <a:rPr lang="en-US" dirty="0"/>
              <a:t>Properties:</a:t>
            </a:r>
          </a:p>
          <a:p>
            <a:r>
              <a:rPr lang="en-US" dirty="0"/>
              <a:t>Monotonic (does not change direction)</a:t>
            </a:r>
          </a:p>
          <a:p>
            <a:r>
              <a:rPr lang="en-US" dirty="0"/>
              <a:t>Must be nonlinear (for training to be feasible)</a:t>
            </a:r>
          </a:p>
          <a:p>
            <a:r>
              <a:rPr lang="en-US" dirty="0"/>
              <a:t>Continuously differentiable</a:t>
            </a:r>
          </a:p>
          <a:p>
            <a:r>
              <a:rPr lang="en-US" dirty="0"/>
              <a:t>Support efficient computation</a:t>
            </a:r>
          </a:p>
          <a:p>
            <a:pPr marL="7620" indent="0">
              <a:buNone/>
            </a:pPr>
            <a:endParaRPr lang="en-US" dirty="0"/>
          </a:p>
          <a:p>
            <a:pPr marL="762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437762" y="1170892"/>
                <a:ext cx="3189510" cy="4134593"/>
              </a:xfrm>
              <a:prstGeom prst="rect">
                <a:avLst/>
              </a:prstGeom>
            </p:spPr>
            <p:txBody>
              <a:bodyPr wrap="square" rtlCol="0">
                <a:spAutoFit/>
              </a:bodyPr>
              <a:lstStyle/>
              <a:p>
                <a:r>
                  <a:rPr lang="en-US" sz="1600" dirty="0"/>
                  <a:t>Example activation functions</a:t>
                </a:r>
              </a:p>
              <a:p>
                <a:endParaRPr lang="en-US" sz="1600" dirty="0"/>
              </a:p>
              <a:p>
                <a:r>
                  <a:rPr lang="en-US" sz="1600" dirty="0"/>
                  <a:t>Sigmoid: S shaped curve used for binary classification such as logistic or hyperbolic tangent </a:t>
                </a:r>
              </a:p>
              <a:p>
                <a:endParaRPr lang="en-US" sz="1600" dirty="0"/>
              </a:p>
              <a:p>
                <a:endParaRPr lang="en-US" sz="1600" dirty="0"/>
              </a:p>
              <a:p>
                <a:endParaRPr lang="en-US" sz="1600" dirty="0"/>
              </a:p>
              <a:p>
                <a:endParaRPr lang="en-US" sz="1600" dirty="0"/>
              </a:p>
              <a:p>
                <a:endParaRPr lang="en-US" sz="1600" dirty="0"/>
              </a:p>
              <a:p>
                <a:r>
                  <a:rPr lang="en-US" sz="1600" dirty="0" err="1"/>
                  <a:t>Softmax</a:t>
                </a:r>
                <a:r>
                  <a:rPr lang="en-US" sz="1600" dirty="0"/>
                  <a:t>: Returns probabilities and used for multiclass classification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𝑧</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0" smtClean="0">
                            <a:latin typeface="Cambria Math" panose="02040503050406030204" pitchFamily="18" charset="0"/>
                          </a:rPr>
                          <m:t>1+</m:t>
                        </m:r>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e</m:t>
                            </m:r>
                          </m:e>
                          <m:sup>
                            <m:r>
                              <a:rPr lang="en-US" sz="1600" b="0" i="0" smtClean="0">
                                <a:latin typeface="Cambria Math" panose="02040503050406030204" pitchFamily="18" charset="0"/>
                              </a:rPr>
                              <m:t>−</m:t>
                            </m:r>
                            <m:r>
                              <m:rPr>
                                <m:sty m:val="p"/>
                              </m:rPr>
                              <a:rPr lang="en-US" sz="1600" b="0" i="0" smtClean="0">
                                <a:latin typeface="Cambria Math" panose="02040503050406030204" pitchFamily="18" charset="0"/>
                              </a:rPr>
                              <m:t>z</m:t>
                            </m:r>
                          </m:sup>
                        </m:sSup>
                      </m:den>
                    </m:f>
                  </m:oMath>
                </a14:m>
                <a:r>
                  <a:rPr lang="en-US" sz="1600" b="0" dirty="0"/>
                  <a:t> </a:t>
                </a:r>
                <a:endParaRPr lang="en-US" sz="1600" dirty="0"/>
              </a:p>
              <a:p>
                <a:endParaRPr lang="en-US" sz="1600" dirty="0"/>
              </a:p>
              <a:p>
                <a:r>
                  <a:rPr lang="en-US" sz="1600" dirty="0" err="1"/>
                  <a:t>ReLU</a:t>
                </a:r>
                <a:r>
                  <a:rPr lang="en-US" sz="1600" dirty="0"/>
                  <a:t>: Rectified linear unit returns 0 for any negative input</a:t>
                </a:r>
              </a:p>
            </p:txBody>
          </p:sp>
        </mc:Choice>
        <mc:Fallback xmlns="">
          <p:sp>
            <p:nvSpPr>
              <p:cNvPr id="5" name="TextBox 4"/>
              <p:cNvSpPr txBox="1">
                <a:spLocks noRot="1" noChangeAspect="1" noMove="1" noResize="1" noEditPoints="1" noAdjustHandles="1" noChangeArrowheads="1" noChangeShapeType="1" noTextEdit="1"/>
              </p:cNvSpPr>
              <p:nvPr/>
            </p:nvSpPr>
            <p:spPr>
              <a:xfrm>
                <a:off x="5437762" y="1170892"/>
                <a:ext cx="3189510" cy="4134593"/>
              </a:xfrm>
              <a:prstGeom prst="rect">
                <a:avLst/>
              </a:prstGeom>
              <a:blipFill>
                <a:blip r:embed="rId3"/>
                <a:stretch>
                  <a:fillRect l="-956" t="-442" b="-1032"/>
                </a:stretch>
              </a:blipFill>
            </p:spPr>
            <p:txBody>
              <a:bodyPr/>
              <a:lstStyle/>
              <a:p>
                <a:r>
                  <a:rPr lang="en-US">
                    <a:noFill/>
                  </a:rPr>
                  <a:t> </a:t>
                </a:r>
              </a:p>
            </p:txBody>
          </p:sp>
        </mc:Fallback>
      </mc:AlternateContent>
      <p:pic>
        <p:nvPicPr>
          <p:cNvPr id="6" name="Picture 5" descr="Chart, line chart&#10;&#10;Description automatically generated">
            <a:extLst>
              <a:ext uri="{FF2B5EF4-FFF2-40B4-BE49-F238E27FC236}">
                <a16:creationId xmlns:a16="http://schemas.microsoft.com/office/drawing/2014/main" id="{7431A6B6-6F1A-4A48-9809-68B547E09CDC}"/>
              </a:ext>
            </a:extLst>
          </p:cNvPr>
          <p:cNvPicPr>
            <a:picLocks noChangeAspect="1"/>
          </p:cNvPicPr>
          <p:nvPr/>
        </p:nvPicPr>
        <p:blipFill>
          <a:blip r:embed="rId4"/>
          <a:stretch>
            <a:fillRect/>
          </a:stretch>
        </p:blipFill>
        <p:spPr>
          <a:xfrm>
            <a:off x="6551062" y="2501584"/>
            <a:ext cx="1354373" cy="1072040"/>
          </a:xfrm>
          <a:prstGeom prst="rect">
            <a:avLst/>
          </a:prstGeom>
        </p:spPr>
      </p:pic>
      <p:sp>
        <p:nvSpPr>
          <p:cNvPr id="7" name="Slide Number Placeholder 4">
            <a:extLst>
              <a:ext uri="{FF2B5EF4-FFF2-40B4-BE49-F238E27FC236}">
                <a16:creationId xmlns:a16="http://schemas.microsoft.com/office/drawing/2014/main" id="{187FBB98-9038-40F0-AED3-4ACFF776E8BA}"/>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5</a:t>
            </a:fld>
            <a:endParaRPr lang="en-GB" dirty="0"/>
          </a:p>
        </p:txBody>
      </p:sp>
    </p:spTree>
    <p:extLst>
      <p:ext uri="{BB962C8B-B14F-4D97-AF65-F5344CB8AC3E}">
        <p14:creationId xmlns:p14="http://schemas.microsoft.com/office/powerpoint/2010/main" val="131580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a:xfrm>
            <a:off x="469726" y="1457742"/>
            <a:ext cx="7969424" cy="3736827"/>
          </a:xfrm>
        </p:spPr>
        <p:txBody>
          <a:bodyPr>
            <a:normAutofit fontScale="85000" lnSpcReduction="20000"/>
          </a:bodyPr>
          <a:lstStyle/>
          <a:p>
            <a:pPr marL="7620" indent="0">
              <a:buNone/>
            </a:pPr>
            <a:r>
              <a:rPr lang="en-US" dirty="0"/>
              <a:t>What is neural network training?</a:t>
            </a:r>
          </a:p>
          <a:p>
            <a:r>
              <a:rPr lang="en-US" dirty="0"/>
              <a:t>Finding the appropriate (not always optimal) neural networks weights</a:t>
            </a:r>
          </a:p>
          <a:p>
            <a:r>
              <a:rPr lang="en-US" dirty="0"/>
              <a:t>An iterative procedure usually based on gradient descent optimization</a:t>
            </a:r>
          </a:p>
          <a:p>
            <a:pPr marL="7620" indent="0">
              <a:buNone/>
            </a:pPr>
            <a:endParaRPr lang="en-US" dirty="0"/>
          </a:p>
          <a:p>
            <a:pPr marL="7620" indent="0">
              <a:buNone/>
            </a:pPr>
            <a:r>
              <a:rPr lang="en-US" dirty="0"/>
              <a:t>Example training algorithms</a:t>
            </a:r>
          </a:p>
          <a:p>
            <a:r>
              <a:rPr lang="en-US" dirty="0"/>
              <a:t>Backpropagation</a:t>
            </a:r>
          </a:p>
          <a:p>
            <a:r>
              <a:rPr lang="en-US" dirty="0"/>
              <a:t>Stochastic gradient descent with momentum</a:t>
            </a:r>
          </a:p>
          <a:p>
            <a:r>
              <a:rPr lang="en-US" dirty="0"/>
              <a:t>RMSprop</a:t>
            </a:r>
          </a:p>
          <a:p>
            <a:r>
              <a:rPr lang="en-US" dirty="0"/>
              <a:t>Adam</a:t>
            </a:r>
          </a:p>
          <a:p>
            <a:r>
              <a:rPr lang="en-US" dirty="0"/>
              <a:t>Genetic algorithms</a:t>
            </a:r>
          </a:p>
          <a:p>
            <a:pPr marL="7620" indent="0">
              <a:buNone/>
            </a:pPr>
            <a:endParaRPr lang="en-US" dirty="0"/>
          </a:p>
          <a:p>
            <a:pPr marL="7620" indent="0">
              <a:buNone/>
            </a:pPr>
            <a:endParaRPr lang="en-US" dirty="0"/>
          </a:p>
        </p:txBody>
      </p:sp>
      <p:sp>
        <p:nvSpPr>
          <p:cNvPr id="4" name="Slide Number Placeholder 4">
            <a:extLst>
              <a:ext uri="{FF2B5EF4-FFF2-40B4-BE49-F238E27FC236}">
                <a16:creationId xmlns:a16="http://schemas.microsoft.com/office/drawing/2014/main" id="{30C27509-2CF8-4D4C-80EA-104224A72943}"/>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6</a:t>
            </a:fld>
            <a:endParaRPr lang="en-GB" dirty="0"/>
          </a:p>
        </p:txBody>
      </p:sp>
    </p:spTree>
    <p:extLst>
      <p:ext uri="{BB962C8B-B14F-4D97-AF65-F5344CB8AC3E}">
        <p14:creationId xmlns:p14="http://schemas.microsoft.com/office/powerpoint/2010/main" val="5739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pPr algn="ctr"/>
            <a:endParaRPr lang="en-US" sz="3600" i="1" dirty="0"/>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7</a:t>
            </a:fld>
            <a:endParaRPr lang="en-GB"/>
          </a:p>
        </p:txBody>
      </p:sp>
      <p:sp>
        <p:nvSpPr>
          <p:cNvPr id="6" name="Title 1">
            <a:extLst>
              <a:ext uri="{FF2B5EF4-FFF2-40B4-BE49-F238E27FC236}">
                <a16:creationId xmlns:a16="http://schemas.microsoft.com/office/drawing/2014/main" id="{39E66E45-1F7A-47EE-A517-20DDCF7A7CCD}"/>
              </a:ext>
            </a:extLst>
          </p:cNvPr>
          <p:cNvSpPr txBox="1">
            <a:spLocks/>
          </p:cNvSpPr>
          <p:nvPr/>
        </p:nvSpPr>
        <p:spPr>
          <a:xfrm>
            <a:off x="1929211" y="2222499"/>
            <a:ext cx="6698060" cy="1758652"/>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3200"/>
              <a:buFont typeface="Franklin Gothic"/>
              <a:buNone/>
              <a:defRPr sz="25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B4183"/>
              </a:buClr>
              <a:buSzPts val="3200"/>
              <a:buFont typeface="Franklin Gothic"/>
              <a:buNone/>
              <a:tabLst/>
              <a:defRPr/>
            </a:pPr>
            <a:r>
              <a:rPr lang="en-US" dirty="0">
                <a:solidFill>
                  <a:srgbClr val="0B4183"/>
                </a:solidFill>
              </a:rPr>
              <a:t>MNIST Data Set</a:t>
            </a:r>
            <a:endParaRPr kumimoji="0" lang="en-US" sz="2500" b="0" i="0" u="none" strike="noStrike" kern="0" cap="none" spc="0" normalizeH="0" baseline="0" noProof="0" dirty="0">
              <a:ln>
                <a:noFill/>
              </a:ln>
              <a:solidFill>
                <a:srgbClr val="0B4183"/>
              </a:solidFill>
              <a:effectLst/>
              <a:uLnTx/>
              <a:uFillTx/>
              <a:latin typeface="Franklin Gothic"/>
              <a:sym typeface="Franklin Gothic"/>
            </a:endParaRPr>
          </a:p>
        </p:txBody>
      </p:sp>
      <p:sp>
        <p:nvSpPr>
          <p:cNvPr id="7" name="Text Placeholder 6">
            <a:extLst>
              <a:ext uri="{FF2B5EF4-FFF2-40B4-BE49-F238E27FC236}">
                <a16:creationId xmlns:a16="http://schemas.microsoft.com/office/drawing/2014/main" id="{B48BB0E0-12EF-4C09-9D3A-46A6FD5280F9}"/>
              </a:ext>
            </a:extLst>
          </p:cNvPr>
          <p:cNvSpPr>
            <a:spLocks noGrp="1"/>
          </p:cNvSpPr>
          <p:nvPr>
            <p:ph type="body" idx="1"/>
          </p:nvPr>
        </p:nvSpPr>
        <p:spPr>
          <a:xfrm>
            <a:off x="1113236" y="4289898"/>
            <a:ext cx="7514035" cy="536102"/>
          </a:xfrm>
        </p:spPr>
        <p:txBody>
          <a:bodyPr/>
          <a:lstStyle/>
          <a:p>
            <a:endParaRPr lang="en-US" dirty="0"/>
          </a:p>
        </p:txBody>
      </p:sp>
    </p:spTree>
    <p:extLst>
      <p:ext uri="{BB962C8B-B14F-4D97-AF65-F5344CB8AC3E}">
        <p14:creationId xmlns:p14="http://schemas.microsoft.com/office/powerpoint/2010/main" val="401516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27" y="155644"/>
            <a:ext cx="8157544" cy="1093850"/>
          </a:xfrm>
        </p:spPr>
        <p:txBody>
          <a:bodyPr/>
          <a:lstStyle/>
          <a:p>
            <a:r>
              <a:rPr lang="en-US" dirty="0"/>
              <a:t>MNIST Image Classification Problem</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92978" y="2509935"/>
            <a:ext cx="4337348" cy="2635999"/>
          </a:xfrm>
        </p:spPr>
      </p:pic>
      <p:sp>
        <p:nvSpPr>
          <p:cNvPr id="3" name="TextBox 2">
            <a:extLst>
              <a:ext uri="{FF2B5EF4-FFF2-40B4-BE49-F238E27FC236}">
                <a16:creationId xmlns:a16="http://schemas.microsoft.com/office/drawing/2014/main" id="{F77A8D73-D4FE-4FF7-B80F-39253DBCF9F7}"/>
              </a:ext>
            </a:extLst>
          </p:cNvPr>
          <p:cNvSpPr txBox="1"/>
          <p:nvPr/>
        </p:nvSpPr>
        <p:spPr>
          <a:xfrm>
            <a:off x="1427584" y="5145934"/>
            <a:ext cx="7405132" cy="492443"/>
          </a:xfrm>
          <a:prstGeom prst="rect">
            <a:avLst/>
          </a:prstGeom>
        </p:spPr>
        <p:txBody>
          <a:bodyPr wrap="square" rtlCol="0">
            <a:spAutoFit/>
          </a:bodyPr>
          <a:lstStyle/>
          <a:p>
            <a:r>
              <a:rPr lang="en-US" sz="1200" dirty="0">
                <a:solidFill>
                  <a:schemeClr val="bg2"/>
                </a:solidFill>
              </a:rPr>
              <a:t>Joseph </a:t>
            </a:r>
            <a:r>
              <a:rPr lang="en-US" sz="1200" dirty="0" err="1">
                <a:solidFill>
                  <a:schemeClr val="bg2"/>
                </a:solidFill>
              </a:rPr>
              <a:t>Steppan</a:t>
            </a:r>
            <a:r>
              <a:rPr lang="en-US" sz="1200" dirty="0">
                <a:solidFill>
                  <a:schemeClr val="bg2"/>
                </a:solidFill>
              </a:rPr>
              <a:t>, Sample images from MNIST test data set  </a:t>
            </a:r>
            <a:r>
              <a:rPr lang="en-US" sz="1200" dirty="0">
                <a:solidFill>
                  <a:schemeClr val="bg2"/>
                </a:solidFill>
                <a:hlinkClick r:id="rId4"/>
              </a:rPr>
              <a:t>https://en.wikipedia.org/wiki/MNIST_database</a:t>
            </a:r>
            <a:endParaRPr lang="en-US" sz="1200" dirty="0">
              <a:solidFill>
                <a:schemeClr val="bg2"/>
              </a:solidFill>
            </a:endParaRPr>
          </a:p>
          <a:p>
            <a:endParaRPr lang="en-US" dirty="0"/>
          </a:p>
        </p:txBody>
      </p:sp>
      <p:sp>
        <p:nvSpPr>
          <p:cNvPr id="6" name="TextBox 5">
            <a:extLst>
              <a:ext uri="{FF2B5EF4-FFF2-40B4-BE49-F238E27FC236}">
                <a16:creationId xmlns:a16="http://schemas.microsoft.com/office/drawing/2014/main" id="{327704D0-04B7-407B-BDD8-0D08A51F72A7}"/>
              </a:ext>
            </a:extLst>
          </p:cNvPr>
          <p:cNvSpPr txBox="1"/>
          <p:nvPr/>
        </p:nvSpPr>
        <p:spPr>
          <a:xfrm>
            <a:off x="812089" y="1101458"/>
            <a:ext cx="7719067" cy="4154984"/>
          </a:xfrm>
          <a:prstGeom prst="rect">
            <a:avLst/>
          </a:prstGeom>
        </p:spPr>
        <p:txBody>
          <a:bodyPr wrap="square" rtlCol="0">
            <a:spAutoFit/>
          </a:bodyPr>
          <a:lstStyle/>
          <a:p>
            <a:pPr marL="342900" indent="-342900">
              <a:buClr>
                <a:schemeClr val="accent1"/>
              </a:buClr>
              <a:buFont typeface="Arial" panose="020B0604020202020204" pitchFamily="34" charset="0"/>
              <a:buChar char="•"/>
            </a:pPr>
            <a:r>
              <a:rPr lang="en-US" sz="2000" dirty="0">
                <a:solidFill>
                  <a:schemeClr val="tx1"/>
                </a:solidFill>
              </a:rPr>
              <a:t>A data set of handwritten digits</a:t>
            </a:r>
          </a:p>
          <a:p>
            <a:pPr marL="342900" indent="-342900">
              <a:buClr>
                <a:schemeClr val="accent1"/>
              </a:buClr>
              <a:buFont typeface="Arial" panose="020B0604020202020204" pitchFamily="34" charset="0"/>
              <a:buChar char="•"/>
            </a:pPr>
            <a:r>
              <a:rPr lang="en-US" sz="2000" dirty="0">
                <a:solidFill>
                  <a:schemeClr val="tx1"/>
                </a:solidFill>
              </a:rPr>
              <a:t>From the Modified National Institute of Standards and Technology database</a:t>
            </a:r>
          </a:p>
          <a:p>
            <a:pPr marL="342900" indent="-342900">
              <a:buClr>
                <a:schemeClr val="accent1"/>
              </a:buClr>
              <a:buFont typeface="Arial" panose="020B0604020202020204" pitchFamily="34" charset="0"/>
              <a:buChar char="•"/>
            </a:pPr>
            <a:r>
              <a:rPr lang="en-US" sz="2000" dirty="0">
                <a:solidFill>
                  <a:schemeClr val="tx1"/>
                </a:solidFill>
              </a:rPr>
              <a:t>Used to experiment with machine learning algorithms</a:t>
            </a:r>
          </a:p>
          <a:p>
            <a:pPr marL="342900" indent="-342900">
              <a:buClr>
                <a:schemeClr val="accent1"/>
              </a:buClr>
              <a:buFont typeface="Arial" panose="020B0604020202020204" pitchFamily="34" charset="0"/>
              <a:buChar char="•"/>
            </a:pPr>
            <a:r>
              <a:rPr lang="en-US" sz="2000" dirty="0">
                <a:solidFill>
                  <a:schemeClr val="tx1"/>
                </a:solidFill>
              </a:rPr>
              <a:t>Multinomial classification</a:t>
            </a:r>
          </a:p>
          <a:p>
            <a:pPr>
              <a:buClr>
                <a:schemeClr val="accent1"/>
              </a:buClr>
            </a:pPr>
            <a:endParaRPr lang="en-US" sz="2000" dirty="0">
              <a:solidFill>
                <a:schemeClr val="tx1"/>
              </a:solidFill>
            </a:endParaRPr>
          </a:p>
          <a:p>
            <a:pPr>
              <a:buClr>
                <a:schemeClr val="accent1"/>
              </a:buClr>
            </a:pPr>
            <a:r>
              <a:rPr lang="en-US" sz="2000" dirty="0">
                <a:solidFill>
                  <a:schemeClr val="tx1"/>
                </a:solidFill>
              </a:rPr>
              <a:t>Properties:</a:t>
            </a:r>
          </a:p>
          <a:p>
            <a:pPr marL="342900" indent="-342900">
              <a:buClr>
                <a:schemeClr val="accent1"/>
              </a:buClr>
              <a:buFont typeface="Arial" panose="020B0604020202020204" pitchFamily="34" charset="0"/>
              <a:buChar char="•"/>
            </a:pPr>
            <a:r>
              <a:rPr lang="en-US" sz="2000" dirty="0">
                <a:solidFill>
                  <a:schemeClr val="tx1"/>
                </a:solidFill>
              </a:rPr>
              <a:t>60000 training examples</a:t>
            </a:r>
          </a:p>
          <a:p>
            <a:pPr marL="342900" indent="-342900">
              <a:buClr>
                <a:schemeClr val="accent1"/>
              </a:buClr>
              <a:buFont typeface="Arial" panose="020B0604020202020204" pitchFamily="34" charset="0"/>
              <a:buChar char="•"/>
            </a:pPr>
            <a:r>
              <a:rPr lang="en-US" sz="2000" dirty="0">
                <a:solidFill>
                  <a:schemeClr val="tx1"/>
                </a:solidFill>
              </a:rPr>
              <a:t>10000 testing examples</a:t>
            </a:r>
          </a:p>
          <a:p>
            <a:pPr marL="342900" indent="-342900">
              <a:buClr>
                <a:schemeClr val="accent1"/>
              </a:buClr>
              <a:buFont typeface="Arial" panose="020B0604020202020204" pitchFamily="34" charset="0"/>
              <a:buChar char="•"/>
            </a:pPr>
            <a:r>
              <a:rPr lang="en-US" sz="2000" dirty="0">
                <a:solidFill>
                  <a:schemeClr val="tx1"/>
                </a:solidFill>
              </a:rPr>
              <a:t>28 x 28 grid of pixels</a:t>
            </a:r>
          </a:p>
          <a:p>
            <a:pPr marL="342900" indent="-342900">
              <a:buClr>
                <a:schemeClr val="accent1"/>
              </a:buClr>
              <a:buFont typeface="Arial" panose="020B0604020202020204" pitchFamily="34" charset="0"/>
              <a:buChar char="•"/>
            </a:pPr>
            <a:r>
              <a:rPr lang="en-US" sz="2000" dirty="0">
                <a:solidFill>
                  <a:schemeClr val="tx1"/>
                </a:solidFill>
              </a:rPr>
              <a:t>Black and white</a:t>
            </a:r>
          </a:p>
          <a:p>
            <a:pPr lvl="1">
              <a:buClr>
                <a:schemeClr val="accent1"/>
              </a:buClr>
            </a:pPr>
            <a:r>
              <a:rPr lang="en-US" sz="2000" dirty="0">
                <a:solidFill>
                  <a:schemeClr val="tx1"/>
                </a:solidFill>
              </a:rPr>
              <a:t>	</a:t>
            </a:r>
          </a:p>
          <a:p>
            <a:pPr>
              <a:buClr>
                <a:schemeClr val="accent1"/>
              </a:buClr>
            </a:pPr>
            <a:r>
              <a:rPr lang="en-US" sz="2400" dirty="0">
                <a:solidFill>
                  <a:schemeClr val="tx1"/>
                </a:solidFill>
              </a:rPr>
              <a:t> </a:t>
            </a:r>
          </a:p>
        </p:txBody>
      </p:sp>
      <p:sp>
        <p:nvSpPr>
          <p:cNvPr id="7" name="Slide Number Placeholder 4">
            <a:extLst>
              <a:ext uri="{FF2B5EF4-FFF2-40B4-BE49-F238E27FC236}">
                <a16:creationId xmlns:a16="http://schemas.microsoft.com/office/drawing/2014/main" id="{8831D3F1-215C-410E-A206-DD5007B8EBAA}"/>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8</a:t>
            </a:fld>
            <a:endParaRPr lang="en-GB" dirty="0"/>
          </a:p>
        </p:txBody>
      </p:sp>
    </p:spTree>
    <p:extLst>
      <p:ext uri="{BB962C8B-B14F-4D97-AF65-F5344CB8AC3E}">
        <p14:creationId xmlns:p14="http://schemas.microsoft.com/office/powerpoint/2010/main" val="136398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387" y="1112108"/>
            <a:ext cx="8005864" cy="2397211"/>
          </a:xfrm>
          <a:solidFill>
            <a:schemeClr val="bg1">
              <a:lumMod val="85000"/>
            </a:schemeClr>
          </a:solidFill>
        </p:spPr>
        <p:txBody>
          <a:bodyPr anchor="t" anchorCtr="0">
            <a:normAutofit lnSpcReduction="10000"/>
          </a:bodyPr>
          <a:lstStyle/>
          <a:p>
            <a:pPr marL="7620" indent="0">
              <a:lnSpc>
                <a:spcPct val="110000"/>
              </a:lnSpc>
              <a:buNone/>
            </a:pPr>
            <a:r>
              <a:rPr lang="en-US" sz="1400" dirty="0">
                <a:solidFill>
                  <a:schemeClr val="bg2"/>
                </a:solidFill>
                <a:latin typeface="Consolas" panose="020B0609020204030204" pitchFamily="49" charset="0"/>
              </a:rPr>
              <a:t>from </a:t>
            </a:r>
            <a:r>
              <a:rPr lang="en-US" sz="1400" dirty="0" err="1">
                <a:solidFill>
                  <a:schemeClr val="bg2"/>
                </a:solidFill>
                <a:latin typeface="Consolas" panose="020B0609020204030204" pitchFamily="49" charset="0"/>
              </a:rPr>
              <a:t>tensorflow.keras.datasets</a:t>
            </a:r>
            <a:r>
              <a:rPr lang="en-US" sz="1400" dirty="0">
                <a:solidFill>
                  <a:schemeClr val="bg2"/>
                </a:solidFill>
                <a:latin typeface="Consolas" panose="020B0609020204030204" pitchFamily="49" charset="0"/>
              </a:rPr>
              <a:t> import </a:t>
            </a:r>
            <a:r>
              <a:rPr lang="en-US" sz="1400" dirty="0" err="1">
                <a:solidFill>
                  <a:schemeClr val="bg2"/>
                </a:solidFill>
                <a:latin typeface="Consolas" panose="020B0609020204030204" pitchFamily="49" charset="0"/>
              </a:rPr>
              <a:t>mnist</a:t>
            </a:r>
            <a:endParaRPr lang="en-US" sz="1400" dirty="0">
              <a:solidFill>
                <a:schemeClr val="bg2"/>
              </a:solidFill>
              <a:latin typeface="Consolas" panose="020B0609020204030204" pitchFamily="49" charset="0"/>
            </a:endParaRPr>
          </a:p>
          <a:p>
            <a:pPr marL="7620" indent="0">
              <a:lnSpc>
                <a:spcPct val="110000"/>
              </a:lnSpc>
              <a:buNone/>
            </a:pP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train_images</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test_images</a:t>
            </a:r>
            <a:r>
              <a:rPr lang="en-US" sz="1400" dirty="0">
                <a:solidFill>
                  <a:schemeClr val="bg2"/>
                </a:solidFill>
                <a:latin typeface="Consolas" panose="020B0609020204030204" pitchFamily="49" charset="0"/>
              </a:rPr>
              <a:t>, </a:t>
            </a:r>
            <a:r>
              <a:rPr lang="en-US" sz="1400" dirty="0" err="1">
                <a:solidFill>
                  <a:schemeClr val="bg2"/>
                </a:solidFill>
                <a:latin typeface="Consolas" panose="020B0609020204030204" pitchFamily="49" charset="0"/>
              </a:rPr>
              <a:t>test_labels</a:t>
            </a:r>
            <a:r>
              <a:rPr lang="en-US" sz="1400" dirty="0">
                <a:solidFill>
                  <a:schemeClr val="bg2"/>
                </a:solidFill>
                <a:latin typeface="Consolas" panose="020B0609020204030204" pitchFamily="49" charset="0"/>
              </a:rPr>
              <a:t>) = </a:t>
            </a:r>
            <a:r>
              <a:rPr lang="en-US" sz="1400" dirty="0" err="1">
                <a:solidFill>
                  <a:schemeClr val="bg2"/>
                </a:solidFill>
                <a:latin typeface="Consolas" panose="020B0609020204030204" pitchFamily="49" charset="0"/>
              </a:rPr>
              <a:t>mnist.load_data</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train_images.shape</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len</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train_labels</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test_images.shape</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len</a:t>
            </a:r>
            <a:r>
              <a:rPr lang="en-US" sz="1400" dirty="0">
                <a:solidFill>
                  <a:schemeClr val="bg2"/>
                </a:solidFill>
                <a:latin typeface="Consolas" panose="020B0609020204030204" pitchFamily="49" charset="0"/>
              </a:rPr>
              <a:t>(</a:t>
            </a:r>
            <a:r>
              <a:rPr lang="en-US" sz="1400" dirty="0" err="1">
                <a:solidFill>
                  <a:schemeClr val="bg2"/>
                </a:solidFill>
                <a:latin typeface="Consolas" panose="020B0609020204030204" pitchFamily="49" charset="0"/>
              </a:rPr>
              <a:t>test_labels</a:t>
            </a:r>
            <a:r>
              <a:rPr lang="en-US" sz="1400" dirty="0">
                <a:solidFill>
                  <a:schemeClr val="bg2"/>
                </a:solidFill>
                <a:latin typeface="Consolas" panose="020B0609020204030204" pitchFamily="49" charset="0"/>
              </a:rPr>
              <a:t>))</a:t>
            </a:r>
          </a:p>
          <a:p>
            <a:pPr marL="7620" indent="0">
              <a:lnSpc>
                <a:spcPct val="110000"/>
              </a:lnSpc>
              <a:buNone/>
            </a:pPr>
            <a:r>
              <a:rPr lang="en-US" sz="1400" dirty="0">
                <a:solidFill>
                  <a:schemeClr val="bg2"/>
                </a:solidFill>
                <a:latin typeface="Consolas" panose="020B0609020204030204" pitchFamily="49" charset="0"/>
              </a:rPr>
              <a:t>print(</a:t>
            </a:r>
            <a:r>
              <a:rPr lang="en-US" sz="1400" dirty="0" err="1">
                <a:solidFill>
                  <a:schemeClr val="bg2"/>
                </a:solidFill>
                <a:latin typeface="Consolas" panose="020B0609020204030204" pitchFamily="49" charset="0"/>
              </a:rPr>
              <a:t>test_labels</a:t>
            </a:r>
            <a:r>
              <a:rPr lang="en-US" sz="1400" dirty="0">
                <a:solidFill>
                  <a:schemeClr val="bg2"/>
                </a:solidFill>
                <a:latin typeface="Consolas" panose="020B0609020204030204" pitchFamily="49" charset="0"/>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28" y="3662528"/>
            <a:ext cx="1969582" cy="1734408"/>
          </a:xfrm>
          <a:prstGeom prst="rect">
            <a:avLst/>
          </a:prstGeom>
        </p:spPr>
      </p:pic>
      <p:sp>
        <p:nvSpPr>
          <p:cNvPr id="10" name="TextBox 9"/>
          <p:cNvSpPr txBox="1"/>
          <p:nvPr/>
        </p:nvSpPr>
        <p:spPr>
          <a:xfrm>
            <a:off x="4111083" y="3863264"/>
            <a:ext cx="3545947" cy="1384995"/>
          </a:xfrm>
          <a:prstGeom prst="rect">
            <a:avLst/>
          </a:prstGeom>
        </p:spPr>
        <p:txBody>
          <a:bodyPr wrap="square" rtlCol="0">
            <a:spAutoFit/>
          </a:bodyPr>
          <a:lstStyle/>
          <a:p>
            <a:r>
              <a:rPr lang="en-US" dirty="0"/>
              <a:t>There are 60000 greyscale images in the training set; each image represented by a 28 x 28 matrix. The label is represented by an integer from 0 – 9.</a:t>
            </a:r>
          </a:p>
          <a:p>
            <a:endParaRPr lang="en-US" dirty="0"/>
          </a:p>
          <a:p>
            <a:r>
              <a:rPr lang="en-US" dirty="0"/>
              <a:t>There are 10000 images in the test set.</a:t>
            </a:r>
          </a:p>
        </p:txBody>
      </p:sp>
      <p:sp>
        <p:nvSpPr>
          <p:cNvPr id="16" name="Title 15">
            <a:extLst>
              <a:ext uri="{FF2B5EF4-FFF2-40B4-BE49-F238E27FC236}">
                <a16:creationId xmlns:a16="http://schemas.microsoft.com/office/drawing/2014/main" id="{7C13B7A6-0091-46E4-AD30-419561FEF111}"/>
              </a:ext>
            </a:extLst>
          </p:cNvPr>
          <p:cNvSpPr>
            <a:spLocks noGrp="1"/>
          </p:cNvSpPr>
          <p:nvPr>
            <p:ph type="title"/>
          </p:nvPr>
        </p:nvSpPr>
        <p:spPr>
          <a:xfrm>
            <a:off x="1113236" y="379380"/>
            <a:ext cx="6917528" cy="651815"/>
          </a:xfrm>
        </p:spPr>
        <p:txBody>
          <a:bodyPr>
            <a:noAutofit/>
          </a:bodyPr>
          <a:lstStyle/>
          <a:p>
            <a:r>
              <a:rPr lang="en-US" sz="3200" dirty="0"/>
              <a:t>Data Exploration</a:t>
            </a:r>
          </a:p>
        </p:txBody>
      </p:sp>
      <p:sp>
        <p:nvSpPr>
          <p:cNvPr id="6" name="Slide Number Placeholder 4">
            <a:extLst>
              <a:ext uri="{FF2B5EF4-FFF2-40B4-BE49-F238E27FC236}">
                <a16:creationId xmlns:a16="http://schemas.microsoft.com/office/drawing/2014/main" id="{EE948268-7912-4ABF-8D00-F471FE9352C6}"/>
              </a:ext>
            </a:extLst>
          </p:cNvPr>
          <p:cNvSpPr txBox="1">
            <a:spLocks/>
          </p:cNvSpPr>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5C49AFF-C0F0-7347-AE05-3DBC10624014}" type="slidenum">
              <a:rPr lang="en-GB" smtClean="0"/>
              <a:pPr>
                <a:defRPr/>
              </a:pPr>
              <a:t>9</a:t>
            </a:fld>
            <a:endParaRPr lang="en-GB" dirty="0"/>
          </a:p>
        </p:txBody>
      </p:sp>
    </p:spTree>
    <p:extLst>
      <p:ext uri="{BB962C8B-B14F-4D97-AF65-F5344CB8AC3E}">
        <p14:creationId xmlns:p14="http://schemas.microsoft.com/office/powerpoint/2010/main" val="3984744202"/>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103720</TotalTime>
  <Words>4536</Words>
  <Application>Microsoft Office PowerPoint</Application>
  <PresentationFormat>On-screen Show (16:10)</PresentationFormat>
  <Paragraphs>497</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Cambria Math</vt:lpstr>
      <vt:lpstr>Consolas</vt:lpstr>
      <vt:lpstr>Corbel</vt:lpstr>
      <vt:lpstr>Franklin Gothic</vt:lpstr>
      <vt:lpstr>Helvetica</vt:lpstr>
      <vt:lpstr>Helvetica Neue</vt:lpstr>
      <vt:lpstr>Noto Sans Symbols</vt:lpstr>
      <vt:lpstr>Tahoma</vt:lpstr>
      <vt:lpstr>Times New Roman</vt:lpstr>
      <vt:lpstr>Penn</vt:lpstr>
      <vt:lpstr>Deep Learning: Convolutional Neural Networks</vt:lpstr>
      <vt:lpstr>Outline</vt:lpstr>
      <vt:lpstr>Architecture of a Neural Network</vt:lpstr>
      <vt:lpstr>Introduction to Deep Learning</vt:lpstr>
      <vt:lpstr>Activation Functions</vt:lpstr>
      <vt:lpstr>Training</vt:lpstr>
      <vt:lpstr>PowerPoint Presentation</vt:lpstr>
      <vt:lpstr>MNIST Image Classification Problem</vt:lpstr>
      <vt:lpstr>Data Exploration</vt:lpstr>
      <vt:lpstr>Example Image</vt:lpstr>
      <vt:lpstr>Data Distribution</vt:lpstr>
      <vt:lpstr>PowerPoint Presentation</vt:lpstr>
      <vt:lpstr>PowerPoint Presentation</vt:lpstr>
      <vt:lpstr>MNIST Layers Summary</vt:lpstr>
      <vt:lpstr>Network Compilation</vt:lpstr>
      <vt:lpstr>Data Preprocessing</vt:lpstr>
      <vt:lpstr>Categorical Encoding of the Labels</vt:lpstr>
      <vt:lpstr>PowerPoint Presentation</vt:lpstr>
      <vt:lpstr>Network Training</vt:lpstr>
      <vt:lpstr>Network Training (Results)</vt:lpstr>
      <vt:lpstr>Test Set Results (Accuracy)</vt:lpstr>
      <vt:lpstr>Possible Modification</vt:lpstr>
      <vt:lpstr>PowerPoint Presentation</vt:lpstr>
      <vt:lpstr>Computer Vision and Deep Learning</vt:lpstr>
      <vt:lpstr>Convolutional Neural Networks (Intuition)</vt:lpstr>
      <vt:lpstr>CNN versus Layered NN with Dense Layers</vt:lpstr>
      <vt:lpstr>Convolution Operation</vt:lpstr>
      <vt:lpstr>Operational Procedure</vt:lpstr>
      <vt:lpstr>Implementation the CNN</vt:lpstr>
      <vt:lpstr>Border Effects</vt:lpstr>
      <vt:lpstr>Padding</vt:lpstr>
      <vt:lpstr>Stride</vt:lpstr>
      <vt:lpstr>Max Pooling Operation</vt:lpstr>
      <vt:lpstr>Adding Final Layers</vt:lpstr>
      <vt:lpstr>Data Importing, Preprocessing, Etc.</vt:lpstr>
      <vt:lpstr>CNN Improvement</vt:lpstr>
      <vt:lpstr>Summary</vt:lpstr>
      <vt:lpstr>References</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Andre de Waal</cp:lastModifiedBy>
  <cp:revision>1022</cp:revision>
  <cp:lastPrinted>2017-01-23T16:50:21Z</cp:lastPrinted>
  <dcterms:created xsi:type="dcterms:W3CDTF">2017-01-03T15:51:00Z</dcterms:created>
  <dcterms:modified xsi:type="dcterms:W3CDTF">2021-10-08T13:37:19Z</dcterms:modified>
  <cp:category>Lecture</cp:category>
</cp:coreProperties>
</file>