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3" r:id="rId6"/>
    <p:sldId id="264" r:id="rId7"/>
    <p:sldId id="265" r:id="rId8"/>
    <p:sldId id="262" r:id="rId9"/>
    <p:sldId id="273" r:id="rId10"/>
    <p:sldId id="259" r:id="rId11"/>
    <p:sldId id="270" r:id="rId12"/>
    <p:sldId id="261" r:id="rId13"/>
    <p:sldId id="266" r:id="rId14"/>
    <p:sldId id="269" r:id="rId15"/>
    <p:sldId id="271" r:id="rId16"/>
    <p:sldId id="267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ke" initials="D" lastIdx="1" clrIdx="0">
    <p:extLst>
      <p:ext uri="{19B8F6BF-5375-455C-9EA6-DF929625EA0E}">
        <p15:presenceInfo xmlns:p15="http://schemas.microsoft.com/office/powerpoint/2012/main" userId="D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E6DA7-CB7A-4C3D-AA84-2DDD6CBEC1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266D0A7-ADFB-4013-B49C-A2043765AA28}">
      <dgm:prSet phldrT="[Текст]" custT="1"/>
      <dgm:spPr/>
      <dgm:t>
        <a:bodyPr/>
        <a:lstStyle/>
        <a:p>
          <a:pPr algn="ctr"/>
          <a:r>
            <a:rPr lang="en-US" sz="2000" b="1" i="0" dirty="0"/>
            <a:t>1. </a:t>
          </a:r>
          <a:r>
            <a:rPr lang="ru-RU" sz="2000" b="1" i="0" dirty="0"/>
            <a:t>Анализ требований</a:t>
          </a:r>
          <a:endParaRPr lang="ru-RU" sz="2000" dirty="0"/>
        </a:p>
      </dgm:t>
    </dgm:pt>
    <dgm:pt modelId="{5538AA08-6D01-404C-9B75-8536B5401240}" type="parTrans" cxnId="{601B8D5E-A205-4E4C-A3BF-215DE32DEA76}">
      <dgm:prSet/>
      <dgm:spPr/>
      <dgm:t>
        <a:bodyPr/>
        <a:lstStyle/>
        <a:p>
          <a:endParaRPr lang="ru-RU"/>
        </a:p>
      </dgm:t>
    </dgm:pt>
    <dgm:pt modelId="{2FF9E1F0-EE99-4CE3-BCC2-6A2C7ABBD2C4}" type="sibTrans" cxnId="{601B8D5E-A205-4E4C-A3BF-215DE32DEA76}">
      <dgm:prSet/>
      <dgm:spPr/>
      <dgm:t>
        <a:bodyPr/>
        <a:lstStyle/>
        <a:p>
          <a:endParaRPr lang="ru-RU"/>
        </a:p>
      </dgm:t>
    </dgm:pt>
    <dgm:pt modelId="{6AE88D47-9060-4C53-9A37-45AEBD8B544A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 dirty="0"/>
            <a:t>Подготовка плана тестирования / стратегического документа для различных типов тестирования.</a:t>
          </a:r>
          <a:endParaRPr lang="ru-RU" sz="1400" dirty="0"/>
        </a:p>
      </dgm:t>
    </dgm:pt>
    <dgm:pt modelId="{C101E97C-B75C-4E2F-B3E3-7218851EFF6D}" type="parTrans" cxnId="{A15AB43E-DE30-4E12-A733-5FEDE52AEC00}">
      <dgm:prSet/>
      <dgm:spPr/>
      <dgm:t>
        <a:bodyPr/>
        <a:lstStyle/>
        <a:p>
          <a:endParaRPr lang="ru-RU"/>
        </a:p>
      </dgm:t>
    </dgm:pt>
    <dgm:pt modelId="{2567C3E6-B659-4C03-9937-56F49FE21683}" type="sibTrans" cxnId="{A15AB43E-DE30-4E12-A733-5FEDE52AEC00}">
      <dgm:prSet/>
      <dgm:spPr/>
      <dgm:t>
        <a:bodyPr/>
        <a:lstStyle/>
        <a:p>
          <a:endParaRPr lang="ru-RU"/>
        </a:p>
      </dgm:t>
    </dgm:pt>
    <dgm:pt modelId="{EBA1E1E1-D45E-44B2-9229-1EB4F74DA1C9}">
      <dgm:prSet phldrT="[Текст]" custT="1"/>
      <dgm:spPr/>
      <dgm:t>
        <a:bodyPr/>
        <a:lstStyle/>
        <a:p>
          <a:r>
            <a:rPr lang="en-US" sz="2000" b="1" i="0" dirty="0"/>
            <a:t>2. </a:t>
          </a:r>
          <a:r>
            <a:rPr lang="ru-RU" sz="2000" b="1" i="0" dirty="0"/>
            <a:t>Планирование</a:t>
          </a:r>
          <a:endParaRPr lang="ru-RU" sz="2000" dirty="0"/>
        </a:p>
      </dgm:t>
    </dgm:pt>
    <dgm:pt modelId="{5455FF04-3F5C-4CD8-9B88-14DEE0CD6089}" type="parTrans" cxnId="{0ACA6F47-0419-41D9-ABEC-DAE7662426D2}">
      <dgm:prSet/>
      <dgm:spPr/>
      <dgm:t>
        <a:bodyPr/>
        <a:lstStyle/>
        <a:p>
          <a:endParaRPr lang="ru-RU"/>
        </a:p>
      </dgm:t>
    </dgm:pt>
    <dgm:pt modelId="{CED137EE-A739-4CDD-83E4-5EB9A7D41AE0}" type="sibTrans" cxnId="{0ACA6F47-0419-41D9-ABEC-DAE7662426D2}">
      <dgm:prSet/>
      <dgm:spPr/>
      <dgm:t>
        <a:bodyPr/>
        <a:lstStyle/>
        <a:p>
          <a:endParaRPr lang="ru-RU"/>
        </a:p>
      </dgm:t>
    </dgm:pt>
    <dgm:pt modelId="{1F922875-4B89-4492-BDD4-51AC1A88DCAF}">
      <dgm:prSet phldrT="[Текст]" custT="1"/>
      <dgm:spPr/>
      <dgm:t>
        <a:bodyPr/>
        <a:lstStyle/>
        <a:p>
          <a:r>
            <a:rPr lang="ru-RU" sz="1400" dirty="0"/>
            <a:t>Подготовка стратегии тестирования </a:t>
          </a:r>
          <a:r>
            <a:rPr lang="ru-RU" sz="1400" dirty="0" err="1"/>
            <a:t>Rocket.Chat</a:t>
          </a:r>
          <a:r>
            <a:rPr lang="ru-RU" sz="1400" dirty="0"/>
            <a:t>;</a:t>
          </a:r>
        </a:p>
      </dgm:t>
    </dgm:pt>
    <dgm:pt modelId="{FD9300FF-7010-47E5-8806-52FF99BEB967}" type="parTrans" cxnId="{CD337C73-3D92-4AEF-9B71-F58FABDA6B68}">
      <dgm:prSet/>
      <dgm:spPr/>
      <dgm:t>
        <a:bodyPr/>
        <a:lstStyle/>
        <a:p>
          <a:endParaRPr lang="ru-RU"/>
        </a:p>
      </dgm:t>
    </dgm:pt>
    <dgm:pt modelId="{5766FA20-A6E6-473E-ADD5-0D49FF5A1EC2}" type="sibTrans" cxnId="{CD337C73-3D92-4AEF-9B71-F58FABDA6B68}">
      <dgm:prSet/>
      <dgm:spPr/>
      <dgm:t>
        <a:bodyPr/>
        <a:lstStyle/>
        <a:p>
          <a:endParaRPr lang="ru-RU"/>
        </a:p>
      </dgm:t>
    </dgm:pt>
    <dgm:pt modelId="{705CAD08-95D8-420B-9655-AA12DAD2FDF2}">
      <dgm:prSet phldrT="[Текст]" custT="1"/>
      <dgm:spPr/>
      <dgm:t>
        <a:bodyPr/>
        <a:lstStyle/>
        <a:p>
          <a:r>
            <a:rPr lang="en-US" sz="2000" b="1" i="0" dirty="0"/>
            <a:t>3. </a:t>
          </a:r>
          <a:r>
            <a:rPr lang="ru-RU" sz="2000" b="1" i="0" dirty="0"/>
            <a:t>Создание тест-кейсов</a:t>
          </a:r>
          <a:endParaRPr lang="ru-RU" sz="2000" dirty="0"/>
        </a:p>
      </dgm:t>
    </dgm:pt>
    <dgm:pt modelId="{76D085DC-39C3-432D-8F49-89B8AB4C12AA}" type="parTrans" cxnId="{FCC2137F-8D89-46C7-82B0-F15B6BC6F1C8}">
      <dgm:prSet/>
      <dgm:spPr/>
      <dgm:t>
        <a:bodyPr/>
        <a:lstStyle/>
        <a:p>
          <a:endParaRPr lang="ru-RU"/>
        </a:p>
      </dgm:t>
    </dgm:pt>
    <dgm:pt modelId="{045D8D73-A657-406D-89BE-BF5C7C111566}" type="sibTrans" cxnId="{FCC2137F-8D89-46C7-82B0-F15B6BC6F1C8}">
      <dgm:prSet/>
      <dgm:spPr/>
      <dgm:t>
        <a:bodyPr/>
        <a:lstStyle/>
        <a:p>
          <a:endParaRPr lang="ru-RU"/>
        </a:p>
      </dgm:t>
    </dgm:pt>
    <dgm:pt modelId="{2C710669-DB99-4755-A88A-3B2A433E7949}">
      <dgm:prSet phldrT="[Текст]" custT="1"/>
      <dgm:spPr/>
      <dgm:t>
        <a:bodyPr/>
        <a:lstStyle/>
        <a:p>
          <a:r>
            <a:rPr lang="ru-RU" sz="1400" dirty="0"/>
            <a:t>Составление тест-кейсов;</a:t>
          </a:r>
        </a:p>
      </dgm:t>
    </dgm:pt>
    <dgm:pt modelId="{D3C9A63E-A1A8-4923-958D-E6CF3AC9027B}" type="parTrans" cxnId="{042E1086-DF16-4666-BF18-25AD68CAFDB9}">
      <dgm:prSet/>
      <dgm:spPr/>
      <dgm:t>
        <a:bodyPr/>
        <a:lstStyle/>
        <a:p>
          <a:endParaRPr lang="ru-RU"/>
        </a:p>
      </dgm:t>
    </dgm:pt>
    <dgm:pt modelId="{7DE3127C-FF16-4F3C-99C1-721EDCAB7984}" type="sibTrans" cxnId="{042E1086-DF16-4666-BF18-25AD68CAFDB9}">
      <dgm:prSet/>
      <dgm:spPr/>
      <dgm:t>
        <a:bodyPr/>
        <a:lstStyle/>
        <a:p>
          <a:endParaRPr lang="ru-RU"/>
        </a:p>
      </dgm:t>
    </dgm:pt>
    <dgm:pt modelId="{BF022062-8B6D-4329-BCF9-C8F2D7DC7890}">
      <dgm:prSet custT="1"/>
      <dgm:spPr/>
      <dgm:t>
        <a:bodyPr/>
        <a:lstStyle/>
        <a:p>
          <a:r>
            <a:rPr lang="ru-RU" sz="1400" dirty="0"/>
            <a:t>Выбор инструментов тестирования Rocket.Chat;</a:t>
          </a:r>
        </a:p>
      </dgm:t>
    </dgm:pt>
    <dgm:pt modelId="{DDC98B5B-C7DB-4BD8-9299-C15C75DE1442}" type="parTrans" cxnId="{A6BD8737-2A70-4FC9-8FC8-F8101AE8C940}">
      <dgm:prSet/>
      <dgm:spPr/>
      <dgm:t>
        <a:bodyPr/>
        <a:lstStyle/>
        <a:p>
          <a:endParaRPr lang="ru-RU"/>
        </a:p>
      </dgm:t>
    </dgm:pt>
    <dgm:pt modelId="{C7011CB4-24A9-4D1B-80C7-26ED30CC83F4}" type="sibTrans" cxnId="{A6BD8737-2A70-4FC9-8FC8-F8101AE8C940}">
      <dgm:prSet/>
      <dgm:spPr/>
      <dgm:t>
        <a:bodyPr/>
        <a:lstStyle/>
        <a:p>
          <a:endParaRPr lang="ru-RU"/>
        </a:p>
      </dgm:t>
    </dgm:pt>
    <dgm:pt modelId="{E9DCB11F-6FAF-4A63-9D72-38D6F625DB43}">
      <dgm:prSet custT="1"/>
      <dgm:spPr/>
      <dgm:t>
        <a:bodyPr/>
        <a:lstStyle/>
        <a:p>
          <a:r>
            <a:rPr lang="ru-RU" sz="1400" dirty="0"/>
            <a:t>Изучение дополнительных материалов;</a:t>
          </a:r>
        </a:p>
      </dgm:t>
    </dgm:pt>
    <dgm:pt modelId="{CF7BFFEF-7993-48AA-82A3-852D54CBCB6F}" type="parTrans" cxnId="{E3381AE7-6138-415D-8B6A-16D18971ECFE}">
      <dgm:prSet/>
      <dgm:spPr/>
      <dgm:t>
        <a:bodyPr/>
        <a:lstStyle/>
        <a:p>
          <a:endParaRPr lang="ru-RU"/>
        </a:p>
      </dgm:t>
    </dgm:pt>
    <dgm:pt modelId="{1D30B89E-AC8D-417B-BF8E-A3EDAA2BADD9}" type="sibTrans" cxnId="{E3381AE7-6138-415D-8B6A-16D18971ECFE}">
      <dgm:prSet/>
      <dgm:spPr/>
      <dgm:t>
        <a:bodyPr/>
        <a:lstStyle/>
        <a:p>
          <a:endParaRPr lang="ru-RU"/>
        </a:p>
      </dgm:t>
    </dgm:pt>
    <dgm:pt modelId="{2013D22B-5907-4C2C-AA8A-CEA18C05649D}">
      <dgm:prSet custT="1"/>
      <dgm:spPr/>
      <dgm:t>
        <a:bodyPr/>
        <a:lstStyle/>
        <a:p>
          <a:r>
            <a:rPr lang="ru-RU" sz="1400" dirty="0"/>
            <a:t>Составление сценариев использования Rocket.Chat;</a:t>
          </a:r>
        </a:p>
      </dgm:t>
    </dgm:pt>
    <dgm:pt modelId="{F515DECD-91E4-43F7-AECB-6A6573BC3577}" type="parTrans" cxnId="{37E74D05-3D28-48D1-8EB3-F0457DA3FD60}">
      <dgm:prSet/>
      <dgm:spPr/>
      <dgm:t>
        <a:bodyPr/>
        <a:lstStyle/>
        <a:p>
          <a:endParaRPr lang="ru-RU"/>
        </a:p>
      </dgm:t>
    </dgm:pt>
    <dgm:pt modelId="{768FF3C7-91FE-4819-AF00-57AC1E1BBA5F}" type="sibTrans" cxnId="{37E74D05-3D28-48D1-8EB3-F0457DA3FD60}">
      <dgm:prSet/>
      <dgm:spPr/>
      <dgm:t>
        <a:bodyPr/>
        <a:lstStyle/>
        <a:p>
          <a:endParaRPr lang="ru-RU"/>
        </a:p>
      </dgm:t>
    </dgm:pt>
    <dgm:pt modelId="{B7A81DBD-743E-4E43-84D9-0F7658850FF8}">
      <dgm:prSet custT="1"/>
      <dgm:spPr/>
      <dgm:t>
        <a:bodyPr/>
        <a:lstStyle/>
        <a:p>
          <a:r>
            <a:rPr lang="ru-RU" sz="1400" dirty="0"/>
            <a:t>Подготовка тестовых данных;</a:t>
          </a:r>
        </a:p>
      </dgm:t>
    </dgm:pt>
    <dgm:pt modelId="{65844988-2B09-4DE8-AC50-549E7845DDDD}" type="parTrans" cxnId="{02E2279D-24AC-4800-B997-E64839296493}">
      <dgm:prSet/>
      <dgm:spPr/>
      <dgm:t>
        <a:bodyPr/>
        <a:lstStyle/>
        <a:p>
          <a:endParaRPr lang="ru-RU"/>
        </a:p>
      </dgm:t>
    </dgm:pt>
    <dgm:pt modelId="{C5A26779-47AD-4090-9F3F-971B41D15331}" type="sibTrans" cxnId="{02E2279D-24AC-4800-B997-E64839296493}">
      <dgm:prSet/>
      <dgm:spPr/>
      <dgm:t>
        <a:bodyPr/>
        <a:lstStyle/>
        <a:p>
          <a:endParaRPr lang="ru-RU"/>
        </a:p>
      </dgm:t>
    </dgm:pt>
    <dgm:pt modelId="{AD1BBB97-CF15-46F3-9060-15403FAC5224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dirty="0"/>
            <a:t>Выявление потенциальных рисков или проблем, которые могут повлиять на процесс тестирования;</a:t>
          </a:r>
        </a:p>
      </dgm:t>
    </dgm:pt>
    <dgm:pt modelId="{27BA878B-798A-4EF6-97F4-353AB94B1309}" type="parTrans" cxnId="{F44DE7AB-F110-42B2-85D2-6CCE1CA73DC9}">
      <dgm:prSet/>
      <dgm:spPr/>
    </dgm:pt>
    <dgm:pt modelId="{B7AC61A6-7198-4E77-BAF8-CDDEEADB1BE9}" type="sibTrans" cxnId="{F44DE7AB-F110-42B2-85D2-6CCE1CA73DC9}">
      <dgm:prSet/>
      <dgm:spPr/>
    </dgm:pt>
    <dgm:pt modelId="{4E89A738-1F70-40AC-857E-B2D0C6B70B1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ru-RU" sz="1400" dirty="0"/>
        </a:p>
      </dgm:t>
    </dgm:pt>
    <dgm:pt modelId="{D82062D8-9A57-4476-9268-3A6477A73563}" type="parTrans" cxnId="{37A2DAEC-BDC0-4865-A54C-428E7A2272A5}">
      <dgm:prSet/>
      <dgm:spPr/>
      <dgm:t>
        <a:bodyPr/>
        <a:lstStyle/>
        <a:p>
          <a:endParaRPr lang="ru-RU"/>
        </a:p>
      </dgm:t>
    </dgm:pt>
    <dgm:pt modelId="{3D0C0219-C200-4D6E-8785-42244FC1A900}" type="sibTrans" cxnId="{37A2DAEC-BDC0-4865-A54C-428E7A2272A5}">
      <dgm:prSet/>
      <dgm:spPr/>
      <dgm:t>
        <a:bodyPr/>
        <a:lstStyle/>
        <a:p>
          <a:endParaRPr lang="ru-RU"/>
        </a:p>
      </dgm:t>
    </dgm:pt>
    <dgm:pt modelId="{19456CCF-EBA8-4362-B8A4-99D50EBBD02D}" type="pres">
      <dgm:prSet presAssocID="{92BE6DA7-CB7A-4C3D-AA84-2DDD6CBEC152}" presName="Name0" presStyleCnt="0">
        <dgm:presLayoutVars>
          <dgm:dir/>
          <dgm:animLvl val="lvl"/>
          <dgm:resizeHandles val="exact"/>
        </dgm:presLayoutVars>
      </dgm:prSet>
      <dgm:spPr/>
    </dgm:pt>
    <dgm:pt modelId="{4D981DF3-E6E4-4318-B32B-B7E7D37949C8}" type="pres">
      <dgm:prSet presAssocID="{4266D0A7-ADFB-4013-B49C-A2043765AA28}" presName="composite" presStyleCnt="0"/>
      <dgm:spPr/>
    </dgm:pt>
    <dgm:pt modelId="{62C0C58E-4F46-42CD-8244-A2B4DF0B2771}" type="pres">
      <dgm:prSet presAssocID="{4266D0A7-ADFB-4013-B49C-A2043765AA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BB6BF3-A645-441D-817E-30AF26A136B8}" type="pres">
      <dgm:prSet presAssocID="{4266D0A7-ADFB-4013-B49C-A2043765AA28}" presName="desTx" presStyleLbl="alignAccFollowNode1" presStyleIdx="0" presStyleCnt="3">
        <dgm:presLayoutVars>
          <dgm:bulletEnabled val="1"/>
        </dgm:presLayoutVars>
      </dgm:prSet>
      <dgm:spPr/>
    </dgm:pt>
    <dgm:pt modelId="{6D8B5B5E-B4E6-4781-B8A4-0C1FA3034236}" type="pres">
      <dgm:prSet presAssocID="{2FF9E1F0-EE99-4CE3-BCC2-6A2C7ABBD2C4}" presName="space" presStyleCnt="0"/>
      <dgm:spPr/>
    </dgm:pt>
    <dgm:pt modelId="{36EA7F4F-8C88-4E7B-AE8A-5065F6E2705B}" type="pres">
      <dgm:prSet presAssocID="{EBA1E1E1-D45E-44B2-9229-1EB4F74DA1C9}" presName="composite" presStyleCnt="0"/>
      <dgm:spPr/>
    </dgm:pt>
    <dgm:pt modelId="{76E1D838-860B-421B-94BA-868ABC7C73F1}" type="pres">
      <dgm:prSet presAssocID="{EBA1E1E1-D45E-44B2-9229-1EB4F74DA1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D3463D9-716B-4433-924D-E3B8A628E5C4}" type="pres">
      <dgm:prSet presAssocID="{EBA1E1E1-D45E-44B2-9229-1EB4F74DA1C9}" presName="desTx" presStyleLbl="alignAccFollowNode1" presStyleIdx="1" presStyleCnt="3">
        <dgm:presLayoutVars>
          <dgm:bulletEnabled val="1"/>
        </dgm:presLayoutVars>
      </dgm:prSet>
      <dgm:spPr/>
    </dgm:pt>
    <dgm:pt modelId="{26733FB5-0D4D-4FA1-86A6-4C9481F9DDEA}" type="pres">
      <dgm:prSet presAssocID="{CED137EE-A739-4CDD-83E4-5EB9A7D41AE0}" presName="space" presStyleCnt="0"/>
      <dgm:spPr/>
    </dgm:pt>
    <dgm:pt modelId="{3B093648-22B6-4DF1-BA46-DB94FE08B8F1}" type="pres">
      <dgm:prSet presAssocID="{705CAD08-95D8-420B-9655-AA12DAD2FDF2}" presName="composite" presStyleCnt="0"/>
      <dgm:spPr/>
    </dgm:pt>
    <dgm:pt modelId="{53900E43-DD18-4A1F-83F4-75D284F70A9E}" type="pres">
      <dgm:prSet presAssocID="{705CAD08-95D8-420B-9655-AA12DAD2FDF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7607B6-85F0-4631-95DE-25996B02328E}" type="pres">
      <dgm:prSet presAssocID="{705CAD08-95D8-420B-9655-AA12DAD2FDF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4BBF702-6072-47B6-A4E5-5BC7871D256D}" type="presOf" srcId="{E9DCB11F-6FAF-4A63-9D72-38D6F625DB43}" destId="{5D3463D9-716B-4433-924D-E3B8A628E5C4}" srcOrd="0" destOrd="2" presId="urn:microsoft.com/office/officeart/2005/8/layout/hList1"/>
    <dgm:cxn modelId="{37E74D05-3D28-48D1-8EB3-F0457DA3FD60}" srcId="{EBA1E1E1-D45E-44B2-9229-1EB4F74DA1C9}" destId="{2013D22B-5907-4C2C-AA8A-CEA18C05649D}" srcOrd="3" destOrd="0" parTransId="{F515DECD-91E4-43F7-AECB-6A6573BC3577}" sibTransId="{768FF3C7-91FE-4819-AF00-57AC1E1BBA5F}"/>
    <dgm:cxn modelId="{1C9E6619-FD6C-4A59-B489-CE602BD070A2}" type="presOf" srcId="{2013D22B-5907-4C2C-AA8A-CEA18C05649D}" destId="{5D3463D9-716B-4433-924D-E3B8A628E5C4}" srcOrd="0" destOrd="3" presId="urn:microsoft.com/office/officeart/2005/8/layout/hList1"/>
    <dgm:cxn modelId="{5D434922-BF4C-4C17-A40E-6DCEEE0B63CE}" type="presOf" srcId="{705CAD08-95D8-420B-9655-AA12DAD2FDF2}" destId="{53900E43-DD18-4A1F-83F4-75D284F70A9E}" srcOrd="0" destOrd="0" presId="urn:microsoft.com/office/officeart/2005/8/layout/hList1"/>
    <dgm:cxn modelId="{A6BD8737-2A70-4FC9-8FC8-F8101AE8C940}" srcId="{EBA1E1E1-D45E-44B2-9229-1EB4F74DA1C9}" destId="{BF022062-8B6D-4329-BCF9-C8F2D7DC7890}" srcOrd="1" destOrd="0" parTransId="{DDC98B5B-C7DB-4BD8-9299-C15C75DE1442}" sibTransId="{C7011CB4-24A9-4D1B-80C7-26ED30CC83F4}"/>
    <dgm:cxn modelId="{A15AB43E-DE30-4E12-A733-5FEDE52AEC00}" srcId="{4266D0A7-ADFB-4013-B49C-A2043765AA28}" destId="{6AE88D47-9060-4C53-9A37-45AEBD8B544A}" srcOrd="0" destOrd="0" parTransId="{C101E97C-B75C-4E2F-B3E3-7218851EFF6D}" sibTransId="{2567C3E6-B659-4C03-9937-56F49FE21683}"/>
    <dgm:cxn modelId="{16AB7040-70A2-4657-A4A0-CD598308E764}" type="presOf" srcId="{EBA1E1E1-D45E-44B2-9229-1EB4F74DA1C9}" destId="{76E1D838-860B-421B-94BA-868ABC7C73F1}" srcOrd="0" destOrd="0" presId="urn:microsoft.com/office/officeart/2005/8/layout/hList1"/>
    <dgm:cxn modelId="{601B8D5E-A205-4E4C-A3BF-215DE32DEA76}" srcId="{92BE6DA7-CB7A-4C3D-AA84-2DDD6CBEC152}" destId="{4266D0A7-ADFB-4013-B49C-A2043765AA28}" srcOrd="0" destOrd="0" parTransId="{5538AA08-6D01-404C-9B75-8536B5401240}" sibTransId="{2FF9E1F0-EE99-4CE3-BCC2-6A2C7ABBD2C4}"/>
    <dgm:cxn modelId="{0ACA6F47-0419-41D9-ABEC-DAE7662426D2}" srcId="{92BE6DA7-CB7A-4C3D-AA84-2DDD6CBEC152}" destId="{EBA1E1E1-D45E-44B2-9229-1EB4F74DA1C9}" srcOrd="1" destOrd="0" parTransId="{5455FF04-3F5C-4CD8-9B88-14DEE0CD6089}" sibTransId="{CED137EE-A739-4CDD-83E4-5EB9A7D41AE0}"/>
    <dgm:cxn modelId="{CD337C73-3D92-4AEF-9B71-F58FABDA6B68}" srcId="{EBA1E1E1-D45E-44B2-9229-1EB4F74DA1C9}" destId="{1F922875-4B89-4492-BDD4-51AC1A88DCAF}" srcOrd="0" destOrd="0" parTransId="{FD9300FF-7010-47E5-8806-52FF99BEB967}" sibTransId="{5766FA20-A6E6-473E-ADD5-0D49FF5A1EC2}"/>
    <dgm:cxn modelId="{FCC2137F-8D89-46C7-82B0-F15B6BC6F1C8}" srcId="{92BE6DA7-CB7A-4C3D-AA84-2DDD6CBEC152}" destId="{705CAD08-95D8-420B-9655-AA12DAD2FDF2}" srcOrd="2" destOrd="0" parTransId="{76D085DC-39C3-432D-8F49-89B8AB4C12AA}" sibTransId="{045D8D73-A657-406D-89BE-BF5C7C111566}"/>
    <dgm:cxn modelId="{88113284-BEE8-4D5B-8AC0-0B87E37C9F19}" type="presOf" srcId="{AD1BBB97-CF15-46F3-9060-15403FAC5224}" destId="{8CBB6BF3-A645-441D-817E-30AF26A136B8}" srcOrd="0" destOrd="1" presId="urn:microsoft.com/office/officeart/2005/8/layout/hList1"/>
    <dgm:cxn modelId="{042E1086-DF16-4666-BF18-25AD68CAFDB9}" srcId="{705CAD08-95D8-420B-9655-AA12DAD2FDF2}" destId="{2C710669-DB99-4755-A88A-3B2A433E7949}" srcOrd="0" destOrd="0" parTransId="{D3C9A63E-A1A8-4923-958D-E6CF3AC9027B}" sibTransId="{7DE3127C-FF16-4F3C-99C1-721EDCAB7984}"/>
    <dgm:cxn modelId="{02E2279D-24AC-4800-B997-E64839296493}" srcId="{705CAD08-95D8-420B-9655-AA12DAD2FDF2}" destId="{B7A81DBD-743E-4E43-84D9-0F7658850FF8}" srcOrd="1" destOrd="0" parTransId="{65844988-2B09-4DE8-AC50-549E7845DDDD}" sibTransId="{C5A26779-47AD-4090-9F3F-971B41D15331}"/>
    <dgm:cxn modelId="{A72E36A8-1CBA-4F5D-8C89-9725508538DF}" type="presOf" srcId="{BF022062-8B6D-4329-BCF9-C8F2D7DC7890}" destId="{5D3463D9-716B-4433-924D-E3B8A628E5C4}" srcOrd="0" destOrd="1" presId="urn:microsoft.com/office/officeart/2005/8/layout/hList1"/>
    <dgm:cxn modelId="{B9D6BCA9-2E75-4C98-BE43-E3A29F054C54}" type="presOf" srcId="{6AE88D47-9060-4C53-9A37-45AEBD8B544A}" destId="{8CBB6BF3-A645-441D-817E-30AF26A136B8}" srcOrd="0" destOrd="0" presId="urn:microsoft.com/office/officeart/2005/8/layout/hList1"/>
    <dgm:cxn modelId="{F44DE7AB-F110-42B2-85D2-6CCE1CA73DC9}" srcId="{4266D0A7-ADFB-4013-B49C-A2043765AA28}" destId="{AD1BBB97-CF15-46F3-9060-15403FAC5224}" srcOrd="1" destOrd="0" parTransId="{27BA878B-798A-4EF6-97F4-353AB94B1309}" sibTransId="{B7AC61A6-7198-4E77-BAF8-CDDEEADB1BE9}"/>
    <dgm:cxn modelId="{76F49BB0-6F3C-43B3-AC56-FCF384BEA44A}" type="presOf" srcId="{4E89A738-1F70-40AC-857E-B2D0C6B70B1F}" destId="{8CBB6BF3-A645-441D-817E-30AF26A136B8}" srcOrd="0" destOrd="2" presId="urn:microsoft.com/office/officeart/2005/8/layout/hList1"/>
    <dgm:cxn modelId="{812502B7-EBF8-457F-AB8E-2A0A18745CB6}" type="presOf" srcId="{1F922875-4B89-4492-BDD4-51AC1A88DCAF}" destId="{5D3463D9-716B-4433-924D-E3B8A628E5C4}" srcOrd="0" destOrd="0" presId="urn:microsoft.com/office/officeart/2005/8/layout/hList1"/>
    <dgm:cxn modelId="{E3381AE7-6138-415D-8B6A-16D18971ECFE}" srcId="{EBA1E1E1-D45E-44B2-9229-1EB4F74DA1C9}" destId="{E9DCB11F-6FAF-4A63-9D72-38D6F625DB43}" srcOrd="2" destOrd="0" parTransId="{CF7BFFEF-7993-48AA-82A3-852D54CBCB6F}" sibTransId="{1D30B89E-AC8D-417B-BF8E-A3EDAA2BADD9}"/>
    <dgm:cxn modelId="{10D965EB-7643-4496-B05B-36481B966158}" type="presOf" srcId="{92BE6DA7-CB7A-4C3D-AA84-2DDD6CBEC152}" destId="{19456CCF-EBA8-4362-B8A4-99D50EBBD02D}" srcOrd="0" destOrd="0" presId="urn:microsoft.com/office/officeart/2005/8/layout/hList1"/>
    <dgm:cxn modelId="{37A2DAEC-BDC0-4865-A54C-428E7A2272A5}" srcId="{4266D0A7-ADFB-4013-B49C-A2043765AA28}" destId="{4E89A738-1F70-40AC-857E-B2D0C6B70B1F}" srcOrd="2" destOrd="0" parTransId="{D82062D8-9A57-4476-9268-3A6477A73563}" sibTransId="{3D0C0219-C200-4D6E-8785-42244FC1A900}"/>
    <dgm:cxn modelId="{83B4A5EF-A5D2-41AF-865E-899F31D7D9AC}" type="presOf" srcId="{2C710669-DB99-4755-A88A-3B2A433E7949}" destId="{187607B6-85F0-4631-95DE-25996B02328E}" srcOrd="0" destOrd="0" presId="urn:microsoft.com/office/officeart/2005/8/layout/hList1"/>
    <dgm:cxn modelId="{B29075F4-0719-4E44-B77E-1795589CDD41}" type="presOf" srcId="{B7A81DBD-743E-4E43-84D9-0F7658850FF8}" destId="{187607B6-85F0-4631-95DE-25996B02328E}" srcOrd="0" destOrd="1" presId="urn:microsoft.com/office/officeart/2005/8/layout/hList1"/>
    <dgm:cxn modelId="{C0B757F8-F6B6-408E-AC3A-EBF3DB83A664}" type="presOf" srcId="{4266D0A7-ADFB-4013-B49C-A2043765AA28}" destId="{62C0C58E-4F46-42CD-8244-A2B4DF0B2771}" srcOrd="0" destOrd="0" presId="urn:microsoft.com/office/officeart/2005/8/layout/hList1"/>
    <dgm:cxn modelId="{8C9B8E76-532D-4D7C-839E-B387709993DB}" type="presParOf" srcId="{19456CCF-EBA8-4362-B8A4-99D50EBBD02D}" destId="{4D981DF3-E6E4-4318-B32B-B7E7D37949C8}" srcOrd="0" destOrd="0" presId="urn:microsoft.com/office/officeart/2005/8/layout/hList1"/>
    <dgm:cxn modelId="{33371B76-74E4-4B22-A59E-51839D7409C6}" type="presParOf" srcId="{4D981DF3-E6E4-4318-B32B-B7E7D37949C8}" destId="{62C0C58E-4F46-42CD-8244-A2B4DF0B2771}" srcOrd="0" destOrd="0" presId="urn:microsoft.com/office/officeart/2005/8/layout/hList1"/>
    <dgm:cxn modelId="{726ABF9D-AE6F-4249-8DAF-7376B6DFA130}" type="presParOf" srcId="{4D981DF3-E6E4-4318-B32B-B7E7D37949C8}" destId="{8CBB6BF3-A645-441D-817E-30AF26A136B8}" srcOrd="1" destOrd="0" presId="urn:microsoft.com/office/officeart/2005/8/layout/hList1"/>
    <dgm:cxn modelId="{9CC0398B-DB53-49EA-A184-5389CA594BC2}" type="presParOf" srcId="{19456CCF-EBA8-4362-B8A4-99D50EBBD02D}" destId="{6D8B5B5E-B4E6-4781-B8A4-0C1FA3034236}" srcOrd="1" destOrd="0" presId="urn:microsoft.com/office/officeart/2005/8/layout/hList1"/>
    <dgm:cxn modelId="{DF606787-8145-47D4-AF0A-601A438E2902}" type="presParOf" srcId="{19456CCF-EBA8-4362-B8A4-99D50EBBD02D}" destId="{36EA7F4F-8C88-4E7B-AE8A-5065F6E2705B}" srcOrd="2" destOrd="0" presId="urn:microsoft.com/office/officeart/2005/8/layout/hList1"/>
    <dgm:cxn modelId="{DDAD7D4B-4A98-4CA4-A8CD-EC4347FDF55E}" type="presParOf" srcId="{36EA7F4F-8C88-4E7B-AE8A-5065F6E2705B}" destId="{76E1D838-860B-421B-94BA-868ABC7C73F1}" srcOrd="0" destOrd="0" presId="urn:microsoft.com/office/officeart/2005/8/layout/hList1"/>
    <dgm:cxn modelId="{5F5BD6BC-F161-42FB-AA21-C57567EAF120}" type="presParOf" srcId="{36EA7F4F-8C88-4E7B-AE8A-5065F6E2705B}" destId="{5D3463D9-716B-4433-924D-E3B8A628E5C4}" srcOrd="1" destOrd="0" presId="urn:microsoft.com/office/officeart/2005/8/layout/hList1"/>
    <dgm:cxn modelId="{EB165A2A-D617-45C0-839B-B16627045110}" type="presParOf" srcId="{19456CCF-EBA8-4362-B8A4-99D50EBBD02D}" destId="{26733FB5-0D4D-4FA1-86A6-4C9481F9DDEA}" srcOrd="3" destOrd="0" presId="urn:microsoft.com/office/officeart/2005/8/layout/hList1"/>
    <dgm:cxn modelId="{DCAF9D02-2045-40C3-91AB-ABD83B0467A1}" type="presParOf" srcId="{19456CCF-EBA8-4362-B8A4-99D50EBBD02D}" destId="{3B093648-22B6-4DF1-BA46-DB94FE08B8F1}" srcOrd="4" destOrd="0" presId="urn:microsoft.com/office/officeart/2005/8/layout/hList1"/>
    <dgm:cxn modelId="{111F3898-8F89-4DB7-B24A-27A627D203B1}" type="presParOf" srcId="{3B093648-22B6-4DF1-BA46-DB94FE08B8F1}" destId="{53900E43-DD18-4A1F-83F4-75D284F70A9E}" srcOrd="0" destOrd="0" presId="urn:microsoft.com/office/officeart/2005/8/layout/hList1"/>
    <dgm:cxn modelId="{507274CA-A462-497C-BAE2-A27B21B37E11}" type="presParOf" srcId="{3B093648-22B6-4DF1-BA46-DB94FE08B8F1}" destId="{187607B6-85F0-4631-95DE-25996B0232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E6DA7-CB7A-4C3D-AA84-2DDD6CBEC1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266D0A7-ADFB-4013-B49C-A2043765AA28}">
      <dgm:prSet phldrT="[Текст]" custT="1"/>
      <dgm:spPr/>
      <dgm:t>
        <a:bodyPr/>
        <a:lstStyle/>
        <a:p>
          <a:pPr algn="ctr"/>
          <a:r>
            <a:rPr lang="en-US" sz="2000" dirty="0"/>
            <a:t>4. </a:t>
          </a:r>
          <a:r>
            <a:rPr lang="ru-RU" sz="2000" dirty="0"/>
            <a:t>Настройка окружения</a:t>
          </a:r>
        </a:p>
        <a:p>
          <a:pPr algn="ctr"/>
          <a:endParaRPr lang="ru-RU" sz="2000" dirty="0"/>
        </a:p>
      </dgm:t>
    </dgm:pt>
    <dgm:pt modelId="{5538AA08-6D01-404C-9B75-8536B5401240}" type="parTrans" cxnId="{601B8D5E-A205-4E4C-A3BF-215DE32DEA76}">
      <dgm:prSet/>
      <dgm:spPr/>
      <dgm:t>
        <a:bodyPr/>
        <a:lstStyle/>
        <a:p>
          <a:endParaRPr lang="ru-RU"/>
        </a:p>
      </dgm:t>
    </dgm:pt>
    <dgm:pt modelId="{2FF9E1F0-EE99-4CE3-BCC2-6A2C7ABBD2C4}" type="sibTrans" cxnId="{601B8D5E-A205-4E4C-A3BF-215DE32DEA76}">
      <dgm:prSet/>
      <dgm:spPr/>
      <dgm:t>
        <a:bodyPr/>
        <a:lstStyle/>
        <a:p>
          <a:endParaRPr lang="ru-RU"/>
        </a:p>
      </dgm:t>
    </dgm:pt>
    <dgm:pt modelId="{6AE88D47-9060-4C53-9A37-45AEBD8B544A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 dirty="0"/>
            <a:t>Настроить </a:t>
          </a:r>
          <a:r>
            <a:rPr lang="ru-RU" sz="1400" b="0" i="0" dirty="0" err="1"/>
            <a:t>TestIT</a:t>
          </a:r>
          <a:r>
            <a:rPr lang="ru-RU" sz="1400" b="0" i="0" dirty="0"/>
            <a:t> и установить </a:t>
          </a:r>
          <a:r>
            <a:rPr lang="en-US" sz="1400" b="0" i="0" dirty="0"/>
            <a:t>Firefox browser</a:t>
          </a:r>
          <a:r>
            <a:rPr lang="ru-RU" sz="1400" b="0" i="0" dirty="0"/>
            <a:t>;</a:t>
          </a:r>
          <a:endParaRPr lang="ru-RU" sz="1400" dirty="0"/>
        </a:p>
      </dgm:t>
    </dgm:pt>
    <dgm:pt modelId="{C101E97C-B75C-4E2F-B3E3-7218851EFF6D}" type="parTrans" cxnId="{A15AB43E-DE30-4E12-A733-5FEDE52AEC00}">
      <dgm:prSet/>
      <dgm:spPr/>
      <dgm:t>
        <a:bodyPr/>
        <a:lstStyle/>
        <a:p>
          <a:endParaRPr lang="ru-RU"/>
        </a:p>
      </dgm:t>
    </dgm:pt>
    <dgm:pt modelId="{2567C3E6-B659-4C03-9937-56F49FE21683}" type="sibTrans" cxnId="{A15AB43E-DE30-4E12-A733-5FEDE52AEC00}">
      <dgm:prSet/>
      <dgm:spPr/>
      <dgm:t>
        <a:bodyPr/>
        <a:lstStyle/>
        <a:p>
          <a:endParaRPr lang="ru-RU"/>
        </a:p>
      </dgm:t>
    </dgm:pt>
    <dgm:pt modelId="{EBA1E1E1-D45E-44B2-9229-1EB4F74DA1C9}">
      <dgm:prSet phldrT="[Текст]" custT="1"/>
      <dgm:spPr/>
      <dgm:t>
        <a:bodyPr/>
        <a:lstStyle/>
        <a:p>
          <a:r>
            <a:rPr lang="en-US" sz="2000" b="1" i="0" dirty="0"/>
            <a:t>5. </a:t>
          </a:r>
          <a:r>
            <a:rPr lang="ru-RU" sz="2000" b="1" i="0" dirty="0"/>
            <a:t>Этапы выполнения тестирования</a:t>
          </a:r>
          <a:endParaRPr lang="ru-RU" sz="2000" dirty="0"/>
        </a:p>
      </dgm:t>
    </dgm:pt>
    <dgm:pt modelId="{5455FF04-3F5C-4CD8-9B88-14DEE0CD6089}" type="parTrans" cxnId="{0ACA6F47-0419-41D9-ABEC-DAE7662426D2}">
      <dgm:prSet/>
      <dgm:spPr/>
      <dgm:t>
        <a:bodyPr/>
        <a:lstStyle/>
        <a:p>
          <a:endParaRPr lang="ru-RU"/>
        </a:p>
      </dgm:t>
    </dgm:pt>
    <dgm:pt modelId="{CED137EE-A739-4CDD-83E4-5EB9A7D41AE0}" type="sibTrans" cxnId="{0ACA6F47-0419-41D9-ABEC-DAE7662426D2}">
      <dgm:prSet/>
      <dgm:spPr/>
      <dgm:t>
        <a:bodyPr/>
        <a:lstStyle/>
        <a:p>
          <a:endParaRPr lang="ru-RU"/>
        </a:p>
      </dgm:t>
    </dgm:pt>
    <dgm:pt modelId="{1F922875-4B89-4492-BDD4-51AC1A88DCAF}">
      <dgm:prSet phldrT="[Текст]" custT="1"/>
      <dgm:spPr/>
      <dgm:t>
        <a:bodyPr/>
        <a:lstStyle/>
        <a:p>
          <a:r>
            <a:rPr lang="ru-RU" sz="1400" dirty="0"/>
            <a:t>Выполнить тестирование в соответствии с планом;</a:t>
          </a:r>
        </a:p>
      </dgm:t>
    </dgm:pt>
    <dgm:pt modelId="{FD9300FF-7010-47E5-8806-52FF99BEB967}" type="parTrans" cxnId="{CD337C73-3D92-4AEF-9B71-F58FABDA6B68}">
      <dgm:prSet/>
      <dgm:spPr/>
      <dgm:t>
        <a:bodyPr/>
        <a:lstStyle/>
        <a:p>
          <a:endParaRPr lang="ru-RU"/>
        </a:p>
      </dgm:t>
    </dgm:pt>
    <dgm:pt modelId="{5766FA20-A6E6-473E-ADD5-0D49FF5A1EC2}" type="sibTrans" cxnId="{CD337C73-3D92-4AEF-9B71-F58FABDA6B68}">
      <dgm:prSet/>
      <dgm:spPr/>
      <dgm:t>
        <a:bodyPr/>
        <a:lstStyle/>
        <a:p>
          <a:endParaRPr lang="ru-RU"/>
        </a:p>
      </dgm:t>
    </dgm:pt>
    <dgm:pt modelId="{705CAD08-95D8-420B-9655-AA12DAD2FDF2}">
      <dgm:prSet phldrT="[Текст]" custT="1"/>
      <dgm:spPr/>
      <dgm:t>
        <a:bodyPr/>
        <a:lstStyle/>
        <a:p>
          <a:r>
            <a:rPr lang="en-US" sz="2000" b="1" i="0" dirty="0"/>
            <a:t>6. </a:t>
          </a:r>
          <a:r>
            <a:rPr lang="ru-RU" sz="2000" b="1" i="0" dirty="0"/>
            <a:t>Завершение тестирования</a:t>
          </a:r>
          <a:endParaRPr lang="ru-RU" sz="2000" dirty="0"/>
        </a:p>
      </dgm:t>
    </dgm:pt>
    <dgm:pt modelId="{76D085DC-39C3-432D-8F49-89B8AB4C12AA}" type="parTrans" cxnId="{FCC2137F-8D89-46C7-82B0-F15B6BC6F1C8}">
      <dgm:prSet/>
      <dgm:spPr/>
      <dgm:t>
        <a:bodyPr/>
        <a:lstStyle/>
        <a:p>
          <a:endParaRPr lang="ru-RU"/>
        </a:p>
      </dgm:t>
    </dgm:pt>
    <dgm:pt modelId="{045D8D73-A657-406D-89BE-BF5C7C111566}" type="sibTrans" cxnId="{FCC2137F-8D89-46C7-82B0-F15B6BC6F1C8}">
      <dgm:prSet/>
      <dgm:spPr/>
      <dgm:t>
        <a:bodyPr/>
        <a:lstStyle/>
        <a:p>
          <a:endParaRPr lang="ru-RU"/>
        </a:p>
      </dgm:t>
    </dgm:pt>
    <dgm:pt modelId="{2C710669-DB99-4755-A88A-3B2A433E7949}">
      <dgm:prSet phldrT="[Текст]" custT="1"/>
      <dgm:spPr/>
      <dgm:t>
        <a:bodyPr/>
        <a:lstStyle/>
        <a:p>
          <a:r>
            <a:rPr lang="ru-RU" sz="1400" dirty="0"/>
            <a:t>Оценка критериев завершения тестирования </a:t>
          </a:r>
          <a:r>
            <a:rPr lang="ru-RU" sz="1400" dirty="0" err="1"/>
            <a:t>Rocket.Chat</a:t>
          </a:r>
          <a:r>
            <a:rPr lang="ru-RU" sz="1400" dirty="0"/>
            <a:t>;</a:t>
          </a:r>
        </a:p>
      </dgm:t>
    </dgm:pt>
    <dgm:pt modelId="{D3C9A63E-A1A8-4923-958D-E6CF3AC9027B}" type="parTrans" cxnId="{042E1086-DF16-4666-BF18-25AD68CAFDB9}">
      <dgm:prSet/>
      <dgm:spPr/>
      <dgm:t>
        <a:bodyPr/>
        <a:lstStyle/>
        <a:p>
          <a:endParaRPr lang="ru-RU"/>
        </a:p>
      </dgm:t>
    </dgm:pt>
    <dgm:pt modelId="{7DE3127C-FF16-4F3C-99C1-721EDCAB7984}" type="sibTrans" cxnId="{042E1086-DF16-4666-BF18-25AD68CAFDB9}">
      <dgm:prSet/>
      <dgm:spPr/>
      <dgm:t>
        <a:bodyPr/>
        <a:lstStyle/>
        <a:p>
          <a:endParaRPr lang="ru-RU"/>
        </a:p>
      </dgm:t>
    </dgm:pt>
    <dgm:pt modelId="{4F9D6ED3-6C92-4A0A-892A-1E9C13109CA7}">
      <dgm:prSet custT="1"/>
      <dgm:spPr/>
      <dgm:t>
        <a:bodyPr/>
        <a:lstStyle/>
        <a:p>
          <a:r>
            <a:rPr lang="ru-RU" sz="1400" dirty="0"/>
            <a:t>Подготовка отчета о тестировании Rocket.Chat;</a:t>
          </a:r>
        </a:p>
      </dgm:t>
    </dgm:pt>
    <dgm:pt modelId="{868FF206-8073-4E46-B616-96F1992E8F0A}" type="parTrans" cxnId="{309A6CDB-A73E-4E0A-882C-7FA3A498BB6D}">
      <dgm:prSet/>
      <dgm:spPr/>
      <dgm:t>
        <a:bodyPr/>
        <a:lstStyle/>
        <a:p>
          <a:endParaRPr lang="ru-RU"/>
        </a:p>
      </dgm:t>
    </dgm:pt>
    <dgm:pt modelId="{0B49E3DB-EC22-4023-94D9-2F7EBA4A8083}" type="sibTrans" cxnId="{309A6CDB-A73E-4E0A-882C-7FA3A498BB6D}">
      <dgm:prSet/>
      <dgm:spPr/>
      <dgm:t>
        <a:bodyPr/>
        <a:lstStyle/>
        <a:p>
          <a:endParaRPr lang="ru-RU"/>
        </a:p>
      </dgm:t>
    </dgm:pt>
    <dgm:pt modelId="{DEDDBAAC-15A8-4738-9632-1BAD8B4B010D}">
      <dgm:prSet custT="1"/>
      <dgm:spPr/>
      <dgm:t>
        <a:bodyPr/>
        <a:lstStyle/>
        <a:p>
          <a:r>
            <a:rPr lang="ru-RU" sz="1400" dirty="0"/>
            <a:t>Анализ результатов тестирования Rocket.Chat;</a:t>
          </a:r>
        </a:p>
      </dgm:t>
    </dgm:pt>
    <dgm:pt modelId="{7F678A40-3943-407D-95A6-DD83B5FA2D06}" type="parTrans" cxnId="{B065C124-60E1-4CE5-B96E-1CD8C16054EC}">
      <dgm:prSet/>
      <dgm:spPr/>
      <dgm:t>
        <a:bodyPr/>
        <a:lstStyle/>
        <a:p>
          <a:endParaRPr lang="ru-RU"/>
        </a:p>
      </dgm:t>
    </dgm:pt>
    <dgm:pt modelId="{61D47BEE-3077-4FA2-9CEE-998ADF1D4FBC}" type="sibTrans" cxnId="{B065C124-60E1-4CE5-B96E-1CD8C16054EC}">
      <dgm:prSet/>
      <dgm:spPr/>
      <dgm:t>
        <a:bodyPr/>
        <a:lstStyle/>
        <a:p>
          <a:endParaRPr lang="ru-RU"/>
        </a:p>
      </dgm:t>
    </dgm:pt>
    <dgm:pt modelId="{D5EE7331-76BB-4B02-87B3-527CA99AF965}">
      <dgm:prSet custT="1"/>
      <dgm:spPr/>
      <dgm:t>
        <a:bodyPr/>
        <a:lstStyle/>
        <a:p>
          <a:r>
            <a:rPr lang="ru-RU" sz="1400" dirty="0"/>
            <a:t>Подготовка презентации;</a:t>
          </a:r>
        </a:p>
      </dgm:t>
    </dgm:pt>
    <dgm:pt modelId="{442FE99C-7730-4E66-B6BD-37DF494AD23D}" type="parTrans" cxnId="{E1A1F208-F46F-42F1-820D-5958E73189C8}">
      <dgm:prSet/>
      <dgm:spPr/>
      <dgm:t>
        <a:bodyPr/>
        <a:lstStyle/>
        <a:p>
          <a:endParaRPr lang="ru-RU"/>
        </a:p>
      </dgm:t>
    </dgm:pt>
    <dgm:pt modelId="{8B760AA7-0DB9-446C-BD95-73A5A3BA4A4B}" type="sibTrans" cxnId="{E1A1F208-F46F-42F1-820D-5958E73189C8}">
      <dgm:prSet/>
      <dgm:spPr/>
      <dgm:t>
        <a:bodyPr/>
        <a:lstStyle/>
        <a:p>
          <a:endParaRPr lang="ru-RU"/>
        </a:p>
      </dgm:t>
    </dgm:pt>
    <dgm:pt modelId="{CF902781-C74A-46E9-8306-126238CE23D7}">
      <dgm:prSet custT="1"/>
      <dgm:spPr/>
      <dgm:t>
        <a:bodyPr/>
        <a:lstStyle/>
        <a:p>
          <a:r>
            <a:rPr lang="ru-RU" sz="1400" dirty="0"/>
            <a:t>Получить результаты тестирования;</a:t>
          </a:r>
        </a:p>
      </dgm:t>
    </dgm:pt>
    <dgm:pt modelId="{270E2D14-D456-4805-B340-C34C3920B42F}" type="parTrans" cxnId="{4211A71E-B92C-4A9B-A505-87E8E8EE5645}">
      <dgm:prSet/>
      <dgm:spPr/>
      <dgm:t>
        <a:bodyPr/>
        <a:lstStyle/>
        <a:p>
          <a:endParaRPr lang="ru-RU"/>
        </a:p>
      </dgm:t>
    </dgm:pt>
    <dgm:pt modelId="{82620220-9ED8-4BEB-B9C6-0745041BCAE3}" type="sibTrans" cxnId="{4211A71E-B92C-4A9B-A505-87E8E8EE5645}">
      <dgm:prSet/>
      <dgm:spPr/>
      <dgm:t>
        <a:bodyPr/>
        <a:lstStyle/>
        <a:p>
          <a:endParaRPr lang="ru-RU"/>
        </a:p>
      </dgm:t>
    </dgm:pt>
    <dgm:pt modelId="{C9714567-2C8B-435A-BF2F-CB56CDB10955}">
      <dgm:prSet custT="1"/>
      <dgm:spPr/>
      <dgm:t>
        <a:bodyPr/>
        <a:lstStyle/>
        <a:p>
          <a:r>
            <a:rPr lang="ru-RU" sz="1400" dirty="0"/>
            <a:t>При выявлении багов составить баг-репорты;</a:t>
          </a:r>
        </a:p>
      </dgm:t>
    </dgm:pt>
    <dgm:pt modelId="{073FC16B-F83F-4A2D-952A-676822FE1E24}" type="parTrans" cxnId="{30D1F28E-7AF4-4FDA-AB70-1B7C10AE0966}">
      <dgm:prSet/>
      <dgm:spPr/>
      <dgm:t>
        <a:bodyPr/>
        <a:lstStyle/>
        <a:p>
          <a:endParaRPr lang="ru-RU"/>
        </a:p>
      </dgm:t>
    </dgm:pt>
    <dgm:pt modelId="{8DEB9ADE-D83B-4832-A9C4-752A495EBE86}" type="sibTrans" cxnId="{30D1F28E-7AF4-4FDA-AB70-1B7C10AE0966}">
      <dgm:prSet/>
      <dgm:spPr/>
      <dgm:t>
        <a:bodyPr/>
        <a:lstStyle/>
        <a:p>
          <a:endParaRPr lang="ru-RU"/>
        </a:p>
      </dgm:t>
    </dgm:pt>
    <dgm:pt modelId="{7B967C50-62F5-45A3-9934-1AC03D8331BB}">
      <dgm:prSet custT="1"/>
      <dgm:spPr/>
      <dgm:t>
        <a:bodyPr/>
        <a:lstStyle/>
        <a:p>
          <a:r>
            <a:rPr lang="ru-RU" sz="1400" dirty="0"/>
            <a:t>Провести повторное тестирование после исправления багов, если они были выявлены;</a:t>
          </a:r>
        </a:p>
      </dgm:t>
    </dgm:pt>
    <dgm:pt modelId="{2B011266-8219-447D-B86D-629BA1240C40}" type="parTrans" cxnId="{EB9910CD-F22C-44DA-AF09-632E851B7517}">
      <dgm:prSet/>
      <dgm:spPr/>
      <dgm:t>
        <a:bodyPr/>
        <a:lstStyle/>
        <a:p>
          <a:endParaRPr lang="ru-RU"/>
        </a:p>
      </dgm:t>
    </dgm:pt>
    <dgm:pt modelId="{F25A2C75-BFA2-4791-B5DD-7471F1BE6367}" type="sibTrans" cxnId="{EB9910CD-F22C-44DA-AF09-632E851B7517}">
      <dgm:prSet/>
      <dgm:spPr/>
      <dgm:t>
        <a:bodyPr/>
        <a:lstStyle/>
        <a:p>
          <a:endParaRPr lang="ru-RU"/>
        </a:p>
      </dgm:t>
    </dgm:pt>
    <dgm:pt modelId="{8C239EFA-7221-4065-9520-4EDA4C1E0FF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 dirty="0"/>
            <a:t>Провести </a:t>
          </a:r>
          <a:r>
            <a:rPr lang="en-US" sz="1400" b="0" i="0" dirty="0"/>
            <a:t>smoke – </a:t>
          </a:r>
          <a:r>
            <a:rPr lang="ru-RU" sz="1400" b="0" i="0" dirty="0"/>
            <a:t>тестирование окружения;</a:t>
          </a:r>
        </a:p>
      </dgm:t>
    </dgm:pt>
    <dgm:pt modelId="{D1502128-C76B-4941-9448-78B8353731C3}" type="parTrans" cxnId="{F9EBDFB5-1098-4ECE-B283-9F269A5DB8DC}">
      <dgm:prSet/>
      <dgm:spPr/>
      <dgm:t>
        <a:bodyPr/>
        <a:lstStyle/>
        <a:p>
          <a:endParaRPr lang="ru-RU"/>
        </a:p>
      </dgm:t>
    </dgm:pt>
    <dgm:pt modelId="{04E0BD7D-C3FB-45F3-9CE0-4594A91D7DBE}" type="sibTrans" cxnId="{F9EBDFB5-1098-4ECE-B283-9F269A5DB8DC}">
      <dgm:prSet/>
      <dgm:spPr/>
      <dgm:t>
        <a:bodyPr/>
        <a:lstStyle/>
        <a:p>
          <a:endParaRPr lang="ru-RU"/>
        </a:p>
      </dgm:t>
    </dgm:pt>
    <dgm:pt modelId="{19456CCF-EBA8-4362-B8A4-99D50EBBD02D}" type="pres">
      <dgm:prSet presAssocID="{92BE6DA7-CB7A-4C3D-AA84-2DDD6CBEC152}" presName="Name0" presStyleCnt="0">
        <dgm:presLayoutVars>
          <dgm:dir/>
          <dgm:animLvl val="lvl"/>
          <dgm:resizeHandles val="exact"/>
        </dgm:presLayoutVars>
      </dgm:prSet>
      <dgm:spPr/>
    </dgm:pt>
    <dgm:pt modelId="{4D981DF3-E6E4-4318-B32B-B7E7D37949C8}" type="pres">
      <dgm:prSet presAssocID="{4266D0A7-ADFB-4013-B49C-A2043765AA28}" presName="composite" presStyleCnt="0"/>
      <dgm:spPr/>
    </dgm:pt>
    <dgm:pt modelId="{62C0C58E-4F46-42CD-8244-A2B4DF0B2771}" type="pres">
      <dgm:prSet presAssocID="{4266D0A7-ADFB-4013-B49C-A2043765AA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BB6BF3-A645-441D-817E-30AF26A136B8}" type="pres">
      <dgm:prSet presAssocID="{4266D0A7-ADFB-4013-B49C-A2043765AA28}" presName="desTx" presStyleLbl="alignAccFollowNode1" presStyleIdx="0" presStyleCnt="3">
        <dgm:presLayoutVars>
          <dgm:bulletEnabled val="1"/>
        </dgm:presLayoutVars>
      </dgm:prSet>
      <dgm:spPr/>
    </dgm:pt>
    <dgm:pt modelId="{6D8B5B5E-B4E6-4781-B8A4-0C1FA3034236}" type="pres">
      <dgm:prSet presAssocID="{2FF9E1F0-EE99-4CE3-BCC2-6A2C7ABBD2C4}" presName="space" presStyleCnt="0"/>
      <dgm:spPr/>
    </dgm:pt>
    <dgm:pt modelId="{36EA7F4F-8C88-4E7B-AE8A-5065F6E2705B}" type="pres">
      <dgm:prSet presAssocID="{EBA1E1E1-D45E-44B2-9229-1EB4F74DA1C9}" presName="composite" presStyleCnt="0"/>
      <dgm:spPr/>
    </dgm:pt>
    <dgm:pt modelId="{76E1D838-860B-421B-94BA-868ABC7C73F1}" type="pres">
      <dgm:prSet presAssocID="{EBA1E1E1-D45E-44B2-9229-1EB4F74DA1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D3463D9-716B-4433-924D-E3B8A628E5C4}" type="pres">
      <dgm:prSet presAssocID="{EBA1E1E1-D45E-44B2-9229-1EB4F74DA1C9}" presName="desTx" presStyleLbl="alignAccFollowNode1" presStyleIdx="1" presStyleCnt="3">
        <dgm:presLayoutVars>
          <dgm:bulletEnabled val="1"/>
        </dgm:presLayoutVars>
      </dgm:prSet>
      <dgm:spPr/>
    </dgm:pt>
    <dgm:pt modelId="{26733FB5-0D4D-4FA1-86A6-4C9481F9DDEA}" type="pres">
      <dgm:prSet presAssocID="{CED137EE-A739-4CDD-83E4-5EB9A7D41AE0}" presName="space" presStyleCnt="0"/>
      <dgm:spPr/>
    </dgm:pt>
    <dgm:pt modelId="{3B093648-22B6-4DF1-BA46-DB94FE08B8F1}" type="pres">
      <dgm:prSet presAssocID="{705CAD08-95D8-420B-9655-AA12DAD2FDF2}" presName="composite" presStyleCnt="0"/>
      <dgm:spPr/>
    </dgm:pt>
    <dgm:pt modelId="{53900E43-DD18-4A1F-83F4-75D284F70A9E}" type="pres">
      <dgm:prSet presAssocID="{705CAD08-95D8-420B-9655-AA12DAD2FDF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7607B6-85F0-4631-95DE-25996B02328E}" type="pres">
      <dgm:prSet presAssocID="{705CAD08-95D8-420B-9655-AA12DAD2FDF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3CA2101-B191-4470-9DA5-A1939B950A66}" type="presOf" srcId="{8C239EFA-7221-4065-9520-4EDA4C1E0FF7}" destId="{8CBB6BF3-A645-441D-817E-30AF26A136B8}" srcOrd="0" destOrd="1" presId="urn:microsoft.com/office/officeart/2005/8/layout/hList1"/>
    <dgm:cxn modelId="{E1A1F208-F46F-42F1-820D-5958E73189C8}" srcId="{705CAD08-95D8-420B-9655-AA12DAD2FDF2}" destId="{D5EE7331-76BB-4B02-87B3-527CA99AF965}" srcOrd="3" destOrd="0" parTransId="{442FE99C-7730-4E66-B6BD-37DF494AD23D}" sibTransId="{8B760AA7-0DB9-446C-BD95-73A5A3BA4A4B}"/>
    <dgm:cxn modelId="{266B4B16-BADE-4EE4-B841-F3532F2D578D}" type="presOf" srcId="{D5EE7331-76BB-4B02-87B3-527CA99AF965}" destId="{187607B6-85F0-4631-95DE-25996B02328E}" srcOrd="0" destOrd="3" presId="urn:microsoft.com/office/officeart/2005/8/layout/hList1"/>
    <dgm:cxn modelId="{4211A71E-B92C-4A9B-A505-87E8E8EE5645}" srcId="{EBA1E1E1-D45E-44B2-9229-1EB4F74DA1C9}" destId="{CF902781-C74A-46E9-8306-126238CE23D7}" srcOrd="1" destOrd="0" parTransId="{270E2D14-D456-4805-B340-C34C3920B42F}" sibTransId="{82620220-9ED8-4BEB-B9C6-0745041BCAE3}"/>
    <dgm:cxn modelId="{5D434922-BF4C-4C17-A40E-6DCEEE0B63CE}" type="presOf" srcId="{705CAD08-95D8-420B-9655-AA12DAD2FDF2}" destId="{53900E43-DD18-4A1F-83F4-75D284F70A9E}" srcOrd="0" destOrd="0" presId="urn:microsoft.com/office/officeart/2005/8/layout/hList1"/>
    <dgm:cxn modelId="{B065C124-60E1-4CE5-B96E-1CD8C16054EC}" srcId="{705CAD08-95D8-420B-9655-AA12DAD2FDF2}" destId="{DEDDBAAC-15A8-4738-9632-1BAD8B4B010D}" srcOrd="2" destOrd="0" parTransId="{7F678A40-3943-407D-95A6-DD83B5FA2D06}" sibTransId="{61D47BEE-3077-4FA2-9CEE-998ADF1D4FBC}"/>
    <dgm:cxn modelId="{7CED7929-DD06-41FF-AE23-54CC9AE36666}" type="presOf" srcId="{C9714567-2C8B-435A-BF2F-CB56CDB10955}" destId="{5D3463D9-716B-4433-924D-E3B8A628E5C4}" srcOrd="0" destOrd="2" presId="urn:microsoft.com/office/officeart/2005/8/layout/hList1"/>
    <dgm:cxn modelId="{1CD4BA3D-E739-42EE-98B9-E56782C0A4E1}" type="presOf" srcId="{CF902781-C74A-46E9-8306-126238CE23D7}" destId="{5D3463D9-716B-4433-924D-E3B8A628E5C4}" srcOrd="0" destOrd="1" presId="urn:microsoft.com/office/officeart/2005/8/layout/hList1"/>
    <dgm:cxn modelId="{A15AB43E-DE30-4E12-A733-5FEDE52AEC00}" srcId="{4266D0A7-ADFB-4013-B49C-A2043765AA28}" destId="{6AE88D47-9060-4C53-9A37-45AEBD8B544A}" srcOrd="0" destOrd="0" parTransId="{C101E97C-B75C-4E2F-B3E3-7218851EFF6D}" sibTransId="{2567C3E6-B659-4C03-9937-56F49FE21683}"/>
    <dgm:cxn modelId="{16AB7040-70A2-4657-A4A0-CD598308E764}" type="presOf" srcId="{EBA1E1E1-D45E-44B2-9229-1EB4F74DA1C9}" destId="{76E1D838-860B-421B-94BA-868ABC7C73F1}" srcOrd="0" destOrd="0" presId="urn:microsoft.com/office/officeart/2005/8/layout/hList1"/>
    <dgm:cxn modelId="{601B8D5E-A205-4E4C-A3BF-215DE32DEA76}" srcId="{92BE6DA7-CB7A-4C3D-AA84-2DDD6CBEC152}" destId="{4266D0A7-ADFB-4013-B49C-A2043765AA28}" srcOrd="0" destOrd="0" parTransId="{5538AA08-6D01-404C-9B75-8536B5401240}" sibTransId="{2FF9E1F0-EE99-4CE3-BCC2-6A2C7ABBD2C4}"/>
    <dgm:cxn modelId="{C03F6A63-3D8B-49AC-9914-869DAF97FEFE}" type="presOf" srcId="{DEDDBAAC-15A8-4738-9632-1BAD8B4B010D}" destId="{187607B6-85F0-4631-95DE-25996B02328E}" srcOrd="0" destOrd="2" presId="urn:microsoft.com/office/officeart/2005/8/layout/hList1"/>
    <dgm:cxn modelId="{0ACA6F47-0419-41D9-ABEC-DAE7662426D2}" srcId="{92BE6DA7-CB7A-4C3D-AA84-2DDD6CBEC152}" destId="{EBA1E1E1-D45E-44B2-9229-1EB4F74DA1C9}" srcOrd="1" destOrd="0" parTransId="{5455FF04-3F5C-4CD8-9B88-14DEE0CD6089}" sibTransId="{CED137EE-A739-4CDD-83E4-5EB9A7D41AE0}"/>
    <dgm:cxn modelId="{E52C464C-0192-4D8D-8453-3BBEB4351146}" type="presOf" srcId="{4F9D6ED3-6C92-4A0A-892A-1E9C13109CA7}" destId="{187607B6-85F0-4631-95DE-25996B02328E}" srcOrd="0" destOrd="1" presId="urn:microsoft.com/office/officeart/2005/8/layout/hList1"/>
    <dgm:cxn modelId="{CD337C73-3D92-4AEF-9B71-F58FABDA6B68}" srcId="{EBA1E1E1-D45E-44B2-9229-1EB4F74DA1C9}" destId="{1F922875-4B89-4492-BDD4-51AC1A88DCAF}" srcOrd="0" destOrd="0" parTransId="{FD9300FF-7010-47E5-8806-52FF99BEB967}" sibTransId="{5766FA20-A6E6-473E-ADD5-0D49FF5A1EC2}"/>
    <dgm:cxn modelId="{FCC2137F-8D89-46C7-82B0-F15B6BC6F1C8}" srcId="{92BE6DA7-CB7A-4C3D-AA84-2DDD6CBEC152}" destId="{705CAD08-95D8-420B-9655-AA12DAD2FDF2}" srcOrd="2" destOrd="0" parTransId="{76D085DC-39C3-432D-8F49-89B8AB4C12AA}" sibTransId="{045D8D73-A657-406D-89BE-BF5C7C111566}"/>
    <dgm:cxn modelId="{042E1086-DF16-4666-BF18-25AD68CAFDB9}" srcId="{705CAD08-95D8-420B-9655-AA12DAD2FDF2}" destId="{2C710669-DB99-4755-A88A-3B2A433E7949}" srcOrd="0" destOrd="0" parTransId="{D3C9A63E-A1A8-4923-958D-E6CF3AC9027B}" sibTransId="{7DE3127C-FF16-4F3C-99C1-721EDCAB7984}"/>
    <dgm:cxn modelId="{30D1F28E-7AF4-4FDA-AB70-1B7C10AE0966}" srcId="{EBA1E1E1-D45E-44B2-9229-1EB4F74DA1C9}" destId="{C9714567-2C8B-435A-BF2F-CB56CDB10955}" srcOrd="2" destOrd="0" parTransId="{073FC16B-F83F-4A2D-952A-676822FE1E24}" sibTransId="{8DEB9ADE-D83B-4832-A9C4-752A495EBE86}"/>
    <dgm:cxn modelId="{B9D6BCA9-2E75-4C98-BE43-E3A29F054C54}" type="presOf" srcId="{6AE88D47-9060-4C53-9A37-45AEBD8B544A}" destId="{8CBB6BF3-A645-441D-817E-30AF26A136B8}" srcOrd="0" destOrd="0" presId="urn:microsoft.com/office/officeart/2005/8/layout/hList1"/>
    <dgm:cxn modelId="{F9EBDFB5-1098-4ECE-B283-9F269A5DB8DC}" srcId="{4266D0A7-ADFB-4013-B49C-A2043765AA28}" destId="{8C239EFA-7221-4065-9520-4EDA4C1E0FF7}" srcOrd="1" destOrd="0" parTransId="{D1502128-C76B-4941-9448-78B8353731C3}" sibTransId="{04E0BD7D-C3FB-45F3-9CE0-4594A91D7DBE}"/>
    <dgm:cxn modelId="{812502B7-EBF8-457F-AB8E-2A0A18745CB6}" type="presOf" srcId="{1F922875-4B89-4492-BDD4-51AC1A88DCAF}" destId="{5D3463D9-716B-4433-924D-E3B8A628E5C4}" srcOrd="0" destOrd="0" presId="urn:microsoft.com/office/officeart/2005/8/layout/hList1"/>
    <dgm:cxn modelId="{59720EC3-0C21-484F-8E83-F395A66C593D}" type="presOf" srcId="{7B967C50-62F5-45A3-9934-1AC03D8331BB}" destId="{5D3463D9-716B-4433-924D-E3B8A628E5C4}" srcOrd="0" destOrd="3" presId="urn:microsoft.com/office/officeart/2005/8/layout/hList1"/>
    <dgm:cxn modelId="{EB9910CD-F22C-44DA-AF09-632E851B7517}" srcId="{EBA1E1E1-D45E-44B2-9229-1EB4F74DA1C9}" destId="{7B967C50-62F5-45A3-9934-1AC03D8331BB}" srcOrd="3" destOrd="0" parTransId="{2B011266-8219-447D-B86D-629BA1240C40}" sibTransId="{F25A2C75-BFA2-4791-B5DD-7471F1BE6367}"/>
    <dgm:cxn modelId="{309A6CDB-A73E-4E0A-882C-7FA3A498BB6D}" srcId="{705CAD08-95D8-420B-9655-AA12DAD2FDF2}" destId="{4F9D6ED3-6C92-4A0A-892A-1E9C13109CA7}" srcOrd="1" destOrd="0" parTransId="{868FF206-8073-4E46-B616-96F1992E8F0A}" sibTransId="{0B49E3DB-EC22-4023-94D9-2F7EBA4A8083}"/>
    <dgm:cxn modelId="{10D965EB-7643-4496-B05B-36481B966158}" type="presOf" srcId="{92BE6DA7-CB7A-4C3D-AA84-2DDD6CBEC152}" destId="{19456CCF-EBA8-4362-B8A4-99D50EBBD02D}" srcOrd="0" destOrd="0" presId="urn:microsoft.com/office/officeart/2005/8/layout/hList1"/>
    <dgm:cxn modelId="{83B4A5EF-A5D2-41AF-865E-899F31D7D9AC}" type="presOf" srcId="{2C710669-DB99-4755-A88A-3B2A433E7949}" destId="{187607B6-85F0-4631-95DE-25996B02328E}" srcOrd="0" destOrd="0" presId="urn:microsoft.com/office/officeart/2005/8/layout/hList1"/>
    <dgm:cxn modelId="{C0B757F8-F6B6-408E-AC3A-EBF3DB83A664}" type="presOf" srcId="{4266D0A7-ADFB-4013-B49C-A2043765AA28}" destId="{62C0C58E-4F46-42CD-8244-A2B4DF0B2771}" srcOrd="0" destOrd="0" presId="urn:microsoft.com/office/officeart/2005/8/layout/hList1"/>
    <dgm:cxn modelId="{8C9B8E76-532D-4D7C-839E-B387709993DB}" type="presParOf" srcId="{19456CCF-EBA8-4362-B8A4-99D50EBBD02D}" destId="{4D981DF3-E6E4-4318-B32B-B7E7D37949C8}" srcOrd="0" destOrd="0" presId="urn:microsoft.com/office/officeart/2005/8/layout/hList1"/>
    <dgm:cxn modelId="{33371B76-74E4-4B22-A59E-51839D7409C6}" type="presParOf" srcId="{4D981DF3-E6E4-4318-B32B-B7E7D37949C8}" destId="{62C0C58E-4F46-42CD-8244-A2B4DF0B2771}" srcOrd="0" destOrd="0" presId="urn:microsoft.com/office/officeart/2005/8/layout/hList1"/>
    <dgm:cxn modelId="{726ABF9D-AE6F-4249-8DAF-7376B6DFA130}" type="presParOf" srcId="{4D981DF3-E6E4-4318-B32B-B7E7D37949C8}" destId="{8CBB6BF3-A645-441D-817E-30AF26A136B8}" srcOrd="1" destOrd="0" presId="urn:microsoft.com/office/officeart/2005/8/layout/hList1"/>
    <dgm:cxn modelId="{9CC0398B-DB53-49EA-A184-5389CA594BC2}" type="presParOf" srcId="{19456CCF-EBA8-4362-B8A4-99D50EBBD02D}" destId="{6D8B5B5E-B4E6-4781-B8A4-0C1FA3034236}" srcOrd="1" destOrd="0" presId="urn:microsoft.com/office/officeart/2005/8/layout/hList1"/>
    <dgm:cxn modelId="{DF606787-8145-47D4-AF0A-601A438E2902}" type="presParOf" srcId="{19456CCF-EBA8-4362-B8A4-99D50EBBD02D}" destId="{36EA7F4F-8C88-4E7B-AE8A-5065F6E2705B}" srcOrd="2" destOrd="0" presId="urn:microsoft.com/office/officeart/2005/8/layout/hList1"/>
    <dgm:cxn modelId="{DDAD7D4B-4A98-4CA4-A8CD-EC4347FDF55E}" type="presParOf" srcId="{36EA7F4F-8C88-4E7B-AE8A-5065F6E2705B}" destId="{76E1D838-860B-421B-94BA-868ABC7C73F1}" srcOrd="0" destOrd="0" presId="urn:microsoft.com/office/officeart/2005/8/layout/hList1"/>
    <dgm:cxn modelId="{5F5BD6BC-F161-42FB-AA21-C57567EAF120}" type="presParOf" srcId="{36EA7F4F-8C88-4E7B-AE8A-5065F6E2705B}" destId="{5D3463D9-716B-4433-924D-E3B8A628E5C4}" srcOrd="1" destOrd="0" presId="urn:microsoft.com/office/officeart/2005/8/layout/hList1"/>
    <dgm:cxn modelId="{EB165A2A-D617-45C0-839B-B16627045110}" type="presParOf" srcId="{19456CCF-EBA8-4362-B8A4-99D50EBBD02D}" destId="{26733FB5-0D4D-4FA1-86A6-4C9481F9DDEA}" srcOrd="3" destOrd="0" presId="urn:microsoft.com/office/officeart/2005/8/layout/hList1"/>
    <dgm:cxn modelId="{DCAF9D02-2045-40C3-91AB-ABD83B0467A1}" type="presParOf" srcId="{19456CCF-EBA8-4362-B8A4-99D50EBBD02D}" destId="{3B093648-22B6-4DF1-BA46-DB94FE08B8F1}" srcOrd="4" destOrd="0" presId="urn:microsoft.com/office/officeart/2005/8/layout/hList1"/>
    <dgm:cxn modelId="{111F3898-8F89-4DB7-B24A-27A627D203B1}" type="presParOf" srcId="{3B093648-22B6-4DF1-BA46-DB94FE08B8F1}" destId="{53900E43-DD18-4A1F-83F4-75D284F70A9E}" srcOrd="0" destOrd="0" presId="urn:microsoft.com/office/officeart/2005/8/layout/hList1"/>
    <dgm:cxn modelId="{507274CA-A462-497C-BAE2-A27B21B37E11}" type="presParOf" srcId="{3B093648-22B6-4DF1-BA46-DB94FE08B8F1}" destId="{187607B6-85F0-4631-95DE-25996B0232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0C58E-4F46-42CD-8244-A2B4DF0B2771}">
      <dsp:nvSpPr>
        <dsp:cNvPr id="0" name=""/>
        <dsp:cNvSpPr/>
      </dsp:nvSpPr>
      <dsp:spPr>
        <a:xfrm>
          <a:off x="2773" y="611650"/>
          <a:ext cx="2704318" cy="1081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1. </a:t>
          </a:r>
          <a:r>
            <a:rPr lang="ru-RU" sz="2000" b="1" i="0" kern="1200" dirty="0"/>
            <a:t>Анализ требований</a:t>
          </a:r>
          <a:endParaRPr lang="ru-RU" sz="2000" kern="1200" dirty="0"/>
        </a:p>
      </dsp:txBody>
      <dsp:txXfrm>
        <a:off x="2773" y="611650"/>
        <a:ext cx="2704318" cy="1081727"/>
      </dsp:txXfrm>
    </dsp:sp>
    <dsp:sp modelId="{8CBB6BF3-A645-441D-817E-30AF26A136B8}">
      <dsp:nvSpPr>
        <dsp:cNvPr id="0" name=""/>
        <dsp:cNvSpPr/>
      </dsp:nvSpPr>
      <dsp:spPr>
        <a:xfrm>
          <a:off x="2773" y="1693377"/>
          <a:ext cx="270431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1400" b="0" i="0" kern="1200" dirty="0"/>
            <a:t>Подготовка плана тестирования / стратегического документа для различных типов тестирования.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1400" kern="1200" dirty="0"/>
            <a:t>Выявление потенциальных рисков или проблем, которые могут повлиять на процесс тестирования;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ru-RU" sz="1400" kern="1200" dirty="0"/>
        </a:p>
      </dsp:txBody>
      <dsp:txXfrm>
        <a:off x="2773" y="1693377"/>
        <a:ext cx="2704318" cy="2854800"/>
      </dsp:txXfrm>
    </dsp:sp>
    <dsp:sp modelId="{76E1D838-860B-421B-94BA-868ABC7C73F1}">
      <dsp:nvSpPr>
        <dsp:cNvPr id="0" name=""/>
        <dsp:cNvSpPr/>
      </dsp:nvSpPr>
      <dsp:spPr>
        <a:xfrm>
          <a:off x="3085696" y="611650"/>
          <a:ext cx="2704318" cy="1081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2. </a:t>
          </a:r>
          <a:r>
            <a:rPr lang="ru-RU" sz="2000" b="1" i="0" kern="1200" dirty="0"/>
            <a:t>Планирование</a:t>
          </a:r>
          <a:endParaRPr lang="ru-RU" sz="2000" kern="1200" dirty="0"/>
        </a:p>
      </dsp:txBody>
      <dsp:txXfrm>
        <a:off x="3085696" y="611650"/>
        <a:ext cx="2704318" cy="1081727"/>
      </dsp:txXfrm>
    </dsp:sp>
    <dsp:sp modelId="{5D3463D9-716B-4433-924D-E3B8A628E5C4}">
      <dsp:nvSpPr>
        <dsp:cNvPr id="0" name=""/>
        <dsp:cNvSpPr/>
      </dsp:nvSpPr>
      <dsp:spPr>
        <a:xfrm>
          <a:off x="3085696" y="1693377"/>
          <a:ext cx="270431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Подготовка стратегии тестирования </a:t>
          </a:r>
          <a:r>
            <a:rPr lang="ru-RU" sz="1400" kern="1200" dirty="0" err="1"/>
            <a:t>Rocket.Chat</a:t>
          </a:r>
          <a:r>
            <a:rPr lang="ru-RU" sz="1400" kern="1200" dirty="0"/>
            <a:t>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Выбор инструментов тестирования Rocket.Chat;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Изучение дополнительных материалов;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Составление сценариев использования Rocket.Chat;</a:t>
          </a:r>
        </a:p>
      </dsp:txBody>
      <dsp:txXfrm>
        <a:off x="3085696" y="1693377"/>
        <a:ext cx="2704318" cy="2854800"/>
      </dsp:txXfrm>
    </dsp:sp>
    <dsp:sp modelId="{53900E43-DD18-4A1F-83F4-75D284F70A9E}">
      <dsp:nvSpPr>
        <dsp:cNvPr id="0" name=""/>
        <dsp:cNvSpPr/>
      </dsp:nvSpPr>
      <dsp:spPr>
        <a:xfrm>
          <a:off x="6168619" y="611650"/>
          <a:ext cx="2704318" cy="1081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3. </a:t>
          </a:r>
          <a:r>
            <a:rPr lang="ru-RU" sz="2000" b="1" i="0" kern="1200" dirty="0"/>
            <a:t>Создание тест-кейсов</a:t>
          </a:r>
          <a:endParaRPr lang="ru-RU" sz="2000" kern="1200" dirty="0"/>
        </a:p>
      </dsp:txBody>
      <dsp:txXfrm>
        <a:off x="6168619" y="611650"/>
        <a:ext cx="2704318" cy="1081727"/>
      </dsp:txXfrm>
    </dsp:sp>
    <dsp:sp modelId="{187607B6-85F0-4631-95DE-25996B02328E}">
      <dsp:nvSpPr>
        <dsp:cNvPr id="0" name=""/>
        <dsp:cNvSpPr/>
      </dsp:nvSpPr>
      <dsp:spPr>
        <a:xfrm>
          <a:off x="6168619" y="1693377"/>
          <a:ext cx="270431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Составление тест-кейсов;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Подготовка тестовых данных;</a:t>
          </a:r>
        </a:p>
      </dsp:txBody>
      <dsp:txXfrm>
        <a:off x="6168619" y="1693377"/>
        <a:ext cx="2704318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0C58E-4F46-42CD-8244-A2B4DF0B2771}">
      <dsp:nvSpPr>
        <dsp:cNvPr id="0" name=""/>
        <dsp:cNvSpPr/>
      </dsp:nvSpPr>
      <dsp:spPr>
        <a:xfrm>
          <a:off x="2773" y="611650"/>
          <a:ext cx="2704318" cy="1081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</a:t>
          </a:r>
          <a:r>
            <a:rPr lang="ru-RU" sz="2000" kern="1200" dirty="0"/>
            <a:t>Настройка окружения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 dirty="0"/>
        </a:p>
      </dsp:txBody>
      <dsp:txXfrm>
        <a:off x="2773" y="611650"/>
        <a:ext cx="2704318" cy="1081727"/>
      </dsp:txXfrm>
    </dsp:sp>
    <dsp:sp modelId="{8CBB6BF3-A645-441D-817E-30AF26A136B8}">
      <dsp:nvSpPr>
        <dsp:cNvPr id="0" name=""/>
        <dsp:cNvSpPr/>
      </dsp:nvSpPr>
      <dsp:spPr>
        <a:xfrm>
          <a:off x="2773" y="1693377"/>
          <a:ext cx="270431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1400" b="0" i="0" kern="1200" dirty="0"/>
            <a:t>Настроить </a:t>
          </a:r>
          <a:r>
            <a:rPr lang="ru-RU" sz="1400" b="0" i="0" kern="1200" dirty="0" err="1"/>
            <a:t>TestIT</a:t>
          </a:r>
          <a:r>
            <a:rPr lang="ru-RU" sz="1400" b="0" i="0" kern="1200" dirty="0"/>
            <a:t> и установить </a:t>
          </a:r>
          <a:r>
            <a:rPr lang="en-US" sz="1400" b="0" i="0" kern="1200" dirty="0"/>
            <a:t>Firefox browser</a:t>
          </a:r>
          <a:r>
            <a:rPr lang="ru-RU" sz="1400" b="0" i="0" kern="1200" dirty="0"/>
            <a:t>;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1400" b="0" i="0" kern="1200" dirty="0"/>
            <a:t>Провести </a:t>
          </a:r>
          <a:r>
            <a:rPr lang="en-US" sz="1400" b="0" i="0" kern="1200" dirty="0"/>
            <a:t>smoke – </a:t>
          </a:r>
          <a:r>
            <a:rPr lang="ru-RU" sz="1400" b="0" i="0" kern="1200" dirty="0"/>
            <a:t>тестирование окружения;</a:t>
          </a:r>
        </a:p>
      </dsp:txBody>
      <dsp:txXfrm>
        <a:off x="2773" y="1693377"/>
        <a:ext cx="2704318" cy="2854800"/>
      </dsp:txXfrm>
    </dsp:sp>
    <dsp:sp modelId="{76E1D838-860B-421B-94BA-868ABC7C73F1}">
      <dsp:nvSpPr>
        <dsp:cNvPr id="0" name=""/>
        <dsp:cNvSpPr/>
      </dsp:nvSpPr>
      <dsp:spPr>
        <a:xfrm>
          <a:off x="3085696" y="611650"/>
          <a:ext cx="2704318" cy="1081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5. </a:t>
          </a:r>
          <a:r>
            <a:rPr lang="ru-RU" sz="2000" b="1" i="0" kern="1200" dirty="0"/>
            <a:t>Этапы выполнения тестирования</a:t>
          </a:r>
          <a:endParaRPr lang="ru-RU" sz="2000" kern="1200" dirty="0"/>
        </a:p>
      </dsp:txBody>
      <dsp:txXfrm>
        <a:off x="3085696" y="611650"/>
        <a:ext cx="2704318" cy="1081727"/>
      </dsp:txXfrm>
    </dsp:sp>
    <dsp:sp modelId="{5D3463D9-716B-4433-924D-E3B8A628E5C4}">
      <dsp:nvSpPr>
        <dsp:cNvPr id="0" name=""/>
        <dsp:cNvSpPr/>
      </dsp:nvSpPr>
      <dsp:spPr>
        <a:xfrm>
          <a:off x="3085696" y="1693377"/>
          <a:ext cx="270431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Выполнить тестирование в соответствии с планом;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Получить результаты тестирования;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При выявлении багов составить баг-репорты;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Провести повторное тестирование после исправления багов, если они были выявлены;</a:t>
          </a:r>
        </a:p>
      </dsp:txBody>
      <dsp:txXfrm>
        <a:off x="3085696" y="1693377"/>
        <a:ext cx="2704318" cy="2854800"/>
      </dsp:txXfrm>
    </dsp:sp>
    <dsp:sp modelId="{53900E43-DD18-4A1F-83F4-75D284F70A9E}">
      <dsp:nvSpPr>
        <dsp:cNvPr id="0" name=""/>
        <dsp:cNvSpPr/>
      </dsp:nvSpPr>
      <dsp:spPr>
        <a:xfrm>
          <a:off x="6168619" y="611650"/>
          <a:ext cx="2704318" cy="1081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6. </a:t>
          </a:r>
          <a:r>
            <a:rPr lang="ru-RU" sz="2000" b="1" i="0" kern="1200" dirty="0"/>
            <a:t>Завершение тестирования</a:t>
          </a:r>
          <a:endParaRPr lang="ru-RU" sz="2000" kern="1200" dirty="0"/>
        </a:p>
      </dsp:txBody>
      <dsp:txXfrm>
        <a:off x="6168619" y="611650"/>
        <a:ext cx="2704318" cy="1081727"/>
      </dsp:txXfrm>
    </dsp:sp>
    <dsp:sp modelId="{187607B6-85F0-4631-95DE-25996B02328E}">
      <dsp:nvSpPr>
        <dsp:cNvPr id="0" name=""/>
        <dsp:cNvSpPr/>
      </dsp:nvSpPr>
      <dsp:spPr>
        <a:xfrm>
          <a:off x="6168619" y="1693377"/>
          <a:ext cx="270431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Оценка критериев завершения тестирования </a:t>
          </a:r>
          <a:r>
            <a:rPr lang="ru-RU" sz="1400" kern="1200" dirty="0" err="1"/>
            <a:t>Rocket.Chat</a:t>
          </a:r>
          <a:r>
            <a:rPr lang="ru-RU" sz="1400" kern="1200" dirty="0"/>
            <a:t>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Подготовка отчета о тестировании Rocket.Chat;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Анализ результатов тестирования Rocket.Chat;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Подготовка презентации;</a:t>
          </a:r>
        </a:p>
      </dsp:txBody>
      <dsp:txXfrm>
        <a:off x="6168619" y="1693377"/>
        <a:ext cx="270431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FFC8A-39D8-45E4-96BE-A8B25C974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574" y="1816926"/>
            <a:ext cx="9262753" cy="1294410"/>
          </a:xfrm>
        </p:spPr>
        <p:txBody>
          <a:bodyPr/>
          <a:lstStyle/>
          <a:p>
            <a:pPr algn="ctr"/>
            <a:r>
              <a:rPr lang="ru-RU" sz="3200" dirty="0"/>
              <a:t>Тестирование веб-приложения </a:t>
            </a:r>
            <a:r>
              <a:rPr lang="en-US" sz="3200" dirty="0" err="1"/>
              <a:t>Rocket.Chat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BCE9CC-5A24-4A04-903E-E78C726E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9" y="4098334"/>
            <a:ext cx="7766936" cy="248676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Тестировщик цифровых продуктов / </a:t>
            </a:r>
            <a:r>
              <a:rPr lang="en-US" b="1" dirty="0">
                <a:solidFill>
                  <a:schemeClr val="tx1"/>
                </a:solidFill>
              </a:rPr>
              <a:t>QA-</a:t>
            </a:r>
            <a:r>
              <a:rPr lang="ru-RU" b="1" dirty="0">
                <a:solidFill>
                  <a:schemeClr val="tx1"/>
                </a:solidFill>
              </a:rPr>
              <a:t>инженер</a:t>
            </a:r>
          </a:p>
          <a:p>
            <a:r>
              <a:rPr lang="ru-RU" b="1" dirty="0">
                <a:solidFill>
                  <a:schemeClr val="tx1"/>
                </a:solidFill>
              </a:rPr>
              <a:t>Ярцев Денис Юрьевич </a:t>
            </a:r>
            <a:r>
              <a:rPr lang="en-US" b="1" dirty="0">
                <a:solidFill>
                  <a:schemeClr val="tx1"/>
                </a:solidFill>
              </a:rPr>
              <a:t>QA. 103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2023</a:t>
            </a:r>
            <a:r>
              <a:rPr lang="ru-RU" b="1" dirty="0">
                <a:solidFill>
                  <a:schemeClr val="tx1"/>
                </a:solidFill>
              </a:rPr>
              <a:t>г.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791"/>
          </a:xfrm>
        </p:spPr>
        <p:txBody>
          <a:bodyPr>
            <a:normAutofit/>
          </a:bodyPr>
          <a:lstStyle/>
          <a:p>
            <a:r>
              <a:rPr lang="ru-RU" sz="2800" dirty="0"/>
              <a:t>Тест-план для тестирования </a:t>
            </a:r>
            <a:r>
              <a:rPr lang="ru-RU" sz="2800" dirty="0" err="1"/>
              <a:t>бэка</a:t>
            </a:r>
            <a:r>
              <a:rPr lang="ru-RU" sz="2800" dirty="0"/>
              <a:t>, фронта и веба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83365"/>
            <a:ext cx="8596668" cy="495799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Введение. </a:t>
            </a:r>
            <a:r>
              <a:rPr lang="ru-RU" sz="1400" dirty="0">
                <a:solidFill>
                  <a:schemeClr val="tx1"/>
                </a:solidFill>
              </a:rPr>
              <a:t>О</a:t>
            </a:r>
            <a:r>
              <a:rPr lang="ru-RU" sz="1500" dirty="0">
                <a:solidFill>
                  <a:schemeClr val="tx1"/>
                </a:solidFill>
              </a:rPr>
              <a:t>существляется </a:t>
            </a:r>
            <a:r>
              <a:rPr lang="ru-RU" sz="1400" dirty="0">
                <a:solidFill>
                  <a:schemeClr val="tx1"/>
                </a:solidFill>
                <a:cs typeface="Times New Roman" panose="02020603050405020304" pitchFamily="18" charset="0"/>
              </a:rPr>
              <a:t>функциональное и нефункциональное тестирование для выявления ошибок в созданном пространстве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pandora </a:t>
            </a:r>
            <a:r>
              <a:rPr lang="ru-RU" sz="1400" dirty="0">
                <a:solidFill>
                  <a:schemeClr val="tx1"/>
                </a:solidFill>
                <a:cs typeface="Times New Roman" panose="02020603050405020304" pitchFamily="18" charset="0"/>
              </a:rPr>
              <a:t>в </a:t>
            </a: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Rocket.Chat</a:t>
            </a:r>
            <a:r>
              <a:rPr lang="ru-RU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до выпуска. Выполняется тщательное тестирование заявленных функциональных возможностей, чтобы достичь заданных целей финального проекта.</a:t>
            </a:r>
            <a:endParaRPr lang="ru-RU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Объекты тестирования. </a:t>
            </a:r>
            <a:endParaRPr 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Домашняя страница = Настройки (Администрирование) - (Руководство по пробному периоду, Информация,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Moderation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console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Импортировать, Пользователи, Комнаты, Приглашения, Регистрация, Просмотр логов, Пользовательские звуки,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Federation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Dashboard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Почтовые ящики, Пользовательские эмодзи, Интеграции, Приложения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Oauth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Отправка почты,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User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Status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Права доступа, Настройки, Управление устройствами,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Engagement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Dashboard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); Быстрое меню - (Добавить пользователей, Создать канал,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Join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rooms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Mobile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apps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Desktop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apps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Документация,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Customize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content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); FAQ. </a:t>
            </a:r>
          </a:p>
          <a:p>
            <a:pPr lvl="1"/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Сайдбар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= Верхняя панель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сайдбара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(Профиль - (Статус, Тема, Учетная запись -  (Настройки, Язык, Общие, Присутствие пользователя, Уведомления, Сообщения, Подсветка сообщений, Звуковые оповещения, Мои Данные, Профиль, Безопасность, Токены, Настройки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Omnichannel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Manage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Devices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), Выход); Главная, Поиск, Каталог, Вид списка - (Внешний вид, Сортировка, Группировка), Создать - (Канал, Команда, Личная переписка, Обсуждение), Меню – (Администрирование, Приложения, Аудит);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Omnichannel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; Чаты - (Работа с чатами, Меню чата); Футер. </a:t>
            </a:r>
          </a:p>
          <a:p>
            <a:pPr lvl="1"/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Чат =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Хэдер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- (Избранное, Звонок, Информация,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Треды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Обсуждение, Участники, Поиск, Файлы, Меню); Основной экран чата - (Работа с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медиафайлами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Цитата, Реакция, Ответить в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треде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Share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, Больше); Поле ввода - (</a:t>
            </a:r>
            <a:r>
              <a:rPr lang="ru-RU" sz="1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Текстовове</a:t>
            </a:r>
            <a:r>
              <a:rPr lang="ru-RU" sz="1100" dirty="0">
                <a:solidFill>
                  <a:schemeClr val="tx1"/>
                </a:solidFill>
                <a:cs typeface="Times New Roman" panose="02020603050405020304" pitchFamily="18" charset="0"/>
              </a:rPr>
              <a:t> поле ввода, Эмодзи, Стилизация текста, аудио/видео сообщения и файлы, +, Отправка сообщения).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Проблемы и риски. </a:t>
            </a:r>
            <a:r>
              <a:rPr lang="ru-RU" sz="1200" dirty="0">
                <a:solidFill>
                  <a:schemeClr val="tx1"/>
                </a:solidFill>
                <a:cs typeface="Times New Roman" panose="02020603050405020304" pitchFamily="18" charset="0"/>
              </a:rPr>
              <a:t>Проблемой в данном случае является то, что это первый опыт составления подобной высокоуровневой документации, которой как правило занимаются специалисты с большим опытом.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Функции, которые не нужно тестировать. </a:t>
            </a:r>
            <a:r>
              <a:rPr lang="ru-RU" sz="1200" dirty="0">
                <a:solidFill>
                  <a:schemeClr val="tx1"/>
                </a:solidFill>
                <a:cs typeface="Times New Roman" panose="02020603050405020304" pitchFamily="18" charset="0"/>
              </a:rPr>
              <a:t>Не будет проверяться нагрузка на сервер при одновременном использовании приложения множеством пользователей.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Критерии качества. </a:t>
            </a:r>
            <a:r>
              <a:rPr lang="ru-RU" sz="1200" dirty="0">
                <a:solidFill>
                  <a:schemeClr val="tx1"/>
                </a:solidFill>
                <a:cs typeface="Times New Roman" panose="02020603050405020304" pitchFamily="18" charset="0"/>
              </a:rPr>
              <a:t>Созданное пространство </a:t>
            </a:r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pandora </a:t>
            </a:r>
            <a:r>
              <a:rPr lang="ru-RU" sz="1200" dirty="0">
                <a:solidFill>
                  <a:schemeClr val="tx1"/>
                </a:solidFill>
                <a:cs typeface="Times New Roman" panose="02020603050405020304" pitchFamily="18" charset="0"/>
              </a:rPr>
              <a:t>в </a:t>
            </a:r>
            <a:r>
              <a:rPr lang="en-US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Rocket.Chat</a:t>
            </a:r>
            <a:r>
              <a:rPr lang="ru-RU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не должно содержать критических и блокирующих багов.</a:t>
            </a:r>
            <a:endParaRPr lang="ru-RU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3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723A8-29B9-4694-BCC7-230B234A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253"/>
          </a:xfrm>
        </p:spPr>
        <p:txBody>
          <a:bodyPr>
            <a:normAutofit fontScale="90000"/>
          </a:bodyPr>
          <a:lstStyle/>
          <a:p>
            <a:r>
              <a:rPr lang="ru-RU" dirty="0"/>
              <a:t>6. Результаты тестирования (тест-репорт).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69004E-6CF9-467B-94A1-2C36911FA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43" y="1837426"/>
            <a:ext cx="4567272" cy="35558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4D285D-8041-4BF0-BE6C-7C050A50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97" y="2056055"/>
            <a:ext cx="4660146" cy="29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3035"/>
          </a:xfrm>
        </p:spPr>
        <p:txBody>
          <a:bodyPr>
            <a:normAutofit/>
          </a:bodyPr>
          <a:lstStyle/>
          <a:p>
            <a:r>
              <a:rPr lang="ru-RU" sz="3200" dirty="0"/>
              <a:t>Используемая база данных в </a:t>
            </a:r>
            <a:r>
              <a:rPr lang="en-US" sz="3200" dirty="0" err="1"/>
              <a:t>Rocket.Chat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03243"/>
            <a:ext cx="8596668" cy="493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Rocket.Chat</a:t>
            </a:r>
            <a:r>
              <a:rPr lang="ru-RU" sz="1700" b="1" dirty="0">
                <a:solidFill>
                  <a:schemeClr val="tx1"/>
                </a:solidFill>
                <a:cs typeface="Times New Roman" panose="02020603050405020304" pitchFamily="18" charset="0"/>
              </a:rPr>
              <a:t> использует базу данных </a:t>
            </a:r>
            <a:r>
              <a:rPr lang="ru-RU" sz="17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MongoDB</a:t>
            </a:r>
            <a:r>
              <a:rPr lang="ru-RU" sz="1700" dirty="0">
                <a:solidFill>
                  <a:schemeClr val="tx1"/>
                </a:solidFill>
                <a:cs typeface="Times New Roman" panose="02020603050405020304" pitchFamily="18" charset="0"/>
              </a:rPr>
              <a:t> для хранения данных. </a:t>
            </a:r>
            <a:r>
              <a:rPr lang="ru-RU" sz="17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MongoDB</a:t>
            </a:r>
            <a:r>
              <a:rPr lang="ru-RU" sz="1700" dirty="0">
                <a:solidFill>
                  <a:schemeClr val="tx1"/>
                </a:solidFill>
                <a:cs typeface="Times New Roman" panose="02020603050405020304" pitchFamily="18" charset="0"/>
              </a:rPr>
              <a:t> является </a:t>
            </a:r>
            <a:r>
              <a:rPr lang="ru-RU" sz="1700" dirty="0" err="1">
                <a:solidFill>
                  <a:schemeClr val="tx1"/>
                </a:solidFill>
                <a:cs typeface="Times New Roman" panose="02020603050405020304" pitchFamily="18" charset="0"/>
              </a:rPr>
              <a:t>документоориентированной</a:t>
            </a:r>
            <a:r>
              <a:rPr lang="ru-RU" sz="1700" dirty="0">
                <a:solidFill>
                  <a:schemeClr val="tx1"/>
                </a:solidFill>
                <a:cs typeface="Times New Roman" panose="02020603050405020304" pitchFamily="18" charset="0"/>
              </a:rPr>
              <a:t> базой данных, которая обеспечивает гибкость и масштабируемость для хранения и обработки информации. Это </a:t>
            </a:r>
            <a:r>
              <a:rPr lang="ru-RU" sz="1700" dirty="0" err="1">
                <a:solidFill>
                  <a:schemeClr val="tx1"/>
                </a:solidFill>
                <a:cs typeface="Times New Roman" panose="02020603050405020304" pitchFamily="18" charset="0"/>
              </a:rPr>
              <a:t>нереляционная</a:t>
            </a:r>
            <a:r>
              <a:rPr lang="ru-RU" sz="1700" dirty="0">
                <a:solidFill>
                  <a:schemeClr val="tx1"/>
                </a:solidFill>
                <a:cs typeface="Times New Roman" panose="02020603050405020304" pitchFamily="18" charset="0"/>
              </a:rPr>
              <a:t> база данных состоящая из коллекций и документов — иерархических структур, содержащих пары «ключ — значение».</a:t>
            </a:r>
          </a:p>
          <a:p>
            <a:pPr marL="0" indent="0">
              <a:buNone/>
            </a:pPr>
            <a:endParaRPr lang="ru-RU" sz="17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700" dirty="0">
                <a:cs typeface="Times New Roman" panose="02020603050405020304" pitchFamily="18" charset="0"/>
              </a:rPr>
              <a:t>Преимущества </a:t>
            </a:r>
            <a:r>
              <a:rPr lang="en-US" sz="1700" dirty="0">
                <a:cs typeface="Times New Roman" panose="02020603050405020304" pitchFamily="18" charset="0"/>
              </a:rPr>
              <a:t>MongoDB</a:t>
            </a:r>
            <a:r>
              <a:rPr lang="ru-RU" sz="1700" dirty="0">
                <a:cs typeface="Times New Roman" panose="02020603050405020304" pitchFamily="18" charset="0"/>
              </a:rPr>
              <a:t>:</a:t>
            </a:r>
          </a:p>
          <a:p>
            <a:r>
              <a:rPr lang="ru-RU" sz="1700" dirty="0">
                <a:cs typeface="Times New Roman" panose="02020603050405020304" pitchFamily="18" charset="0"/>
              </a:rPr>
              <a:t>Быстрая работа</a:t>
            </a:r>
          </a:p>
          <a:p>
            <a:r>
              <a:rPr lang="ru-RU" sz="1700" dirty="0">
                <a:cs typeface="Times New Roman" panose="02020603050405020304" pitchFamily="18" charset="0"/>
              </a:rPr>
              <a:t>Гибкость</a:t>
            </a:r>
          </a:p>
          <a:p>
            <a:r>
              <a:rPr lang="ru-RU" sz="1700" dirty="0">
                <a:cs typeface="Times New Roman" panose="02020603050405020304" pitchFamily="18" charset="0"/>
              </a:rPr>
              <a:t>Легкая масштабируемость</a:t>
            </a:r>
          </a:p>
          <a:p>
            <a:r>
              <a:rPr lang="ru-RU" sz="1700" dirty="0">
                <a:cs typeface="Times New Roman" panose="02020603050405020304" pitchFamily="18" charset="0"/>
              </a:rPr>
              <a:t>Отсутствие сложных соединений</a:t>
            </a:r>
          </a:p>
          <a:p>
            <a:r>
              <a:rPr lang="ru-RU" sz="1700" dirty="0">
                <a:cs typeface="Times New Roman" panose="02020603050405020304" pitchFamily="18" charset="0"/>
              </a:rPr>
              <a:t>Возможность работы на нескольких серверах</a:t>
            </a:r>
          </a:p>
        </p:txBody>
      </p:sp>
    </p:spTree>
    <p:extLst>
      <p:ext uri="{BB962C8B-B14F-4D97-AF65-F5344CB8AC3E}">
        <p14:creationId xmlns:p14="http://schemas.microsoft.com/office/powerpoint/2010/main" val="374199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95DB7-132B-40F2-BBF0-17483AC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1355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Список интеграционных взаимодействий </a:t>
            </a:r>
            <a:r>
              <a:rPr lang="ru-RU" sz="2800" dirty="0" err="1"/>
              <a:t>Rocket.Chat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D88E0-CBE8-4DEB-83E9-4626152F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169"/>
            <a:ext cx="8596668" cy="4438193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ru-RU" dirty="0"/>
              <a:t>Интеграция с </a:t>
            </a:r>
            <a:r>
              <a:rPr lang="ru-RU" dirty="0" err="1"/>
              <a:t>GitLab</a:t>
            </a:r>
            <a:r>
              <a:rPr lang="ru-RU" dirty="0"/>
              <a:t>, </a:t>
            </a:r>
            <a:r>
              <a:rPr lang="ru-RU" dirty="0" err="1"/>
              <a:t>GitHub</a:t>
            </a:r>
            <a:r>
              <a:rPr lang="ru-RU" dirty="0"/>
              <a:t>, </a:t>
            </a:r>
            <a:r>
              <a:rPr lang="ru-RU" dirty="0" err="1"/>
              <a:t>Bitbucket</a:t>
            </a:r>
            <a:r>
              <a:rPr lang="ru-RU" dirty="0"/>
              <a:t> для отображения уведомлений о </a:t>
            </a:r>
            <a:r>
              <a:rPr lang="ru-RU" dirty="0" err="1"/>
              <a:t>коммитах</a:t>
            </a:r>
            <a:r>
              <a:rPr lang="ru-RU" dirty="0"/>
              <a:t>, PR, обсуждениях и т.д.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Интеграция с </a:t>
            </a:r>
            <a:r>
              <a:rPr lang="ru-RU" dirty="0" err="1"/>
              <a:t>Jenkins</a:t>
            </a:r>
            <a:r>
              <a:rPr lang="ru-RU" dirty="0"/>
              <a:t>, </a:t>
            </a:r>
            <a:r>
              <a:rPr lang="ru-RU" dirty="0" err="1"/>
              <a:t>CircleCI</a:t>
            </a:r>
            <a:r>
              <a:rPr lang="ru-RU" dirty="0"/>
              <a:t>, </a:t>
            </a:r>
            <a:r>
              <a:rPr lang="ru-RU" dirty="0" err="1"/>
              <a:t>TravisCI</a:t>
            </a:r>
            <a:r>
              <a:rPr lang="ru-RU" dirty="0"/>
              <a:t> для получения уведомлений о процессе сборки, тестирования и развертывания приложений.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Интеграция с </a:t>
            </a:r>
            <a:r>
              <a:rPr lang="ru-RU" dirty="0" err="1"/>
              <a:t>Jira</a:t>
            </a:r>
            <a:r>
              <a:rPr lang="ru-RU" dirty="0"/>
              <a:t>, </a:t>
            </a:r>
            <a:r>
              <a:rPr lang="ru-RU" dirty="0" err="1"/>
              <a:t>Trello</a:t>
            </a:r>
            <a:r>
              <a:rPr lang="ru-RU" dirty="0"/>
              <a:t>, </a:t>
            </a:r>
            <a:r>
              <a:rPr lang="ru-RU" dirty="0" err="1"/>
              <a:t>Asana</a:t>
            </a:r>
            <a:r>
              <a:rPr lang="ru-RU" dirty="0"/>
              <a:t> для управления задачами и проектами.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Интеграция с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Calendar</a:t>
            </a:r>
            <a:r>
              <a:rPr lang="ru-RU" dirty="0"/>
              <a:t>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Exchange</a:t>
            </a:r>
            <a:r>
              <a:rPr lang="ru-RU" dirty="0"/>
              <a:t> для получения уведомлений о встречах, событиях и задачах.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Интеграция с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Drive</a:t>
            </a:r>
            <a:r>
              <a:rPr lang="ru-RU" dirty="0"/>
              <a:t>, </a:t>
            </a:r>
            <a:r>
              <a:rPr lang="ru-RU" dirty="0" err="1"/>
              <a:t>Dropbox</a:t>
            </a:r>
            <a:r>
              <a:rPr lang="ru-RU" dirty="0"/>
              <a:t>, </a:t>
            </a:r>
            <a:r>
              <a:rPr lang="ru-RU" dirty="0" err="1"/>
              <a:t>OneDrive</a:t>
            </a:r>
            <a:r>
              <a:rPr lang="ru-RU" dirty="0"/>
              <a:t> для обмена файлами и документами.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Интеграция с </a:t>
            </a:r>
            <a:r>
              <a:rPr lang="ru-RU" dirty="0" err="1"/>
              <a:t>Zendesk</a:t>
            </a:r>
            <a:r>
              <a:rPr lang="ru-RU" dirty="0"/>
              <a:t>, </a:t>
            </a:r>
            <a:r>
              <a:rPr lang="ru-RU" dirty="0" err="1"/>
              <a:t>Freshdesk</a:t>
            </a:r>
            <a:r>
              <a:rPr lang="ru-RU" dirty="0"/>
              <a:t>, </a:t>
            </a:r>
            <a:r>
              <a:rPr lang="ru-RU" dirty="0" err="1"/>
              <a:t>Help</a:t>
            </a:r>
            <a:r>
              <a:rPr lang="ru-RU" dirty="0"/>
              <a:t> </a:t>
            </a:r>
            <a:r>
              <a:rPr lang="ru-RU" dirty="0" err="1"/>
              <a:t>Scout</a:t>
            </a:r>
            <a:r>
              <a:rPr lang="ru-RU" dirty="0"/>
              <a:t> для ведения общения с клиентами и поддержки пользователей.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Интеграция с </a:t>
            </a:r>
            <a:r>
              <a:rPr lang="ru-RU" dirty="0" err="1"/>
              <a:t>Slack</a:t>
            </a:r>
            <a:r>
              <a:rPr lang="ru-RU" dirty="0"/>
              <a:t>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Teams</a:t>
            </a:r>
            <a:r>
              <a:rPr lang="ru-RU" dirty="0"/>
              <a:t>, </a:t>
            </a:r>
            <a:r>
              <a:rPr lang="ru-RU" dirty="0" err="1"/>
              <a:t>Flock</a:t>
            </a:r>
            <a:r>
              <a:rPr lang="ru-RU" dirty="0"/>
              <a:t> для обмена сообщениями между различными командами и платформами.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Интеграция с </a:t>
            </a:r>
            <a:r>
              <a:rPr lang="ru-RU" dirty="0" err="1"/>
              <a:t>Twitter</a:t>
            </a:r>
            <a:r>
              <a:rPr lang="ru-RU" dirty="0"/>
              <a:t>, </a:t>
            </a:r>
            <a:r>
              <a:rPr lang="ru-RU" dirty="0" err="1"/>
              <a:t>Facebook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 для мониторинга и уведомлений о новых сообщениях и упоминаниях.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Интеграция с </a:t>
            </a:r>
            <a:r>
              <a:rPr lang="ru-RU" dirty="0" err="1"/>
              <a:t>YouTube</a:t>
            </a:r>
            <a:r>
              <a:rPr lang="ru-RU" dirty="0"/>
              <a:t>, </a:t>
            </a:r>
            <a:r>
              <a:rPr lang="ru-RU" dirty="0" err="1"/>
              <a:t>Vimeo</a:t>
            </a:r>
            <a:r>
              <a:rPr lang="ru-RU" dirty="0"/>
              <a:t>, </a:t>
            </a:r>
            <a:r>
              <a:rPr lang="ru-RU" dirty="0" err="1"/>
              <a:t>Twitch</a:t>
            </a:r>
            <a:r>
              <a:rPr lang="ru-RU" dirty="0"/>
              <a:t> для получения уведомлений о новых видео и </a:t>
            </a:r>
            <a:r>
              <a:rPr lang="ru-RU" dirty="0" err="1"/>
              <a:t>стримах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Интеграция с RSS-лентами для отображения новых статей и новостей.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42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EB320-3ED1-4A55-BE65-00EE12DC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878"/>
          </a:xfrm>
        </p:spPr>
        <p:txBody>
          <a:bodyPr>
            <a:normAutofit/>
          </a:bodyPr>
          <a:lstStyle/>
          <a:p>
            <a:r>
              <a:rPr lang="ru-RU" sz="2400" dirty="0"/>
              <a:t>Описание тестовой модели (функция создания личной переписки)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A7659-A4FB-4C8D-ACFA-ED7D5A44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Функционал: Создание личной переписки</a:t>
            </a:r>
          </a:p>
          <a:p>
            <a:r>
              <a:rPr lang="ru-RU" dirty="0"/>
              <a:t>Описание: Пользователи могут создавать личную переписку.</a:t>
            </a:r>
          </a:p>
          <a:p>
            <a:r>
              <a:rPr lang="ru-RU" dirty="0"/>
              <a:t>Требование: Необходимо создать личную переписку для начала беседы.</a:t>
            </a:r>
          </a:p>
          <a:p>
            <a:r>
              <a:rPr lang="ru-RU" dirty="0"/>
              <a:t>Тестирование: Проверка создания личной переписки авторизованного пользователя.</a:t>
            </a:r>
          </a:p>
          <a:p>
            <a:r>
              <a:rPr lang="ru-RU" dirty="0"/>
              <a:t>Шаги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На главной странице сайта нажать на кнопку Создать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Из выпадающего меню выбрать </a:t>
            </a:r>
            <a:r>
              <a:rPr lang="en-US" dirty="0"/>
              <a:t>“</a:t>
            </a:r>
            <a:r>
              <a:rPr lang="ru-RU" dirty="0"/>
              <a:t>Личная переписка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Ожидаемый результат: Создана личная переписка, открыто окно для начала беседы.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02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6237E-92C7-4032-A28F-04A49788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75" y="265215"/>
            <a:ext cx="8596668" cy="874816"/>
          </a:xfrm>
        </p:spPr>
        <p:txBody>
          <a:bodyPr>
            <a:noAutofit/>
          </a:bodyPr>
          <a:lstStyle/>
          <a:p>
            <a:r>
              <a:rPr lang="ru-RU" sz="2400" dirty="0"/>
              <a:t>Тестовые модели </a:t>
            </a:r>
            <a:r>
              <a:rPr lang="ru-RU" sz="2400" dirty="0">
                <a:solidFill>
                  <a:schemeClr val="tx1"/>
                </a:solidFill>
              </a:rPr>
              <a:t>– это абстрактные наглядные схемы, описывающие состояние, взаимодействия и связи системных компонентов. Тестирование на основе моделей – одна из техник тестирования черного ящика. </a:t>
            </a:r>
            <a:br>
              <a:rPr lang="ru-RU" sz="1600" dirty="0">
                <a:solidFill>
                  <a:schemeClr val="tx1"/>
                </a:solidFill>
              </a:rPr>
            </a:b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56A9300-6981-4D02-9FA5-ECF7E0F9610F}"/>
              </a:ext>
            </a:extLst>
          </p:cNvPr>
          <p:cNvGrpSpPr/>
          <p:nvPr/>
        </p:nvGrpSpPr>
        <p:grpSpPr>
          <a:xfrm>
            <a:off x="205564" y="2339165"/>
            <a:ext cx="10015870" cy="2698234"/>
            <a:chOff x="419926" y="4122031"/>
            <a:chExt cx="11357687" cy="220034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20785F0-8070-43B7-BFCD-70CBB4F9074C}"/>
                </a:ext>
              </a:extLst>
            </p:cNvPr>
            <p:cNvSpPr/>
            <p:nvPr/>
          </p:nvSpPr>
          <p:spPr>
            <a:xfrm>
              <a:off x="419926" y="4331201"/>
              <a:ext cx="1324598" cy="1991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dirty="0"/>
                <a:t>СОЗДАТЬ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E977BEC-65A4-4076-9542-732BE7E0FE61}"/>
                </a:ext>
              </a:extLst>
            </p:cNvPr>
            <p:cNvSpPr/>
            <p:nvPr/>
          </p:nvSpPr>
          <p:spPr>
            <a:xfrm>
              <a:off x="5403795" y="4873724"/>
              <a:ext cx="1853674" cy="1127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dirty="0"/>
                <a:t>Выбрать пользователя для переписки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7E6C5CF-6150-422C-9037-0550B40DF220}"/>
                </a:ext>
              </a:extLst>
            </p:cNvPr>
            <p:cNvSpPr/>
            <p:nvPr/>
          </p:nvSpPr>
          <p:spPr>
            <a:xfrm>
              <a:off x="2676500" y="4959014"/>
              <a:ext cx="1757680" cy="564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dirty="0"/>
                <a:t>Личная переписка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69D76DF-D99D-4215-A55A-E8FE2C875EDD}"/>
                </a:ext>
              </a:extLst>
            </p:cNvPr>
            <p:cNvSpPr/>
            <p:nvPr/>
          </p:nvSpPr>
          <p:spPr>
            <a:xfrm>
              <a:off x="9408298" y="4537228"/>
              <a:ext cx="2369315" cy="995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dirty="0"/>
                <a:t>Открывается окно для начала беседы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54F04B8-7FA9-487E-AF57-370D345CFB0C}"/>
                </a:ext>
              </a:extLst>
            </p:cNvPr>
            <p:cNvSpPr/>
            <p:nvPr/>
          </p:nvSpPr>
          <p:spPr>
            <a:xfrm>
              <a:off x="7752551" y="4122031"/>
              <a:ext cx="1324598" cy="564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dirty="0"/>
                <a:t>Создать </a:t>
              </a:r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511769A8-D4EB-44DB-8368-64A3B2F64B44}"/>
                </a:ext>
              </a:extLst>
            </p:cNvPr>
            <p:cNvCxnSpPr/>
            <p:nvPr/>
          </p:nvCxnSpPr>
          <p:spPr>
            <a:xfrm flipV="1">
              <a:off x="1811513" y="5211532"/>
              <a:ext cx="851651" cy="132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EED468C6-5DFE-4D1A-8CF2-7D209FDC2B7C}"/>
                </a:ext>
              </a:extLst>
            </p:cNvPr>
            <p:cNvCxnSpPr/>
            <p:nvPr/>
          </p:nvCxnSpPr>
          <p:spPr>
            <a:xfrm flipV="1">
              <a:off x="4495174" y="5277970"/>
              <a:ext cx="908621" cy="34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45442C9-7DDD-42A7-99F8-522D323322D9}"/>
                </a:ext>
              </a:extLst>
            </p:cNvPr>
            <p:cNvCxnSpPr/>
            <p:nvPr/>
          </p:nvCxnSpPr>
          <p:spPr>
            <a:xfrm flipV="1">
              <a:off x="7291834" y="4784242"/>
              <a:ext cx="460717" cy="549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15283FD-0B99-4042-B77B-E8335A67BC26}"/>
                </a:ext>
              </a:extLst>
            </p:cNvPr>
            <p:cNvCxnSpPr/>
            <p:nvPr/>
          </p:nvCxnSpPr>
          <p:spPr>
            <a:xfrm>
              <a:off x="9077149" y="4488431"/>
              <a:ext cx="292216" cy="546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30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1C12F-C322-41D6-BB27-84AC1CD0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995"/>
          </a:xfrm>
        </p:spPr>
        <p:txBody>
          <a:bodyPr>
            <a:normAutofit/>
          </a:bodyPr>
          <a:lstStyle/>
          <a:p>
            <a:r>
              <a:rPr lang="ru-RU" sz="2800" dirty="0"/>
              <a:t>Рефлексия: что получилось? что можно улучшить?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2D352-6CFD-492F-B7AE-0CECBD85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9422"/>
            <a:ext cx="8596668" cy="4478977"/>
          </a:xfrm>
        </p:spPr>
        <p:txBody>
          <a:bodyPr>
            <a:normAutofit fontScale="92500" lnSpcReduction="20000"/>
          </a:bodyPr>
          <a:lstStyle/>
          <a:p>
            <a:r>
              <a:rPr lang="ru-RU" sz="1900" dirty="0"/>
              <a:t>В процессе написания итогового проекта мной была осуществлена следующая работа:</a:t>
            </a:r>
          </a:p>
          <a:p>
            <a:pPr lvl="1">
              <a:buFont typeface="+mj-lt"/>
              <a:buAutoNum type="arabicPeriod"/>
            </a:pPr>
            <a:r>
              <a:rPr lang="ru-RU" sz="1700" dirty="0"/>
              <a:t>Создан тест-план тестирования веб-приложения </a:t>
            </a:r>
            <a:r>
              <a:rPr lang="ru-RU" sz="1700" dirty="0" err="1"/>
              <a:t>Rocket.Chat</a:t>
            </a:r>
            <a:endParaRPr lang="ru-RU" sz="1700" dirty="0"/>
          </a:p>
          <a:p>
            <a:pPr lvl="1">
              <a:buFont typeface="+mj-lt"/>
              <a:buAutoNum type="arabicPeriod"/>
            </a:pPr>
            <a:r>
              <a:rPr lang="ru-RU" sz="1700" dirty="0"/>
              <a:t>Установлена последняя версия тестируемого приложения и изучен его функционал</a:t>
            </a:r>
          </a:p>
          <a:p>
            <a:pPr lvl="1">
              <a:buFont typeface="+mj-lt"/>
              <a:buAutoNum type="arabicPeriod"/>
            </a:pPr>
            <a:r>
              <a:rPr lang="ru-RU" sz="1700" dirty="0"/>
              <a:t>Создана карта (</a:t>
            </a:r>
            <a:r>
              <a:rPr lang="en-US" sz="1700" dirty="0"/>
              <a:t>mind map</a:t>
            </a:r>
            <a:r>
              <a:rPr lang="ru-RU" sz="1700" dirty="0"/>
              <a:t>) функций приложения</a:t>
            </a:r>
          </a:p>
          <a:p>
            <a:pPr lvl="1">
              <a:buFont typeface="+mj-lt"/>
              <a:buAutoNum type="arabicPeriod"/>
            </a:pPr>
            <a:r>
              <a:rPr lang="ru-RU" sz="1700" dirty="0"/>
              <a:t>Создана тестовая стратегия </a:t>
            </a:r>
            <a:r>
              <a:rPr lang="ru-RU" sz="1700" dirty="0" err="1"/>
              <a:t>Rocket.Chat</a:t>
            </a:r>
            <a:endParaRPr lang="ru-RU" sz="1700" dirty="0"/>
          </a:p>
          <a:p>
            <a:pPr lvl="1">
              <a:buFont typeface="+mj-lt"/>
              <a:buAutoNum type="arabicPeriod"/>
            </a:pPr>
            <a:r>
              <a:rPr lang="ru-RU" sz="1700" dirty="0"/>
              <a:t>Написаны сценарии использования</a:t>
            </a:r>
          </a:p>
          <a:p>
            <a:pPr lvl="1">
              <a:buFont typeface="+mj-lt"/>
              <a:buAutoNum type="arabicPeriod"/>
            </a:pPr>
            <a:r>
              <a:rPr lang="ru-RU" sz="1700" dirty="0"/>
              <a:t>Составлены тест-кейсы </a:t>
            </a:r>
          </a:p>
          <a:p>
            <a:pPr lvl="1">
              <a:buFont typeface="+mj-lt"/>
              <a:buAutoNum type="arabicPeriod"/>
            </a:pPr>
            <a:r>
              <a:rPr lang="ru-RU" sz="1700" dirty="0"/>
              <a:t>Сделан тест-репорт</a:t>
            </a:r>
          </a:p>
          <a:p>
            <a:r>
              <a:rPr lang="ru-RU" sz="1900" dirty="0"/>
              <a:t>В процессе знакомства с веб-версией </a:t>
            </a:r>
            <a:r>
              <a:rPr lang="ru-RU" sz="1900" dirty="0" err="1"/>
              <a:t>RocketChat</a:t>
            </a:r>
            <a:r>
              <a:rPr lang="ru-RU" sz="1900" dirty="0"/>
              <a:t>, можно сказать, что чат удобен для работы, общения, в том числе при помощи обмена аудио/видео сообщениями. Меню понятно и доступно пользователям с базовыми навыками. В ходе тестирования можно было написать гораздо больше тест-кейсов, т.к. функционал чата огромен и пришлось ограничиться возможностями доступного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60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1E9F3-A36E-4A9E-8A2E-3DAD4F16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574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список логов </a:t>
            </a:r>
            <a:r>
              <a:rPr lang="en-US" dirty="0" err="1"/>
              <a:t>DevTools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38570B-CF6C-4DB1-9FBC-801352A0E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41" y="1329261"/>
            <a:ext cx="10287405" cy="5268277"/>
          </a:xfrm>
        </p:spPr>
      </p:pic>
    </p:spTree>
    <p:extLst>
      <p:ext uri="{BB962C8B-B14F-4D97-AF65-F5344CB8AC3E}">
        <p14:creationId xmlns:p14="http://schemas.microsoft.com/office/powerpoint/2010/main" val="191246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5C0A93-98FE-4E86-AFB2-DEE6C7E9D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01" y="1216322"/>
            <a:ext cx="10056387" cy="514997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18A6E-D5D5-4CCA-919D-B12FE45D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1708"/>
            <a:ext cx="8596668" cy="672858"/>
          </a:xfrm>
        </p:spPr>
        <p:txBody>
          <a:bodyPr>
            <a:noAutofit/>
          </a:bodyPr>
          <a:lstStyle/>
          <a:p>
            <a:r>
              <a:rPr lang="ru-RU" sz="2400" dirty="0"/>
              <a:t>Дипломный проект прошел 2 </a:t>
            </a:r>
            <a:r>
              <a:rPr lang="en-US" sz="2400" dirty="0"/>
              <a:t>p2p</a:t>
            </a:r>
            <a:r>
              <a:rPr lang="ru-RU" sz="2400" dirty="0"/>
              <a:t>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28411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BBA7B-2C70-4314-9232-24566310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184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выпускной квалификационной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F25F4-2404-43BA-8201-9CABE5B0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483"/>
            <a:ext cx="8596668" cy="437287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dirty="0"/>
              <a:t>Схема STLC, описать особенности каждого этапа;</a:t>
            </a:r>
          </a:p>
          <a:p>
            <a:pPr>
              <a:buFont typeface="+mj-lt"/>
              <a:buAutoNum type="arabicPeriod"/>
            </a:pPr>
            <a:r>
              <a:rPr lang="ru-RU" dirty="0"/>
              <a:t>Стратегия тестирования;</a:t>
            </a:r>
          </a:p>
          <a:p>
            <a:pPr>
              <a:buFont typeface="+mj-lt"/>
              <a:buAutoNum type="arabicPeriod"/>
            </a:pPr>
            <a:r>
              <a:rPr lang="ru-RU" dirty="0"/>
              <a:t>Тест-план для тестирования </a:t>
            </a:r>
            <a:r>
              <a:rPr lang="ru-RU" dirty="0" err="1"/>
              <a:t>бэка</a:t>
            </a:r>
            <a:r>
              <a:rPr lang="ru-RU" dirty="0"/>
              <a:t>, фронта и веба;</a:t>
            </a:r>
          </a:p>
          <a:p>
            <a:pPr>
              <a:buFont typeface="+mj-lt"/>
              <a:buAutoNum type="arabicPeriod"/>
            </a:pPr>
            <a:r>
              <a:rPr lang="ru-RU" dirty="0"/>
              <a:t>Описание используемой базы данных;</a:t>
            </a:r>
          </a:p>
          <a:p>
            <a:pPr>
              <a:buFont typeface="+mj-lt"/>
              <a:buAutoNum type="arabicPeriod"/>
            </a:pPr>
            <a:r>
              <a:rPr lang="ru-RU" dirty="0"/>
              <a:t>Описание тестовой модели для тестирования (выбранного) функционала;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/>
              <a:t>6. Список логов </a:t>
            </a:r>
            <a:r>
              <a:rPr lang="en-US" dirty="0" err="1"/>
              <a:t>DevTools</a:t>
            </a:r>
            <a:r>
              <a:rPr lang="en-US" dirty="0"/>
              <a:t>;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Тест-репорт;</a:t>
            </a:r>
          </a:p>
          <a:p>
            <a:pPr>
              <a:buFont typeface="+mj-lt"/>
              <a:buAutoNum type="arabicPeriod"/>
            </a:pPr>
            <a:r>
              <a:rPr lang="ru-RU" dirty="0"/>
              <a:t>Список интеграционных взаимодействий;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Рефлексия: что получилось? что можно улучшить?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45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7EAA2-9DDB-4F99-9A56-78E51A24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7" y="124692"/>
            <a:ext cx="7647709" cy="534390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</a:t>
            </a:r>
            <a:r>
              <a:rPr lang="en-US" dirty="0"/>
              <a:t>STLC</a:t>
            </a:r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60DBE51-1825-40DD-8ECE-947F358D7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9364"/>
              </p:ext>
            </p:extLst>
          </p:nvPr>
        </p:nvGraphicFramePr>
        <p:xfrm>
          <a:off x="398463" y="659081"/>
          <a:ext cx="8875712" cy="515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57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7EAA2-9DDB-4F99-9A56-78E51A24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7" y="124692"/>
            <a:ext cx="7647709" cy="534390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</a:t>
            </a:r>
            <a:r>
              <a:rPr lang="en-US" dirty="0"/>
              <a:t>STLC</a:t>
            </a:r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60DBE51-1825-40DD-8ECE-947F358D7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635937"/>
              </p:ext>
            </p:extLst>
          </p:nvPr>
        </p:nvGraphicFramePr>
        <p:xfrm>
          <a:off x="398463" y="659081"/>
          <a:ext cx="8875712" cy="515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37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A09E9-7DB4-47F8-ABBA-8AE14EEE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85" y="287902"/>
            <a:ext cx="7791751" cy="536369"/>
          </a:xfrm>
        </p:spPr>
        <p:txBody>
          <a:bodyPr>
            <a:noAutofit/>
          </a:bodyPr>
          <a:lstStyle/>
          <a:p>
            <a:r>
              <a:rPr lang="ru-RU" sz="2400" dirty="0"/>
              <a:t>Карта функций </a:t>
            </a:r>
            <a:r>
              <a:rPr lang="en-US" sz="2400" dirty="0" err="1"/>
              <a:t>Rocket.Chat</a:t>
            </a:r>
            <a:r>
              <a:rPr lang="en-US" sz="2400" dirty="0"/>
              <a:t> – </a:t>
            </a:r>
            <a:r>
              <a:rPr lang="ru-RU" sz="2400" dirty="0"/>
              <a:t>Домашняя страница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4DFB1A-EE27-422D-9894-8C6FFA60F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375" y="877784"/>
            <a:ext cx="6495273" cy="5692314"/>
          </a:xfrm>
        </p:spPr>
      </p:pic>
    </p:spTree>
    <p:extLst>
      <p:ext uri="{BB962C8B-B14F-4D97-AF65-F5344CB8AC3E}">
        <p14:creationId xmlns:p14="http://schemas.microsoft.com/office/powerpoint/2010/main" val="87101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A09E9-7DB4-47F8-ABBA-8AE14EEE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85" y="326571"/>
            <a:ext cx="7352364" cy="519482"/>
          </a:xfrm>
        </p:spPr>
        <p:txBody>
          <a:bodyPr>
            <a:noAutofit/>
          </a:bodyPr>
          <a:lstStyle/>
          <a:p>
            <a:r>
              <a:rPr lang="ru-RU" sz="2400" dirty="0"/>
              <a:t>Карта функций </a:t>
            </a:r>
            <a:r>
              <a:rPr lang="en-US" sz="2400" dirty="0" err="1"/>
              <a:t>Rocket.Chat</a:t>
            </a:r>
            <a:r>
              <a:rPr lang="en-US" sz="2400" dirty="0"/>
              <a:t> – </a:t>
            </a:r>
            <a:r>
              <a:rPr lang="ru-RU" sz="2400" dirty="0" err="1"/>
              <a:t>Сайдбар</a:t>
            </a:r>
            <a:endParaRPr lang="ru-RU" sz="2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2A4CA75-A9E5-4252-817C-D0B90837B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263" y="846053"/>
            <a:ext cx="6549386" cy="6011947"/>
          </a:xfrm>
        </p:spPr>
      </p:pic>
    </p:spTree>
    <p:extLst>
      <p:ext uri="{BB962C8B-B14F-4D97-AF65-F5344CB8AC3E}">
        <p14:creationId xmlns:p14="http://schemas.microsoft.com/office/powerpoint/2010/main" val="234938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A09E9-7DB4-47F8-ABBA-8AE14EEE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85" y="287902"/>
            <a:ext cx="6604219" cy="536369"/>
          </a:xfrm>
        </p:spPr>
        <p:txBody>
          <a:bodyPr>
            <a:noAutofit/>
          </a:bodyPr>
          <a:lstStyle/>
          <a:p>
            <a:r>
              <a:rPr lang="ru-RU" sz="2400" dirty="0"/>
              <a:t>Карта функций </a:t>
            </a:r>
            <a:r>
              <a:rPr lang="en-US" sz="2400" dirty="0" err="1"/>
              <a:t>Rocket.Chat</a:t>
            </a:r>
            <a:r>
              <a:rPr lang="en-US" sz="2400" dirty="0"/>
              <a:t> – </a:t>
            </a:r>
            <a:r>
              <a:rPr lang="ru-RU" sz="2400" dirty="0"/>
              <a:t>Чат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72640BD-EDC4-4C7E-8459-201F55CEE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64" y="870900"/>
            <a:ext cx="6460176" cy="5901458"/>
          </a:xfrm>
        </p:spPr>
      </p:pic>
    </p:spTree>
    <p:extLst>
      <p:ext uri="{BB962C8B-B14F-4D97-AF65-F5344CB8AC3E}">
        <p14:creationId xmlns:p14="http://schemas.microsoft.com/office/powerpoint/2010/main" val="256716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26571"/>
            <a:ext cx="8596668" cy="492826"/>
          </a:xfrm>
        </p:spPr>
        <p:txBody>
          <a:bodyPr>
            <a:normAutofit/>
          </a:bodyPr>
          <a:lstStyle/>
          <a:p>
            <a:r>
              <a:rPr lang="ru-RU" sz="2000" dirty="0"/>
              <a:t>Стратегия тестирования </a:t>
            </a:r>
            <a:r>
              <a:rPr lang="en-US" sz="2000" dirty="0" err="1"/>
              <a:t>Rocket.Chat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10" y="819397"/>
            <a:ext cx="9221190" cy="577734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Введение.</a:t>
            </a:r>
            <a:r>
              <a:rPr lang="ru-RU" sz="1200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ru-RU" sz="1200" dirty="0">
                <a:cs typeface="Times New Roman" panose="02020603050405020304" pitchFamily="18" charset="0"/>
              </a:rPr>
              <a:t>Создание новой облачной Веб-версии чата </a:t>
            </a:r>
            <a:r>
              <a:rPr lang="en-US" sz="1200" dirty="0">
                <a:cs typeface="Times New Roman" panose="02020603050405020304" pitchFamily="18" charset="0"/>
              </a:rPr>
              <a:t>Rocket</a:t>
            </a:r>
            <a:r>
              <a:rPr lang="ru-RU" sz="1200" dirty="0">
                <a:cs typeface="Times New Roman" panose="02020603050405020304" pitchFamily="18" charset="0"/>
              </a:rPr>
              <a:t>.</a:t>
            </a:r>
            <a:r>
              <a:rPr lang="en-US" sz="1200" dirty="0">
                <a:cs typeface="Times New Roman" panose="02020603050405020304" pitchFamily="18" charset="0"/>
              </a:rPr>
              <a:t>Chat</a:t>
            </a:r>
            <a:r>
              <a:rPr lang="ru-RU" sz="1200" dirty="0">
                <a:cs typeface="Times New Roman" panose="02020603050405020304" pitchFamily="18" charset="0"/>
              </a:rPr>
              <a:t> предназначенного только для внутреннего общения сотрудников компании </a:t>
            </a:r>
            <a:r>
              <a:rPr lang="en-US" sz="1200" dirty="0" err="1">
                <a:cs typeface="Times New Roman" panose="02020603050405020304" pitchFamily="18" charset="0"/>
              </a:rPr>
              <a:t>Acoola</a:t>
            </a:r>
            <a:r>
              <a:rPr lang="ru-RU" sz="1200" dirty="0">
                <a:cs typeface="Times New Roman" panose="02020603050405020304" pitchFamily="18" charset="0"/>
              </a:rPr>
              <a:t>. Особенностью </a:t>
            </a:r>
            <a:r>
              <a:rPr lang="en-US" sz="1200" dirty="0">
                <a:cs typeface="Times New Roman" panose="02020603050405020304" pitchFamily="18" charset="0"/>
              </a:rPr>
              <a:t>Rocket</a:t>
            </a:r>
            <a:r>
              <a:rPr lang="ru-RU" sz="1200" dirty="0">
                <a:cs typeface="Times New Roman" panose="02020603050405020304" pitchFamily="18" charset="0"/>
              </a:rPr>
              <a:t>.</a:t>
            </a:r>
            <a:r>
              <a:rPr lang="en-US" sz="1200" dirty="0">
                <a:cs typeface="Times New Roman" panose="02020603050405020304" pitchFamily="18" charset="0"/>
              </a:rPr>
              <a:t>Chat</a:t>
            </a:r>
            <a:r>
              <a:rPr lang="ru-RU" sz="1200" dirty="0">
                <a:cs typeface="Times New Roman" panose="02020603050405020304" pitchFamily="18" charset="0"/>
              </a:rPr>
              <a:t> является возможность его модификации без ограничений, а так же его можно развернуть на собственном сервере, что минимизирует возможность утечек информации третьим лица. Необходимо провести полное тестирование приложения от настройки до использования для общения.</a:t>
            </a:r>
          </a:p>
          <a:p>
            <a:pPr lvl="0">
              <a:buFont typeface="+mj-lt"/>
              <a:buAutoNum type="arabicPeriod"/>
            </a:pPr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Типы проводимого тестирования</a:t>
            </a:r>
            <a:r>
              <a:rPr lang="ru-RU" sz="1200" b="1" dirty="0">
                <a:solidFill>
                  <a:srgbClr val="00B050"/>
                </a:solidFill>
                <a:cs typeface="Times New Roman" panose="02020603050405020304" pitchFamily="18" charset="0"/>
              </a:rPr>
              <a:t>. </a:t>
            </a:r>
            <a:r>
              <a:rPr lang="ru-RU" sz="1200" dirty="0">
                <a:cs typeface="Times New Roman" panose="02020603050405020304" pitchFamily="18" charset="0"/>
              </a:rPr>
              <a:t>Функциональное тестирование (Добавление/удаление пользователей/каналов/чатов и прочие функции веб-версии </a:t>
            </a:r>
            <a:r>
              <a:rPr lang="en-US" sz="1200" dirty="0">
                <a:cs typeface="Times New Roman" panose="02020603050405020304" pitchFamily="18" charset="0"/>
              </a:rPr>
              <a:t>Rocket</a:t>
            </a:r>
            <a:r>
              <a:rPr lang="ru-RU" sz="1200" dirty="0">
                <a:cs typeface="Times New Roman" panose="02020603050405020304" pitchFamily="18" charset="0"/>
              </a:rPr>
              <a:t>.</a:t>
            </a:r>
            <a:r>
              <a:rPr lang="en-US" sz="1200" dirty="0">
                <a:cs typeface="Times New Roman" panose="02020603050405020304" pitchFamily="18" charset="0"/>
              </a:rPr>
              <a:t>Chat</a:t>
            </a:r>
            <a:r>
              <a:rPr lang="ru-RU" sz="1200" dirty="0">
                <a:cs typeface="Times New Roman" panose="02020603050405020304" pitchFamily="18" charset="0"/>
              </a:rPr>
              <a:t>). Тестирование удобства использования (Нужно проверить насколько удобно пользоваться </a:t>
            </a:r>
            <a:r>
              <a:rPr lang="en-US" sz="1200" dirty="0">
                <a:cs typeface="Times New Roman" panose="02020603050405020304" pitchFamily="18" charset="0"/>
              </a:rPr>
              <a:t>Rocket</a:t>
            </a:r>
            <a:r>
              <a:rPr lang="ru-RU" sz="1200" dirty="0">
                <a:cs typeface="Times New Roman" panose="02020603050405020304" pitchFamily="18" charset="0"/>
              </a:rPr>
              <a:t>.</a:t>
            </a:r>
            <a:r>
              <a:rPr lang="en-US" sz="1200" dirty="0">
                <a:cs typeface="Times New Roman" panose="02020603050405020304" pitchFamily="18" charset="0"/>
              </a:rPr>
              <a:t>Chat</a:t>
            </a:r>
            <a:r>
              <a:rPr lang="ru-RU" sz="1200" dirty="0">
                <a:cs typeface="Times New Roman" panose="02020603050405020304" pitchFamily="18" charset="0"/>
              </a:rPr>
              <a:t>. </a:t>
            </a:r>
            <a:r>
              <a:rPr lang="en-US" sz="1200" dirty="0">
                <a:cs typeface="Times New Roman" panose="02020603050405020304" pitchFamily="18" charset="0"/>
              </a:rPr>
              <a:t>UI – </a:t>
            </a:r>
            <a:r>
              <a:rPr lang="ru-RU" sz="1200" dirty="0">
                <a:cs typeface="Times New Roman" panose="02020603050405020304" pitchFamily="18" charset="0"/>
              </a:rPr>
              <a:t>Тестирование (Протестировать правильность взаимодействие компонентов системы друг с другом и провести кросс-браузерное тестирование). Тестирование удобства использования (Нужно проверить насколько удобно пользоваться </a:t>
            </a:r>
            <a:r>
              <a:rPr lang="ru-RU" sz="1200" dirty="0" err="1">
                <a:cs typeface="Times New Roman" panose="02020603050405020304" pitchFamily="18" charset="0"/>
              </a:rPr>
              <a:t>Rocket.Chat</a:t>
            </a:r>
            <a:r>
              <a:rPr lang="ru-RU" sz="1200" dirty="0">
                <a:cs typeface="Times New Roman" panose="02020603050405020304" pitchFamily="18" charset="0"/>
              </a:rPr>
              <a:t>). Тестирование Безопасности (Протестировать настройки безопасности). </a:t>
            </a:r>
            <a:endParaRPr lang="en-US" sz="1200" dirty="0">
              <a:cs typeface="Times New Roman" panose="02020603050405020304" pitchFamily="18" charset="0"/>
            </a:endParaRPr>
          </a:p>
          <a:p>
            <a:pPr lvl="0">
              <a:buFont typeface="+mj-lt"/>
              <a:buAutoNum type="arabicPeriod"/>
            </a:pPr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Объекты тестирования</a:t>
            </a:r>
            <a:r>
              <a:rPr lang="ru-RU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sz="1100" dirty="0">
                <a:cs typeface="Times New Roman" panose="02020603050405020304" pitchFamily="18" charset="0"/>
              </a:rPr>
              <a:t>Домашняя страница</a:t>
            </a:r>
            <a:r>
              <a:rPr lang="en-US" sz="1100" dirty="0">
                <a:cs typeface="Times New Roman" panose="02020603050405020304" pitchFamily="18" charset="0"/>
              </a:rPr>
              <a:t> </a:t>
            </a:r>
            <a:r>
              <a:rPr lang="ru-RU" sz="1100" dirty="0">
                <a:cs typeface="Times New Roman" panose="02020603050405020304" pitchFamily="18" charset="0"/>
              </a:rPr>
              <a:t>=</a:t>
            </a:r>
            <a:r>
              <a:rPr lang="en-US" sz="1100" dirty="0">
                <a:cs typeface="Times New Roman" panose="02020603050405020304" pitchFamily="18" charset="0"/>
              </a:rPr>
              <a:t> </a:t>
            </a:r>
            <a:r>
              <a:rPr lang="ru-RU" sz="1100" dirty="0">
                <a:cs typeface="Times New Roman" panose="02020603050405020304" pitchFamily="18" charset="0"/>
              </a:rPr>
              <a:t>Настройки (Администрирование) - (Руководство по пробному периоду, Информация, </a:t>
            </a:r>
            <a:r>
              <a:rPr lang="ru-RU" sz="1100" dirty="0" err="1">
                <a:cs typeface="Times New Roman" panose="02020603050405020304" pitchFamily="18" charset="0"/>
              </a:rPr>
              <a:t>Moderation</a:t>
            </a:r>
            <a:r>
              <a:rPr lang="ru-RU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console</a:t>
            </a:r>
            <a:r>
              <a:rPr lang="ru-RU" sz="1100" dirty="0">
                <a:cs typeface="Times New Roman" panose="02020603050405020304" pitchFamily="18" charset="0"/>
              </a:rPr>
              <a:t>, Импортировать, Пользователи, Комнаты, Приглашения, Регистрация, Просмотр логов, Пользовательские звуки, </a:t>
            </a:r>
            <a:r>
              <a:rPr lang="ru-RU" sz="1100" dirty="0" err="1">
                <a:cs typeface="Times New Roman" panose="02020603050405020304" pitchFamily="18" charset="0"/>
              </a:rPr>
              <a:t>Federation</a:t>
            </a:r>
            <a:r>
              <a:rPr lang="ru-RU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Dashboard</a:t>
            </a:r>
            <a:r>
              <a:rPr lang="ru-RU" sz="1100" dirty="0">
                <a:cs typeface="Times New Roman" panose="02020603050405020304" pitchFamily="18" charset="0"/>
              </a:rPr>
              <a:t>, Почтовые ящики, Пользовательские эмодзи, Интеграции, Приложения </a:t>
            </a:r>
            <a:r>
              <a:rPr lang="ru-RU" sz="1100" dirty="0" err="1">
                <a:cs typeface="Times New Roman" panose="02020603050405020304" pitchFamily="18" charset="0"/>
              </a:rPr>
              <a:t>Oauth</a:t>
            </a:r>
            <a:r>
              <a:rPr lang="ru-RU" sz="1100" dirty="0">
                <a:cs typeface="Times New Roman" panose="02020603050405020304" pitchFamily="18" charset="0"/>
              </a:rPr>
              <a:t>, Отправка почты, </a:t>
            </a:r>
            <a:r>
              <a:rPr lang="ru-RU" sz="1100" dirty="0" err="1">
                <a:cs typeface="Times New Roman" panose="02020603050405020304" pitchFamily="18" charset="0"/>
              </a:rPr>
              <a:t>User</a:t>
            </a:r>
            <a:r>
              <a:rPr lang="ru-RU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Status</a:t>
            </a:r>
            <a:r>
              <a:rPr lang="ru-RU" sz="1100" dirty="0">
                <a:cs typeface="Times New Roman" panose="02020603050405020304" pitchFamily="18" charset="0"/>
              </a:rPr>
              <a:t>, Права доступа, Настройки, Управление устройствами, </a:t>
            </a:r>
            <a:r>
              <a:rPr lang="ru-RU" sz="1100" dirty="0" err="1">
                <a:cs typeface="Times New Roman" panose="02020603050405020304" pitchFamily="18" charset="0"/>
              </a:rPr>
              <a:t>Engagement</a:t>
            </a:r>
            <a:r>
              <a:rPr lang="ru-RU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Dashboard</a:t>
            </a:r>
            <a:r>
              <a:rPr lang="ru-RU" sz="1100" dirty="0">
                <a:cs typeface="Times New Roman" panose="02020603050405020304" pitchFamily="18" charset="0"/>
              </a:rPr>
              <a:t>)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  <a:r>
              <a:rPr lang="ru-RU" sz="1100" dirty="0">
                <a:cs typeface="Times New Roman" panose="02020603050405020304" pitchFamily="18" charset="0"/>
              </a:rPr>
              <a:t>Быстрое меню - (Добавить пользователей, Создать канал, </a:t>
            </a:r>
            <a:r>
              <a:rPr lang="ru-RU" sz="1100" dirty="0" err="1">
                <a:cs typeface="Times New Roman" panose="02020603050405020304" pitchFamily="18" charset="0"/>
              </a:rPr>
              <a:t>Join</a:t>
            </a:r>
            <a:r>
              <a:rPr lang="ru-RU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rooms</a:t>
            </a:r>
            <a:r>
              <a:rPr lang="ru-RU" sz="1100" dirty="0"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cs typeface="Times New Roman" panose="02020603050405020304" pitchFamily="18" charset="0"/>
              </a:rPr>
              <a:t>Mobile</a:t>
            </a:r>
            <a:r>
              <a:rPr lang="ru-RU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apps</a:t>
            </a:r>
            <a:r>
              <a:rPr lang="ru-RU" sz="1100" dirty="0"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cs typeface="Times New Roman" panose="02020603050405020304" pitchFamily="18" charset="0"/>
              </a:rPr>
              <a:t>Desktop</a:t>
            </a:r>
            <a:r>
              <a:rPr lang="ru-RU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apps</a:t>
            </a:r>
            <a:r>
              <a:rPr lang="ru-RU" sz="1100" dirty="0">
                <a:cs typeface="Times New Roman" panose="02020603050405020304" pitchFamily="18" charset="0"/>
              </a:rPr>
              <a:t>, Документация, </a:t>
            </a:r>
            <a:r>
              <a:rPr lang="ru-RU" sz="1100" dirty="0" err="1">
                <a:cs typeface="Times New Roman" panose="02020603050405020304" pitchFamily="18" charset="0"/>
              </a:rPr>
              <a:t>Customize</a:t>
            </a:r>
            <a:r>
              <a:rPr lang="ru-RU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content</a:t>
            </a:r>
            <a:r>
              <a:rPr lang="ru-RU" sz="1100" dirty="0">
                <a:cs typeface="Times New Roman" panose="02020603050405020304" pitchFamily="18" charset="0"/>
              </a:rPr>
              <a:t>)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  <a:r>
              <a:rPr lang="ru-RU" sz="1100" dirty="0">
                <a:cs typeface="Times New Roman" panose="02020603050405020304" pitchFamily="18" charset="0"/>
              </a:rPr>
              <a:t>FAQ.</a:t>
            </a:r>
            <a:r>
              <a:rPr lang="en-US" sz="1100" dirty="0">
                <a:cs typeface="Times New Roman" panose="02020603050405020304" pitchFamily="18" charset="0"/>
              </a:rPr>
              <a:t> </a:t>
            </a:r>
            <a:endParaRPr lang="ru-RU" sz="1100" dirty="0">
              <a:cs typeface="Times New Roman" panose="02020603050405020304" pitchFamily="18" charset="0"/>
            </a:endParaRPr>
          </a:p>
          <a:p>
            <a:pPr lvl="1"/>
            <a:r>
              <a:rPr lang="ru-RU" sz="1100" dirty="0" err="1">
                <a:cs typeface="Times New Roman" panose="02020603050405020304" pitchFamily="18" charset="0"/>
              </a:rPr>
              <a:t>Сайдбар</a:t>
            </a:r>
            <a:r>
              <a:rPr lang="ru-RU" sz="1100" dirty="0">
                <a:cs typeface="Times New Roman" panose="02020603050405020304" pitchFamily="18" charset="0"/>
              </a:rPr>
              <a:t> =</a:t>
            </a:r>
            <a:r>
              <a:rPr lang="en-US" sz="1100" dirty="0">
                <a:cs typeface="Times New Roman" panose="02020603050405020304" pitchFamily="18" charset="0"/>
              </a:rPr>
              <a:t> </a:t>
            </a:r>
            <a:r>
              <a:rPr lang="ru-RU" sz="1100" dirty="0">
                <a:cs typeface="Times New Roman" panose="02020603050405020304" pitchFamily="18" charset="0"/>
              </a:rPr>
              <a:t>Верхняя панель </a:t>
            </a:r>
            <a:r>
              <a:rPr lang="ru-RU" sz="1100" dirty="0" err="1">
                <a:cs typeface="Times New Roman" panose="02020603050405020304" pitchFamily="18" charset="0"/>
              </a:rPr>
              <a:t>сайдбара</a:t>
            </a:r>
            <a:r>
              <a:rPr lang="en-US" sz="1100" dirty="0">
                <a:cs typeface="Times New Roman" panose="02020603050405020304" pitchFamily="18" charset="0"/>
              </a:rPr>
              <a:t> (</a:t>
            </a:r>
            <a:r>
              <a:rPr lang="ru-RU" sz="1100" dirty="0">
                <a:cs typeface="Times New Roman" panose="02020603050405020304" pitchFamily="18" charset="0"/>
              </a:rPr>
              <a:t>Профиль - (Статус, Тема, Учетная запись -  (Настройки, Язык, Общие, Присутствие пользователя, Уведомления, Сообщения, Подсветка сообщений, Звуковые оповещения, Мои Данные, Профиль, Безопасность, Токены, Настройки </a:t>
            </a:r>
            <a:r>
              <a:rPr lang="ru-RU" sz="1100" dirty="0" err="1">
                <a:cs typeface="Times New Roman" panose="02020603050405020304" pitchFamily="18" charset="0"/>
              </a:rPr>
              <a:t>Omnichannel</a:t>
            </a:r>
            <a:r>
              <a:rPr lang="ru-RU" sz="1100" dirty="0"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cs typeface="Times New Roman" panose="02020603050405020304" pitchFamily="18" charset="0"/>
              </a:rPr>
              <a:t>Manage</a:t>
            </a:r>
            <a:r>
              <a:rPr lang="ru-RU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Devices</a:t>
            </a:r>
            <a:r>
              <a:rPr lang="ru-RU" sz="1100" dirty="0">
                <a:cs typeface="Times New Roman" panose="02020603050405020304" pitchFamily="18" charset="0"/>
              </a:rPr>
              <a:t>), Выход)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  <a:r>
              <a:rPr lang="ru-RU" sz="1100" dirty="0">
                <a:cs typeface="Times New Roman" panose="02020603050405020304" pitchFamily="18" charset="0"/>
              </a:rPr>
              <a:t>Главная, Поиск, Каталог, Вид списка - (Внешний вид, Сортировка, Группировка), Создать - (Канал, Команда, Личная переписка, Обсуждение), Меню – (Администрирование, Приложения, Аудит)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  <a:r>
              <a:rPr lang="ru-RU" sz="1100" dirty="0" err="1">
                <a:cs typeface="Times New Roman" panose="02020603050405020304" pitchFamily="18" charset="0"/>
              </a:rPr>
              <a:t>Omnichannel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  <a:r>
              <a:rPr lang="ru-RU" sz="1100" dirty="0">
                <a:cs typeface="Times New Roman" panose="02020603050405020304" pitchFamily="18" charset="0"/>
              </a:rPr>
              <a:t>Чаты - (Работа с чатами, Меню чата)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  <a:r>
              <a:rPr lang="ru-RU" sz="1100" dirty="0">
                <a:cs typeface="Times New Roman" panose="02020603050405020304" pitchFamily="18" charset="0"/>
              </a:rPr>
              <a:t>Футер.</a:t>
            </a:r>
            <a:r>
              <a:rPr lang="en-US" sz="1100" dirty="0">
                <a:cs typeface="Times New Roman" panose="02020603050405020304" pitchFamily="18" charset="0"/>
              </a:rPr>
              <a:t> </a:t>
            </a:r>
            <a:endParaRPr lang="ru-RU" sz="1100" dirty="0">
              <a:cs typeface="Times New Roman" panose="02020603050405020304" pitchFamily="18" charset="0"/>
            </a:endParaRPr>
          </a:p>
          <a:p>
            <a:pPr lvl="1"/>
            <a:r>
              <a:rPr lang="ru-RU" sz="1100" dirty="0">
                <a:cs typeface="Times New Roman" panose="02020603050405020304" pitchFamily="18" charset="0"/>
              </a:rPr>
              <a:t>Чат =</a:t>
            </a:r>
            <a:r>
              <a:rPr lang="en-US" sz="1100" dirty="0"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cs typeface="Times New Roman" panose="02020603050405020304" pitchFamily="18" charset="0"/>
              </a:rPr>
              <a:t>Хэдер</a:t>
            </a:r>
            <a:r>
              <a:rPr lang="ru-RU" sz="1100" dirty="0">
                <a:cs typeface="Times New Roman" panose="02020603050405020304" pitchFamily="18" charset="0"/>
              </a:rPr>
              <a:t> - (Избранное, Звонок, Информация, </a:t>
            </a:r>
            <a:r>
              <a:rPr lang="ru-RU" sz="1100" dirty="0" err="1">
                <a:cs typeface="Times New Roman" panose="02020603050405020304" pitchFamily="18" charset="0"/>
              </a:rPr>
              <a:t>Треды</a:t>
            </a:r>
            <a:r>
              <a:rPr lang="ru-RU" sz="1100" dirty="0">
                <a:cs typeface="Times New Roman" panose="02020603050405020304" pitchFamily="18" charset="0"/>
              </a:rPr>
              <a:t>, Обсуждение, Участники, Поиск, Файлы, Меню)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  <a:r>
              <a:rPr lang="ru-RU" sz="1100" dirty="0">
                <a:cs typeface="Times New Roman" panose="02020603050405020304" pitchFamily="18" charset="0"/>
              </a:rPr>
              <a:t>Основной экран чата - (Работа с </a:t>
            </a:r>
            <a:r>
              <a:rPr lang="ru-RU" sz="1100" dirty="0" err="1">
                <a:cs typeface="Times New Roman" panose="02020603050405020304" pitchFamily="18" charset="0"/>
              </a:rPr>
              <a:t>медиафайлами</a:t>
            </a:r>
            <a:r>
              <a:rPr lang="ru-RU" sz="1100" dirty="0">
                <a:cs typeface="Times New Roman" panose="02020603050405020304" pitchFamily="18" charset="0"/>
              </a:rPr>
              <a:t>, Цитата, Реакция, Ответить в </a:t>
            </a:r>
            <a:r>
              <a:rPr lang="ru-RU" sz="1100" dirty="0" err="1">
                <a:cs typeface="Times New Roman" panose="02020603050405020304" pitchFamily="18" charset="0"/>
              </a:rPr>
              <a:t>треде</a:t>
            </a:r>
            <a:r>
              <a:rPr lang="ru-RU" sz="1100" dirty="0"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cs typeface="Times New Roman" panose="02020603050405020304" pitchFamily="18" charset="0"/>
              </a:rPr>
              <a:t>Share</a:t>
            </a:r>
            <a:r>
              <a:rPr lang="ru-RU" sz="1100" dirty="0">
                <a:cs typeface="Times New Roman" panose="02020603050405020304" pitchFamily="18" charset="0"/>
              </a:rPr>
              <a:t>, Больше)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  <a:r>
              <a:rPr lang="ru-RU" sz="1100" dirty="0">
                <a:cs typeface="Times New Roman" panose="02020603050405020304" pitchFamily="18" charset="0"/>
              </a:rPr>
              <a:t>Поле ввода - (</a:t>
            </a:r>
            <a:r>
              <a:rPr lang="ru-RU" sz="1100" dirty="0" err="1">
                <a:cs typeface="Times New Roman" panose="02020603050405020304" pitchFamily="18" charset="0"/>
              </a:rPr>
              <a:t>Текстовове</a:t>
            </a:r>
            <a:r>
              <a:rPr lang="ru-RU" sz="1100" dirty="0">
                <a:cs typeface="Times New Roman" panose="02020603050405020304" pitchFamily="18" charset="0"/>
              </a:rPr>
              <a:t> поле ввода, Эмодзи, Стилизация текста, аудио/видео сообщения и файлы, +, Отправка сообщения).</a:t>
            </a:r>
          </a:p>
        </p:txBody>
      </p:sp>
    </p:spTree>
    <p:extLst>
      <p:ext uri="{BB962C8B-B14F-4D97-AF65-F5344CB8AC3E}">
        <p14:creationId xmlns:p14="http://schemas.microsoft.com/office/powerpoint/2010/main" val="60829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26571"/>
            <a:ext cx="8596668" cy="492826"/>
          </a:xfrm>
        </p:spPr>
        <p:txBody>
          <a:bodyPr>
            <a:normAutofit/>
          </a:bodyPr>
          <a:lstStyle/>
          <a:p>
            <a:r>
              <a:rPr lang="ru-RU" sz="2000" dirty="0"/>
              <a:t>Стратегия тестирования </a:t>
            </a:r>
            <a:r>
              <a:rPr lang="en-US" sz="2000" dirty="0" err="1"/>
              <a:t>Rocket.Chat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10" y="819397"/>
            <a:ext cx="9221190" cy="577734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4.  Окружение для работы: </a:t>
            </a:r>
          </a:p>
          <a:p>
            <a:pPr lvl="1"/>
            <a:r>
              <a:rPr lang="en-US" sz="1100" dirty="0">
                <a:cs typeface="Times New Roman" panose="02020603050405020304" pitchFamily="18" charset="0"/>
              </a:rPr>
              <a:t>OS: Microsoft Windows. Version 10.0.19044.1415; </a:t>
            </a:r>
            <a:endParaRPr lang="ru-RU" sz="1100" dirty="0">
              <a:cs typeface="Times New Roman" panose="02020603050405020304" pitchFamily="18" charset="0"/>
            </a:endParaRPr>
          </a:p>
          <a:p>
            <a:pPr lvl="1"/>
            <a:r>
              <a:rPr lang="en-US" sz="1100" dirty="0">
                <a:cs typeface="Times New Roman" panose="02020603050405020304" pitchFamily="18" charset="0"/>
              </a:rPr>
              <a:t>Browser: Chrome 114.0.5735.199</a:t>
            </a:r>
            <a:r>
              <a:rPr lang="ru-RU" sz="1100" dirty="0">
                <a:cs typeface="Times New Roman" panose="02020603050405020304" pitchFamily="18" charset="0"/>
              </a:rPr>
              <a:t> (</a:t>
            </a:r>
            <a:r>
              <a:rPr lang="en-US" sz="1100" dirty="0">
                <a:cs typeface="Times New Roman" panose="02020603050405020304" pitchFamily="18" charset="0"/>
              </a:rPr>
              <a:t>64-</a:t>
            </a:r>
            <a:r>
              <a:rPr lang="ru-RU" sz="1100" dirty="0">
                <a:cs typeface="Times New Roman" panose="02020603050405020304" pitchFamily="18" charset="0"/>
              </a:rPr>
              <a:t>разрядный)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</a:p>
          <a:p>
            <a:pPr lvl="1"/>
            <a:r>
              <a:rPr lang="en-US" sz="1100" dirty="0">
                <a:cs typeface="Times New Roman" panose="02020603050405020304" pitchFamily="18" charset="0"/>
              </a:rPr>
              <a:t>Firefox 115.0.2 (64-</a:t>
            </a:r>
            <a:r>
              <a:rPr lang="ru-RU" sz="1100" dirty="0">
                <a:cs typeface="Times New Roman" panose="02020603050405020304" pitchFamily="18" charset="0"/>
              </a:rPr>
              <a:t>разрядный)</a:t>
            </a:r>
            <a:r>
              <a:rPr lang="en-US" sz="1100" dirty="0">
                <a:cs typeface="Times New Roman" panose="02020603050405020304" pitchFamily="18" charset="0"/>
              </a:rPr>
              <a:t>; </a:t>
            </a:r>
          </a:p>
          <a:p>
            <a:pPr lvl="1"/>
            <a:r>
              <a:rPr lang="en-US" sz="1100" dirty="0" err="1">
                <a:cs typeface="Times New Roman" panose="02020603050405020304" pitchFamily="18" charset="0"/>
              </a:rPr>
              <a:t>Rocket.Chat</a:t>
            </a:r>
            <a:r>
              <a:rPr lang="en-US" sz="1100" dirty="0">
                <a:cs typeface="Times New Roman" panose="02020603050405020304" pitchFamily="18" charset="0"/>
              </a:rPr>
              <a:t> build: 6.2.8</a:t>
            </a:r>
          </a:p>
          <a:p>
            <a:pPr marL="0" indent="0">
              <a:buNone/>
            </a:pP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5.  Виды тестовой документации. </a:t>
            </a:r>
            <a:r>
              <a:rPr lang="ru-RU" sz="1400" dirty="0">
                <a:cs typeface="Times New Roman" panose="02020603050405020304" pitchFamily="18" charset="0"/>
              </a:rPr>
              <a:t>Сценарии использования, Тест-план, Тест-кейсы, Отчет о тестировании</a:t>
            </a:r>
            <a:r>
              <a:rPr lang="en-US" sz="1400" dirty="0">
                <a:cs typeface="Times New Roman" panose="02020603050405020304" pitchFamily="18" charset="0"/>
              </a:rPr>
              <a:t>.</a:t>
            </a:r>
            <a:endParaRPr lang="ru-RU" sz="1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1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6. Когда тестирование можно будет считать завершённым? 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628650" lvl="1" indent="-228600"/>
            <a:r>
              <a:rPr lang="ru-RU" sz="1100" dirty="0">
                <a:cs typeface="Times New Roman" panose="02020603050405020304" pitchFamily="18" charset="0"/>
              </a:rPr>
              <a:t>Все запланированные тесты выполнены, тестов больше нет;</a:t>
            </a:r>
          </a:p>
          <a:p>
            <a:pPr marL="628650" lvl="1" indent="-228600"/>
            <a:r>
              <a:rPr lang="ru-RU" sz="1100" dirty="0">
                <a:cs typeface="Times New Roman" panose="02020603050405020304" pitchFamily="18" charset="0"/>
              </a:rPr>
              <a:t>Анализ результатов показал, что все существенные риски обнаружены и описаны, новых критических багов не прогнозируется;</a:t>
            </a:r>
          </a:p>
          <a:p>
            <a:pPr>
              <a:buFont typeface="+mj-lt"/>
              <a:buAutoNum type="arabicPeriod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6935195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1609</TotalTime>
  <Words>1595</Words>
  <Application>Microsoft Office PowerPoint</Application>
  <PresentationFormat>Широкоэкранный</PresentationFormat>
  <Paragraphs>120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Аспект</vt:lpstr>
      <vt:lpstr>Тестирование веб-приложения Rocket.Chat</vt:lpstr>
      <vt:lpstr>План выпускной квалификационной работы</vt:lpstr>
      <vt:lpstr>Схема STLC</vt:lpstr>
      <vt:lpstr>Схема STLC</vt:lpstr>
      <vt:lpstr>Карта функций Rocket.Chat – Домашняя страница</vt:lpstr>
      <vt:lpstr>Карта функций Rocket.Chat – Сайдбар</vt:lpstr>
      <vt:lpstr>Карта функций Rocket.Chat – Чат</vt:lpstr>
      <vt:lpstr>Стратегия тестирования Rocket.Chat</vt:lpstr>
      <vt:lpstr>Стратегия тестирования Rocket.Chat</vt:lpstr>
      <vt:lpstr>Тест-план для тестирования бэка, фронта и веба</vt:lpstr>
      <vt:lpstr>6. Результаты тестирования (тест-репорт). </vt:lpstr>
      <vt:lpstr>Используемая база данных в Rocket.Chat</vt:lpstr>
      <vt:lpstr>Список интеграционных взаимодействий Rocket.Chat</vt:lpstr>
      <vt:lpstr>Описание тестовой модели (функция создания личной переписки)</vt:lpstr>
      <vt:lpstr>Тестовые модели – это абстрактные наглядные схемы, описывающие состояние, взаимодействия и связи системных компонентов. Тестирование на основе моделей – одна из техник тестирования черного ящика.  </vt:lpstr>
      <vt:lpstr>Рефлексия: что получилось? что можно улучшить?</vt:lpstr>
      <vt:lpstr>список логов DevTools</vt:lpstr>
      <vt:lpstr>Дипломный проект прошел 2 p2p проверки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Duke</dc:creator>
  <cp:lastModifiedBy>Duke</cp:lastModifiedBy>
  <cp:revision>30</cp:revision>
  <dcterms:created xsi:type="dcterms:W3CDTF">2023-07-14T14:23:33Z</dcterms:created>
  <dcterms:modified xsi:type="dcterms:W3CDTF">2023-07-22T11:32:03Z</dcterms:modified>
</cp:coreProperties>
</file>