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8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91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57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88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6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6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34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8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6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8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6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0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0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8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4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04701C-E521-40E7-9F74-15235BA84B4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142D28-76B5-4425-B017-7F7E941FE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6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SIRX Model-Ebola in West Africa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proposal: Reid </a:t>
            </a:r>
            <a:r>
              <a:rPr lang="en-US" dirty="0" smtClean="0"/>
              <a:t>Blouin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Sierra Leone Predictions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3" y="2379372"/>
            <a:ext cx="9915109" cy="4010357"/>
          </a:xfrm>
        </p:spPr>
      </p:pic>
    </p:spTree>
    <p:extLst>
      <p:ext uri="{BB962C8B-B14F-4D97-AF65-F5344CB8AC3E}">
        <p14:creationId xmlns:p14="http://schemas.microsoft.com/office/powerpoint/2010/main" val="41874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2077432"/>
            <a:ext cx="7152847" cy="4780567"/>
          </a:xfrm>
        </p:spPr>
      </p:pic>
    </p:spTree>
    <p:extLst>
      <p:ext uri="{BB962C8B-B14F-4D97-AF65-F5344CB8AC3E}">
        <p14:creationId xmlns:p14="http://schemas.microsoft.com/office/powerpoint/2010/main" val="39904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Parameters &amp; Uncertainties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Guinea </a:t>
            </a:r>
            <a:r>
              <a:rPr lang="el-GR" dirty="0"/>
              <a:t>β=6.28</a:t>
            </a:r>
            <a:r>
              <a:rPr lang="en-US" dirty="0"/>
              <a:t>e-7 </a:t>
            </a:r>
            <a:r>
              <a:rPr lang="en-US" dirty="0" smtClean="0"/>
              <a:t>(+2.02e-8) (–2.08e-8)</a:t>
            </a:r>
            <a:endParaRPr lang="en-US" dirty="0"/>
          </a:p>
          <a:p>
            <a:r>
              <a:rPr lang="en-US" dirty="0"/>
              <a:t>Guinea α=.005 + or </a:t>
            </a:r>
            <a:r>
              <a:rPr lang="en-US" dirty="0" smtClean="0"/>
              <a:t>(–0.000)</a:t>
            </a:r>
            <a:endParaRPr lang="en-US" dirty="0"/>
          </a:p>
          <a:p>
            <a:r>
              <a:rPr lang="en-US" dirty="0"/>
              <a:t>Guinea </a:t>
            </a:r>
            <a:r>
              <a:rPr lang="el-GR" i="1" dirty="0"/>
              <a:t>ζ=</a:t>
            </a:r>
            <a:r>
              <a:rPr lang="el-GR" dirty="0"/>
              <a:t>0.12+ </a:t>
            </a:r>
            <a:r>
              <a:rPr lang="en-US" dirty="0"/>
              <a:t>or </a:t>
            </a:r>
            <a:r>
              <a:rPr lang="en-US" dirty="0" smtClean="0"/>
              <a:t>(–0.000)</a:t>
            </a:r>
            <a:endParaRPr lang="en-US" dirty="0"/>
          </a:p>
          <a:p>
            <a:r>
              <a:rPr lang="en-US" dirty="0"/>
              <a:t>Sierra </a:t>
            </a:r>
            <a:r>
              <a:rPr lang="el-GR" dirty="0"/>
              <a:t>β=1.68</a:t>
            </a:r>
            <a:r>
              <a:rPr lang="en-US" dirty="0" smtClean="0"/>
              <a:t>e-06 </a:t>
            </a:r>
            <a:r>
              <a:rPr lang="en-US" dirty="0" smtClean="0"/>
              <a:t>(+7.26e-8) (–6.95e-8)</a:t>
            </a:r>
            <a:endParaRPr lang="en-US" dirty="0"/>
          </a:p>
          <a:p>
            <a:r>
              <a:rPr lang="es-ES" dirty="0"/>
              <a:t>Sierra α=.013 + </a:t>
            </a:r>
            <a:r>
              <a:rPr lang="es-ES" dirty="0" smtClean="0"/>
              <a:t>(.001) (–.002)</a:t>
            </a:r>
            <a:endParaRPr lang="es-ES" dirty="0"/>
          </a:p>
          <a:p>
            <a:r>
              <a:rPr lang="en-US" dirty="0"/>
              <a:t>Sierra </a:t>
            </a:r>
            <a:r>
              <a:rPr lang="el-GR" i="1" dirty="0"/>
              <a:t>ζ=</a:t>
            </a:r>
            <a:r>
              <a:rPr lang="el-GR" dirty="0"/>
              <a:t>0.031 </a:t>
            </a:r>
            <a:r>
              <a:rPr lang="en-US" dirty="0" smtClean="0"/>
              <a:t>(</a:t>
            </a:r>
            <a:r>
              <a:rPr lang="el-GR" dirty="0" smtClean="0"/>
              <a:t>+.002</a:t>
            </a:r>
            <a:r>
              <a:rPr lang="en-US" dirty="0" smtClean="0"/>
              <a:t>)</a:t>
            </a:r>
            <a:r>
              <a:rPr lang="el-GR" dirty="0" smtClean="0"/>
              <a:t> </a:t>
            </a:r>
            <a:r>
              <a:rPr lang="en-US" dirty="0" smtClean="0"/>
              <a:t> (</a:t>
            </a:r>
            <a:r>
              <a:rPr lang="el-GR" dirty="0" smtClean="0"/>
              <a:t>–.001</a:t>
            </a:r>
            <a:r>
              <a:rPr lang="en-US" dirty="0" smtClean="0"/>
              <a:t>)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788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of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SIRX Model</a:t>
            </a:r>
          </a:p>
          <a:p>
            <a:r>
              <a:rPr lang="en-US" dirty="0" smtClean="0"/>
              <a:t>Study the changes in Various Populations</a:t>
            </a:r>
          </a:p>
          <a:p>
            <a:r>
              <a:rPr lang="en-US" dirty="0" smtClean="0"/>
              <a:t>S- Susceptible Population</a:t>
            </a:r>
          </a:p>
          <a:p>
            <a:r>
              <a:rPr lang="en-US" dirty="0" smtClean="0"/>
              <a:t>I-Infected Population</a:t>
            </a:r>
          </a:p>
          <a:p>
            <a:r>
              <a:rPr lang="en-US" dirty="0" smtClean="0"/>
              <a:t>R-Recovered Population</a:t>
            </a:r>
          </a:p>
          <a:p>
            <a:r>
              <a:rPr lang="en-US" dirty="0" smtClean="0"/>
              <a:t>X-Dead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to Empirical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strong insight into how diseases are transmitted</a:t>
            </a:r>
          </a:p>
          <a:p>
            <a:pPr lvl="1"/>
            <a:r>
              <a:rPr lang="en-US" dirty="0" smtClean="0"/>
              <a:t>Public Health Concerns &amp; Control effects</a:t>
            </a:r>
          </a:p>
          <a:p>
            <a:pPr lvl="1"/>
            <a:r>
              <a:rPr lang="en-US" dirty="0" smtClean="0"/>
              <a:t>Ebola, Cholera, Plague</a:t>
            </a:r>
          </a:p>
          <a:p>
            <a:r>
              <a:rPr lang="en-US" dirty="0" smtClean="0"/>
              <a:t>Models date back to Early 20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</a:p>
          <a:p>
            <a:r>
              <a:rPr lang="en-US" dirty="0" smtClean="0"/>
              <a:t>Allows us to focus on different time periods of virus outbreak</a:t>
            </a:r>
          </a:p>
          <a:p>
            <a:pPr lvl="1"/>
            <a:r>
              <a:rPr lang="en-US" dirty="0" smtClean="0"/>
              <a:t>Focus on Ebola over a longer period of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Question’s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strength of my interaction variables</a:t>
            </a:r>
          </a:p>
          <a:p>
            <a:r>
              <a:rPr lang="en-US" dirty="0" smtClean="0"/>
              <a:t>How the spread of Ebola occurs &amp; how a susceptible population changes</a:t>
            </a:r>
          </a:p>
          <a:p>
            <a:pPr lvl="1"/>
            <a:r>
              <a:rPr lang="en-US" dirty="0" smtClean="0"/>
              <a:t>S’=-</a:t>
            </a:r>
            <a:r>
              <a:rPr lang="el-GR" dirty="0" smtClean="0"/>
              <a:t>β</a:t>
            </a:r>
            <a:r>
              <a:rPr lang="en-US" dirty="0" smtClean="0"/>
              <a:t>*S*I</a:t>
            </a:r>
          </a:p>
          <a:p>
            <a:r>
              <a:rPr lang="en-US" dirty="0" smtClean="0"/>
              <a:t>The rate at which and infected population grows</a:t>
            </a:r>
          </a:p>
          <a:p>
            <a:pPr lvl="1"/>
            <a:r>
              <a:rPr lang="en-US" dirty="0" smtClean="0"/>
              <a:t>I’=</a:t>
            </a:r>
            <a:r>
              <a:rPr lang="el-GR" dirty="0"/>
              <a:t> </a:t>
            </a:r>
            <a:r>
              <a:rPr lang="en-US" dirty="0" smtClean="0"/>
              <a:t>+</a:t>
            </a:r>
            <a:r>
              <a:rPr lang="el-GR" dirty="0" smtClean="0"/>
              <a:t>β</a:t>
            </a:r>
            <a:r>
              <a:rPr lang="en-US" dirty="0" smtClean="0"/>
              <a:t>*S*I</a:t>
            </a:r>
          </a:p>
          <a:p>
            <a:r>
              <a:rPr lang="en-US" dirty="0" smtClean="0"/>
              <a:t>The rate at which an infected population recovers or dies</a:t>
            </a:r>
            <a:endParaRPr lang="en-US" dirty="0"/>
          </a:p>
          <a:p>
            <a:pPr lvl="1"/>
            <a:r>
              <a:rPr lang="en-US" dirty="0" smtClean="0"/>
              <a:t>R’=+</a:t>
            </a:r>
            <a:r>
              <a:rPr lang="el-GR" dirty="0"/>
              <a:t> </a:t>
            </a:r>
            <a:r>
              <a:rPr lang="el-GR" dirty="0" smtClean="0"/>
              <a:t>Ζ </a:t>
            </a:r>
            <a:r>
              <a:rPr lang="en-US" dirty="0" smtClean="0"/>
              <a:t>*I</a:t>
            </a:r>
          </a:p>
          <a:p>
            <a:pPr lvl="1"/>
            <a:r>
              <a:rPr lang="en-US" dirty="0" smtClean="0"/>
              <a:t>X’= +</a:t>
            </a:r>
            <a:r>
              <a:rPr lang="el-GR" dirty="0"/>
              <a:t> α</a:t>
            </a:r>
            <a:r>
              <a:rPr lang="el-GR" b="1" dirty="0"/>
              <a:t> </a:t>
            </a:r>
            <a:r>
              <a:rPr lang="en-US" dirty="0" smtClean="0"/>
              <a:t>*I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9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Set-2014 Ebola Virus- West Africa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examined Ebola for countries in North America, Europe, Africa</a:t>
            </a:r>
          </a:p>
          <a:p>
            <a:r>
              <a:rPr lang="en-US" dirty="0" smtClean="0"/>
              <a:t>Examined Cumulative Cases, Cumulative Deaths </a:t>
            </a:r>
          </a:p>
          <a:p>
            <a:pPr lvl="1"/>
            <a:r>
              <a:rPr lang="en-US" dirty="0" smtClean="0"/>
              <a:t>Suspected &amp; confirmed Cases &amp; Deaths</a:t>
            </a:r>
          </a:p>
          <a:p>
            <a:r>
              <a:rPr lang="en-US" dirty="0" smtClean="0"/>
              <a:t>From August 29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2014- January 6</a:t>
            </a:r>
            <a:r>
              <a:rPr lang="en-US" baseline="30000" dirty="0" smtClean="0"/>
              <a:t>th</a:t>
            </a:r>
            <a:r>
              <a:rPr lang="en-US" dirty="0" smtClean="0"/>
              <a:t>, 2016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224621"/>
            <a:ext cx="4572986" cy="2433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91" y="4288954"/>
            <a:ext cx="4671253" cy="23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Guinea Pyndamics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sim=Simulation()</a:t>
            </a:r>
          </a:p>
          <a:p>
            <a:r>
              <a:rPr lang="en-US" dirty="0"/>
              <a:t>sim.add("S'=-beta*S*I",25000,plot=1)</a:t>
            </a:r>
          </a:p>
          <a:p>
            <a:r>
              <a:rPr lang="en-US" dirty="0"/>
              <a:t>sim.add("I'=beta*S*I-zeta*I-alpha*I",650,plot=2)</a:t>
            </a:r>
          </a:p>
          <a:p>
            <a:r>
              <a:rPr lang="en-US" dirty="0"/>
              <a:t>sim.add("R'=zeta*I",0,plot=3)</a:t>
            </a:r>
          </a:p>
          <a:p>
            <a:r>
              <a:rPr lang="en-US" dirty="0"/>
              <a:t>sim.add("X'=alpha*I",0,plot=4)</a:t>
            </a:r>
          </a:p>
          <a:p>
            <a:r>
              <a:rPr lang="en-US" dirty="0"/>
              <a:t>sim.add("C=I+R+X",plot=5)</a:t>
            </a:r>
          </a:p>
          <a:p>
            <a:r>
              <a:rPr lang="en-US" dirty="0"/>
              <a:t>sim.params(beta=6.28e-7,zeta=.005,alpha=.012)</a:t>
            </a:r>
          </a:p>
          <a:p>
            <a:r>
              <a:rPr lang="en-US" dirty="0"/>
              <a:t>sim.add_data(t=t_data,X=X_data,plot=True)</a:t>
            </a:r>
          </a:p>
          <a:p>
            <a:r>
              <a:rPr lang="en-US" dirty="0"/>
              <a:t>sim.add_data(t=t_data,C=C_data,plot=True)</a:t>
            </a:r>
          </a:p>
          <a:p>
            <a:r>
              <a:rPr lang="en-US" dirty="0"/>
              <a:t>sim.run(0,700)</a:t>
            </a:r>
          </a:p>
        </p:txBody>
      </p:sp>
    </p:spTree>
    <p:extLst>
      <p:ext uri="{BB962C8B-B14F-4D97-AF65-F5344CB8AC3E}">
        <p14:creationId xmlns:p14="http://schemas.microsoft.com/office/powerpoint/2010/main" val="19511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1" y="2320506"/>
            <a:ext cx="9254098" cy="3497075"/>
          </a:xfrm>
        </p:spPr>
      </p:pic>
    </p:spTree>
    <p:extLst>
      <p:ext uri="{BB962C8B-B14F-4D97-AF65-F5344CB8AC3E}">
        <p14:creationId xmlns:p14="http://schemas.microsoft.com/office/powerpoint/2010/main" val="15697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31" y="2155037"/>
            <a:ext cx="7047781" cy="4615261"/>
          </a:xfrm>
        </p:spPr>
      </p:pic>
    </p:spTree>
    <p:extLst>
      <p:ext uri="{BB962C8B-B14F-4D97-AF65-F5344CB8AC3E}">
        <p14:creationId xmlns:p14="http://schemas.microsoft.com/office/powerpoint/2010/main" val="6874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Sierra Leone-Initial Pyndamics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sim=Simulation()</a:t>
            </a:r>
          </a:p>
          <a:p>
            <a:r>
              <a:rPr lang="en-US" dirty="0"/>
              <a:t>sim.add("S'=-beta*S*I/25000",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25000</a:t>
            </a:r>
            <a:r>
              <a:rPr lang="en-US" dirty="0"/>
              <a:t>,plot=True)</a:t>
            </a:r>
          </a:p>
          <a:p>
            <a:r>
              <a:rPr lang="en-US" dirty="0"/>
              <a:t>sim.add("I'=beta*S*I-zeta*I-alpha*I",1000,plot=True)</a:t>
            </a:r>
          </a:p>
          <a:p>
            <a:r>
              <a:rPr lang="en-US" dirty="0"/>
              <a:t>sim.add("R'=zeta*I",0,plot=True)</a:t>
            </a:r>
          </a:p>
          <a:p>
            <a:r>
              <a:rPr lang="en-US" dirty="0"/>
              <a:t>sim.add("X'=alpha*I",0,plot=True)</a:t>
            </a:r>
          </a:p>
          <a:p>
            <a:r>
              <a:rPr lang="en-US" dirty="0"/>
              <a:t>sim.add("C=I+R+X",plot=True)</a:t>
            </a:r>
          </a:p>
          <a:p>
            <a:r>
              <a:rPr lang="en-US" dirty="0"/>
              <a:t>sim.params(beta=1.68e-6,zeta=.031,alpha=.013)</a:t>
            </a:r>
          </a:p>
          <a:p>
            <a:r>
              <a:rPr lang="en-US" dirty="0"/>
              <a:t>sim.add_data(t=t_data,X=X_data,plot=True)</a:t>
            </a:r>
          </a:p>
          <a:p>
            <a:r>
              <a:rPr lang="en-US" dirty="0"/>
              <a:t>sim.add_data(t=t_data,C=C_data,plot=True)</a:t>
            </a:r>
          </a:p>
          <a:p>
            <a:r>
              <a:rPr lang="en-US" dirty="0"/>
              <a:t>sim.run(0,700)</a:t>
            </a:r>
          </a:p>
        </p:txBody>
      </p:sp>
    </p:spTree>
    <p:extLst>
      <p:ext uri="{BB962C8B-B14F-4D97-AF65-F5344CB8AC3E}">
        <p14:creationId xmlns:p14="http://schemas.microsoft.com/office/powerpoint/2010/main" val="12203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1856</TotalTime>
  <Words>302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SIRX Model-Ebola in West Africa</vt:lpstr>
      <vt:lpstr>Systems of Study</vt:lpstr>
      <vt:lpstr>Benefits to Empirical Models</vt:lpstr>
      <vt:lpstr>Question’s to Study</vt:lpstr>
      <vt:lpstr>Data Set-2014 Ebola Virus- West Africa</vt:lpstr>
      <vt:lpstr>Guinea Pyndamics Implementation</vt:lpstr>
      <vt:lpstr>Predictions</vt:lpstr>
      <vt:lpstr>Triangle Plot</vt:lpstr>
      <vt:lpstr>Sierra Leone-Initial Pyndamics</vt:lpstr>
      <vt:lpstr>Sierra Leone Predictions</vt:lpstr>
      <vt:lpstr>Triangle Plots</vt:lpstr>
      <vt:lpstr>Estimated Parameters &amp; Uncertainties</vt:lpstr>
    </vt:vector>
  </TitlesOfParts>
  <Company>Bryant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SIRX Model-Ebola in West Africa</dc:title>
  <dc:creator>Windows User</dc:creator>
  <cp:lastModifiedBy>Windows User</cp:lastModifiedBy>
  <cp:revision>21</cp:revision>
  <dcterms:created xsi:type="dcterms:W3CDTF">2016-03-30T14:23:05Z</dcterms:created>
  <dcterms:modified xsi:type="dcterms:W3CDTF">2016-05-03T14:32:28Z</dcterms:modified>
</cp:coreProperties>
</file>