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81" r:id="rId3"/>
    <p:sldId id="282" r:id="rId4"/>
    <p:sldId id="283" r:id="rId5"/>
    <p:sldId id="288" r:id="rId6"/>
    <p:sldId id="289" r:id="rId7"/>
    <p:sldId id="265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1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3"/>
    <p:restoredTop sz="93209"/>
  </p:normalViewPr>
  <p:slideViewPr>
    <p:cSldViewPr snapToGrid="0" snapToObjects="1">
      <p:cViewPr varScale="1">
        <p:scale>
          <a:sx n="100" d="100"/>
          <a:sy n="100" d="100"/>
        </p:scale>
        <p:origin x="16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8651ff4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8651ff4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53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7fa706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7fa706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0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97fa706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97fa706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837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97fa70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97fa706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704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97fa706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97fa706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36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97fa706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97fa706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480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97fa706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97fa706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13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97fa706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97fa706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5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97fa70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97fa706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4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8651ff4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8651ff4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21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7fa7067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97fa7067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34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97fa706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97fa706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8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7fa70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7fa70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11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97fa70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97fa70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55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97fa70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97fa70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5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97fa70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97fa70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02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97fa706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97fa706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6" name="Google Shape;126;p32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32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5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oDS-f18-1031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 Hypotheses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October 31,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10/31/18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Hypotheses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Perfect information</a:t>
            </a:r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body" idx="1"/>
          </p:nvPr>
        </p:nvSpPr>
        <p:spPr>
          <a:xfrm>
            <a:off x="702200" y="1447275"/>
            <a:ext cx="10972800" cy="45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You want to know how many US voters support a particular policy.</a:t>
            </a:r>
            <a:br>
              <a:rPr lang="en"/>
            </a:br>
            <a:endParaRPr/>
          </a:p>
          <a:p>
            <a:pPr>
              <a:buClr>
                <a:srgbClr val="D89F39"/>
              </a:buClr>
            </a:pPr>
            <a:r>
              <a:rPr lang="en"/>
              <a:t>You could ask everyone.  That works.</a:t>
            </a:r>
            <a:br>
              <a:rPr lang="en"/>
            </a:br>
            <a:endParaRPr/>
          </a:p>
          <a:p>
            <a:pPr>
              <a:buClr>
                <a:srgbClr val="D89F39"/>
              </a:buClr>
            </a:pPr>
            <a:r>
              <a:rPr lang="en"/>
              <a:t>But, sometimes we can't afford to do that.  So, instead, we could ask some of them, and draw inferences about the general population.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330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common scenario</a:t>
            </a:r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702200" y="1447275"/>
            <a:ext cx="10972800" cy="45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You have to make a decision based on incomplete information.</a:t>
            </a:r>
            <a:endParaRPr/>
          </a:p>
          <a:p>
            <a:pPr>
              <a:buClr>
                <a:srgbClr val="D89F39"/>
              </a:buClr>
            </a:pPr>
            <a:r>
              <a:rPr lang="en"/>
              <a:t>The quality of your decision is affected by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the information that you have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the information that you don’t have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So, before making the decision, it is worth examining why and how your information came to be incomplete.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77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Terminology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Population: </a:t>
            </a:r>
            <a:r>
              <a:rPr lang="en" dirty="0"/>
              <a:t>A collection of individuals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All United flights out of SFO in Summer 2015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Variable:</a:t>
            </a:r>
            <a:r>
              <a:rPr lang="en" dirty="0"/>
              <a:t> Something that varies in the population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airline </a:t>
            </a:r>
            <a:r>
              <a:rPr lang="en" i="1" dirty="0">
                <a:solidFill>
                  <a:srgbClr val="003262"/>
                </a:solidFill>
              </a:rPr>
              <a:t>(categorical variable)</a:t>
            </a:r>
            <a:endParaRPr i="1" dirty="0">
              <a:solidFill>
                <a:srgbClr val="003262"/>
              </a:solidFill>
            </a:endParaRPr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amount of delay in departure </a:t>
            </a:r>
            <a:r>
              <a:rPr lang="en" i="1" dirty="0">
                <a:solidFill>
                  <a:srgbClr val="003262"/>
                </a:solidFill>
              </a:rPr>
              <a:t>(quantitative variable)</a:t>
            </a:r>
            <a:endParaRPr i="1" dirty="0">
              <a:solidFill>
                <a:srgbClr val="003262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rgbClr val="003262"/>
              </a:solidFill>
            </a:endParaRPr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Sample:</a:t>
            </a:r>
            <a:r>
              <a:rPr lang="en" dirty="0"/>
              <a:t> A subset of the population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44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take a sample?</a:t>
            </a:r>
            <a:endParaRPr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dirty="0"/>
              <a:t>You want to understand the variable in the population,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solidFill>
                  <a:srgbClr val="003262"/>
                </a:solidFill>
              </a:rPr>
              <a:t>but</a:t>
            </a:r>
            <a:endParaRPr dirty="0">
              <a:solidFill>
                <a:srgbClr val="003262"/>
              </a:solidFill>
            </a:endParaRPr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dirty="0"/>
              <a:t>you don’t have the resources to measure the variable on all the individuals in the population,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solidFill>
                  <a:srgbClr val="003262"/>
                </a:solidFill>
              </a:rPr>
              <a:t>so</a:t>
            </a:r>
            <a:endParaRPr dirty="0">
              <a:solidFill>
                <a:srgbClr val="003262"/>
              </a:solidFill>
            </a:endParaRPr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dirty="0"/>
              <a:t>you just measure it on a subset of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74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“Tickets in a box”</a:t>
            </a:r>
            <a:endParaRPr/>
          </a:p>
        </p:txBody>
      </p:sp>
      <p:cxnSp>
        <p:nvCxnSpPr>
          <p:cNvPr id="245" name="Google Shape;245;p51"/>
          <p:cNvCxnSpPr/>
          <p:nvPr/>
        </p:nvCxnSpPr>
        <p:spPr>
          <a:xfrm>
            <a:off x="1765167" y="3340475"/>
            <a:ext cx="0" cy="12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51"/>
          <p:cNvCxnSpPr/>
          <p:nvPr/>
        </p:nvCxnSpPr>
        <p:spPr>
          <a:xfrm rot="10800000" flipH="1">
            <a:off x="1765167" y="4556600"/>
            <a:ext cx="5890800" cy="3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51"/>
          <p:cNvCxnSpPr/>
          <p:nvPr/>
        </p:nvCxnSpPr>
        <p:spPr>
          <a:xfrm rot="10800000">
            <a:off x="7676433" y="3317600"/>
            <a:ext cx="0" cy="125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51"/>
          <p:cNvSpPr/>
          <p:nvPr/>
        </p:nvSpPr>
        <p:spPr>
          <a:xfrm>
            <a:off x="2237267" y="3694551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9" name="Google Shape;249;p51"/>
          <p:cNvSpPr/>
          <p:nvPr/>
        </p:nvSpPr>
        <p:spPr>
          <a:xfrm>
            <a:off x="3056233" y="3940851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0" name="Google Shape;250;p51"/>
          <p:cNvSpPr/>
          <p:nvPr/>
        </p:nvSpPr>
        <p:spPr>
          <a:xfrm>
            <a:off x="3998333" y="4187151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" name="Google Shape;251;p51"/>
          <p:cNvSpPr/>
          <p:nvPr/>
        </p:nvSpPr>
        <p:spPr>
          <a:xfrm>
            <a:off x="2846867" y="4151751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2" name="Google Shape;252;p51"/>
          <p:cNvSpPr/>
          <p:nvPr/>
        </p:nvSpPr>
        <p:spPr>
          <a:xfrm>
            <a:off x="6536267" y="38407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51"/>
          <p:cNvSpPr/>
          <p:nvPr/>
        </p:nvSpPr>
        <p:spPr>
          <a:xfrm>
            <a:off x="6888300" y="4198612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4" name="Google Shape;254;p51"/>
          <p:cNvSpPr/>
          <p:nvPr/>
        </p:nvSpPr>
        <p:spPr>
          <a:xfrm>
            <a:off x="5746000" y="4151751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5" name="Google Shape;255;p51"/>
          <p:cNvSpPr/>
          <p:nvPr/>
        </p:nvSpPr>
        <p:spPr>
          <a:xfrm>
            <a:off x="1977617" y="41255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6" name="Google Shape;256;p51"/>
          <p:cNvSpPr/>
          <p:nvPr/>
        </p:nvSpPr>
        <p:spPr>
          <a:xfrm>
            <a:off x="6888300" y="3594425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51"/>
          <p:cNvSpPr/>
          <p:nvPr/>
        </p:nvSpPr>
        <p:spPr>
          <a:xfrm>
            <a:off x="3366167" y="3594425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8" name="Google Shape;258;p51"/>
          <p:cNvSpPr/>
          <p:nvPr/>
        </p:nvSpPr>
        <p:spPr>
          <a:xfrm>
            <a:off x="5767600" y="36585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51"/>
          <p:cNvSpPr/>
          <p:nvPr/>
        </p:nvSpPr>
        <p:spPr>
          <a:xfrm>
            <a:off x="4872167" y="41986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Google Shape;260;p51"/>
          <p:cNvSpPr/>
          <p:nvPr/>
        </p:nvSpPr>
        <p:spPr>
          <a:xfrm>
            <a:off x="4215367" y="3817800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51"/>
          <p:cNvSpPr/>
          <p:nvPr/>
        </p:nvSpPr>
        <p:spPr>
          <a:xfrm>
            <a:off x="5289400" y="3594425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51"/>
          <p:cNvSpPr/>
          <p:nvPr/>
        </p:nvSpPr>
        <p:spPr>
          <a:xfrm>
            <a:off x="4991484" y="38965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51"/>
          <p:cNvSpPr/>
          <p:nvPr/>
        </p:nvSpPr>
        <p:spPr>
          <a:xfrm>
            <a:off x="7040167" y="2730591"/>
            <a:ext cx="1949967" cy="1025525"/>
          </a:xfrm>
          <a:custGeom>
            <a:avLst/>
            <a:gdLst/>
            <a:ahLst/>
            <a:cxnLst/>
            <a:rect l="l" t="t" r="r" b="b"/>
            <a:pathLst>
              <a:path w="58499" h="41021" extrusionOk="0">
                <a:moveTo>
                  <a:pt x="0" y="26243"/>
                </a:moveTo>
                <a:cubicBezTo>
                  <a:pt x="1319" y="9109"/>
                  <a:pt x="28392" y="-3602"/>
                  <a:pt x="44950" y="997"/>
                </a:cubicBezTo>
                <a:cubicBezTo>
                  <a:pt x="58521" y="4766"/>
                  <a:pt x="58497" y="26936"/>
                  <a:pt x="58497" y="4102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Google Shape;264;p51"/>
          <p:cNvSpPr/>
          <p:nvPr/>
        </p:nvSpPr>
        <p:spPr>
          <a:xfrm>
            <a:off x="6116534" y="1781806"/>
            <a:ext cx="4042167" cy="1866575"/>
          </a:xfrm>
          <a:custGeom>
            <a:avLst/>
            <a:gdLst/>
            <a:ahLst/>
            <a:cxnLst/>
            <a:rect l="l" t="t" r="r" b="b"/>
            <a:pathLst>
              <a:path w="121265" h="74663" extrusionOk="0">
                <a:moveTo>
                  <a:pt x="0" y="64195"/>
                </a:moveTo>
                <a:cubicBezTo>
                  <a:pt x="0" y="50218"/>
                  <a:pt x="11053" y="37748"/>
                  <a:pt x="20936" y="27865"/>
                </a:cubicBezTo>
                <a:cubicBezTo>
                  <a:pt x="36203" y="12598"/>
                  <a:pt x="59393" y="-4900"/>
                  <a:pt x="80048" y="1387"/>
                </a:cubicBezTo>
                <a:cubicBezTo>
                  <a:pt x="93402" y="5452"/>
                  <a:pt x="106172" y="14403"/>
                  <a:pt x="113915" y="26018"/>
                </a:cubicBezTo>
                <a:cubicBezTo>
                  <a:pt x="122996" y="39640"/>
                  <a:pt x="120688" y="58292"/>
                  <a:pt x="120688" y="7466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51"/>
          <p:cNvSpPr/>
          <p:nvPr/>
        </p:nvSpPr>
        <p:spPr>
          <a:xfrm>
            <a:off x="8645133" y="3940851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51"/>
          <p:cNvSpPr/>
          <p:nvPr/>
        </p:nvSpPr>
        <p:spPr>
          <a:xfrm>
            <a:off x="9860367" y="3817800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51"/>
          <p:cNvSpPr/>
          <p:nvPr/>
        </p:nvSpPr>
        <p:spPr>
          <a:xfrm>
            <a:off x="8860651" y="3610401"/>
            <a:ext cx="225767" cy="214351"/>
          </a:xfrm>
          <a:custGeom>
            <a:avLst/>
            <a:gdLst/>
            <a:ahLst/>
            <a:cxnLst/>
            <a:rect l="l" t="t" r="r" b="b"/>
            <a:pathLst>
              <a:path w="6773" h="8574" extrusionOk="0">
                <a:moveTo>
                  <a:pt x="0" y="2463"/>
                </a:moveTo>
                <a:cubicBezTo>
                  <a:pt x="1047" y="4556"/>
                  <a:pt x="3264" y="10099"/>
                  <a:pt x="4310" y="8005"/>
                </a:cubicBezTo>
                <a:cubicBezTo>
                  <a:pt x="5558" y="5508"/>
                  <a:pt x="6773" y="2792"/>
                  <a:pt x="677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Google Shape;268;p51"/>
          <p:cNvSpPr/>
          <p:nvPr/>
        </p:nvSpPr>
        <p:spPr>
          <a:xfrm>
            <a:off x="10036833" y="3525200"/>
            <a:ext cx="225800" cy="180075"/>
          </a:xfrm>
          <a:custGeom>
            <a:avLst/>
            <a:gdLst/>
            <a:ahLst/>
            <a:cxnLst/>
            <a:rect l="l" t="t" r="r" b="b"/>
            <a:pathLst>
              <a:path w="6774" h="7203" extrusionOk="0">
                <a:moveTo>
                  <a:pt x="0" y="1848"/>
                </a:moveTo>
                <a:cubicBezTo>
                  <a:pt x="1289" y="3780"/>
                  <a:pt x="3285" y="8416"/>
                  <a:pt x="4927" y="6774"/>
                </a:cubicBezTo>
                <a:cubicBezTo>
                  <a:pt x="6582" y="5119"/>
                  <a:pt x="6774" y="2340"/>
                  <a:pt x="6774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Google Shape;269;p51"/>
          <p:cNvSpPr txBox="1"/>
          <p:nvPr/>
        </p:nvSpPr>
        <p:spPr>
          <a:xfrm>
            <a:off x="3335367" y="4698975"/>
            <a:ext cx="2750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population</a:t>
            </a:r>
            <a:endParaRPr sz="4000"/>
          </a:p>
        </p:txBody>
      </p:sp>
      <p:sp>
        <p:nvSpPr>
          <p:cNvPr id="270" name="Google Shape;270;p51"/>
          <p:cNvSpPr txBox="1"/>
          <p:nvPr/>
        </p:nvSpPr>
        <p:spPr>
          <a:xfrm>
            <a:off x="8645133" y="4371875"/>
            <a:ext cx="21344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sample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3908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Best way to draw the sample</a:t>
            </a:r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4509400" y="2976000"/>
            <a:ext cx="3474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b="1">
                <a:solidFill>
                  <a:srgbClr val="003262"/>
                </a:solidFill>
              </a:rPr>
              <a:t>At random!</a:t>
            </a:r>
            <a:endParaRPr b="1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9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Two distributions</a:t>
            </a:r>
            <a:endParaRPr/>
          </a:p>
        </p:txBody>
      </p:sp>
      <p:sp>
        <p:nvSpPr>
          <p:cNvPr id="282" name="Google Shape;282;p53"/>
          <p:cNvSpPr txBox="1">
            <a:spLocks noGrp="1"/>
          </p:cNvSpPr>
          <p:nvPr>
            <p:ph type="body" idx="1"/>
          </p:nvPr>
        </p:nvSpPr>
        <p:spPr>
          <a:xfrm>
            <a:off x="2368133" y="1846851"/>
            <a:ext cx="3777200" cy="13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distribution of the population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67" y="1425212"/>
            <a:ext cx="3212651" cy="2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267" y="3678675"/>
            <a:ext cx="3212651" cy="22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 txBox="1"/>
          <p:nvPr/>
        </p:nvSpPr>
        <p:spPr>
          <a:xfrm>
            <a:off x="1166133" y="4241988"/>
            <a:ext cx="4979200" cy="1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4000"/>
              <a:t>empirical distribution of a sample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66725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sample at random?</a:t>
            </a:r>
            <a:endParaRPr/>
          </a:p>
        </p:txBody>
      </p:sp>
      <p:sp>
        <p:nvSpPr>
          <p:cNvPr id="291" name="Google Shape;291;p54"/>
          <p:cNvSpPr txBox="1">
            <a:spLocks noGrp="1"/>
          </p:cNvSpPr>
          <p:nvPr>
            <p:ph type="body" idx="1"/>
          </p:nvPr>
        </p:nvSpPr>
        <p:spPr>
          <a:xfrm>
            <a:off x="588000" y="1760888"/>
            <a:ext cx="8330800" cy="210280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</a:rPr>
              <a:t>empirical distribution</a:t>
            </a:r>
            <a:r>
              <a:rPr lang="en"/>
              <a:t> </a:t>
            </a: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of a </a:t>
            </a:r>
            <a:r>
              <a:rPr lang="en">
                <a:solidFill>
                  <a:srgbClr val="0000FF"/>
                </a:solidFill>
              </a:rPr>
              <a:t>large</a:t>
            </a:r>
            <a:r>
              <a:rPr lang="en"/>
              <a:t> </a:t>
            </a:r>
            <a:r>
              <a:rPr lang="en">
                <a:solidFill>
                  <a:srgbClr val="A61C00"/>
                </a:solidFill>
              </a:rPr>
              <a:t>random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sample</a:t>
            </a:r>
            <a:endParaRPr>
              <a:solidFill>
                <a:srgbClr val="38761D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is </a:t>
            </a:r>
            <a:r>
              <a:rPr lang="en">
                <a:solidFill>
                  <a:srgbClr val="B45F06"/>
                </a:solidFill>
              </a:rPr>
              <a:t>very likely</a:t>
            </a:r>
            <a:r>
              <a:rPr lang="en"/>
              <a:t> to be </a:t>
            </a:r>
            <a:r>
              <a:rPr lang="en">
                <a:solidFill>
                  <a:srgbClr val="674EA7"/>
                </a:solidFill>
              </a:rPr>
              <a:t>close</a:t>
            </a:r>
            <a:endParaRPr>
              <a:solidFill>
                <a:srgbClr val="674EA7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to the </a:t>
            </a:r>
            <a:r>
              <a:rPr lang="en">
                <a:solidFill>
                  <a:srgbClr val="3D85C6"/>
                </a:solidFill>
              </a:rPr>
              <a:t>distribution of the population</a:t>
            </a:r>
            <a:r>
              <a:rPr lang="en"/>
              <a:t>.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9477167" y="2257100"/>
            <a:ext cx="1869600" cy="11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That’s why.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412079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effect of sample size</a:t>
            </a:r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Larger </a:t>
            </a:r>
            <a:r>
              <a:rPr lang="en" b="1">
                <a:solidFill>
                  <a:srgbClr val="CC4125"/>
                </a:solidFill>
              </a:rPr>
              <a:t>random</a:t>
            </a:r>
            <a:r>
              <a:rPr lang="en"/>
              <a:t> samples are more likely to resemble the population than smaller ones.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However, if the method of sampling is not random, taking a larger sample isn’t necessarily better.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You could just end up with a big bad sample.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40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More terminology</a:t>
            </a:r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Parameter:</a:t>
            </a:r>
            <a:r>
              <a:rPr lang="en" dirty="0"/>
              <a:t> A number calculated using the values in the population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Median delay among all flights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Proportion of voters who are Republican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Statistic:</a:t>
            </a:r>
            <a:r>
              <a:rPr lang="en" dirty="0"/>
              <a:t> A number calculated using the values in a sample</a:t>
            </a:r>
            <a:endParaRPr dirty="0"/>
          </a:p>
          <a:p>
            <a:pPr>
              <a:buClr>
                <a:srgbClr val="D89F39"/>
              </a:buClr>
            </a:pPr>
            <a:endParaRPr lang="en" dirty="0"/>
          </a:p>
          <a:p>
            <a:pPr>
              <a:buClr>
                <a:srgbClr val="D89F39"/>
              </a:buClr>
            </a:pPr>
            <a:r>
              <a:rPr lang="en" dirty="0"/>
              <a:t>A </a:t>
            </a:r>
            <a:r>
              <a:rPr lang="en" b="1" dirty="0">
                <a:solidFill>
                  <a:schemeClr val="tx2"/>
                </a:solidFill>
              </a:rPr>
              <a:t>statistic</a:t>
            </a:r>
            <a:r>
              <a:rPr lang="en" dirty="0"/>
              <a:t> can be used as an </a:t>
            </a:r>
            <a:r>
              <a:rPr lang="en" b="1" dirty="0">
                <a:solidFill>
                  <a:srgbClr val="003262"/>
                </a:solidFill>
              </a:rPr>
              <a:t>estimate</a:t>
            </a:r>
            <a:r>
              <a:rPr lang="en" dirty="0"/>
              <a:t> of a parameter.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6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BDDC-8637-3E40-BCD3-F21A9857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9204-9C24-8543-97A3-3A756964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Probability</a:t>
            </a:r>
            <a:r>
              <a:rPr lang="en-US" dirty="0"/>
              <a:t>: Compute what will happen when you run an experiment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Statistics</a:t>
            </a:r>
            <a:r>
              <a:rPr lang="en-US" dirty="0"/>
              <a:t>: Look at the outcome of the experiment and try to reason about the world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Sampling</a:t>
            </a:r>
            <a:r>
              <a:rPr lang="en-US" dirty="0"/>
              <a:t>: Take the outcome of an experiment and use the rules of probability to reason about how it might have come out differently</a:t>
            </a:r>
          </a:p>
        </p:txBody>
      </p:sp>
    </p:spTree>
    <p:extLst>
      <p:ext uri="{BB962C8B-B14F-4D97-AF65-F5344CB8AC3E}">
        <p14:creationId xmlns:p14="http://schemas.microsoft.com/office/powerpoint/2010/main" val="3068997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00" y="279370"/>
            <a:ext cx="2089200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367" y="2579426"/>
            <a:ext cx="2089180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371" y="2579424"/>
            <a:ext cx="2089192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0501" y="2579426"/>
            <a:ext cx="2089212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367" y="5141426"/>
            <a:ext cx="2089200" cy="140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7"/>
          <p:cNvCxnSpPr/>
          <p:nvPr/>
        </p:nvCxnSpPr>
        <p:spPr>
          <a:xfrm flipH="1">
            <a:off x="2841067" y="1713400"/>
            <a:ext cx="21896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57"/>
          <p:cNvCxnSpPr/>
          <p:nvPr/>
        </p:nvCxnSpPr>
        <p:spPr>
          <a:xfrm>
            <a:off x="7270067" y="1713400"/>
            <a:ext cx="21896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57"/>
          <p:cNvCxnSpPr/>
          <p:nvPr/>
        </p:nvCxnSpPr>
        <p:spPr>
          <a:xfrm flipH="1">
            <a:off x="6182800" y="1763395"/>
            <a:ext cx="14800" cy="6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57"/>
          <p:cNvSpPr txBox="1"/>
          <p:nvPr/>
        </p:nvSpPr>
        <p:spPr>
          <a:xfrm>
            <a:off x="1967900" y="1763400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randomly sample</a:t>
            </a:r>
            <a:endParaRPr sz="2400"/>
          </a:p>
        </p:txBody>
      </p:sp>
      <p:sp>
        <p:nvSpPr>
          <p:cNvPr id="318" name="Google Shape;318;p57"/>
          <p:cNvSpPr txBox="1"/>
          <p:nvPr/>
        </p:nvSpPr>
        <p:spPr>
          <a:xfrm>
            <a:off x="7882400" y="1616175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randomly sample</a:t>
            </a:r>
            <a:endParaRPr sz="2400"/>
          </a:p>
        </p:txBody>
      </p:sp>
      <p:sp>
        <p:nvSpPr>
          <p:cNvPr id="319" name="Google Shape;319;p57"/>
          <p:cNvSpPr txBox="1"/>
          <p:nvPr/>
        </p:nvSpPr>
        <p:spPr>
          <a:xfrm>
            <a:off x="6326800" y="1961263"/>
            <a:ext cx="1555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randomly sample</a:t>
            </a:r>
            <a:endParaRPr sz="2400"/>
          </a:p>
        </p:txBody>
      </p:sp>
      <p:sp>
        <p:nvSpPr>
          <p:cNvPr id="320" name="Google Shape;320;p57"/>
          <p:cNvSpPr txBox="1"/>
          <p:nvPr/>
        </p:nvSpPr>
        <p:spPr>
          <a:xfrm>
            <a:off x="1209333" y="4215851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median = 2.0</a:t>
            </a:r>
            <a:endParaRPr sz="2400"/>
          </a:p>
        </p:txBody>
      </p:sp>
      <p:sp>
        <p:nvSpPr>
          <p:cNvPr id="321" name="Google Shape;321;p57"/>
          <p:cNvSpPr txBox="1"/>
          <p:nvPr/>
        </p:nvSpPr>
        <p:spPr>
          <a:xfrm>
            <a:off x="5052767" y="4215851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median = -0.5</a:t>
            </a:r>
            <a:endParaRPr sz="2400"/>
          </a:p>
        </p:txBody>
      </p:sp>
      <p:sp>
        <p:nvSpPr>
          <p:cNvPr id="322" name="Google Shape;322;p57"/>
          <p:cNvSpPr txBox="1"/>
          <p:nvPr/>
        </p:nvSpPr>
        <p:spPr>
          <a:xfrm>
            <a:off x="9176933" y="4215851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median = 9.5</a:t>
            </a:r>
            <a:endParaRPr sz="2400"/>
          </a:p>
        </p:txBody>
      </p:sp>
      <p:cxnSp>
        <p:nvCxnSpPr>
          <p:cNvPr id="323" name="Google Shape;323;p57"/>
          <p:cNvCxnSpPr/>
          <p:nvPr/>
        </p:nvCxnSpPr>
        <p:spPr>
          <a:xfrm>
            <a:off x="2840867" y="4682975"/>
            <a:ext cx="1952800" cy="4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57"/>
          <p:cNvCxnSpPr/>
          <p:nvPr/>
        </p:nvCxnSpPr>
        <p:spPr>
          <a:xfrm flipH="1">
            <a:off x="7825167" y="4682975"/>
            <a:ext cx="1952800" cy="4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57"/>
          <p:cNvCxnSpPr/>
          <p:nvPr/>
        </p:nvCxnSpPr>
        <p:spPr>
          <a:xfrm>
            <a:off x="6236067" y="4617875"/>
            <a:ext cx="0" cy="3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8146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B48-03CE-8B45-871A-595E575F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HW5: Gary’s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D834-532B-6C4A-8823-819599764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 a fair (?) coin 10 times</a:t>
            </a:r>
          </a:p>
          <a:p>
            <a:pPr lvl="1"/>
            <a:r>
              <a:rPr lang="en-US" dirty="0"/>
              <a:t>If number of heads &gt;= 5, we win</a:t>
            </a:r>
          </a:p>
          <a:p>
            <a:pPr lvl="1"/>
            <a:r>
              <a:rPr lang="en-US" dirty="0"/>
              <a:t>Else Gary wins</a:t>
            </a:r>
          </a:p>
          <a:p>
            <a:pPr lvl="1"/>
            <a:endParaRPr lang="en-US" dirty="0"/>
          </a:p>
          <a:p>
            <a:r>
              <a:rPr lang="en-US" dirty="0"/>
              <a:t>Play the game once</a:t>
            </a:r>
          </a:p>
          <a:p>
            <a:pPr lvl="1"/>
            <a:r>
              <a:rPr lang="en-US" dirty="0"/>
              <a:t>There’s one head</a:t>
            </a:r>
          </a:p>
          <a:p>
            <a:pPr lvl="1"/>
            <a:r>
              <a:rPr lang="en-US" dirty="0"/>
              <a:t>Was the game rigged?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2BD86-F5FF-384B-BAD5-A292C3D4CA06}"/>
              </a:ext>
            </a:extLst>
          </p:cNvPr>
          <p:cNvSpPr txBox="1"/>
          <p:nvPr/>
        </p:nvSpPr>
        <p:spPr>
          <a:xfrm>
            <a:off x="1702676" y="5062624"/>
            <a:ext cx="835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" pitchFamily="2" charset="0"/>
                <a:hlinkClick r:id="rId2"/>
              </a:rPr>
              <a:t>http://</a:t>
            </a:r>
            <a:r>
              <a:rPr lang="en-US" sz="3600" b="1" dirty="0" err="1">
                <a:latin typeface="Courier" pitchFamily="2" charset="0"/>
                <a:hlinkClick r:id="rId2"/>
              </a:rPr>
              <a:t>bit.ly</a:t>
            </a:r>
            <a:r>
              <a:rPr lang="en-US" sz="3600" b="1" dirty="0">
                <a:latin typeface="Courier" pitchFamily="2" charset="0"/>
                <a:hlinkClick r:id="rId2"/>
              </a:rPr>
              <a:t>/FoDS-f18-1031</a:t>
            </a:r>
            <a:endParaRPr lang="en-US" sz="36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If you have the entire population...</a:t>
            </a:r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702200" y="1447275"/>
            <a:ext cx="10972800" cy="45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Formulate a question you want to answer (a parameter of the population).</a:t>
            </a:r>
            <a:endParaRPr/>
          </a:p>
          <a:p>
            <a:pPr>
              <a:lnSpc>
                <a:spcPct val="100000"/>
              </a:lnSpc>
              <a:buClr>
                <a:srgbClr val="D89F39"/>
              </a:buClr>
              <a:buFont typeface="Arial"/>
              <a:buChar char="●"/>
            </a:pPr>
            <a:r>
              <a:rPr lang="en"/>
              <a:t>Visualize the data (the population).</a:t>
            </a:r>
            <a:endParaRPr/>
          </a:p>
          <a:p>
            <a:pPr>
              <a:buClr>
                <a:schemeClr val="accent2"/>
              </a:buClr>
            </a:pPr>
            <a:r>
              <a:rPr lang="en"/>
              <a:t>Compute the answer.</a:t>
            </a:r>
            <a:endParaRPr/>
          </a:p>
          <a:p>
            <a:pPr>
              <a:buClr>
                <a:srgbClr val="D89F39"/>
              </a:buClr>
            </a:pPr>
            <a:r>
              <a:rPr lang="en"/>
              <a:t>Interpret the results, and explain them in language without statistical jargon.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83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If you don't...</a:t>
            </a:r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body" idx="1"/>
          </p:nvPr>
        </p:nvSpPr>
        <p:spPr>
          <a:xfrm>
            <a:off x="702200" y="1447275"/>
            <a:ext cx="10972800" cy="45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Formulate a question you want to answer (a parameter of the population).</a:t>
            </a:r>
            <a:endParaRPr/>
          </a:p>
          <a:p>
            <a:pPr>
              <a:buClr>
                <a:srgbClr val="D89F39"/>
              </a:buClr>
            </a:pPr>
            <a:r>
              <a:rPr lang="en"/>
              <a:t>Select a method of inference.</a:t>
            </a:r>
            <a:endParaRPr/>
          </a:p>
          <a:p>
            <a:pPr>
              <a:lnSpc>
                <a:spcPct val="100000"/>
              </a:lnSpc>
              <a:buClr>
                <a:srgbClr val="D89F39"/>
              </a:buClr>
              <a:buFont typeface="Arial"/>
              <a:buChar char="●"/>
            </a:pPr>
            <a:r>
              <a:rPr lang="en"/>
              <a:t>Visualize the data (the sample).</a:t>
            </a:r>
            <a:endParaRPr/>
          </a:p>
          <a:p>
            <a:pPr>
              <a:buClr>
                <a:schemeClr val="accent2"/>
              </a:buClr>
            </a:pPr>
            <a:r>
              <a:rPr lang="en"/>
              <a:t>Calculate the statistic on your sample, then apply the method to estimate the population parameter.</a:t>
            </a:r>
            <a:endParaRPr/>
          </a:p>
          <a:p>
            <a:pPr>
              <a:buClr>
                <a:srgbClr val="D89F39"/>
              </a:buClr>
            </a:pPr>
            <a:r>
              <a:rPr lang="en"/>
              <a:t>Interpret the results, and explain them in language without statistical jargon.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51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609600" y="2741067"/>
            <a:ext cx="11458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Example</a:t>
            </a:r>
            <a:r>
              <a:rPr lang="en" sz="3200"/>
              <a:t>:</a:t>
            </a:r>
            <a:endParaRPr sz="3200"/>
          </a:p>
          <a:p>
            <a:pPr marL="609585">
              <a:spcBef>
                <a:spcPts val="533"/>
              </a:spcBef>
            </a:pPr>
            <a:r>
              <a:rPr lang="en" sz="3200"/>
              <a:t>Use the data to guess the value of an unknown number</a:t>
            </a:r>
            <a:endParaRPr sz="3200"/>
          </a:p>
        </p:txBody>
      </p:sp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Estimation</a:t>
            </a:r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106800" cy="15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Statistical Inference:</a:t>
            </a:r>
            <a:endParaRPr b="1"/>
          </a:p>
          <a:p>
            <a:pPr indent="0">
              <a:spcBef>
                <a:spcPts val="533"/>
              </a:spcBef>
              <a:buNone/>
            </a:pPr>
            <a:r>
              <a:rPr lang="en">
                <a:solidFill>
                  <a:srgbClr val="000000"/>
                </a:solidFill>
              </a:rPr>
              <a:t>Making conclusions based on data in random samples</a:t>
            </a:r>
            <a:endParaRPr b="1"/>
          </a:p>
        </p:txBody>
      </p:sp>
      <p:sp>
        <p:nvSpPr>
          <p:cNvPr id="205" name="Google Shape;205;p42"/>
          <p:cNvSpPr txBox="1"/>
          <p:nvPr/>
        </p:nvSpPr>
        <p:spPr>
          <a:xfrm>
            <a:off x="609600" y="5055033"/>
            <a:ext cx="10470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Aft>
                <a:spcPts val="533"/>
              </a:spcAft>
            </a:pPr>
            <a:r>
              <a:rPr lang="en" sz="3200">
                <a:solidFill>
                  <a:schemeClr val="dk1"/>
                </a:solidFill>
              </a:rPr>
              <a:t>Create an </a:t>
            </a:r>
            <a:r>
              <a:rPr lang="en" sz="3200" b="1">
                <a:solidFill>
                  <a:schemeClr val="dk1"/>
                </a:solidFill>
              </a:rPr>
              <a:t>estimate</a:t>
            </a:r>
            <a:r>
              <a:rPr lang="en" sz="3200">
                <a:solidFill>
                  <a:schemeClr val="dk1"/>
                </a:solidFill>
              </a:rPr>
              <a:t> of the unknown quantity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8245173" y="2651269"/>
            <a:ext cx="1372000" cy="746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fixed</a:t>
            </a:r>
            <a:endParaRPr sz="3200"/>
          </a:p>
        </p:txBody>
      </p:sp>
      <p:sp>
        <p:nvSpPr>
          <p:cNvPr id="207" name="Google Shape;207;p42"/>
          <p:cNvSpPr/>
          <p:nvPr/>
        </p:nvSpPr>
        <p:spPr>
          <a:xfrm>
            <a:off x="2322200" y="4132267"/>
            <a:ext cx="6160000" cy="901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depends on the random sample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20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Terminology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9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b="1"/>
              <a:t>Parameter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640"/>
              </a:spcBef>
              <a:buNone/>
            </a:pPr>
            <a:r>
              <a:rPr lang="en"/>
              <a:t>A number associated with the population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r>
              <a:rPr lang="en" b="1"/>
              <a:t>Statistic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640"/>
              </a:spcBef>
              <a:buNone/>
            </a:pPr>
            <a:r>
              <a:rPr lang="en"/>
              <a:t>A number calculated from the sample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r>
              <a:rPr lang="en"/>
              <a:t>A statistic can be used as an </a:t>
            </a:r>
            <a:r>
              <a:rPr lang="en" b="1"/>
              <a:t>estimate</a:t>
            </a:r>
            <a:r>
              <a:rPr lang="en"/>
              <a:t> of a parameter</a:t>
            </a:r>
            <a:endParaRPr/>
          </a:p>
        </p:txBody>
      </p:sp>
      <p:sp>
        <p:nvSpPr>
          <p:cNvPr id="214" name="Google Shape;214;p43"/>
          <p:cNvSpPr txBox="1"/>
          <p:nvPr/>
        </p:nvSpPr>
        <p:spPr>
          <a:xfrm>
            <a:off x="5220400" y="5416833"/>
            <a:ext cx="17512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690-6ADA-2A47-BC28-9CE20807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do we test a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15FF-8FAD-7D4D-9FC7-C02A8164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Chocolate has no effect on cardiac disease.</a:t>
            </a:r>
          </a:p>
          <a:p>
            <a:r>
              <a:rPr lang="en-US" dirty="0"/>
              <a:t>Yes, chocolate has some effect on cardiac disease.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jury panel was selected at random from eligible jurors.</a:t>
            </a:r>
          </a:p>
          <a:p>
            <a:r>
              <a:rPr lang="en-US" dirty="0"/>
              <a:t>No, it has too many people with college degrees.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2"/>
                </a:solidFill>
              </a:rPr>
              <a:t>model</a:t>
            </a:r>
            <a:r>
              <a:rPr lang="en-US" dirty="0"/>
              <a:t> for our set of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16401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9CD0-D629-9C47-A8E0-FC6C7390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do we assess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B123-D58E-A041-88CB-B0F81DAD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data according to the assumptions of the model</a:t>
            </a:r>
          </a:p>
          <a:p>
            <a:pPr lvl="1"/>
            <a:r>
              <a:rPr lang="en-US" dirty="0"/>
              <a:t>Learn what the model predicts. </a:t>
            </a:r>
          </a:p>
          <a:p>
            <a:endParaRPr lang="en-US" dirty="0"/>
          </a:p>
          <a:p>
            <a:r>
              <a:rPr lang="en-US" dirty="0"/>
              <a:t>Compare the predictions to the data that were observed.</a:t>
            </a:r>
          </a:p>
          <a:p>
            <a:endParaRPr lang="en-US" dirty="0"/>
          </a:p>
          <a:p>
            <a:r>
              <a:rPr lang="en-US" dirty="0"/>
              <a:t>If the data and the model’s predictions are not consistent, that is evidence against the model.</a:t>
            </a:r>
          </a:p>
        </p:txBody>
      </p:sp>
    </p:spTree>
    <p:extLst>
      <p:ext uri="{BB962C8B-B14F-4D97-AF65-F5344CB8AC3E}">
        <p14:creationId xmlns:p14="http://schemas.microsoft.com/office/powerpoint/2010/main" val="261516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Robert Swain v. Alabama</a:t>
            </a:r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8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1965 Supreme Court case about jury selection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In Talladega, Alabama, 26% of residents were black</a:t>
            </a:r>
            <a:endParaRPr/>
          </a:p>
          <a:p>
            <a:r>
              <a:rPr lang="en"/>
              <a:t>In Swain's jury panel, 8 of 100 panelists were black</a:t>
            </a:r>
            <a:endParaRPr/>
          </a:p>
          <a:p>
            <a:r>
              <a:rPr lang="en"/>
              <a:t>All 8 were struck from the jury by the prosecution</a:t>
            </a:r>
            <a:br>
              <a:rPr lang="en"/>
            </a:br>
            <a:r>
              <a:rPr lang="en"/>
              <a:t>(using peremptory challenges)</a:t>
            </a:r>
            <a:endParaRPr/>
          </a:p>
          <a:p>
            <a:pPr marL="0" indent="0">
              <a:spcBef>
                <a:spcPts val="1333"/>
              </a:spcBef>
              <a:spcAft>
                <a:spcPts val="533"/>
              </a:spcAft>
              <a:buNone/>
            </a:pPr>
            <a:r>
              <a:rPr lang="en" b="1"/>
              <a:t>Ruling</a:t>
            </a:r>
            <a:r>
              <a:rPr lang="en"/>
              <a:t>: "The overall percentage disparity has been small and reflects no studied attempt to include or exclude a specified number of [black men]."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57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>
            <a:spLocks noGrp="1"/>
          </p:cNvSpPr>
          <p:nvPr>
            <p:ph type="body" idx="1"/>
          </p:nvPr>
        </p:nvSpPr>
        <p:spPr>
          <a:xfrm>
            <a:off x="609600" y="2900933"/>
            <a:ext cx="10972800" cy="37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 b="1"/>
              <a:t>Section 197 of California's Code of Civil Procedure</a:t>
            </a:r>
            <a:r>
              <a:rPr lang="en" sz="2667"/>
              <a:t>: All persons selected for jury service shall be selected at random, from a source or sources inclusive of a representative cross section of the population of the area served by the court.</a:t>
            </a:r>
            <a:endParaRPr sz="2667"/>
          </a:p>
          <a:p>
            <a:pPr marL="0" indent="0">
              <a:spcBef>
                <a:spcPts val="1333"/>
              </a:spcBef>
              <a:spcAft>
                <a:spcPts val="533"/>
              </a:spcAft>
              <a:buNone/>
            </a:pPr>
            <a:r>
              <a:rPr lang="en" sz="2667" b="1"/>
              <a:t>Sixth Amendment to the US Constitution</a:t>
            </a:r>
            <a:r>
              <a:rPr lang="en" sz="2667"/>
              <a:t>: … the accused shall enjoy the right to a speedy and public trial, by an impartial jury of the state and district wherein the crime shall have been committed.</a:t>
            </a:r>
            <a:endParaRPr sz="2667"/>
          </a:p>
        </p:txBody>
      </p:sp>
      <p:sp>
        <p:nvSpPr>
          <p:cNvPr id="194" name="Google Shape;194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Jury Panels</a:t>
            </a:r>
            <a:endParaRPr/>
          </a:p>
        </p:txBody>
      </p:sp>
      <p:sp>
        <p:nvSpPr>
          <p:cNvPr id="195" name="Google Shape;195;p44"/>
          <p:cNvSpPr/>
          <p:nvPr/>
        </p:nvSpPr>
        <p:spPr>
          <a:xfrm>
            <a:off x="838867" y="1478633"/>
            <a:ext cx="2244800" cy="115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Eligible jurors in a county</a:t>
            </a:r>
            <a:endParaRPr sz="2400"/>
          </a:p>
        </p:txBody>
      </p:sp>
      <p:sp>
        <p:nvSpPr>
          <p:cNvPr id="196" name="Google Shape;196;p44"/>
          <p:cNvSpPr/>
          <p:nvPr/>
        </p:nvSpPr>
        <p:spPr>
          <a:xfrm>
            <a:off x="9271667" y="1478633"/>
            <a:ext cx="2244800" cy="115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Jury</a:t>
            </a:r>
            <a:endParaRPr sz="2400"/>
          </a:p>
        </p:txBody>
      </p:sp>
      <p:grpSp>
        <p:nvGrpSpPr>
          <p:cNvPr id="197" name="Google Shape;197;p44"/>
          <p:cNvGrpSpPr/>
          <p:nvPr/>
        </p:nvGrpSpPr>
        <p:grpSpPr>
          <a:xfrm>
            <a:off x="3218933" y="1478633"/>
            <a:ext cx="2675667" cy="1158400"/>
            <a:chOff x="2414200" y="1108975"/>
            <a:chExt cx="2006750" cy="868800"/>
          </a:xfrm>
        </p:grpSpPr>
        <p:sp>
          <p:nvSpPr>
            <p:cNvPr id="198" name="Google Shape;198;p44"/>
            <p:cNvSpPr/>
            <p:nvPr/>
          </p:nvSpPr>
          <p:spPr>
            <a:xfrm>
              <a:off x="27373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List of eligible residents</a:t>
              </a:r>
              <a:endParaRPr sz="2400"/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24142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00" name="Google Shape;200;p44"/>
          <p:cNvGrpSpPr/>
          <p:nvPr/>
        </p:nvGrpSpPr>
        <p:grpSpPr>
          <a:xfrm>
            <a:off x="6029867" y="1478633"/>
            <a:ext cx="3106533" cy="1158400"/>
            <a:chOff x="4522400" y="1108975"/>
            <a:chExt cx="2329900" cy="868800"/>
          </a:xfrm>
        </p:grpSpPr>
        <p:sp>
          <p:nvSpPr>
            <p:cNvPr id="201" name="Google Shape;201;p44"/>
            <p:cNvSpPr/>
            <p:nvPr/>
          </p:nvSpPr>
          <p:spPr>
            <a:xfrm>
              <a:off x="48455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Jury panel</a:t>
              </a:r>
              <a:endParaRPr sz="2400"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45224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66306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05F-3F6F-954F-B6B6-C954228F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AB5D-F2B0-0B41-B522-4A164AC8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1456276" cy="4830800"/>
          </a:xfrm>
        </p:spPr>
        <p:txBody>
          <a:bodyPr/>
          <a:lstStyle/>
          <a:p>
            <a:r>
              <a:rPr lang="en-US" dirty="0"/>
              <a:t>Sample at random from a categorical distribution</a:t>
            </a:r>
          </a:p>
          <a:p>
            <a:endParaRPr lang="en-US" dirty="0"/>
          </a:p>
          <a:p>
            <a:pPr marL="711183" lvl="1" indent="0">
              <a:buNone/>
            </a:pPr>
            <a:r>
              <a:rPr lang="en-US" sz="2800" b="1" dirty="0" err="1">
                <a:latin typeface="Courier" pitchFamily="2" charset="0"/>
              </a:rPr>
              <a:t>sample_proportions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sample_size</a:t>
            </a:r>
            <a:r>
              <a:rPr lang="en-US" sz="2800" b="1" dirty="0">
                <a:latin typeface="Courier" pitchFamily="2" charset="0"/>
              </a:rPr>
              <a:t>, </a:t>
            </a:r>
            <a:r>
              <a:rPr lang="en-US" sz="2800" b="1" dirty="0" err="1">
                <a:latin typeface="Courier" pitchFamily="2" charset="0"/>
              </a:rPr>
              <a:t>pop_distribution</a:t>
            </a:r>
            <a:r>
              <a:rPr lang="en-US" sz="2800" b="1" dirty="0">
                <a:latin typeface="Courier" pitchFamily="2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Samples at random from the population </a:t>
            </a:r>
          </a:p>
          <a:p>
            <a:pPr lvl="1"/>
            <a:r>
              <a:rPr lang="en-US" dirty="0"/>
              <a:t>Returns an array containing the distribution of the categories in the sample</a:t>
            </a:r>
          </a:p>
        </p:txBody>
      </p:sp>
    </p:spTree>
    <p:extLst>
      <p:ext uri="{BB962C8B-B14F-4D97-AF65-F5344CB8AC3E}">
        <p14:creationId xmlns:p14="http://schemas.microsoft.com/office/powerpoint/2010/main" val="161344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896</Words>
  <Application>Microsoft Macintosh PowerPoint</Application>
  <PresentationFormat>Widescreen</PresentationFormat>
  <Paragraphs>143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Helvetica Neue</vt:lpstr>
      <vt:lpstr>Helvetica Neue Light</vt:lpstr>
      <vt:lpstr>Office Theme</vt:lpstr>
      <vt:lpstr>CompSci 190: Testing Hypotheses</vt:lpstr>
      <vt:lpstr>Sampling</vt:lpstr>
      <vt:lpstr>Estimation</vt:lpstr>
      <vt:lpstr>Terminology</vt:lpstr>
      <vt:lpstr>How do we test a hypothesis?</vt:lpstr>
      <vt:lpstr>How do we assess a model?</vt:lpstr>
      <vt:lpstr>Robert Swain v. Alabama</vt:lpstr>
      <vt:lpstr>Jury Panels</vt:lpstr>
      <vt:lpstr>Sampling from a Distribution</vt:lpstr>
      <vt:lpstr>Perfect information</vt:lpstr>
      <vt:lpstr>A common scenario</vt:lpstr>
      <vt:lpstr>Terminology</vt:lpstr>
      <vt:lpstr>Why take a sample?</vt:lpstr>
      <vt:lpstr>“Tickets in a box”</vt:lpstr>
      <vt:lpstr>Best way to draw the sample</vt:lpstr>
      <vt:lpstr>Two distributions</vt:lpstr>
      <vt:lpstr>Why sample at random?</vt:lpstr>
      <vt:lpstr>The effect of sample size</vt:lpstr>
      <vt:lpstr>More terminology</vt:lpstr>
      <vt:lpstr>PowerPoint Presentation</vt:lpstr>
      <vt:lpstr>HW5: Gary’s Game</vt:lpstr>
      <vt:lpstr>If you have the entire population...</vt:lpstr>
      <vt:lpstr>If you don't...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83</cp:revision>
  <cp:lastPrinted>2018-10-22T18:48:29Z</cp:lastPrinted>
  <dcterms:created xsi:type="dcterms:W3CDTF">2018-08-27T13:50:04Z</dcterms:created>
  <dcterms:modified xsi:type="dcterms:W3CDTF">2018-10-31T18:49:49Z</dcterms:modified>
</cp:coreProperties>
</file>