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6" r:id="rId4"/>
    <p:sldId id="278" r:id="rId5"/>
    <p:sldId id="279" r:id="rId6"/>
    <p:sldId id="280" r:id="rId7"/>
    <p:sldId id="281" r:id="rId8"/>
    <p:sldId id="283" r:id="rId9"/>
    <p:sldId id="277" r:id="rId10"/>
    <p:sldId id="268" r:id="rId11"/>
    <p:sldId id="270" r:id="rId12"/>
    <p:sldId id="28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3"/>
    <p:restoredTop sz="93245"/>
  </p:normalViewPr>
  <p:slideViewPr>
    <p:cSldViewPr snapToGrid="0" snapToObjects="1">
      <p:cViewPr varScale="1">
        <p:scale>
          <a:sx n="103" d="100"/>
          <a:sy n="103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16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f18-0917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 &amp;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September 17,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9/17/18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0" dirty="0">
                <a:latin typeface="+mj-lt"/>
              </a:rPr>
              <a:t>How to Calculate Height</a:t>
            </a:r>
            <a:endParaRPr b="0" dirty="0">
              <a:latin typeface="+mj-lt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[20, 40) bin contains 59 out of 200 movies</a:t>
            </a:r>
            <a:endParaRPr dirty="0"/>
          </a:p>
          <a:p>
            <a:pPr marL="0" indent="0">
              <a:buNone/>
            </a:pPr>
            <a:endParaRPr sz="800" dirty="0"/>
          </a:p>
          <a:p>
            <a:r>
              <a:rPr lang="en" dirty="0"/>
              <a:t>“59 out of 200” is 29.5%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bin is 40 - 20 = 20 years wide</a:t>
            </a:r>
            <a:endParaRPr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     </a:t>
            </a:r>
            <a:r>
              <a:rPr lang="en" dirty="0">
                <a:solidFill>
                  <a:srgbClr val="0000FF"/>
                </a:solidFill>
              </a:rPr>
              <a:t>                            29.5 percent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FF"/>
                </a:solidFill>
              </a:rPr>
              <a:t>Height of bar  =  -------------------------- 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FF"/>
                </a:solidFill>
              </a:rPr>
              <a:t>                                   20 years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                       =  1.475 percent per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0" dirty="0">
                <a:latin typeface="+mj-lt"/>
              </a:rPr>
              <a:t>Area Measures Percent</a:t>
            </a:r>
            <a:endParaRPr b="0" dirty="0">
              <a:latin typeface="+mj-l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609600" y="1701200"/>
            <a:ext cx="9520800" cy="110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00FF"/>
                </a:solidFill>
              </a:rPr>
              <a:t>Area   =   % in bin   </a:t>
            </a:r>
            <a:r>
              <a:rPr lang="en" b="1" dirty="0">
                <a:solidFill>
                  <a:srgbClr val="000000"/>
                </a:solidFill>
              </a:rPr>
              <a:t>=   Height  x  width of bin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609600" y="2966134"/>
            <a:ext cx="10050800" cy="14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“How many individuals in the bin?” Use </a:t>
            </a:r>
            <a:r>
              <a:rPr lang="en" sz="3200" dirty="0">
                <a:solidFill>
                  <a:srgbClr val="0000FF"/>
                </a:solidFill>
              </a:rPr>
              <a:t>area</a:t>
            </a:r>
            <a:r>
              <a:rPr lang="en" sz="3200" dirty="0"/>
              <a:t>.</a:t>
            </a:r>
            <a:endParaRPr sz="3200" dirty="0"/>
          </a:p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“How crowded is the bin?” Use</a:t>
            </a:r>
            <a:r>
              <a:rPr lang="en" sz="3200" dirty="0"/>
              <a:t> </a:t>
            </a:r>
            <a:r>
              <a:rPr lang="en" sz="3200" dirty="0">
                <a:solidFill>
                  <a:srgbClr val="0000FF"/>
                </a:solidFill>
              </a:rPr>
              <a:t>height</a:t>
            </a:r>
            <a:r>
              <a:rPr lang="en" sz="3200" dirty="0"/>
              <a:t>.</a:t>
            </a:r>
            <a:endParaRPr sz="3200" dirty="0"/>
          </a:p>
        </p:txBody>
      </p:sp>
      <p:graphicFrame>
        <p:nvGraphicFramePr>
          <p:cNvPr id="5" name="Google Shape;217;p36">
            <a:extLst>
              <a:ext uri="{FF2B5EF4-FFF2-40B4-BE49-F238E27FC236}">
                <a16:creationId xmlns:a16="http://schemas.microsoft.com/office/drawing/2014/main" id="{7A1957BC-209C-CF48-B664-44C23B368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122708"/>
              </p:ext>
            </p:extLst>
          </p:nvPr>
        </p:nvGraphicFramePr>
        <p:xfrm>
          <a:off x="9409050" y="1082464"/>
          <a:ext cx="2238200" cy="50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2016 Income (millions)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24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4.5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Google Shape;210;p35">
            <a:extLst>
              <a:ext uri="{FF2B5EF4-FFF2-40B4-BE49-F238E27FC236}">
                <a16:creationId xmlns:a16="http://schemas.microsoft.com/office/drawing/2014/main" id="{A66563C4-73FA-A54E-8F61-B59F9CBC3CF3}"/>
              </a:ext>
            </a:extLst>
          </p:cNvPr>
          <p:cNvSpPr txBox="1"/>
          <p:nvPr/>
        </p:nvSpPr>
        <p:spPr>
          <a:xfrm>
            <a:off x="477350" y="4387564"/>
            <a:ext cx="9073050" cy="14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would the y-axis of a histogram of this table be?</a:t>
            </a:r>
          </a:p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-US" sz="3600" dirty="0">
                <a:latin typeface="Courier" pitchFamily="2" charset="0"/>
                <a:hlinkClick r:id="rId3"/>
              </a:rPr>
              <a:t>http://</a:t>
            </a:r>
            <a:r>
              <a:rPr lang="en-US" sz="3600" dirty="0" err="1">
                <a:latin typeface="Courier" pitchFamily="2" charset="0"/>
                <a:hlinkClick r:id="rId3"/>
              </a:rPr>
              <a:t>bit.ly</a:t>
            </a:r>
            <a:r>
              <a:rPr lang="en-US" sz="3600" dirty="0">
                <a:latin typeface="Courier" pitchFamily="2" charset="0"/>
                <a:hlinkClick r:id="rId3"/>
              </a:rPr>
              <a:t>/FoDS-f18-0917-1</a:t>
            </a:r>
            <a:endParaRPr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A67-CC1A-5346-82C3-C2D3FF09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666750"/>
            <a:ext cx="3685841" cy="3255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Overlaid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ECECB-EE40-3F42-A5BB-89CFC192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" b="-4"/>
          <a:stretch/>
        </p:blipFill>
        <p:spPr>
          <a:xfrm>
            <a:off x="1" y="10"/>
            <a:ext cx="3696822" cy="255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EA593-DD84-EA4C-BF04-656F2609B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3" r="17939" b="2"/>
          <a:stretch/>
        </p:blipFill>
        <p:spPr>
          <a:xfrm>
            <a:off x="3857689" y="10"/>
            <a:ext cx="3696821" cy="2544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1B6BC-E1CB-754D-87CC-2269FCEB6A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14"/>
          <a:stretch/>
        </p:blipFill>
        <p:spPr>
          <a:xfrm>
            <a:off x="20" y="2697480"/>
            <a:ext cx="7554490" cy="41605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926754-442D-4B53-A993-1A758431F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>
            <a:solidFill>
              <a:srgbClr val="F7D1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Start working on Homework 2 (out tonight)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Plan For The Week (PFTW)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Do Homework 2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Go back to </a:t>
            </a:r>
            <a:r>
              <a:rPr lang="en-US">
                <a:latin typeface="Helvetica Neue Light"/>
                <a:ea typeface="ＭＳ Ｐゴシック" charset="0"/>
                <a:cs typeface="Helvetica Neue Light"/>
              </a:rPr>
              <a:t>Census example</a:t>
            </a:r>
            <a:endParaRPr lang="en-US" b="0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Consider different methods for visualizations of data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Types of charts</a:t>
            </a:r>
          </a:p>
          <a:p>
            <a:pPr lvl="2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Scatter, line &amp; bar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Histograms</a:t>
            </a:r>
          </a:p>
          <a:p>
            <a:pPr lvl="1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Distributions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Categorical</a:t>
            </a:r>
          </a:p>
          <a:p>
            <a:pPr lvl="2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Numerical</a:t>
            </a:r>
          </a:p>
          <a:p>
            <a:pPr>
              <a:spcAft>
                <a:spcPts val="600"/>
              </a:spcAft>
            </a:pPr>
            <a:endParaRPr lang="en-US" i="1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C50A-A548-314E-A0B9-6004DAD6FB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47B1-B8D4-3A42-8070-5BDCE4D0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0AE4-0E39-564A-A10E-4932239D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 enforce constraints</a:t>
            </a:r>
          </a:p>
          <a:p>
            <a:pPr lvl="1"/>
            <a:r>
              <a:rPr lang="en-US" dirty="0"/>
              <a:t>All values in a column are the same type</a:t>
            </a:r>
          </a:p>
          <a:p>
            <a:pPr lvl="1"/>
            <a:r>
              <a:rPr lang="en-US" dirty="0"/>
              <a:t>Values in a column are </a:t>
            </a:r>
            <a:r>
              <a:rPr lang="en-US" i="1" dirty="0">
                <a:solidFill>
                  <a:schemeClr val="accent2"/>
                </a:solidFill>
              </a:rPr>
              <a:t>comparable</a:t>
            </a:r>
          </a:p>
          <a:p>
            <a:endParaRPr lang="en-US" b="1" dirty="0">
              <a:solidFill>
                <a:schemeClr val="accent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Numerical</a:t>
            </a:r>
            <a:r>
              <a:rPr lang="en-US" dirty="0"/>
              <a:t> — Each value is from a numerical scale</a:t>
            </a:r>
          </a:p>
          <a:p>
            <a:pPr lvl="1"/>
            <a:r>
              <a:rPr lang="en-US" dirty="0"/>
              <a:t>Numerical measurements are ordered</a:t>
            </a:r>
          </a:p>
          <a:p>
            <a:pPr lvl="1"/>
            <a:r>
              <a:rPr lang="en-US" dirty="0"/>
              <a:t>Differences are meaningful</a:t>
            </a:r>
          </a:p>
          <a:p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Categorical</a:t>
            </a:r>
            <a:r>
              <a:rPr lang="en-US" dirty="0"/>
              <a:t> — Each value is from a fixed inventory</a:t>
            </a:r>
          </a:p>
          <a:p>
            <a:pPr lvl="1"/>
            <a:r>
              <a:rPr lang="en-US" dirty="0"/>
              <a:t>May or may not have an ordering</a:t>
            </a:r>
          </a:p>
          <a:p>
            <a:pPr lvl="1"/>
            <a:r>
              <a:rPr lang="en-US" dirty="0"/>
              <a:t>Categories can be different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5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Scatter Plot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06" b="40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Relation/</a:t>
            </a:r>
            <a:r>
              <a:rPr lang="en-US" sz="2800" b="1" dirty="0">
                <a:solidFill>
                  <a:schemeClr val="accent2"/>
                </a:solidFill>
              </a:rPr>
              <a:t>association</a:t>
            </a:r>
            <a:r>
              <a:rPr lang="en-US" sz="2800" dirty="0"/>
              <a:t>  between two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horizontal (x) axis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vertical (y) axis</a:t>
            </a:r>
          </a:p>
        </p:txBody>
      </p:sp>
    </p:spTree>
    <p:extLst>
      <p:ext uri="{BB962C8B-B14F-4D97-AF65-F5344CB8AC3E}">
        <p14:creationId xmlns:p14="http://schemas.microsoft.com/office/powerpoint/2010/main" val="49497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 Graph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1579084"/>
            <a:ext cx="6172200" cy="36903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Use:</a:t>
            </a:r>
            <a:r>
              <a:rPr lang="en-US" sz="2800" dirty="0"/>
              <a:t> chronological trends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horizontal (x) axis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vertical (y) axis</a:t>
            </a:r>
          </a:p>
        </p:txBody>
      </p:sp>
    </p:spTree>
    <p:extLst>
      <p:ext uri="{BB962C8B-B14F-4D97-AF65-F5344CB8AC3E}">
        <p14:creationId xmlns:p14="http://schemas.microsoft.com/office/powerpoint/2010/main" val="3691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Bar Chart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1701437"/>
            <a:ext cx="6172200" cy="344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Categorical</a:t>
            </a:r>
            <a:r>
              <a:rPr lang="en-US" sz="2800" dirty="0"/>
              <a:t> distributions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Implications?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Width of bars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Ordering of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categories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frequencies</a:t>
            </a:r>
          </a:p>
        </p:txBody>
      </p:sp>
    </p:spTree>
    <p:extLst>
      <p:ext uri="{BB962C8B-B14F-4D97-AF65-F5344CB8AC3E}">
        <p14:creationId xmlns:p14="http://schemas.microsoft.com/office/powerpoint/2010/main" val="416069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Histograms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438053" y="1701437"/>
            <a:ext cx="5662469" cy="344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Numerical</a:t>
            </a:r>
            <a:r>
              <a:rPr lang="en-US" sz="2800" dirty="0"/>
              <a:t> distributions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Implications?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Width of bars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Values to display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Optional arguments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unit</a:t>
            </a:r>
            <a:r>
              <a:rPr lang="en-US" sz="2600" dirty="0"/>
              <a:t>: label for axes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bins</a:t>
            </a:r>
            <a:r>
              <a:rPr lang="en-US" sz="2600" dirty="0"/>
              <a:t>: endpoints for buckets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normed</a:t>
            </a:r>
            <a:r>
              <a:rPr lang="en-US" sz="2600" dirty="0"/>
              <a:t>: display proportion instead of counts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2732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30CB-EFAF-A445-8F0E-5A6AEF5D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numerical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6D9B-C3D5-0A43-86C4-1B2FF807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dirty="0"/>
              <a:t>Binning: # of numerical values that lie within ranges (</a:t>
            </a:r>
            <a:r>
              <a:rPr lang="en-US" dirty="0">
                <a:solidFill>
                  <a:schemeClr val="accent2"/>
                </a:solidFill>
              </a:rPr>
              <a:t>bins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Bins are defined by their lower bounds (inclusive)</a:t>
            </a:r>
          </a:p>
          <a:p>
            <a:pPr lvl="1"/>
            <a:r>
              <a:rPr lang="en-US" dirty="0"/>
              <a:t>The upper bound is the lower bound of the next bin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137;p28">
            <a:extLst>
              <a:ext uri="{FF2B5EF4-FFF2-40B4-BE49-F238E27FC236}">
                <a16:creationId xmlns:a16="http://schemas.microsoft.com/office/drawing/2014/main" id="{54E4C86A-4DC8-D94C-9D8B-7ED698892860}"/>
              </a:ext>
            </a:extLst>
          </p:cNvPr>
          <p:cNvSpPr txBox="1"/>
          <p:nvPr/>
        </p:nvSpPr>
        <p:spPr>
          <a:xfrm>
            <a:off x="1483308" y="3804711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188, 170, 189, 163, 183, 171, 185, 168, 173, ...</a:t>
            </a:r>
            <a:endParaRPr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5" name="Google Shape;138;p28">
            <a:extLst>
              <a:ext uri="{FF2B5EF4-FFF2-40B4-BE49-F238E27FC236}">
                <a16:creationId xmlns:a16="http://schemas.microsoft.com/office/drawing/2014/main" id="{85CAF4CA-29CB-FB45-A096-2A7108F99A1C}"/>
              </a:ext>
            </a:extLst>
          </p:cNvPr>
          <p:cNvGrpSpPr/>
          <p:nvPr/>
        </p:nvGrpSpPr>
        <p:grpSpPr>
          <a:xfrm>
            <a:off x="1729126" y="5145512"/>
            <a:ext cx="6939000" cy="806400"/>
            <a:chOff x="1119525" y="3783442"/>
            <a:chExt cx="6939000" cy="806400"/>
          </a:xfrm>
        </p:grpSpPr>
        <p:cxnSp>
          <p:nvCxnSpPr>
            <p:cNvPr id="6" name="Google Shape;139;p28">
              <a:extLst>
                <a:ext uri="{FF2B5EF4-FFF2-40B4-BE49-F238E27FC236}">
                  <a16:creationId xmlns:a16="http://schemas.microsoft.com/office/drawing/2014/main" id="{1DCFB5E5-F079-C841-AF2C-3D96C5E33A80}"/>
                </a:ext>
              </a:extLst>
            </p:cNvPr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40;p28">
              <a:extLst>
                <a:ext uri="{FF2B5EF4-FFF2-40B4-BE49-F238E27FC236}">
                  <a16:creationId xmlns:a16="http://schemas.microsoft.com/office/drawing/2014/main" id="{25B74FE7-C4E5-FD49-9995-3DE07C72DCE8}"/>
                </a:ext>
              </a:extLst>
            </p:cNvPr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8" name="Google Shape;141;p28">
              <a:extLst>
                <a:ext uri="{FF2B5EF4-FFF2-40B4-BE49-F238E27FC236}">
                  <a16:creationId xmlns:a16="http://schemas.microsoft.com/office/drawing/2014/main" id="{816E2B59-89A2-8F45-82B9-DEAFDE33197B}"/>
                </a:ext>
              </a:extLst>
            </p:cNvPr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9" name="Google Shape;142;p28">
              <a:extLst>
                <a:ext uri="{FF2B5EF4-FFF2-40B4-BE49-F238E27FC236}">
                  <a16:creationId xmlns:a16="http://schemas.microsoft.com/office/drawing/2014/main" id="{223500C6-54F4-CC4F-AC7C-C6B2E4810B61}"/>
                </a:ext>
              </a:extLst>
            </p:cNvPr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0" name="Google Shape;143;p28">
              <a:extLst>
                <a:ext uri="{FF2B5EF4-FFF2-40B4-BE49-F238E27FC236}">
                  <a16:creationId xmlns:a16="http://schemas.microsoft.com/office/drawing/2014/main" id="{C043FFC2-CCF3-A84B-A947-0B58924725CD}"/>
                </a:ext>
              </a:extLst>
            </p:cNvPr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1" name="Google Shape;144;p28">
              <a:extLst>
                <a:ext uri="{FF2B5EF4-FFF2-40B4-BE49-F238E27FC236}">
                  <a16:creationId xmlns:a16="http://schemas.microsoft.com/office/drawing/2014/main" id="{A9A5467A-F575-FF47-B1A6-D00C891D3C57}"/>
                </a:ext>
              </a:extLst>
            </p:cNvPr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2" name="Google Shape;145;p28">
              <a:extLst>
                <a:ext uri="{FF2B5EF4-FFF2-40B4-BE49-F238E27FC236}">
                  <a16:creationId xmlns:a16="http://schemas.microsoft.com/office/drawing/2014/main" id="{93CC2639-65D6-484D-9283-E6286A2D3D8A}"/>
                </a:ext>
              </a:extLst>
            </p:cNvPr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3" name="Google Shape;146;p28">
              <a:extLst>
                <a:ext uri="{FF2B5EF4-FFF2-40B4-BE49-F238E27FC236}">
                  <a16:creationId xmlns:a16="http://schemas.microsoft.com/office/drawing/2014/main" id="{D9268A62-8EE7-8644-A205-0C21E4BA0682}"/>
                </a:ext>
              </a:extLst>
            </p:cNvPr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" name="Google Shape;147;p28">
              <a:extLst>
                <a:ext uri="{FF2B5EF4-FFF2-40B4-BE49-F238E27FC236}">
                  <a16:creationId xmlns:a16="http://schemas.microsoft.com/office/drawing/2014/main" id="{9E489245-A9A0-C947-A980-79D8221950E0}"/>
                </a:ext>
              </a:extLst>
            </p:cNvPr>
            <p:cNvCxnSpPr>
              <a:stCxn id="7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8;p28">
              <a:extLst>
                <a:ext uri="{FF2B5EF4-FFF2-40B4-BE49-F238E27FC236}">
                  <a16:creationId xmlns:a16="http://schemas.microsoft.com/office/drawing/2014/main" id="{6A3059C7-F37E-1C49-A4B6-CB7B5DADFD79}"/>
                </a:ext>
              </a:extLst>
            </p:cNvPr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49;p28">
              <a:extLst>
                <a:ext uri="{FF2B5EF4-FFF2-40B4-BE49-F238E27FC236}">
                  <a16:creationId xmlns:a16="http://schemas.microsoft.com/office/drawing/2014/main" id="{710C8E5D-E285-2B46-99BC-7D3502BF847D}"/>
                </a:ext>
              </a:extLst>
            </p:cNvPr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0;p28">
              <a:extLst>
                <a:ext uri="{FF2B5EF4-FFF2-40B4-BE49-F238E27FC236}">
                  <a16:creationId xmlns:a16="http://schemas.microsoft.com/office/drawing/2014/main" id="{9E40F385-8D99-EF45-9270-5DCE1CED560C}"/>
                </a:ext>
              </a:extLst>
            </p:cNvPr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51;p28">
              <a:extLst>
                <a:ext uri="{FF2B5EF4-FFF2-40B4-BE49-F238E27FC236}">
                  <a16:creationId xmlns:a16="http://schemas.microsoft.com/office/drawing/2014/main" id="{DE0B540B-7AD3-A54F-8285-FC54330E1DA8}"/>
                </a:ext>
              </a:extLst>
            </p:cNvPr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52;p28">
              <a:extLst>
                <a:ext uri="{FF2B5EF4-FFF2-40B4-BE49-F238E27FC236}">
                  <a16:creationId xmlns:a16="http://schemas.microsoft.com/office/drawing/2014/main" id="{37BDA646-219F-8A41-A102-5C2674CFEFAF}"/>
                </a:ext>
              </a:extLst>
            </p:cNvPr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53;p28">
              <a:extLst>
                <a:ext uri="{FF2B5EF4-FFF2-40B4-BE49-F238E27FC236}">
                  <a16:creationId xmlns:a16="http://schemas.microsoft.com/office/drawing/2014/main" id="{6843BE3D-B0B9-0A4C-B19F-07215E498EDB}"/>
                </a:ext>
              </a:extLst>
            </p:cNvPr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54;p28">
            <a:extLst>
              <a:ext uri="{FF2B5EF4-FFF2-40B4-BE49-F238E27FC236}">
                <a16:creationId xmlns:a16="http://schemas.microsoft.com/office/drawing/2014/main" id="{96962177-2CAD-ED4D-9A91-805A94892C56}"/>
              </a:ext>
            </a:extLst>
          </p:cNvPr>
          <p:cNvSpPr/>
          <p:nvPr/>
        </p:nvSpPr>
        <p:spPr>
          <a:xfrm>
            <a:off x="7316226" y="527212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5;p28">
            <a:extLst>
              <a:ext uri="{FF2B5EF4-FFF2-40B4-BE49-F238E27FC236}">
                <a16:creationId xmlns:a16="http://schemas.microsoft.com/office/drawing/2014/main" id="{B3CDCD65-7A73-5142-9845-47D817587E6F}"/>
              </a:ext>
            </a:extLst>
          </p:cNvPr>
          <p:cNvSpPr/>
          <p:nvPr/>
        </p:nvSpPr>
        <p:spPr>
          <a:xfrm>
            <a:off x="4310472" y="527212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;p28">
            <a:extLst>
              <a:ext uri="{FF2B5EF4-FFF2-40B4-BE49-F238E27FC236}">
                <a16:creationId xmlns:a16="http://schemas.microsoft.com/office/drawing/2014/main" id="{D6572445-2381-674B-9CE6-AE573AA573BF}"/>
              </a:ext>
            </a:extLst>
          </p:cNvPr>
          <p:cNvSpPr/>
          <p:nvPr/>
        </p:nvSpPr>
        <p:spPr>
          <a:xfrm>
            <a:off x="7313957" y="51174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;p28">
            <a:extLst>
              <a:ext uri="{FF2B5EF4-FFF2-40B4-BE49-F238E27FC236}">
                <a16:creationId xmlns:a16="http://schemas.microsoft.com/office/drawing/2014/main" id="{E736D8A5-86AA-A444-A8F6-2A813F56D628}"/>
              </a:ext>
            </a:extLst>
          </p:cNvPr>
          <p:cNvSpPr/>
          <p:nvPr/>
        </p:nvSpPr>
        <p:spPr>
          <a:xfrm>
            <a:off x="2297588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8;p28">
            <a:extLst>
              <a:ext uri="{FF2B5EF4-FFF2-40B4-BE49-F238E27FC236}">
                <a16:creationId xmlns:a16="http://schemas.microsoft.com/office/drawing/2014/main" id="{54557B87-4E1B-2C43-B80B-84942870EB9D}"/>
              </a:ext>
            </a:extLst>
          </p:cNvPr>
          <p:cNvSpPr/>
          <p:nvPr/>
        </p:nvSpPr>
        <p:spPr>
          <a:xfrm>
            <a:off x="6315064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9;p28">
            <a:extLst>
              <a:ext uri="{FF2B5EF4-FFF2-40B4-BE49-F238E27FC236}">
                <a16:creationId xmlns:a16="http://schemas.microsoft.com/office/drawing/2014/main" id="{A4AFEB72-3D88-1046-B4E9-32BB552BAD91}"/>
              </a:ext>
            </a:extLst>
          </p:cNvPr>
          <p:cNvSpPr/>
          <p:nvPr/>
        </p:nvSpPr>
        <p:spPr>
          <a:xfrm>
            <a:off x="4310472" y="51174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0;p28">
            <a:extLst>
              <a:ext uri="{FF2B5EF4-FFF2-40B4-BE49-F238E27FC236}">
                <a16:creationId xmlns:a16="http://schemas.microsoft.com/office/drawing/2014/main" id="{05158E05-33AF-554A-AF78-602B0AC8E4A0}"/>
              </a:ext>
            </a:extLst>
          </p:cNvPr>
          <p:cNvSpPr/>
          <p:nvPr/>
        </p:nvSpPr>
        <p:spPr>
          <a:xfrm>
            <a:off x="7305664" y="49650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1;p28">
            <a:extLst>
              <a:ext uri="{FF2B5EF4-FFF2-40B4-BE49-F238E27FC236}">
                <a16:creationId xmlns:a16="http://schemas.microsoft.com/office/drawing/2014/main" id="{2AFFA240-733F-FF4C-951F-2CA48A096D2F}"/>
              </a:ext>
            </a:extLst>
          </p:cNvPr>
          <p:cNvSpPr/>
          <p:nvPr/>
        </p:nvSpPr>
        <p:spPr>
          <a:xfrm>
            <a:off x="3298749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2;p28">
            <a:extLst>
              <a:ext uri="{FF2B5EF4-FFF2-40B4-BE49-F238E27FC236}">
                <a16:creationId xmlns:a16="http://schemas.microsoft.com/office/drawing/2014/main" id="{FAB44766-2B9C-914F-B9B2-4D3A8107AF71}"/>
              </a:ext>
            </a:extLst>
          </p:cNvPr>
          <p:cNvSpPr/>
          <p:nvPr/>
        </p:nvSpPr>
        <p:spPr>
          <a:xfrm>
            <a:off x="4312741" y="49650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3;p28">
            <a:extLst>
              <a:ext uri="{FF2B5EF4-FFF2-40B4-BE49-F238E27FC236}">
                <a16:creationId xmlns:a16="http://schemas.microsoft.com/office/drawing/2014/main" id="{F6345951-8807-DA48-8DE3-66AA9B02E893}"/>
              </a:ext>
            </a:extLst>
          </p:cNvPr>
          <p:cNvSpPr/>
          <p:nvPr/>
        </p:nvSpPr>
        <p:spPr>
          <a:xfrm>
            <a:off x="8623611" y="3832079"/>
            <a:ext cx="2170521" cy="870047"/>
          </a:xfrm>
          <a:prstGeom prst="wedgeRoundRectCallout">
            <a:avLst>
              <a:gd name="adj1" fmla="val -84544"/>
              <a:gd name="adj2" fmla="val 5831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[185,190) bin</a:t>
            </a:r>
            <a:endParaRPr sz="2400" dirty="0">
              <a:solidFill>
                <a:srgbClr val="434343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7147-C311-5143-BA0B-6FEDB640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AB73-CAB6-8449-B81F-4D31365F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By default, </a:t>
            </a:r>
            <a:r>
              <a:rPr lang="en-US" b="1" dirty="0" err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-US" dirty="0"/>
              <a:t> uses a scale (</a:t>
            </a:r>
            <a:r>
              <a:rPr lang="en-US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-US" dirty="0"/>
              <a:t>) that ensures the area of the chart sums to 100%</a:t>
            </a:r>
          </a:p>
          <a:p>
            <a:pPr marL="457200" lvl="0" indent="-381000">
              <a:spcBef>
                <a:spcPts val="400"/>
              </a:spcBef>
              <a:buSzPts val="2400"/>
              <a:buChar char="●"/>
            </a:pPr>
            <a:r>
              <a:rPr lang="en-US" dirty="0"/>
              <a:t>The horizontal axis is a number line (e.g., years)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The vertical axis is a rate (e.g., percent per year)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area of a bar is a percentage of the whole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507</Words>
  <Application>Microsoft Macintosh PowerPoint</Application>
  <PresentationFormat>Widescreen</PresentationFormat>
  <Paragraphs>138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Visualization &amp; Graphs</vt:lpstr>
      <vt:lpstr>Plan For The Week (PFTW)</vt:lpstr>
      <vt:lpstr>Types of Data</vt:lpstr>
      <vt:lpstr>Scatter Plot</vt:lpstr>
      <vt:lpstr>Line Graph</vt:lpstr>
      <vt:lpstr>Bar Chart</vt:lpstr>
      <vt:lpstr>Histograms</vt:lpstr>
      <vt:lpstr>Binning numerical values</vt:lpstr>
      <vt:lpstr>Histogram Axes</vt:lpstr>
      <vt:lpstr>How to Calculate Height</vt:lpstr>
      <vt:lpstr>Area Measures Percent</vt:lpstr>
      <vt:lpstr>Overlaid Graphs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59</cp:revision>
  <cp:lastPrinted>2018-09-17T18:35:19Z</cp:lastPrinted>
  <dcterms:created xsi:type="dcterms:W3CDTF">2018-08-27T13:50:04Z</dcterms:created>
  <dcterms:modified xsi:type="dcterms:W3CDTF">2018-09-17T18:38:09Z</dcterms:modified>
</cp:coreProperties>
</file>