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3" r:id="rId3"/>
    <p:sldId id="267" r:id="rId4"/>
    <p:sldId id="262" r:id="rId5"/>
    <p:sldId id="268" r:id="rId6"/>
    <p:sldId id="265" r:id="rId7"/>
    <p:sldId id="266" r:id="rId8"/>
    <p:sldId id="272" r:id="rId9"/>
    <p:sldId id="275" r:id="rId10"/>
    <p:sldId id="276" r:id="rId11"/>
    <p:sldId id="278" r:id="rId12"/>
    <p:sldId id="282" r:id="rId13"/>
    <p:sldId id="261" r:id="rId14"/>
    <p:sldId id="259" r:id="rId15"/>
    <p:sldId id="260" r:id="rId16"/>
    <p:sldId id="264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1"/>
    <p:restoredTop sz="93195"/>
  </p:normalViewPr>
  <p:slideViewPr>
    <p:cSldViewPr snapToGrid="0" snapToObjects="1">
      <p:cViewPr>
        <p:scale>
          <a:sx n="125" d="100"/>
          <a:sy n="125" d="100"/>
        </p:scale>
        <p:origin x="14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ea3649e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ea3649e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84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e0dab333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e0dab333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4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41563c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41563c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93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56cf5b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56cf5b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42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d2f1fc9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d2f1fc9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4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bd2f1fc9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bd2f1fc9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9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9b976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89b976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64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89b976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89b976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095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89b976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89b976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98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89b976e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89b976e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89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ea3649e8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ea3649e8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2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ea3649e8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ea3649e8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88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ea3649e8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ea3649e8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5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ea3649e8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ea3649e8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34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e0b64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e0b64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04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e0b64c1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e0b64c1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49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e0dab33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e0dab33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2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e0b64c1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e0b64c1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15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6" name="Google Shape;116;p27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7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3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f18-1119-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Lecture 12: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November 19,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11/19/18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Predictions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“Central” Area</a:t>
            </a:r>
            <a:endParaRPr/>
          </a:p>
        </p:txBody>
      </p:sp>
      <p:pic>
        <p:nvPicPr>
          <p:cNvPr id="296" name="Google Shape;2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118" y="1175834"/>
            <a:ext cx="6787767" cy="506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0"/>
          <p:cNvSpPr txBox="1"/>
          <p:nvPr/>
        </p:nvSpPr>
        <p:spPr>
          <a:xfrm>
            <a:off x="9820733" y="5382267"/>
            <a:ext cx="17008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6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769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Why use the Standard Deviation?</a:t>
            </a:r>
            <a:endParaRPr dirty="0"/>
          </a:p>
        </p:txBody>
      </p:sp>
      <p:sp>
        <p:nvSpPr>
          <p:cNvPr id="308" name="Google Shape;308;p6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If the sample is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large, and</a:t>
            </a:r>
            <a:endParaRPr dirty="0"/>
          </a:p>
          <a:p>
            <a:r>
              <a:rPr lang="en" dirty="0"/>
              <a:t>drawn at random with replacement,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800" dirty="0"/>
          </a:p>
          <a:p>
            <a:pPr marL="0" indent="0">
              <a:spcBef>
                <a:spcPts val="533"/>
              </a:spcBef>
              <a:buNone/>
            </a:pPr>
            <a:r>
              <a:rPr lang="en" dirty="0"/>
              <a:t>Then, </a:t>
            </a:r>
            <a:r>
              <a:rPr lang="en" i="1" dirty="0">
                <a:solidFill>
                  <a:srgbClr val="000000"/>
                </a:solidFill>
              </a:rPr>
              <a:t>regardless of the distribution of the population,</a:t>
            </a:r>
            <a:endParaRPr i="1" dirty="0"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800" dirty="0"/>
          </a:p>
          <a:p>
            <a:pPr marL="0" indent="609585">
              <a:spcBef>
                <a:spcPts val="533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the probability distribution of the sample sum </a:t>
            </a:r>
            <a:endParaRPr b="1" dirty="0">
              <a:solidFill>
                <a:srgbClr val="0000FF"/>
              </a:solidFill>
            </a:endParaRPr>
          </a:p>
          <a:p>
            <a:pPr marL="0" indent="609585">
              <a:spcBef>
                <a:spcPts val="533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(or of the sample average) </a:t>
            </a:r>
            <a:r>
              <a:rPr lang="en" b="1" dirty="0"/>
              <a:t>is roughly bell-shaped</a:t>
            </a:r>
          </a:p>
          <a:p>
            <a:pPr marL="0" indent="609585">
              <a:spcBef>
                <a:spcPts val="533"/>
              </a:spcBef>
              <a:buNone/>
            </a:pPr>
            <a:endParaRPr lang="en" b="1" dirty="0"/>
          </a:p>
          <a:p>
            <a:pPr marL="457200" indent="-457200">
              <a:spcBef>
                <a:spcPts val="533"/>
              </a:spcBef>
            </a:pPr>
            <a:r>
              <a:rPr lang="en" b="1" dirty="0"/>
              <a:t>The Central Limit Theorem!</a:t>
            </a:r>
            <a:endParaRPr b="1" dirty="0"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1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Prediction Problems</a:t>
            </a: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609600" y="1563700"/>
            <a:ext cx="10972800" cy="43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Predicting one characteristic based on another: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/>
              <a:t>Given my height, how tall will I be next year?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/>
              <a:t>Given my height, how tall will my kid be as an adult?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/>
              <a:t>Given my height, how much will I sleep tonight?</a:t>
            </a:r>
            <a:endParaRPr/>
          </a:p>
          <a:p>
            <a:pPr>
              <a:lnSpc>
                <a:spcPct val="150000"/>
              </a:lnSpc>
            </a:pPr>
            <a:r>
              <a:rPr lang="en"/>
              <a:t>Characteristics of an example: known and unknown </a:t>
            </a:r>
            <a:endParaRPr/>
          </a:p>
          <a:p>
            <a:pPr>
              <a:lnSpc>
                <a:spcPct val="150000"/>
              </a:lnSpc>
            </a:pPr>
            <a:r>
              <a:rPr lang="en"/>
              <a:t>For some sample, we know all the characteristics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8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667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Relation Between Two Variables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6474800" cy="48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Association</a:t>
            </a:r>
            <a:endParaRPr/>
          </a:p>
          <a:p>
            <a:r>
              <a:rPr lang="en"/>
              <a:t>Trend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Positive association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Negative association</a:t>
            </a:r>
            <a:endParaRPr/>
          </a:p>
          <a:p>
            <a:r>
              <a:rPr lang="en"/>
              <a:t>Pattern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Any discernible “shape”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Linear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Non-linear</a:t>
            </a:r>
            <a:endParaRPr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b="1"/>
              <a:t>Visualize then quantify</a:t>
            </a:r>
            <a:endParaRPr b="1"/>
          </a:p>
        </p:txBody>
      </p:sp>
      <p:sp>
        <p:nvSpPr>
          <p:cNvPr id="146" name="Google Shape;146;p30"/>
          <p:cNvSpPr txBox="1"/>
          <p:nvPr/>
        </p:nvSpPr>
        <p:spPr>
          <a:xfrm>
            <a:off x="9267567" y="5215400"/>
            <a:ext cx="1894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9304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Correlation Coefficient </a:t>
            </a:r>
            <a:r>
              <a:rPr lang="en" i="1"/>
              <a:t>r</a:t>
            </a:r>
            <a:endParaRPr i="1"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609600" y="1276867"/>
            <a:ext cx="10972800" cy="38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/>
              <a:t>Measures linear association</a:t>
            </a:r>
            <a:endParaRPr/>
          </a:p>
          <a:p>
            <a:pPr>
              <a:lnSpc>
                <a:spcPct val="100000"/>
              </a:lnSpc>
            </a:pPr>
            <a:r>
              <a:rPr lang="en"/>
              <a:t>Based on standard units</a:t>
            </a:r>
            <a:endParaRPr/>
          </a:p>
          <a:p>
            <a:pPr>
              <a:lnSpc>
                <a:spcPct val="100000"/>
              </a:lnSpc>
            </a:pPr>
            <a:r>
              <a:rPr lang="en"/>
              <a:t>-1 ≤ </a:t>
            </a:r>
            <a:r>
              <a:rPr lang="en" i="1"/>
              <a:t>r</a:t>
            </a:r>
            <a:r>
              <a:rPr lang="en"/>
              <a:t> ≤ 1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i="1"/>
              <a:t>r</a:t>
            </a:r>
            <a:r>
              <a:rPr lang="en"/>
              <a:t> =  1: scatter is perfect straight line sloping up</a:t>
            </a:r>
            <a:endParaRPr/>
          </a:p>
          <a:p>
            <a:pPr lvl="1">
              <a:lnSpc>
                <a:spcPct val="100000"/>
              </a:lnSpc>
            </a:pPr>
            <a:r>
              <a:rPr lang="en" i="1"/>
              <a:t>r</a:t>
            </a:r>
            <a:r>
              <a:rPr lang="en"/>
              <a:t> = -1: scatter is perfect straight line sloping down</a:t>
            </a:r>
            <a:endParaRPr/>
          </a:p>
          <a:p>
            <a:pPr>
              <a:lnSpc>
                <a:spcPct val="100000"/>
              </a:lnSpc>
              <a:spcBef>
                <a:spcPts val="533"/>
              </a:spcBef>
            </a:pPr>
            <a:r>
              <a:rPr lang="en" i="1"/>
              <a:t>r</a:t>
            </a:r>
            <a:r>
              <a:rPr lang="en"/>
              <a:t> = 0: No linear association; </a:t>
            </a:r>
            <a:r>
              <a:rPr lang="en" i="1"/>
              <a:t>uncorrelated</a:t>
            </a:r>
            <a:endParaRPr i="1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90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246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7558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93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4921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5902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9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</a:t>
            </a:r>
            <a:endParaRPr sz="2400"/>
          </a:p>
        </p:txBody>
      </p:sp>
      <p:sp>
        <p:nvSpPr>
          <p:cNvPr id="142" name="Google Shape;142;p28"/>
          <p:cNvSpPr txBox="1"/>
          <p:nvPr/>
        </p:nvSpPr>
        <p:spPr>
          <a:xfrm>
            <a:off x="28114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0.2</a:t>
            </a:r>
            <a:endParaRPr sz="2400"/>
          </a:p>
        </p:txBody>
      </p:sp>
      <p:sp>
        <p:nvSpPr>
          <p:cNvPr id="143" name="Google Shape;143;p28"/>
          <p:cNvSpPr txBox="1"/>
          <p:nvPr/>
        </p:nvSpPr>
        <p:spPr>
          <a:xfrm>
            <a:off x="46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0.5</a:t>
            </a:r>
            <a:endParaRPr sz="2400"/>
          </a:p>
        </p:txBody>
      </p:sp>
      <p:sp>
        <p:nvSpPr>
          <p:cNvPr id="144" name="Google Shape;144;p28"/>
          <p:cNvSpPr txBox="1"/>
          <p:nvPr/>
        </p:nvSpPr>
        <p:spPr>
          <a:xfrm>
            <a:off x="6499717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0.8</a:t>
            </a:r>
            <a:endParaRPr sz="2400"/>
          </a:p>
        </p:txBody>
      </p:sp>
      <p:sp>
        <p:nvSpPr>
          <p:cNvPr id="145" name="Google Shape;145;p28"/>
          <p:cNvSpPr txBox="1"/>
          <p:nvPr/>
        </p:nvSpPr>
        <p:spPr>
          <a:xfrm>
            <a:off x="8326151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0.99</a:t>
            </a:r>
            <a:endParaRPr sz="2400"/>
          </a:p>
        </p:txBody>
      </p:sp>
      <p:sp>
        <p:nvSpPr>
          <p:cNvPr id="146" name="Google Shape;146;p28"/>
          <p:cNvSpPr txBox="1"/>
          <p:nvPr/>
        </p:nvSpPr>
        <p:spPr>
          <a:xfrm>
            <a:off x="10176151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-0.5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69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0EDEAE-07A1-E644-9CAE-9F0945C44779}"/>
              </a:ext>
            </a:extLst>
          </p:cNvPr>
          <p:cNvSpPr/>
          <p:nvPr/>
        </p:nvSpPr>
        <p:spPr>
          <a:xfrm>
            <a:off x="4500880" y="2986154"/>
            <a:ext cx="5567680" cy="1859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7" name="Google Shape;157;p29"/>
          <p:cNvGraphicFramePr/>
          <p:nvPr>
            <p:extLst>
              <p:ext uri="{D42A27DB-BD31-4B8C-83A1-F6EECF244321}">
                <p14:modId xmlns:p14="http://schemas.microsoft.com/office/powerpoint/2010/main" val="3849291256"/>
              </p:ext>
            </p:extLst>
          </p:nvPr>
        </p:nvGraphicFramePr>
        <p:xfrm>
          <a:off x="7724941" y="3072515"/>
          <a:ext cx="2298467" cy="1706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9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/>
                        <a:t>y in </a:t>
                      </a:r>
                      <a:r>
                        <a:rPr lang="en" sz="3200" i="1" dirty="0">
                          <a:solidFill>
                            <a:schemeClr val="accent2"/>
                          </a:solidFill>
                        </a:rPr>
                        <a:t>standard units</a:t>
                      </a:r>
                      <a:endParaRPr sz="3200" i="1" dirty="0">
                        <a:solidFill>
                          <a:schemeClr val="accent2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Definition of </a:t>
            </a:r>
            <a:r>
              <a:rPr lang="en" i="1"/>
              <a:t>r</a:t>
            </a:r>
            <a:endParaRPr i="1"/>
          </a:p>
        </p:txBody>
      </p:sp>
      <p:sp>
        <p:nvSpPr>
          <p:cNvPr id="152" name="Google Shape;152;p29"/>
          <p:cNvSpPr txBox="1"/>
          <p:nvPr/>
        </p:nvSpPr>
        <p:spPr>
          <a:xfrm>
            <a:off x="2207533" y="3685967"/>
            <a:ext cx="20400" cy="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graphicFrame>
        <p:nvGraphicFramePr>
          <p:cNvPr id="153" name="Google Shape;153;p29"/>
          <p:cNvGraphicFramePr/>
          <p:nvPr>
            <p:extLst>
              <p:ext uri="{D42A27DB-BD31-4B8C-83A1-F6EECF244321}">
                <p14:modId xmlns:p14="http://schemas.microsoft.com/office/powerpoint/2010/main" val="2807341385"/>
              </p:ext>
            </p:extLst>
          </p:nvPr>
        </p:nvGraphicFramePr>
        <p:xfrm>
          <a:off x="2396299" y="3110916"/>
          <a:ext cx="2101700" cy="16723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2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accent5"/>
                          </a:solidFill>
                        </a:rPr>
                        <a:t>average</a:t>
                      </a:r>
                      <a:r>
                        <a:rPr lang="en" sz="3200" dirty="0"/>
                        <a:t> of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29"/>
          <p:cNvGraphicFramePr/>
          <p:nvPr>
            <p:extLst>
              <p:ext uri="{D42A27DB-BD31-4B8C-83A1-F6EECF244321}">
                <p14:modId xmlns:p14="http://schemas.microsoft.com/office/powerpoint/2010/main" val="4249123313"/>
              </p:ext>
            </p:extLst>
          </p:nvPr>
        </p:nvGraphicFramePr>
        <p:xfrm>
          <a:off x="4506642" y="3072515"/>
          <a:ext cx="2178833" cy="1706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/>
                        <a:t>x in </a:t>
                      </a:r>
                      <a:r>
                        <a:rPr lang="en" sz="3200" i="1" dirty="0">
                          <a:solidFill>
                            <a:schemeClr val="accent2"/>
                          </a:solidFill>
                        </a:rPr>
                        <a:t>standard units</a:t>
                      </a:r>
                      <a:endParaRPr sz="3200" i="1" dirty="0">
                        <a:solidFill>
                          <a:schemeClr val="accent2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56;p29"/>
          <p:cNvGraphicFramePr/>
          <p:nvPr>
            <p:extLst>
              <p:ext uri="{D42A27DB-BD31-4B8C-83A1-F6EECF244321}">
                <p14:modId xmlns:p14="http://schemas.microsoft.com/office/powerpoint/2010/main" val="2388947264"/>
              </p:ext>
            </p:extLst>
          </p:nvPr>
        </p:nvGraphicFramePr>
        <p:xfrm>
          <a:off x="6685474" y="3089883"/>
          <a:ext cx="1178365" cy="16704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/>
                        <a:t>times</a:t>
                      </a:r>
                      <a:endParaRPr sz="3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158;p29"/>
          <p:cNvSpPr txBox="1"/>
          <p:nvPr/>
        </p:nvSpPr>
        <p:spPr>
          <a:xfrm>
            <a:off x="1194900" y="1984733"/>
            <a:ext cx="6260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/>
              <a:t>Correlation Coefficient</a:t>
            </a:r>
            <a:r>
              <a:rPr lang="en" sz="3200" dirty="0"/>
              <a:t> (</a:t>
            </a:r>
            <a:r>
              <a:rPr lang="en" sz="3200" i="1" dirty="0"/>
              <a:t>r</a:t>
            </a:r>
            <a:r>
              <a:rPr lang="en" sz="3200" dirty="0"/>
              <a:t>)   = </a:t>
            </a:r>
            <a:endParaRPr sz="3200" dirty="0"/>
          </a:p>
        </p:txBody>
      </p:sp>
      <p:sp>
        <p:nvSpPr>
          <p:cNvPr id="159" name="Google Shape;159;p29"/>
          <p:cNvSpPr txBox="1"/>
          <p:nvPr/>
        </p:nvSpPr>
        <p:spPr>
          <a:xfrm>
            <a:off x="436880" y="4845434"/>
            <a:ext cx="11096800" cy="11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Measures how clustered the scatter is around a straight line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38792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Don't jump to conclusions about causality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25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Watch out for non-linearity.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00" y="2365733"/>
            <a:ext cx="45974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0.0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9537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Watch out for outliers.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0.0</a:t>
            </a:r>
            <a:endParaRPr sz="3200"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500" y="2435300"/>
            <a:ext cx="46482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5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Watch out for ecological correlations, based on aggregates or averaged data.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0.98</a:t>
            </a:r>
            <a:endParaRPr sz="32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85" y="2540500"/>
            <a:ext cx="46863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7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Mean:</a:t>
            </a:r>
            <a:r>
              <a:rPr lang="en" dirty="0"/>
              <a:t> Balance point of the histogram</a:t>
            </a:r>
            <a:endParaRPr dirty="0"/>
          </a:p>
          <a:p>
            <a:pPr>
              <a:spcBef>
                <a:spcPts val="2667"/>
              </a:spcBef>
            </a:pPr>
            <a:r>
              <a:rPr lang="en" b="1"/>
              <a:t>Median:</a:t>
            </a:r>
            <a:r>
              <a:rPr lang="en"/>
              <a:t> Half-way point of data; half the area of histogram is on either side of median</a:t>
            </a:r>
            <a:endParaRPr dirty="0"/>
          </a:p>
          <a:p>
            <a:pPr>
              <a:spcBef>
                <a:spcPts val="2667"/>
              </a:spcBef>
            </a:pPr>
            <a:r>
              <a:rPr lang="en" dirty="0"/>
              <a:t>If the distribution is symmetric about a value, then that value is both the average and the median.</a:t>
            </a:r>
            <a:endParaRPr dirty="0"/>
          </a:p>
          <a:p>
            <a:pPr>
              <a:spcBef>
                <a:spcPts val="2667"/>
              </a:spcBef>
              <a:spcAft>
                <a:spcPts val="2667"/>
              </a:spcAft>
            </a:pPr>
            <a:r>
              <a:rPr lang="en" dirty="0"/>
              <a:t>If the histogram is skewed, then the mean is pulled away from the median in the direction of the tail.</a:t>
            </a:r>
            <a:endParaRPr dirty="0"/>
          </a:p>
        </p:txBody>
      </p:sp>
      <p:sp>
        <p:nvSpPr>
          <p:cNvPr id="214" name="Google Shape;214;p4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385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Comparing Mean and Median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4BDBA-6574-6444-8F8E-B1F14ED4BAA3}"/>
              </a:ext>
            </a:extLst>
          </p:cNvPr>
          <p:cNvSpPr txBox="1"/>
          <p:nvPr/>
        </p:nvSpPr>
        <p:spPr>
          <a:xfrm>
            <a:off x="741680" y="5608320"/>
            <a:ext cx="969264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" pitchFamily="2" charset="0"/>
                <a:hlinkClick r:id="rId3"/>
              </a:rPr>
              <a:t>http://bit.ly/FoDS-f18-1119-0</a:t>
            </a:r>
            <a:endParaRPr lang="en-US" sz="4000" dirty="0">
              <a:latin typeface="Courier" pitchFamily="2" charset="0"/>
            </a:endParaRPr>
          </a:p>
          <a:p>
            <a:endParaRPr lang="en-US" sz="4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How Far from the Mean?</a:t>
            </a:r>
            <a:endParaRPr dirty="0"/>
          </a:p>
        </p:txBody>
      </p:sp>
      <p:sp>
        <p:nvSpPr>
          <p:cNvPr id="240" name="Google Shape;240;p5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Standard deviation (SD) measures roughly how far the data are from their average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SD = root mean square of deviations from average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                </a:t>
            </a: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SD has the same units as the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1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678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How Big are Most of the Values?</a:t>
            </a:r>
            <a:endParaRPr/>
          </a:p>
        </p:txBody>
      </p:sp>
      <p:sp>
        <p:nvSpPr>
          <p:cNvPr id="206" name="Google Shape;206;p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32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No matter what the shape of the distribution,</a:t>
            </a:r>
            <a:endParaRPr/>
          </a:p>
          <a:p>
            <a:pPr marL="0" indent="0">
              <a:buNone/>
            </a:pPr>
            <a:r>
              <a:rPr lang="en"/>
              <a:t>the bulk of the data are in the range “average ± a few SDs”</a:t>
            </a:r>
            <a:endParaRPr/>
          </a:p>
        </p:txBody>
      </p:sp>
      <p:sp>
        <p:nvSpPr>
          <p:cNvPr id="207" name="Google Shape;207;p46"/>
          <p:cNvSpPr txBox="1"/>
          <p:nvPr/>
        </p:nvSpPr>
        <p:spPr>
          <a:xfrm>
            <a:off x="649000" y="3179800"/>
            <a:ext cx="10894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solidFill>
                  <a:srgbClr val="434343"/>
                </a:solidFill>
              </a:rPr>
              <a:t>Chebyshev’s Inequality</a:t>
            </a:r>
            <a:endParaRPr sz="3200" b="1">
              <a:solidFill>
                <a:srgbClr val="434343"/>
              </a:solidFill>
            </a:endParaRPr>
          </a:p>
          <a:p>
            <a:r>
              <a:rPr lang="en" sz="3200">
                <a:solidFill>
                  <a:srgbClr val="434343"/>
                </a:solidFill>
              </a:rPr>
              <a:t>No matter what the shape of the distribution,</a:t>
            </a:r>
            <a:endParaRPr sz="3200">
              <a:solidFill>
                <a:srgbClr val="434343"/>
              </a:solidFill>
            </a:endParaRPr>
          </a:p>
          <a:p>
            <a:r>
              <a:rPr lang="en" sz="3200">
                <a:solidFill>
                  <a:srgbClr val="434343"/>
                </a:solidFill>
              </a:rPr>
              <a:t>the proportion of values in the range “average ± </a:t>
            </a:r>
            <a:r>
              <a:rPr lang="en" sz="3200" i="1">
                <a:solidFill>
                  <a:srgbClr val="434343"/>
                </a:solidFill>
              </a:rPr>
              <a:t>z</a:t>
            </a:r>
            <a:r>
              <a:rPr lang="en" sz="3200">
                <a:solidFill>
                  <a:srgbClr val="434343"/>
                </a:solidFill>
              </a:rPr>
              <a:t> SDs” is</a:t>
            </a:r>
            <a:endParaRPr sz="3200">
              <a:solidFill>
                <a:srgbClr val="434343"/>
              </a:solidFill>
            </a:endParaRPr>
          </a:p>
          <a:p>
            <a:pPr algn="ctr"/>
            <a:endParaRPr sz="2400">
              <a:solidFill>
                <a:srgbClr val="434343"/>
              </a:solidFill>
            </a:endParaRPr>
          </a:p>
          <a:p>
            <a:pPr algn="ctr"/>
            <a:r>
              <a:rPr lang="en" sz="3200">
                <a:solidFill>
                  <a:srgbClr val="434343"/>
                </a:solidFill>
              </a:rPr>
              <a:t>at least 1 - 1/</a:t>
            </a:r>
            <a:r>
              <a:rPr lang="en" sz="3200" i="1">
                <a:solidFill>
                  <a:srgbClr val="434343"/>
                </a:solidFill>
              </a:rPr>
              <a:t>z</a:t>
            </a:r>
            <a:r>
              <a:rPr lang="en" sz="3200">
                <a:solidFill>
                  <a:srgbClr val="434343"/>
                </a:solidFill>
              </a:rPr>
              <a:t>²</a:t>
            </a:r>
            <a:endParaRPr sz="320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Chebyshev’s Bounds</a:t>
            </a:r>
            <a:endParaRPr/>
          </a:p>
        </p:txBody>
      </p:sp>
      <p:graphicFrame>
        <p:nvGraphicFramePr>
          <p:cNvPr id="213" name="Google Shape;213;p47"/>
          <p:cNvGraphicFramePr/>
          <p:nvPr/>
        </p:nvGraphicFramePr>
        <p:xfrm>
          <a:off x="1270000" y="1380100"/>
          <a:ext cx="9652000" cy="3657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/>
                        <a:t>Range</a:t>
                      </a:r>
                      <a:endParaRPr sz="32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/>
                        <a:t>Proportion</a:t>
                      </a:r>
                      <a:endParaRPr sz="32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2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1 - 1/4   (75%)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3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1 - 1/9   (88.888…%)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4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1 - 1/16 (93.75%)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5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1 - 1/25  (96%)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4" name="Google Shape;214;p47"/>
          <p:cNvSpPr txBox="1"/>
          <p:nvPr/>
        </p:nvSpPr>
        <p:spPr>
          <a:xfrm>
            <a:off x="1964600" y="5028900"/>
            <a:ext cx="8262800" cy="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rgbClr val="0000FF"/>
                </a:solidFill>
              </a:rPr>
              <a:t>No matter what the distribution looks like</a:t>
            </a:r>
            <a:endParaRPr sz="3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Standard Units</a:t>
            </a:r>
            <a:endParaRPr/>
          </a:p>
        </p:txBody>
      </p:sp>
      <p:sp>
        <p:nvSpPr>
          <p:cNvPr id="226" name="Google Shape;226;p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640"/>
              </a:spcBef>
            </a:pPr>
            <a:r>
              <a:rPr lang="en" dirty="0"/>
              <a:t>How many SDs above average?</a:t>
            </a:r>
            <a:endParaRPr sz="800" dirty="0"/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b="1" i="1" dirty="0">
                <a:solidFill>
                  <a:srgbClr val="0000FF"/>
                </a:solidFill>
              </a:rPr>
              <a:t>z = </a:t>
            </a:r>
            <a:r>
              <a:rPr lang="en" b="1" dirty="0">
                <a:solidFill>
                  <a:srgbClr val="0000FF"/>
                </a:solidFill>
              </a:rPr>
              <a:t>(value</a:t>
            </a:r>
            <a:r>
              <a:rPr lang="en" b="1" i="1" dirty="0">
                <a:solidFill>
                  <a:srgbClr val="0000FF"/>
                </a:solidFill>
              </a:rPr>
              <a:t> - </a:t>
            </a:r>
            <a:r>
              <a:rPr lang="en" b="1" dirty="0">
                <a:solidFill>
                  <a:srgbClr val="0000FF"/>
                </a:solidFill>
              </a:rPr>
              <a:t>mean)/SD</a:t>
            </a:r>
            <a:endParaRPr b="1" dirty="0">
              <a:solidFill>
                <a:srgbClr val="0000FF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Negative z: 	value below average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Positive z: 	value above average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z = 0: 		value equal to average</a:t>
            </a:r>
            <a:endParaRPr sz="800" dirty="0"/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dirty="0"/>
              <a:t>When values are in standard units: average = 0, SD = 1</a:t>
            </a:r>
            <a:endParaRPr sz="800" dirty="0"/>
          </a:p>
          <a:p>
            <a:pPr>
              <a:lnSpc>
                <a:spcPct val="115000"/>
              </a:lnSpc>
            </a:pPr>
            <a:r>
              <a:rPr lang="en" dirty="0"/>
              <a:t>Chebyshev: At least 96% of the values of </a:t>
            </a:r>
            <a:r>
              <a:rPr lang="en" i="1" dirty="0"/>
              <a:t>z</a:t>
            </a:r>
            <a:r>
              <a:rPr lang="en" dirty="0"/>
              <a:t> are between -5 and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4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233" name="Google Shape;233;p5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4273200" cy="41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Find whole numbers that are close to: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  <a:buAutoNum type="alphaLcParenBoth"/>
            </a:pPr>
            <a:r>
              <a:rPr lang="en"/>
              <a:t>the average age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  <a:buAutoNum type="alphaLcParenBoth"/>
            </a:pPr>
            <a:r>
              <a:rPr lang="en"/>
              <a:t>the SD of the ages</a:t>
            </a:r>
            <a:endParaRPr/>
          </a:p>
        </p:txBody>
      </p:sp>
      <p:pic>
        <p:nvPicPr>
          <p:cNvPr id="234" name="Google Shape;2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367" y="1175834"/>
            <a:ext cx="4912367" cy="513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0"/>
          <p:cNvSpPr txBox="1"/>
          <p:nvPr/>
        </p:nvSpPr>
        <p:spPr>
          <a:xfrm>
            <a:off x="1895800" y="5442200"/>
            <a:ext cx="17008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  <a:highlight>
                  <a:srgbClr val="FFFFFF"/>
                </a:highlight>
              </a:rPr>
              <a:t>(Demo)</a:t>
            </a:r>
            <a:endParaRPr sz="3200">
              <a:solidFill>
                <a:srgbClr val="3B7EA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640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Bell Curve</a:t>
            </a:r>
            <a:endParaRPr/>
          </a:p>
        </p:txBody>
      </p:sp>
      <p:pic>
        <p:nvPicPr>
          <p:cNvPr id="271" name="Google Shape;2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301" y="1446516"/>
            <a:ext cx="6749900" cy="4733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11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1224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Bounds and Normal Approximations</a:t>
            </a:r>
            <a:endParaRPr/>
          </a:p>
        </p:txBody>
      </p:sp>
      <p:pic>
        <p:nvPicPr>
          <p:cNvPr id="289" name="Google Shape;2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67" y="1983800"/>
            <a:ext cx="11150600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9"/>
          <p:cNvSpPr txBox="1"/>
          <p:nvPr/>
        </p:nvSpPr>
        <p:spPr>
          <a:xfrm>
            <a:off x="4393933" y="5578633"/>
            <a:ext cx="2189600" cy="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7236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10071</TotalTime>
  <Words>591</Words>
  <Application>Microsoft Macintosh PowerPoint</Application>
  <PresentationFormat>Widescreen</PresentationFormat>
  <Paragraphs>117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Helvetica Neue</vt:lpstr>
      <vt:lpstr>Helvetica Neue Light</vt:lpstr>
      <vt:lpstr>Office Theme</vt:lpstr>
      <vt:lpstr>CompSci 190: Lecture 12: Predictions</vt:lpstr>
      <vt:lpstr>Comparing Mean and Median </vt:lpstr>
      <vt:lpstr>How Far from the Mean?</vt:lpstr>
      <vt:lpstr>How Big are Most of the Values?</vt:lpstr>
      <vt:lpstr>Chebyshev’s Bounds</vt:lpstr>
      <vt:lpstr>Standard Units</vt:lpstr>
      <vt:lpstr>Discussion Question</vt:lpstr>
      <vt:lpstr>Bell Curve</vt:lpstr>
      <vt:lpstr>Bounds and Normal Approximations</vt:lpstr>
      <vt:lpstr>A “Central” Area</vt:lpstr>
      <vt:lpstr>Why use the Standard Deviation?</vt:lpstr>
      <vt:lpstr>Prediction Problems</vt:lpstr>
      <vt:lpstr>Relation Between Two Variables</vt:lpstr>
      <vt:lpstr>The Correlation Coefficient r</vt:lpstr>
      <vt:lpstr>Definition of r</vt:lpstr>
      <vt:lpstr>Interpreting r</vt:lpstr>
      <vt:lpstr>Interpreting r</vt:lpstr>
      <vt:lpstr>Interpreting r</vt:lpstr>
      <vt:lpstr>Interpreting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190: Error Probabilities</dc:title>
  <dc:creator>Jeffrey Forbes, Ph.D.</dc:creator>
  <cp:lastModifiedBy>Jeffrey Forbes, Ph.D.</cp:lastModifiedBy>
  <cp:revision>20</cp:revision>
  <cp:lastPrinted>2018-11-14T19:49:46Z</cp:lastPrinted>
  <dcterms:created xsi:type="dcterms:W3CDTF">2018-11-12T18:56:58Z</dcterms:created>
  <dcterms:modified xsi:type="dcterms:W3CDTF">2018-11-19T18:48:20Z</dcterms:modified>
</cp:coreProperties>
</file>