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70" r:id="rId3"/>
    <p:sldId id="271" r:id="rId4"/>
    <p:sldId id="279" r:id="rId5"/>
    <p:sldId id="280" r:id="rId6"/>
    <p:sldId id="281" r:id="rId7"/>
    <p:sldId id="282" r:id="rId8"/>
    <p:sldId id="283" r:id="rId9"/>
    <p:sldId id="263" r:id="rId10"/>
    <p:sldId id="264" r:id="rId11"/>
    <p:sldId id="265" r:id="rId12"/>
    <p:sldId id="268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1"/>
    <p:restoredTop sz="93209"/>
  </p:normalViewPr>
  <p:slideViewPr>
    <p:cSldViewPr snapToGrid="0" snapToObjects="1">
      <p:cViewPr>
        <p:scale>
          <a:sx n="125" d="100"/>
          <a:sy n="125" d="100"/>
        </p:scale>
        <p:origin x="-13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2194566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2194566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126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21945668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21945668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278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2194566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21945668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764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21945668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d21945668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496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2194566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2194566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12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2194566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2194566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718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8d7e3cc3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8d7e3cc3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290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8d7e3cc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8d7e3cc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97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8d7e3cc3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8d7e3cc3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573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8d7e3cc3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8d7e3cc3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854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8d7e3cc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8d7e3cc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93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2194566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2194566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83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21945668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21945668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08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8" name="Google Shape;98;p21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21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518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Lab 8: Resampling &amp;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Bootstap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November 14, 2018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11/14/18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Bootstrap</a:t>
            </a:r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Variability of the Estimate</a:t>
            </a:r>
            <a:endParaRPr/>
          </a:p>
        </p:txBody>
      </p:sp>
      <p:sp>
        <p:nvSpPr>
          <p:cNvPr id="177" name="Google Shape;177;p3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/>
              <a:t>One sample </a:t>
            </a:r>
            <a:r>
              <a:rPr lang="en" dirty="0">
                <a:solidFill>
                  <a:srgbClr val="000000"/>
                </a:solidFill>
              </a:rPr>
              <a:t>➜</a:t>
            </a:r>
            <a:r>
              <a:rPr lang="en" dirty="0"/>
              <a:t> One estimate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C4820E"/>
              </a:buClr>
            </a:pPr>
            <a:r>
              <a:rPr lang="en" dirty="0"/>
              <a:t>But the random sample could have come out differently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C4820E"/>
              </a:buClr>
            </a:pPr>
            <a:r>
              <a:rPr lang="en" dirty="0"/>
              <a:t>And so the estimate could have been different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C4820E"/>
              </a:buClr>
            </a:pPr>
            <a:r>
              <a:rPr lang="en" dirty="0"/>
              <a:t>Main question: </a:t>
            </a:r>
            <a:endParaRPr dirty="0"/>
          </a:p>
          <a:p>
            <a:pPr lvl="1">
              <a:lnSpc>
                <a:spcPct val="115000"/>
              </a:lnSpc>
              <a:buClr>
                <a:srgbClr val="C4820E"/>
              </a:buClr>
            </a:pPr>
            <a:r>
              <a:rPr lang="en" b="1" dirty="0">
                <a:solidFill>
                  <a:srgbClr val="0000FF"/>
                </a:solidFill>
              </a:rPr>
              <a:t>How different could the estimate have been?</a:t>
            </a:r>
            <a:endParaRPr b="1" dirty="0">
              <a:solidFill>
                <a:srgbClr val="0000FF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C4820E"/>
              </a:buClr>
            </a:pPr>
            <a:r>
              <a:rPr lang="en" dirty="0">
                <a:solidFill>
                  <a:srgbClr val="000000"/>
                </a:solidFill>
              </a:rPr>
              <a:t>The variability of the estimate tells us something about how accurate the estimate is:</a:t>
            </a:r>
            <a:br>
              <a:rPr lang="en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    estimate = parameter + error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4093600" y="22758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208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5080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Where to Get Another Sample?</a:t>
            </a:r>
            <a:endParaRPr/>
          </a:p>
        </p:txBody>
      </p:sp>
      <p:sp>
        <p:nvSpPr>
          <p:cNvPr id="185" name="Google Shape;185;p3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One sample </a:t>
            </a:r>
            <a:r>
              <a:rPr lang="en">
                <a:solidFill>
                  <a:srgbClr val="000000"/>
                </a:solidFill>
              </a:rPr>
              <a:t>➜</a:t>
            </a:r>
            <a:r>
              <a:rPr lang="en"/>
              <a:t> One estimate</a:t>
            </a:r>
            <a:endParaRPr/>
          </a:p>
          <a:p>
            <a:pPr marL="0" indent="0">
              <a:buNone/>
            </a:pPr>
            <a:endParaRPr sz="800"/>
          </a:p>
          <a:p>
            <a:r>
              <a:rPr lang="en"/>
              <a:t>To get many values of the estimate, we needed many random samples</a:t>
            </a:r>
            <a:endParaRPr/>
          </a:p>
          <a:p>
            <a:pPr marL="0" indent="0">
              <a:buNone/>
            </a:pPr>
            <a:endParaRPr sz="800"/>
          </a:p>
          <a:p>
            <a:r>
              <a:rPr lang="en"/>
              <a:t>Can’t go back and sample again from the population:</a:t>
            </a:r>
            <a:endParaRPr/>
          </a:p>
          <a:p>
            <a:pPr lvl="1"/>
            <a:r>
              <a:rPr lang="en"/>
              <a:t>No time, no money</a:t>
            </a:r>
            <a:endParaRPr/>
          </a:p>
          <a:p>
            <a:pPr marL="0" indent="0">
              <a:buNone/>
            </a:pPr>
            <a:endParaRPr sz="800"/>
          </a:p>
          <a:p>
            <a:r>
              <a:rPr lang="en"/>
              <a:t>Stuck?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06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Bootstrap</a:t>
            </a:r>
            <a:endParaRPr/>
          </a:p>
        </p:txBody>
      </p:sp>
      <p:sp>
        <p:nvSpPr>
          <p:cNvPr id="202" name="Google Shape;202;p4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 technique for simulating repeated random sampling</a:t>
            </a: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All that we have is the original sample</a:t>
            </a:r>
            <a:endParaRPr/>
          </a:p>
          <a:p>
            <a:pPr lvl="1"/>
            <a:r>
              <a:rPr lang="en"/>
              <a:t>… which is large and random</a:t>
            </a:r>
            <a:endParaRPr/>
          </a:p>
          <a:p>
            <a:pPr lvl="1"/>
            <a:r>
              <a:rPr lang="en"/>
              <a:t>Therefore, it probably resembles the population</a:t>
            </a: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So we sample at random from the original sample!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42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>
            <a:spLocks noGrp="1"/>
          </p:cNvSpPr>
          <p:nvPr>
            <p:ph type="title"/>
          </p:nvPr>
        </p:nvSpPr>
        <p:spPr>
          <a:xfrm>
            <a:off x="609600" y="407379"/>
            <a:ext cx="8940800" cy="6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Why the Bootstrap Works</a:t>
            </a:r>
            <a:endParaRPr/>
          </a:p>
        </p:txBody>
      </p:sp>
      <p:cxnSp>
        <p:nvCxnSpPr>
          <p:cNvPr id="208" name="Google Shape;208;p41"/>
          <p:cNvCxnSpPr>
            <a:stCxn id="209" idx="3"/>
            <a:endCxn id="210" idx="1"/>
          </p:cNvCxnSpPr>
          <p:nvPr/>
        </p:nvCxnSpPr>
        <p:spPr>
          <a:xfrm>
            <a:off x="2890624" y="3429005"/>
            <a:ext cx="166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41"/>
          <p:cNvCxnSpPr>
            <a:stCxn id="210" idx="3"/>
            <a:endCxn id="212" idx="1"/>
          </p:cNvCxnSpPr>
          <p:nvPr/>
        </p:nvCxnSpPr>
        <p:spPr>
          <a:xfrm rot="10800000" flipH="1">
            <a:off x="6834725" y="2058601"/>
            <a:ext cx="1663200" cy="137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41"/>
          <p:cNvCxnSpPr>
            <a:stCxn id="210" idx="3"/>
            <a:endCxn id="214" idx="1"/>
          </p:cNvCxnSpPr>
          <p:nvPr/>
        </p:nvCxnSpPr>
        <p:spPr>
          <a:xfrm>
            <a:off x="6834725" y="3429001"/>
            <a:ext cx="1663200" cy="24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41"/>
          <p:cNvCxnSpPr>
            <a:stCxn id="210" idx="3"/>
            <a:endCxn id="216" idx="1"/>
          </p:cNvCxnSpPr>
          <p:nvPr/>
        </p:nvCxnSpPr>
        <p:spPr>
          <a:xfrm>
            <a:off x="6834725" y="3429001"/>
            <a:ext cx="1663200" cy="188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41"/>
          <p:cNvSpPr/>
          <p:nvPr/>
        </p:nvSpPr>
        <p:spPr>
          <a:xfrm>
            <a:off x="674667" y="1752900"/>
            <a:ext cx="2313200" cy="740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population</a:t>
            </a:r>
            <a:endParaRPr sz="3200"/>
          </a:p>
        </p:txBody>
      </p:sp>
      <p:sp>
        <p:nvSpPr>
          <p:cNvPr id="218" name="Google Shape;218;p41"/>
          <p:cNvSpPr/>
          <p:nvPr/>
        </p:nvSpPr>
        <p:spPr>
          <a:xfrm>
            <a:off x="4794867" y="1753025"/>
            <a:ext cx="1686800" cy="740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sample</a:t>
            </a:r>
            <a:endParaRPr sz="3200"/>
          </a:p>
        </p:txBody>
      </p:sp>
      <p:sp>
        <p:nvSpPr>
          <p:cNvPr id="219" name="Google Shape;219;p41"/>
          <p:cNvSpPr/>
          <p:nvPr/>
        </p:nvSpPr>
        <p:spPr>
          <a:xfrm>
            <a:off x="5281867" y="4690412"/>
            <a:ext cx="2313200" cy="632400"/>
          </a:xfrm>
          <a:prstGeom prst="wedgeRoundRectCallout">
            <a:avLst>
              <a:gd name="adj1" fmla="val 62276"/>
              <a:gd name="adj2" fmla="val -174073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resamples</a:t>
            </a:r>
            <a:endParaRPr sz="3200"/>
          </a:p>
        </p:txBody>
      </p:sp>
      <p:sp>
        <p:nvSpPr>
          <p:cNvPr id="220" name="Google Shape;220;p41"/>
          <p:cNvSpPr txBox="1"/>
          <p:nvPr/>
        </p:nvSpPr>
        <p:spPr>
          <a:xfrm>
            <a:off x="609600" y="4530100"/>
            <a:ext cx="3455600" cy="1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All of these look pretty similar, most likely.</a:t>
            </a:r>
            <a:endParaRPr sz="3200"/>
          </a:p>
        </p:txBody>
      </p:sp>
      <p:pic>
        <p:nvPicPr>
          <p:cNvPr id="221" name="Google Shape;2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34" y="2667817"/>
            <a:ext cx="2117884" cy="152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701" y="2607834"/>
            <a:ext cx="2281033" cy="1642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2634" y="1257334"/>
            <a:ext cx="2191383" cy="156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87467" y="2896350"/>
            <a:ext cx="2191367" cy="1557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32134" y="4530100"/>
            <a:ext cx="2191367" cy="1589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837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Key to Resampling</a:t>
            </a:r>
            <a:endParaRPr/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11620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From the original sample,</a:t>
            </a:r>
            <a:endParaRPr/>
          </a:p>
          <a:p>
            <a:pPr lvl="1"/>
            <a:r>
              <a:rPr lang="en"/>
              <a:t>draw at random</a:t>
            </a:r>
            <a:endParaRPr/>
          </a:p>
          <a:p>
            <a:pPr lvl="1">
              <a:lnSpc>
                <a:spcPct val="100000"/>
              </a:lnSpc>
            </a:pPr>
            <a:r>
              <a:rPr lang="en"/>
              <a:t>with replacement</a:t>
            </a:r>
            <a:endParaRPr/>
          </a:p>
          <a:p>
            <a:pPr lvl="1"/>
            <a:r>
              <a:rPr lang="en"/>
              <a:t>as many values as the original sample contained</a:t>
            </a: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The size of the new sample has to be the same as the original one, so that the two estimates are comparable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011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609600" y="1397000"/>
            <a:ext cx="10972800" cy="34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dirty="0"/>
              <a:t>The 80th percentile is the value in a set that is at least as large as 80% of the elements in the set</a:t>
            </a:r>
            <a:endParaRPr dirty="0"/>
          </a:p>
          <a:p>
            <a:pPr marL="0" indent="0" algn="ctr">
              <a:spcBef>
                <a:spcPts val="1600"/>
              </a:spcBef>
              <a:buNone/>
            </a:pPr>
            <a:r>
              <a:rPr lang="en" dirty="0"/>
              <a:t>For </a:t>
            </a:r>
            <a:r>
              <a:rPr lang="en" sz="2933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s = [1, 7, 3, 9, 5]</a:t>
            </a:r>
            <a:r>
              <a:rPr lang="en" dirty="0"/>
              <a:t>,    </a:t>
            </a:r>
            <a:r>
              <a:rPr lang="en" sz="2933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percentile(80, s)</a:t>
            </a:r>
            <a:r>
              <a:rPr lang="en" dirty="0"/>
              <a:t> is 7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 80th percentile is ordered element 4: </a:t>
            </a:r>
            <a:r>
              <a:rPr lang="en" sz="2933" b="1" dirty="0">
                <a:latin typeface="Courier New"/>
                <a:ea typeface="Courier New"/>
                <a:cs typeface="Courier New"/>
                <a:sym typeface="Courier New"/>
              </a:rPr>
              <a:t>(80/100) * 5</a:t>
            </a:r>
            <a:r>
              <a:rPr lang="en" dirty="0"/>
              <a:t> </a:t>
            </a:r>
            <a:endParaRPr dirty="0"/>
          </a:p>
        </p:txBody>
      </p:sp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Computing Percentiles</a:t>
            </a:r>
            <a:endParaRPr/>
          </a:p>
        </p:txBody>
      </p:sp>
      <p:sp>
        <p:nvSpPr>
          <p:cNvPr id="142" name="Google Shape;142;p31"/>
          <p:cNvSpPr/>
          <p:nvPr/>
        </p:nvSpPr>
        <p:spPr>
          <a:xfrm>
            <a:off x="7516467" y="4061067"/>
            <a:ext cx="1679200" cy="583200"/>
          </a:xfrm>
          <a:prstGeom prst="wedgeRoundRectCallout">
            <a:avLst>
              <a:gd name="adj1" fmla="val 20524"/>
              <a:gd name="adj2" fmla="val -8333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Percentile</a:t>
            </a:r>
            <a:endParaRPr sz="2400"/>
          </a:p>
        </p:txBody>
      </p:sp>
      <p:sp>
        <p:nvSpPr>
          <p:cNvPr id="143" name="Google Shape;143;p31"/>
          <p:cNvSpPr/>
          <p:nvPr/>
        </p:nvSpPr>
        <p:spPr>
          <a:xfrm>
            <a:off x="9464479" y="4061067"/>
            <a:ext cx="1914000" cy="583200"/>
          </a:xfrm>
          <a:prstGeom prst="wedgeRoundRectCallout">
            <a:avLst>
              <a:gd name="adj1" fmla="val 20776"/>
              <a:gd name="adj2" fmla="val -8919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Size of set</a:t>
            </a:r>
            <a:endParaRPr sz="2400"/>
          </a:p>
        </p:txBody>
      </p:sp>
      <p:sp>
        <p:nvSpPr>
          <p:cNvPr id="144" name="Google Shape;144;p31"/>
          <p:cNvSpPr txBox="1">
            <a:spLocks noGrp="1"/>
          </p:cNvSpPr>
          <p:nvPr>
            <p:ph type="body" idx="1"/>
          </p:nvPr>
        </p:nvSpPr>
        <p:spPr>
          <a:xfrm>
            <a:off x="609600" y="4558967"/>
            <a:ext cx="10972800" cy="132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a percentile that does not exactly correspond to an element, take the next greater element instead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683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percentile </a:t>
            </a:r>
            <a:r>
              <a:rPr lang="en"/>
              <a:t>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3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C4820E"/>
              </a:buClr>
            </a:pPr>
            <a:r>
              <a:rPr lang="en" dirty="0"/>
              <a:t>The </a:t>
            </a:r>
            <a:r>
              <a:rPr lang="en" i="1" dirty="0" err="1"/>
              <a:t>p</a:t>
            </a:r>
            <a:r>
              <a:rPr lang="en" dirty="0" err="1"/>
              <a:t>th</a:t>
            </a:r>
            <a:r>
              <a:rPr lang="en" dirty="0"/>
              <a:t> percentile is the value in a set that is at least as large as </a:t>
            </a:r>
            <a:r>
              <a:rPr lang="en" i="1" dirty="0"/>
              <a:t>p</a:t>
            </a:r>
            <a:r>
              <a:rPr lang="en" dirty="0"/>
              <a:t>% of the elements in the set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1600"/>
              </a:spcBef>
              <a:buClr>
                <a:srgbClr val="C4820E"/>
              </a:buClr>
            </a:pPr>
            <a:r>
              <a:rPr lang="en" dirty="0">
                <a:solidFill>
                  <a:srgbClr val="000000"/>
                </a:solidFill>
              </a:rPr>
              <a:t>Function in the </a:t>
            </a:r>
            <a:r>
              <a:rPr lang="en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datascience</a:t>
            </a:r>
            <a:r>
              <a:rPr lang="en" dirty="0">
                <a:solidFill>
                  <a:srgbClr val="000000"/>
                </a:solidFill>
              </a:rPr>
              <a:t> module:</a:t>
            </a:r>
            <a:endParaRPr dirty="0">
              <a:solidFill>
                <a:srgbClr val="000000"/>
              </a:solidFill>
            </a:endParaRPr>
          </a:p>
          <a:p>
            <a:pPr indent="0" algn="ctr">
              <a:buNone/>
            </a:pP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percentile(p, values)</a:t>
            </a:r>
            <a:endParaRPr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>
              <a:buNone/>
            </a:pPr>
            <a:endParaRPr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C4820E"/>
              </a:buClr>
            </a:pP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dirty="0">
                <a:solidFill>
                  <a:srgbClr val="000000"/>
                </a:solidFill>
              </a:rPr>
              <a:t> is between 0 and 100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dirty="0">
              <a:solidFill>
                <a:srgbClr val="000000"/>
              </a:solidFill>
            </a:endParaRPr>
          </a:p>
          <a:p>
            <a:pPr>
              <a:buClr>
                <a:srgbClr val="C4820E"/>
              </a:buClr>
            </a:pPr>
            <a:r>
              <a:rPr lang="en" dirty="0">
                <a:solidFill>
                  <a:srgbClr val="000000"/>
                </a:solidFill>
              </a:rPr>
              <a:t>Returns the </a:t>
            </a:r>
            <a:r>
              <a:rPr lang="en" i="1" dirty="0" err="1">
                <a:solidFill>
                  <a:srgbClr val="000000"/>
                </a:solidFill>
              </a:rPr>
              <a:t>p</a:t>
            </a:r>
            <a:r>
              <a:rPr lang="en" dirty="0" err="1">
                <a:solidFill>
                  <a:srgbClr val="000000"/>
                </a:solidFill>
              </a:rPr>
              <a:t>th</a:t>
            </a:r>
            <a:r>
              <a:rPr lang="en" dirty="0">
                <a:solidFill>
                  <a:srgbClr val="000000"/>
                </a:solidFill>
              </a:rPr>
              <a:t> percentile of the array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9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How many enemy planes?</a:t>
            </a:r>
            <a:endParaRPr/>
          </a:p>
        </p:txBody>
      </p:sp>
      <p:pic>
        <p:nvPicPr>
          <p:cNvPr id="225" name="Google Shape;225;p45" descr="aircraft.jpg"/>
          <p:cNvPicPr preferRelativeResize="0"/>
          <p:nvPr/>
        </p:nvPicPr>
        <p:blipFill rotWithShape="1">
          <a:blip r:embed="rId3">
            <a:alphaModFix/>
          </a:blip>
          <a:srcRect l="23383"/>
          <a:stretch/>
        </p:blipFill>
        <p:spPr>
          <a:xfrm>
            <a:off x="101600" y="1239133"/>
            <a:ext cx="6018968" cy="50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0567" y="1239137"/>
            <a:ext cx="6018965" cy="4962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15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Assumptions</a:t>
            </a:r>
            <a:endParaRPr/>
          </a:p>
        </p:txBody>
      </p:sp>
      <p:sp>
        <p:nvSpPr>
          <p:cNvPr id="232" name="Google Shape;232;p4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22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Planes have serial numbers 1, 2, 3, …, N.</a:t>
            </a:r>
            <a:endParaRPr/>
          </a:p>
          <a:p>
            <a:pPr>
              <a:spcBef>
                <a:spcPts val="1067"/>
              </a:spcBef>
            </a:pPr>
            <a:r>
              <a:rPr lang="en"/>
              <a:t>We don’t know N.</a:t>
            </a:r>
            <a:endParaRPr/>
          </a:p>
          <a:p>
            <a:pPr>
              <a:spcBef>
                <a:spcPts val="1067"/>
              </a:spcBef>
            </a:pPr>
            <a:r>
              <a:rPr lang="en"/>
              <a:t>We would like to estimate N based on the serial numbers of the planes that we see.</a:t>
            </a:r>
            <a:endParaRPr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endParaRPr/>
          </a:p>
        </p:txBody>
      </p:sp>
      <p:sp>
        <p:nvSpPr>
          <p:cNvPr id="233" name="Google Shape;233;p46"/>
          <p:cNvSpPr txBox="1"/>
          <p:nvPr/>
        </p:nvSpPr>
        <p:spPr>
          <a:xfrm>
            <a:off x="692500" y="3881767"/>
            <a:ext cx="10606400" cy="2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solidFill>
                  <a:schemeClr val="dk1"/>
                </a:solidFill>
              </a:rPr>
              <a:t>The main assumption</a:t>
            </a:r>
            <a:endParaRPr sz="3200" b="1">
              <a:solidFill>
                <a:schemeClr val="dk1"/>
              </a:solidFill>
            </a:endParaRPr>
          </a:p>
          <a:p>
            <a:pPr marL="609585" indent="-507987">
              <a:spcBef>
                <a:spcPts val="533"/>
              </a:spcBef>
              <a:buClr>
                <a:srgbClr val="C4820E"/>
              </a:buClr>
              <a:buSzPts val="2400"/>
              <a:buChar char="●"/>
            </a:pPr>
            <a:r>
              <a:rPr lang="en" sz="3200">
                <a:solidFill>
                  <a:schemeClr val="dk1"/>
                </a:solidFill>
              </a:rPr>
              <a:t>The serial numbers of the planes that we see are a uniform random sample drawn with replacement from 1, 2, 3, …, N.</a:t>
            </a:r>
            <a:endParaRPr sz="3200">
              <a:solidFill>
                <a:schemeClr val="dk1"/>
              </a:solidFill>
            </a:endParaRPr>
          </a:p>
          <a:p>
            <a:pPr>
              <a:spcBef>
                <a:spcPts val="533"/>
              </a:spcBef>
            </a:pP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4821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Discussion question</a:t>
            </a:r>
            <a:endParaRPr/>
          </a:p>
        </p:txBody>
      </p:sp>
      <p:sp>
        <p:nvSpPr>
          <p:cNvPr id="239" name="Google Shape;239;p47"/>
          <p:cNvSpPr txBox="1">
            <a:spLocks noGrp="1"/>
          </p:cNvSpPr>
          <p:nvPr>
            <p:ph type="body" idx="1"/>
          </p:nvPr>
        </p:nvSpPr>
        <p:spPr>
          <a:xfrm>
            <a:off x="609600" y="1312133"/>
            <a:ext cx="106560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/>
              <a:t>If you saw these serial numbers, what would be your estimate of N?</a:t>
            </a:r>
            <a:endParaRPr/>
          </a:p>
          <a:p>
            <a:pPr marL="0" indent="0" algn="ctr">
              <a:spcBef>
                <a:spcPts val="2667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170	271	285	290	48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spcBef>
                <a:spcPts val="533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235	 24	 90	291	19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endParaRPr/>
          </a:p>
        </p:txBody>
      </p:sp>
      <p:sp>
        <p:nvSpPr>
          <p:cNvPr id="240" name="Google Shape;240;p47"/>
          <p:cNvSpPr txBox="1"/>
          <p:nvPr/>
        </p:nvSpPr>
        <p:spPr>
          <a:xfrm>
            <a:off x="784100" y="4459433"/>
            <a:ext cx="102492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One idea:</a:t>
            </a:r>
            <a:r>
              <a:rPr lang="en" sz="3200"/>
              <a:t> 291. Just go with the largest one.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32609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8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4732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largest number observed</a:t>
            </a:r>
            <a:endParaRPr/>
          </a:p>
        </p:txBody>
      </p:sp>
      <p:sp>
        <p:nvSpPr>
          <p:cNvPr id="246" name="Google Shape;246;p4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200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Is it likely to be close to N?</a:t>
            </a:r>
            <a:endParaRPr/>
          </a:p>
          <a:p>
            <a:pPr lvl="1">
              <a:spcBef>
                <a:spcPts val="533"/>
              </a:spcBef>
            </a:pPr>
            <a:r>
              <a:rPr lang="en"/>
              <a:t>How likely?</a:t>
            </a:r>
            <a:endParaRPr/>
          </a:p>
          <a:p>
            <a:pPr lvl="1">
              <a:spcBef>
                <a:spcPts val="533"/>
              </a:spcBef>
            </a:pPr>
            <a:r>
              <a:rPr lang="en"/>
              <a:t>How close?</a:t>
            </a:r>
            <a:endParaRPr/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endParaRPr/>
          </a:p>
        </p:txBody>
      </p:sp>
      <p:sp>
        <p:nvSpPr>
          <p:cNvPr id="247" name="Google Shape;247;p48"/>
          <p:cNvSpPr txBox="1"/>
          <p:nvPr/>
        </p:nvSpPr>
        <p:spPr>
          <a:xfrm>
            <a:off x="674300" y="2059333"/>
            <a:ext cx="39728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248" name="Google Shape;248;p48"/>
          <p:cNvSpPr txBox="1"/>
          <p:nvPr/>
        </p:nvSpPr>
        <p:spPr>
          <a:xfrm>
            <a:off x="765433" y="2533333"/>
            <a:ext cx="3663200" cy="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249" name="Google Shape;249;p48"/>
          <p:cNvSpPr txBox="1"/>
          <p:nvPr/>
        </p:nvSpPr>
        <p:spPr>
          <a:xfrm>
            <a:off x="609600" y="3243900"/>
            <a:ext cx="10588400" cy="1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Option 1.</a:t>
            </a:r>
            <a:r>
              <a:rPr lang="en" sz="3200"/>
              <a:t> We could try to calculate the probabilities and draw a probability histogram.</a:t>
            </a:r>
            <a:endParaRPr sz="3200"/>
          </a:p>
        </p:txBody>
      </p:sp>
      <p:sp>
        <p:nvSpPr>
          <p:cNvPr id="250" name="Google Shape;250;p48"/>
          <p:cNvSpPr txBox="1"/>
          <p:nvPr/>
        </p:nvSpPr>
        <p:spPr>
          <a:xfrm>
            <a:off x="609600" y="4657267"/>
            <a:ext cx="11916000" cy="1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Option 2.</a:t>
            </a:r>
            <a:r>
              <a:rPr lang="en" sz="3200"/>
              <a:t> We could simulate and draw an empirical histogram.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99170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Verdict on the estimate</a:t>
            </a:r>
            <a:endParaRPr/>
          </a:p>
        </p:txBody>
      </p:sp>
      <p:sp>
        <p:nvSpPr>
          <p:cNvPr id="257" name="Google Shape;257;p49"/>
          <p:cNvSpPr txBox="1">
            <a:spLocks noGrp="1"/>
          </p:cNvSpPr>
          <p:nvPr>
            <p:ph type="body" idx="1"/>
          </p:nvPr>
        </p:nvSpPr>
        <p:spPr>
          <a:xfrm>
            <a:off x="609600" y="1397000"/>
            <a:ext cx="9557600" cy="17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The largest serial number observed is likely to be close to N.</a:t>
            </a:r>
            <a:endParaRPr/>
          </a:p>
          <a:p>
            <a:pPr>
              <a:spcBef>
                <a:spcPts val="1067"/>
              </a:spcBef>
              <a:spcAft>
                <a:spcPts val="1067"/>
              </a:spcAft>
            </a:pPr>
            <a:r>
              <a:rPr lang="en"/>
              <a:t>But it is also likely to underestimate N.</a:t>
            </a:r>
            <a:endParaRPr/>
          </a:p>
        </p:txBody>
      </p:sp>
      <p:sp>
        <p:nvSpPr>
          <p:cNvPr id="258" name="Google Shape;258;p49"/>
          <p:cNvSpPr txBox="1"/>
          <p:nvPr/>
        </p:nvSpPr>
        <p:spPr>
          <a:xfrm>
            <a:off x="609600" y="3327400"/>
            <a:ext cx="10846800" cy="11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Another idea for an estimate:</a:t>
            </a:r>
            <a:endParaRPr sz="3200" b="1"/>
          </a:p>
          <a:p>
            <a:pPr marL="609585"/>
            <a:r>
              <a:rPr lang="en" sz="3200"/>
              <a:t>Average of the serial numbers observed  ~  N/2</a:t>
            </a:r>
            <a:endParaRPr sz="3200"/>
          </a:p>
        </p:txBody>
      </p:sp>
      <p:sp>
        <p:nvSpPr>
          <p:cNvPr id="259" name="Google Shape;259;p49"/>
          <p:cNvSpPr txBox="1"/>
          <p:nvPr/>
        </p:nvSpPr>
        <p:spPr>
          <a:xfrm>
            <a:off x="609600" y="4695367"/>
            <a:ext cx="6718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New estimate:</a:t>
            </a:r>
            <a:r>
              <a:rPr lang="en" sz="3200"/>
              <a:t> 2 times the average</a:t>
            </a:r>
            <a:endParaRPr sz="3200"/>
          </a:p>
        </p:txBody>
      </p:sp>
      <p:sp>
        <p:nvSpPr>
          <p:cNvPr id="260" name="Google Shape;260;p49"/>
          <p:cNvSpPr txBox="1"/>
          <p:nvPr/>
        </p:nvSpPr>
        <p:spPr>
          <a:xfrm>
            <a:off x="5018800" y="53734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>
                <a:solidFill>
                  <a:srgbClr val="3B7EA1"/>
                </a:solidFill>
              </a:rPr>
              <a:t>(Lab)</a:t>
            </a:r>
            <a:endParaRPr sz="32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0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Inference: Estimation</a:t>
            </a:r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How big is an unknown parameter (e.g., number of planes)?</a:t>
            </a:r>
            <a:endParaRPr dirty="0"/>
          </a:p>
          <a:p>
            <a:pPr marL="0" indent="0">
              <a:buNone/>
            </a:pPr>
            <a:endParaRPr sz="1333" dirty="0"/>
          </a:p>
          <a:p>
            <a:r>
              <a:rPr lang="en" dirty="0"/>
              <a:t>If you have a census (that is, the whole population):</a:t>
            </a:r>
            <a:endParaRPr dirty="0"/>
          </a:p>
          <a:p>
            <a:pPr lvl="1"/>
            <a:r>
              <a:rPr lang="en" dirty="0"/>
              <a:t>Just calculate the parameter and you’re done</a:t>
            </a:r>
            <a:endParaRPr dirty="0"/>
          </a:p>
          <a:p>
            <a:pPr marL="0" indent="0">
              <a:buNone/>
            </a:pPr>
            <a:endParaRPr sz="1333" dirty="0"/>
          </a:p>
          <a:p>
            <a:r>
              <a:rPr lang="en" dirty="0"/>
              <a:t>If you don’t have a census:</a:t>
            </a:r>
            <a:endParaRPr dirty="0"/>
          </a:p>
          <a:p>
            <a:pPr lvl="1"/>
            <a:r>
              <a:rPr lang="en" dirty="0"/>
              <a:t>Take a random sample from the population</a:t>
            </a:r>
            <a:endParaRPr dirty="0"/>
          </a:p>
          <a:p>
            <a:pPr lvl="1"/>
            <a:r>
              <a:rPr lang="en" dirty="0"/>
              <a:t>Use a statistic as an </a:t>
            </a:r>
            <a:r>
              <a:rPr lang="en" b="1" dirty="0">
                <a:solidFill>
                  <a:srgbClr val="0000FF"/>
                </a:solidFill>
              </a:rPr>
              <a:t>estimate</a:t>
            </a:r>
            <a:r>
              <a:rPr lang="en" dirty="0"/>
              <a:t> of the parameter</a:t>
            </a:r>
            <a:endParaRPr dirty="0"/>
          </a:p>
        </p:txBody>
      </p:sp>
      <p:sp>
        <p:nvSpPr>
          <p:cNvPr id="170" name="Google Shape;170;p35"/>
          <p:cNvSpPr txBox="1"/>
          <p:nvPr/>
        </p:nvSpPr>
        <p:spPr>
          <a:xfrm>
            <a:off x="9717800" y="5453033"/>
            <a:ext cx="18556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465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605</Words>
  <Application>Microsoft Macintosh PowerPoint</Application>
  <PresentationFormat>Widescreen</PresentationFormat>
  <Paragraphs>91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Helvetica Neue</vt:lpstr>
      <vt:lpstr>Helvetica Neue Light</vt:lpstr>
      <vt:lpstr>Office Theme</vt:lpstr>
      <vt:lpstr>CompSci 190: Lab 8: Resampling &amp; Bootstap</vt:lpstr>
      <vt:lpstr>Computing Percentiles</vt:lpstr>
      <vt:lpstr>The percentile Function</vt:lpstr>
      <vt:lpstr>How many enemy planes?</vt:lpstr>
      <vt:lpstr>Assumptions</vt:lpstr>
      <vt:lpstr>Discussion question</vt:lpstr>
      <vt:lpstr>The largest number observed</vt:lpstr>
      <vt:lpstr>Verdict on the estimate</vt:lpstr>
      <vt:lpstr>Inference: Estimation</vt:lpstr>
      <vt:lpstr>Variability of the Estimate</vt:lpstr>
      <vt:lpstr>Where to Get Another Sample?</vt:lpstr>
      <vt:lpstr>The Bootstrap</vt:lpstr>
      <vt:lpstr>Why the Bootstrap Works</vt:lpstr>
      <vt:lpstr>Key to Resampling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CompSci 190: Error Probabilities</dc:title>
  <dc:creator>Jeffrey Forbes, Ph.D.</dc:creator>
  <cp:lastModifiedBy>Jeffrey Forbes, Ph.D.</cp:lastModifiedBy>
  <cp:revision>14</cp:revision>
  <cp:lastPrinted>2018-11-12T19:56:20Z</cp:lastPrinted>
  <dcterms:created xsi:type="dcterms:W3CDTF">2018-11-12T18:56:58Z</dcterms:created>
  <dcterms:modified xsi:type="dcterms:W3CDTF">2018-11-14T19:49:30Z</dcterms:modified>
</cp:coreProperties>
</file>