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93" r:id="rId3"/>
    <p:sldId id="294" r:id="rId4"/>
    <p:sldId id="260" r:id="rId5"/>
    <p:sldId id="264" r:id="rId6"/>
    <p:sldId id="265"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3"/>
    <p:restoredTop sz="93209"/>
  </p:normalViewPr>
  <p:slideViewPr>
    <p:cSldViewPr snapToGrid="0" snapToObjects="1">
      <p:cViewPr varScale="1">
        <p:scale>
          <a:sx n="100" d="100"/>
          <a:sy n="100" d="100"/>
        </p:scale>
        <p:origin x="160" y="6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24E2-7D14-7B4B-B1F3-04A8B3F4D232}" type="datetimeFigureOut">
              <a:rPr lang="en-US" smtClean="0"/>
              <a:t>10/31/18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9A49B-0025-2943-B218-F3CB39FF969F}" type="slidenum">
              <a:rPr lang="en-US" smtClean="0"/>
              <a:t>‹#›</a:t>
            </a:fld>
            <a:endParaRPr lang="en-US"/>
          </a:p>
        </p:txBody>
      </p:sp>
    </p:spTree>
    <p:extLst>
      <p:ext uri="{BB962C8B-B14F-4D97-AF65-F5344CB8AC3E}">
        <p14:creationId xmlns:p14="http://schemas.microsoft.com/office/powerpoint/2010/main" val="7386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e98f86dd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e98f86d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15090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bd89d03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bd89d03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19655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bd89d03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bd89d03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33481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0ec578e3_0_1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0ec578e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6626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0ec578e3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0ec578e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6355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10ec578e3_0_2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10ec578e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841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0ec578e3_0_2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0ec578e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4683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bd89d03d_0_1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bd89d03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64296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10ec578e3_0_3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10ec578e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4973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0ec578e3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0ec578e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8239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e98f86dd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e98f86d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8376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0ec578e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0ec578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1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bd89d03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bd89d03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1062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bd89d03d_0_3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bd89d03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1285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bd89d03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bd89d03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4064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bd89d03d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bd89d03d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4847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bd89d03d_0_3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bd89d03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7717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d89d03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d89d03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275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49B1-5414-6942-A377-05E468DFC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B8F26-E22A-0743-8DF5-8EDC9C3A0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E5B71-A5E5-9D43-A451-2C932B7A0CBB}"/>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5" name="Footer Placeholder 4">
            <a:extLst>
              <a:ext uri="{FF2B5EF4-FFF2-40B4-BE49-F238E27FC236}">
                <a16:creationId xmlns:a16="http://schemas.microsoft.com/office/drawing/2014/main" id="{C359CFC8-95E1-B743-B631-9D0C6BE97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4D069-DD17-3E42-A6A4-BC89E023ED4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27491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4D50-21D6-744E-A58F-5FE01B123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0F6FFF-2D49-1945-9DDE-D062131379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35F6-B31D-034C-B983-93AD2B4CD1F2}"/>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5" name="Footer Placeholder 4">
            <a:extLst>
              <a:ext uri="{FF2B5EF4-FFF2-40B4-BE49-F238E27FC236}">
                <a16:creationId xmlns:a16="http://schemas.microsoft.com/office/drawing/2014/main" id="{077AE119-9CC7-7848-B378-13DFFAD20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F920B-E72A-3743-9E0F-AC72A464D833}"/>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78707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4C060-6F85-AE4D-9535-CA3F75F6A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E8FDF-AD5F-E344-8853-8BDD83F1FD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68AE2-D74D-2643-A938-DFCA3674FEE0}"/>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5" name="Footer Placeholder 4">
            <a:extLst>
              <a:ext uri="{FF2B5EF4-FFF2-40B4-BE49-F238E27FC236}">
                <a16:creationId xmlns:a16="http://schemas.microsoft.com/office/drawing/2014/main" id="{90B32ACA-4079-8146-AA79-F0B3F00A6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98BE1-5FA4-8441-990F-881BAF78A3A4}"/>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60968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609600" y="274637"/>
            <a:ext cx="8940800" cy="9012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4800" b="1">
                <a:latin typeface="Arial"/>
                <a:ea typeface="Arial"/>
                <a:cs typeface="Arial"/>
                <a:sym typeface="Arial"/>
              </a:defRPr>
            </a:lvl1pPr>
            <a:lvl2pPr lvl="1" algn="l" rtl="0">
              <a:spcBef>
                <a:spcPts val="0"/>
              </a:spcBef>
              <a:spcAft>
                <a:spcPts val="0"/>
              </a:spcAft>
              <a:buSzPts val="3600"/>
              <a:buFont typeface="Arial"/>
              <a:buNone/>
              <a:defRPr sz="4800" b="1">
                <a:solidFill>
                  <a:schemeClr val="dk2"/>
                </a:solidFill>
                <a:latin typeface="Arial"/>
                <a:ea typeface="Arial"/>
                <a:cs typeface="Arial"/>
                <a:sym typeface="Arial"/>
              </a:defRPr>
            </a:lvl2pPr>
            <a:lvl3pPr lvl="2" algn="l" rtl="0">
              <a:spcBef>
                <a:spcPts val="0"/>
              </a:spcBef>
              <a:spcAft>
                <a:spcPts val="0"/>
              </a:spcAft>
              <a:buSzPts val="3600"/>
              <a:buFont typeface="Arial"/>
              <a:buNone/>
              <a:defRPr sz="4800" b="1">
                <a:solidFill>
                  <a:schemeClr val="dk2"/>
                </a:solidFill>
                <a:latin typeface="Arial"/>
                <a:ea typeface="Arial"/>
                <a:cs typeface="Arial"/>
                <a:sym typeface="Arial"/>
              </a:defRPr>
            </a:lvl3pPr>
            <a:lvl4pPr lvl="3" algn="l" rtl="0">
              <a:spcBef>
                <a:spcPts val="0"/>
              </a:spcBef>
              <a:spcAft>
                <a:spcPts val="0"/>
              </a:spcAft>
              <a:buSzPts val="3600"/>
              <a:buFont typeface="Arial"/>
              <a:buNone/>
              <a:defRPr sz="4800" b="1">
                <a:solidFill>
                  <a:schemeClr val="dk2"/>
                </a:solidFill>
                <a:latin typeface="Arial"/>
                <a:ea typeface="Arial"/>
                <a:cs typeface="Arial"/>
                <a:sym typeface="Arial"/>
              </a:defRPr>
            </a:lvl4pPr>
            <a:lvl5pPr lvl="4" algn="l" rtl="0">
              <a:spcBef>
                <a:spcPts val="0"/>
              </a:spcBef>
              <a:spcAft>
                <a:spcPts val="0"/>
              </a:spcAft>
              <a:buSzPts val="3600"/>
              <a:buFont typeface="Arial"/>
              <a:buNone/>
              <a:defRPr sz="4800" b="1">
                <a:solidFill>
                  <a:schemeClr val="dk2"/>
                </a:solidFill>
                <a:latin typeface="Arial"/>
                <a:ea typeface="Arial"/>
                <a:cs typeface="Arial"/>
                <a:sym typeface="Arial"/>
              </a:defRPr>
            </a:lvl5pPr>
            <a:lvl6pPr lvl="5" algn="l" rtl="0">
              <a:spcBef>
                <a:spcPts val="0"/>
              </a:spcBef>
              <a:spcAft>
                <a:spcPts val="0"/>
              </a:spcAft>
              <a:buSzPts val="3600"/>
              <a:buFont typeface="Arial"/>
              <a:buNone/>
              <a:defRPr sz="4800" b="1">
                <a:solidFill>
                  <a:schemeClr val="dk2"/>
                </a:solidFill>
                <a:latin typeface="Arial"/>
                <a:ea typeface="Arial"/>
                <a:cs typeface="Arial"/>
                <a:sym typeface="Arial"/>
              </a:defRPr>
            </a:lvl6pPr>
            <a:lvl7pPr lvl="6" algn="l" rtl="0">
              <a:spcBef>
                <a:spcPts val="0"/>
              </a:spcBef>
              <a:spcAft>
                <a:spcPts val="0"/>
              </a:spcAft>
              <a:buSzPts val="3600"/>
              <a:buFont typeface="Arial"/>
              <a:buNone/>
              <a:defRPr sz="4800" b="1">
                <a:solidFill>
                  <a:schemeClr val="dk2"/>
                </a:solidFill>
                <a:latin typeface="Arial"/>
                <a:ea typeface="Arial"/>
                <a:cs typeface="Arial"/>
                <a:sym typeface="Arial"/>
              </a:defRPr>
            </a:lvl7pPr>
            <a:lvl8pPr lvl="7" algn="l" rtl="0">
              <a:spcBef>
                <a:spcPts val="0"/>
              </a:spcBef>
              <a:spcAft>
                <a:spcPts val="0"/>
              </a:spcAft>
              <a:buSzPts val="3600"/>
              <a:buFont typeface="Arial"/>
              <a:buNone/>
              <a:defRPr sz="4800" b="1">
                <a:solidFill>
                  <a:schemeClr val="dk2"/>
                </a:solidFill>
                <a:latin typeface="Arial"/>
                <a:ea typeface="Arial"/>
                <a:cs typeface="Arial"/>
                <a:sym typeface="Arial"/>
              </a:defRPr>
            </a:lvl8pPr>
            <a:lvl9pPr lvl="8" algn="l" rtl="0">
              <a:spcBef>
                <a:spcPts val="0"/>
              </a:spcBef>
              <a:spcAft>
                <a:spcPts val="0"/>
              </a:spcAft>
              <a:buSzPts val="3600"/>
              <a:buFont typeface="Arial"/>
              <a:buNone/>
              <a:defRPr sz="4800" b="1">
                <a:solidFill>
                  <a:schemeClr val="dk2"/>
                </a:solidFill>
                <a:latin typeface="Arial"/>
                <a:ea typeface="Arial"/>
                <a:cs typeface="Arial"/>
                <a:sym typeface="Arial"/>
              </a:defRPr>
            </a:lvl9pPr>
          </a:lstStyle>
          <a:p>
            <a:endParaRPr/>
          </a:p>
        </p:txBody>
      </p:sp>
      <p:cxnSp>
        <p:nvCxnSpPr>
          <p:cNvPr id="126" name="Google Shape;126;p32"/>
          <p:cNvCxnSpPr/>
          <p:nvPr/>
        </p:nvCxnSpPr>
        <p:spPr>
          <a:xfrm>
            <a:off x="609600" y="1175787"/>
            <a:ext cx="10972800" cy="0"/>
          </a:xfrm>
          <a:prstGeom prst="straightConnector1">
            <a:avLst/>
          </a:prstGeom>
          <a:noFill/>
          <a:ln w="9525" cap="flat" cmpd="sng">
            <a:solidFill>
              <a:srgbClr val="CCCCCC"/>
            </a:solidFill>
            <a:prstDash val="solid"/>
            <a:round/>
            <a:headEnd type="none" w="med" len="med"/>
            <a:tailEnd type="none" w="med" len="med"/>
          </a:ln>
        </p:spPr>
      </p:cxnSp>
      <p:cxnSp>
        <p:nvCxnSpPr>
          <p:cNvPr id="127" name="Google Shape;127;p32"/>
          <p:cNvCxnSpPr/>
          <p:nvPr/>
        </p:nvCxnSpPr>
        <p:spPr>
          <a:xfrm>
            <a:off x="609600" y="6324600"/>
            <a:ext cx="10972800" cy="0"/>
          </a:xfrm>
          <a:prstGeom prst="straightConnector1">
            <a:avLst/>
          </a:prstGeom>
          <a:noFill/>
          <a:ln w="9525" cap="flat" cmpd="sng">
            <a:solidFill>
              <a:srgbClr val="CCCCCC"/>
            </a:solidFill>
            <a:prstDash val="solid"/>
            <a:round/>
            <a:headEnd type="none" w="med" len="med"/>
            <a:tailEnd type="none" w="med" len="med"/>
          </a:ln>
        </p:spPr>
      </p:cxnSp>
      <p:sp>
        <p:nvSpPr>
          <p:cNvPr id="128" name="Google Shape;128;p32"/>
          <p:cNvSpPr txBox="1">
            <a:spLocks noGrp="1"/>
          </p:cNvSpPr>
          <p:nvPr>
            <p:ph type="body" idx="1"/>
          </p:nvPr>
        </p:nvSpPr>
        <p:spPr>
          <a:xfrm>
            <a:off x="609600" y="1295400"/>
            <a:ext cx="10972800" cy="4830800"/>
          </a:xfrm>
          <a:prstGeom prst="rect">
            <a:avLst/>
          </a:prstGeom>
          <a:noFill/>
          <a:ln>
            <a:noFill/>
          </a:ln>
        </p:spPr>
        <p:txBody>
          <a:bodyPr spcFirstLastPara="1" wrap="square" lIns="91425" tIns="91425" rIns="91425" bIns="91425" anchor="t" anchorCtr="0"/>
          <a:lstStyle>
            <a:lvl1pPr marL="609585" lvl="0" indent="-507987" rtl="0">
              <a:spcBef>
                <a:spcPts val="0"/>
              </a:spcBef>
              <a:spcAft>
                <a:spcPts val="0"/>
              </a:spcAft>
              <a:buSzPts val="2400"/>
              <a:buChar char="●"/>
              <a:defRPr sz="3200"/>
            </a:lvl1pPr>
            <a:lvl2pPr marL="1219170" lvl="1" indent="-507987" rtl="0">
              <a:spcBef>
                <a:spcPts val="533"/>
              </a:spcBef>
              <a:spcAft>
                <a:spcPts val="0"/>
              </a:spcAft>
              <a:buSzPts val="2400"/>
              <a:buChar char="○"/>
              <a:defRPr sz="3200"/>
            </a:lvl2pPr>
            <a:lvl3pPr marL="1828754" lvl="2" indent="-507987" rtl="0">
              <a:spcBef>
                <a:spcPts val="533"/>
              </a:spcBef>
              <a:spcAft>
                <a:spcPts val="0"/>
              </a:spcAft>
              <a:buSzPts val="2400"/>
              <a:buChar char="■"/>
              <a:defRPr sz="3200"/>
            </a:lvl3pPr>
            <a:lvl4pPr marL="2438339" lvl="3" indent="-457189" rtl="0">
              <a:spcBef>
                <a:spcPts val="533"/>
              </a:spcBef>
              <a:spcAft>
                <a:spcPts val="0"/>
              </a:spcAft>
              <a:buSzPts val="1800"/>
              <a:buChar char="●"/>
              <a:defRPr sz="2400"/>
            </a:lvl4pPr>
            <a:lvl5pPr marL="3047924" lvl="4" indent="-457189" rtl="0">
              <a:spcBef>
                <a:spcPts val="533"/>
              </a:spcBef>
              <a:spcAft>
                <a:spcPts val="0"/>
              </a:spcAft>
              <a:buSzPts val="1800"/>
              <a:buChar char="○"/>
              <a:defRPr sz="2400"/>
            </a:lvl5pPr>
            <a:lvl6pPr marL="3657509" lvl="5" indent="-457189" rtl="0">
              <a:spcBef>
                <a:spcPts val="533"/>
              </a:spcBef>
              <a:spcAft>
                <a:spcPts val="0"/>
              </a:spcAft>
              <a:buSzPts val="1800"/>
              <a:buChar char="■"/>
              <a:defRPr sz="2400"/>
            </a:lvl6pPr>
            <a:lvl7pPr marL="4267093" lvl="6" indent="-457189" rtl="0">
              <a:spcBef>
                <a:spcPts val="533"/>
              </a:spcBef>
              <a:spcAft>
                <a:spcPts val="0"/>
              </a:spcAft>
              <a:buSzPts val="1800"/>
              <a:buChar char="●"/>
              <a:defRPr sz="2400"/>
            </a:lvl7pPr>
            <a:lvl8pPr marL="4876678" lvl="7" indent="-457189" rtl="0">
              <a:spcBef>
                <a:spcPts val="533"/>
              </a:spcBef>
              <a:spcAft>
                <a:spcPts val="0"/>
              </a:spcAft>
              <a:buSzPts val="1800"/>
              <a:buChar char="○"/>
              <a:defRPr sz="2400"/>
            </a:lvl8pPr>
            <a:lvl9pPr marL="5486263" lvl="8" indent="-457189" rtl="0">
              <a:spcBef>
                <a:spcPts val="533"/>
              </a:spcBef>
              <a:spcAft>
                <a:spcPts val="533"/>
              </a:spcAft>
              <a:buSzPts val="1800"/>
              <a:buChar char="■"/>
              <a:defRPr sz="2400"/>
            </a:lvl9pPr>
          </a:lstStyle>
          <a:p>
            <a:endParaRPr/>
          </a:p>
        </p:txBody>
      </p:sp>
    </p:spTree>
    <p:extLst>
      <p:ext uri="{BB962C8B-B14F-4D97-AF65-F5344CB8AC3E}">
        <p14:creationId xmlns:p14="http://schemas.microsoft.com/office/powerpoint/2010/main" val="413557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0F0-E12A-7443-8933-F0EE51352B00}"/>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53F3B05-30D8-814C-B8ED-72C03B52200E}"/>
              </a:ext>
            </a:extLst>
          </p:cNvPr>
          <p:cNvSpPr>
            <a:spLocks noGrp="1"/>
          </p:cNvSpPr>
          <p:nvPr>
            <p:ph idx="1"/>
          </p:nvPr>
        </p:nvSpPr>
        <p:spPr/>
        <p:txBody>
          <a:bodyPr/>
          <a:lstStyle>
            <a:lvl1pPr>
              <a:defRPr b="0" i="0">
                <a:latin typeface="Helvetica Neue Light" panose="02000403000000020004" pitchFamily="2" charset="0"/>
                <a:ea typeface="Helvetica Neue Light" panose="02000403000000020004" pitchFamily="2" charset="0"/>
              </a:defRPr>
            </a:lvl1pPr>
            <a:lvl2pPr>
              <a:defRPr b="0" i="0">
                <a:latin typeface="Helvetica Neue Light" panose="02000403000000020004" pitchFamily="2" charset="0"/>
                <a:ea typeface="Helvetica Neue Light" panose="02000403000000020004" pitchFamily="2" charset="0"/>
              </a:defRPr>
            </a:lvl2pPr>
            <a:lvl3pPr>
              <a:defRPr b="0" i="0">
                <a:latin typeface="Helvetica Neue Light" panose="02000403000000020004" pitchFamily="2" charset="0"/>
                <a:ea typeface="Helvetica Neue Light" panose="02000403000000020004" pitchFamily="2" charset="0"/>
              </a:defRPr>
            </a:lvl3pPr>
            <a:lvl4pPr>
              <a:defRPr b="0" i="0">
                <a:latin typeface="Helvetica Neue Light" panose="02000403000000020004" pitchFamily="2" charset="0"/>
                <a:ea typeface="Helvetica Neue Light" panose="02000403000000020004" pitchFamily="2" charset="0"/>
              </a:defRPr>
            </a:lvl4pPr>
            <a:lvl5pPr>
              <a:defRPr b="0" i="0">
                <a:latin typeface="Helvetica Neue Light" panose="02000403000000020004" pitchFamily="2" charset="0"/>
                <a:ea typeface="Helvetica Neue Light" panose="020004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1EB557-C443-8144-93F7-5DE2377C12CE}"/>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5" name="Footer Placeholder 4">
            <a:extLst>
              <a:ext uri="{FF2B5EF4-FFF2-40B4-BE49-F238E27FC236}">
                <a16:creationId xmlns:a16="http://schemas.microsoft.com/office/drawing/2014/main" id="{AC92C0BD-B5AE-0245-AA39-3E9AFDF6D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855E3-01BD-E743-A7AD-8C28F1B6448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56430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2B34-8632-274E-8E45-DF0F0FD94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36FCB-215B-7A4D-AD48-3AD6A0C30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42910-6C1F-084E-B73C-EB166821EE73}"/>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5" name="Footer Placeholder 4">
            <a:extLst>
              <a:ext uri="{FF2B5EF4-FFF2-40B4-BE49-F238E27FC236}">
                <a16:creationId xmlns:a16="http://schemas.microsoft.com/office/drawing/2014/main" id="{9A3380B8-FA2D-F84E-95EC-AE5A3550D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7048A-CDD7-5541-ADBC-E71CFA4EA487}"/>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96213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6411-FC39-CE46-87D1-5051A42F0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E8F07-A4B0-2446-A75B-74827E8F58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81150-2289-8746-B672-6CA4E1514D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6CBEE-CAB1-DF4E-AF28-E7C1435E4C40}"/>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6" name="Footer Placeholder 5">
            <a:extLst>
              <a:ext uri="{FF2B5EF4-FFF2-40B4-BE49-F238E27FC236}">
                <a16:creationId xmlns:a16="http://schemas.microsoft.com/office/drawing/2014/main" id="{DB0E7A41-E15A-9E45-85C0-F19312779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72122-BEE7-FA43-959B-D193630068EA}"/>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97202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D3E-A92A-634B-B2E0-6579A401F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B0210-EB8C-504F-8E8D-6E739F136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90A74B-89C7-A04F-8266-33DF02FB65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DFFB-625B-4D4B-8035-3634D5A3C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2827AC-F56F-9146-9AFC-D3EFA36F7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AB622-644C-784C-85AF-B3BC42D07FCA}"/>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8" name="Footer Placeholder 7">
            <a:extLst>
              <a:ext uri="{FF2B5EF4-FFF2-40B4-BE49-F238E27FC236}">
                <a16:creationId xmlns:a16="http://schemas.microsoft.com/office/drawing/2014/main" id="{16FD590D-E9C4-5049-A2E0-EBC981C37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BFCFD0-25A5-9C44-BB7F-452C6168D035}"/>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61864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7B4-4F67-6642-91A5-174F5020279E}"/>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95465ECE-04EA-F940-917D-0B2220E8531E}"/>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4" name="Footer Placeholder 3">
            <a:extLst>
              <a:ext uri="{FF2B5EF4-FFF2-40B4-BE49-F238E27FC236}">
                <a16:creationId xmlns:a16="http://schemas.microsoft.com/office/drawing/2014/main" id="{B364E97F-79AA-AD4D-A2C8-A64E8C4BC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C3BA8-3B91-D547-A65F-D8DB7D4FCC9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7666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317ED-AB18-B442-8954-D752F66A3975}"/>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3" name="Footer Placeholder 2">
            <a:extLst>
              <a:ext uri="{FF2B5EF4-FFF2-40B4-BE49-F238E27FC236}">
                <a16:creationId xmlns:a16="http://schemas.microsoft.com/office/drawing/2014/main" id="{03059EC8-749D-3C44-91A4-EE3A73AD0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01968-3DEF-7041-8B96-2B242648663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372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8DCE-453F-C34F-9D4F-8D2ED73FA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6770-C414-4843-825F-FF6D65ECB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410BDD-48B3-FA45-8E1A-1EEFA9D5B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0BE70-DA0B-BF4E-8976-057C5142C0F4}"/>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6" name="Footer Placeholder 5">
            <a:extLst>
              <a:ext uri="{FF2B5EF4-FFF2-40B4-BE49-F238E27FC236}">
                <a16:creationId xmlns:a16="http://schemas.microsoft.com/office/drawing/2014/main" id="{A4457D5E-4B33-9649-890F-364BE7C2F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3BD84-C8B0-B346-B3C5-57BC9401DAEC}"/>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73014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E21A-D331-A746-80E1-0A36DC92F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F4479A-D655-5D4A-8D9A-A3ADCC245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BCE72-15F8-B44C-9780-953CDB98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DB4834-0AAB-414B-BDE0-F71C3CFABB33}"/>
              </a:ext>
            </a:extLst>
          </p:cNvPr>
          <p:cNvSpPr>
            <a:spLocks noGrp="1"/>
          </p:cNvSpPr>
          <p:nvPr>
            <p:ph type="dt" sz="half" idx="10"/>
          </p:nvPr>
        </p:nvSpPr>
        <p:spPr/>
        <p:txBody>
          <a:bodyPr/>
          <a:lstStyle/>
          <a:p>
            <a:fld id="{8153ADB8-CF42-7A47-8F8F-609599C2F6D6}" type="datetimeFigureOut">
              <a:rPr lang="en-US" smtClean="0"/>
              <a:t>10/31/18</a:t>
            </a:fld>
            <a:endParaRPr lang="en-US"/>
          </a:p>
        </p:txBody>
      </p:sp>
      <p:sp>
        <p:nvSpPr>
          <p:cNvPr id="6" name="Footer Placeholder 5">
            <a:extLst>
              <a:ext uri="{FF2B5EF4-FFF2-40B4-BE49-F238E27FC236}">
                <a16:creationId xmlns:a16="http://schemas.microsoft.com/office/drawing/2014/main" id="{08281EEA-45F7-2C4B-A07D-DC0ED126F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3D54B-08FA-1345-96CC-4B9B0F28DC46}"/>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48271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79A34-6022-8849-A4B0-FE7F12B83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747DC4C-E305-1040-B0EB-06EBC0BDEC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1A7B01B-89CA-6F4D-AD7E-71FFC1756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3ADB8-CF42-7A47-8F8F-609599C2F6D6}" type="datetimeFigureOut">
              <a:rPr lang="en-US" smtClean="0"/>
              <a:t>10/31/18</a:t>
            </a:fld>
            <a:endParaRPr lang="en-US"/>
          </a:p>
        </p:txBody>
      </p:sp>
      <p:sp>
        <p:nvSpPr>
          <p:cNvPr id="5" name="Footer Placeholder 4">
            <a:extLst>
              <a:ext uri="{FF2B5EF4-FFF2-40B4-BE49-F238E27FC236}">
                <a16:creationId xmlns:a16="http://schemas.microsoft.com/office/drawing/2014/main" id="{7E99A647-EC77-D040-86D6-B66C35C00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D59C7-F835-5747-A892-9A6C2A7D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0131F-B18C-074C-9B47-EE084C0DF5EA}" type="slidenum">
              <a:rPr lang="en-US" smtClean="0"/>
              <a:t>‹#›</a:t>
            </a:fld>
            <a:endParaRPr lang="en-US"/>
          </a:p>
        </p:txBody>
      </p:sp>
    </p:spTree>
    <p:extLst>
      <p:ext uri="{BB962C8B-B14F-4D97-AF65-F5344CB8AC3E}">
        <p14:creationId xmlns:p14="http://schemas.microsoft.com/office/powerpoint/2010/main" val="213705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Light" panose="02000403000000020004" pitchFamily="2" charset="0"/>
          <a:ea typeface="Helvetica Neue Light" panose="020004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Light" panose="02000403000000020004" pitchFamily="2" charset="0"/>
          <a:ea typeface="Helvetica Neue Light" panose="020004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Light" panose="02000403000000020004" pitchFamily="2" charset="0"/>
          <a:ea typeface="Helvetica Neue Light" panose="020004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Helvetica Neue Light" panose="020004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Helvetica Neue Light" panose="020004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CompSci 190:</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Error Probabilities</a:t>
            </a:r>
          </a:p>
        </p:txBody>
      </p:sp>
      <p:sp>
        <p:nvSpPr>
          <p:cNvPr id="3" name="Subtitle 2"/>
          <p:cNvSpPr>
            <a:spLocks noGrp="1"/>
          </p:cNvSpPr>
          <p:nvPr>
            <p:ph type="subTitle" idx="1"/>
          </p:nvPr>
        </p:nvSpPr>
        <p:spPr>
          <a:xfrm>
            <a:off x="1524000" y="3602038"/>
            <a:ext cx="9144000" cy="2058098"/>
          </a:xfrm>
        </p:spPr>
        <p:txBody>
          <a:bodyPr>
            <a:normAutofit/>
          </a:bodyPr>
          <a:lstStyle/>
          <a:p>
            <a:r>
              <a:rPr lang="en-US" dirty="0">
                <a:latin typeface="Helvetica Neue Light" panose="02000403000000020004" pitchFamily="2" charset="0"/>
                <a:ea typeface="Helvetica Neue Light" panose="02000403000000020004" pitchFamily="2" charset="0"/>
              </a:rPr>
              <a:t>Jeff Forbes</a:t>
            </a:r>
          </a:p>
          <a:p>
            <a:r>
              <a:rPr lang="en-US" dirty="0">
                <a:latin typeface="Helvetica Neue Light" panose="02000403000000020004" pitchFamily="2" charset="0"/>
                <a:ea typeface="Helvetica Neue Light" panose="02000403000000020004" pitchFamily="2" charset="0"/>
              </a:rPr>
              <a:t>November 7, 2018</a:t>
            </a:r>
          </a:p>
          <a:p>
            <a:endParaRPr lang="en-US" dirty="0">
              <a:latin typeface="Helvetica Neue Light" panose="02000403000000020004" pitchFamily="2" charset="0"/>
              <a:ea typeface="Helvetica Neue Light" panose="02000403000000020004" pitchFamily="2" charset="0"/>
            </a:endParaRPr>
          </a:p>
        </p:txBody>
      </p:sp>
      <p:sp>
        <p:nvSpPr>
          <p:cNvPr id="6" name="Slide Number Placeholder 5"/>
          <p:cNvSpPr>
            <a:spLocks noGrp="1"/>
          </p:cNvSpPr>
          <p:nvPr>
            <p:ph type="sldNum" sz="quarter" idx="12"/>
          </p:nvPr>
        </p:nvSpPr>
        <p:spPr>
          <a:xfrm>
            <a:off x="8479971" y="6356349"/>
            <a:ext cx="2743200" cy="365125"/>
          </a:xfrm>
        </p:spPr>
        <p:txBody>
          <a:bodyPr/>
          <a:lstStyle/>
          <a:p>
            <a:fld id="{CCE1C50A-A548-314E-A0B9-6004DAD6FBA4}" type="slidenum">
              <a:rPr lang="en-US" smtClean="0"/>
              <a:pPr/>
              <a:t>1</a:t>
            </a:fld>
            <a:endParaRPr lang="en-US" dirty="0"/>
          </a:p>
        </p:txBody>
      </p:sp>
      <p:sp>
        <p:nvSpPr>
          <p:cNvPr id="9" name="Date Placeholder 3"/>
          <p:cNvSpPr>
            <a:spLocks noGrp="1"/>
          </p:cNvSpPr>
          <p:nvPr>
            <p:ph type="dt" sz="half" idx="10"/>
          </p:nvPr>
        </p:nvSpPr>
        <p:spPr>
          <a:xfrm>
            <a:off x="914400" y="6356349"/>
            <a:ext cx="2133600" cy="365125"/>
          </a:xfrm>
        </p:spPr>
        <p:txBody>
          <a:bodyPr/>
          <a:lstStyle/>
          <a:p>
            <a:r>
              <a:rPr lang="en-US" dirty="0"/>
              <a:t>11/7/18</a:t>
            </a:r>
          </a:p>
        </p:txBody>
      </p:sp>
      <p:sp>
        <p:nvSpPr>
          <p:cNvPr id="10" name="Footer Placeholder 4"/>
          <p:cNvSpPr>
            <a:spLocks noGrp="1"/>
          </p:cNvSpPr>
          <p:nvPr>
            <p:ph type="ftr" sz="quarter" idx="11"/>
          </p:nvPr>
        </p:nvSpPr>
        <p:spPr>
          <a:xfrm>
            <a:off x="4648200" y="6356351"/>
            <a:ext cx="2895600" cy="365125"/>
          </a:xfrm>
        </p:spPr>
        <p:txBody>
          <a:bodyPr/>
          <a:lstStyle/>
          <a:p>
            <a:r>
              <a:rPr lang="en-US" dirty="0" err="1"/>
              <a:t>FoDS</a:t>
            </a:r>
            <a:r>
              <a:rPr lang="en-US" dirty="0"/>
              <a:t>, P-Values</a:t>
            </a:r>
          </a:p>
        </p:txBody>
      </p:sp>
    </p:spTree>
    <p:extLst>
      <p:ext uri="{BB962C8B-B14F-4D97-AF65-F5344CB8AC3E}">
        <p14:creationId xmlns:p14="http://schemas.microsoft.com/office/powerpoint/2010/main" val="77757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2"/>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Conclusion of a Test</a:t>
            </a:r>
            <a:endParaRPr/>
          </a:p>
        </p:txBody>
      </p:sp>
      <p:sp>
        <p:nvSpPr>
          <p:cNvPr id="261" name="Google Shape;261;p52"/>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a:t>Resolve choice between null and alternative hypotheses</a:t>
            </a:r>
            <a:endParaRPr/>
          </a:p>
          <a:p>
            <a:pPr>
              <a:spcBef>
                <a:spcPts val="533"/>
              </a:spcBef>
            </a:pPr>
            <a:r>
              <a:rPr lang="en"/>
              <a:t>Compare observed test statistic to its empirical distribution under the null hypothesis</a:t>
            </a:r>
            <a:endParaRPr/>
          </a:p>
          <a:p>
            <a:r>
              <a:rPr lang="en"/>
              <a:t>If the observed value is </a:t>
            </a:r>
            <a:r>
              <a:rPr lang="en" b="1"/>
              <a:t>consistent</a:t>
            </a:r>
            <a:r>
              <a:rPr lang="en"/>
              <a:t> with the distribution, then the test </a:t>
            </a:r>
            <a:r>
              <a:rPr lang="en" i="1"/>
              <a:t>does not </a:t>
            </a:r>
            <a:r>
              <a:rPr lang="en"/>
              <a:t>reject the null hypothesis</a:t>
            </a:r>
            <a:endParaRPr/>
          </a:p>
          <a:p>
            <a:pPr marL="0" indent="0">
              <a:spcBef>
                <a:spcPts val="533"/>
              </a:spcBef>
              <a:buNone/>
            </a:pPr>
            <a:r>
              <a:rPr lang="en"/>
              <a:t>Whether a value is consistent with a distribution:</a:t>
            </a:r>
            <a:endParaRPr/>
          </a:p>
          <a:p>
            <a:pPr>
              <a:spcBef>
                <a:spcPts val="533"/>
              </a:spcBef>
            </a:pPr>
            <a:r>
              <a:rPr lang="en"/>
              <a:t>A visualization may be sufficient</a:t>
            </a:r>
            <a:endParaRPr/>
          </a:p>
          <a:p>
            <a:r>
              <a:rPr lang="en"/>
              <a:t>Convention: The observed significance level (P-value)</a:t>
            </a:r>
            <a:endParaRPr/>
          </a:p>
        </p:txBody>
      </p:sp>
    </p:spTree>
    <p:extLst>
      <p:ext uri="{BB962C8B-B14F-4D97-AF65-F5344CB8AC3E}">
        <p14:creationId xmlns:p14="http://schemas.microsoft.com/office/powerpoint/2010/main" val="10922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
                                        <p:tgtEl>
                                          <p:spTgt spid="2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Effect transition="in" filter="fade">
                                      <p:cBhvr>
                                        <p:cTn id="32" dur="1"/>
                                        <p:tgtEl>
                                          <p:spTgt spid="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3"/>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Quantifying Conclusions</a:t>
            </a:r>
            <a:endParaRPr/>
          </a:p>
        </p:txBody>
      </p:sp>
      <p:sp>
        <p:nvSpPr>
          <p:cNvPr id="267" name="Google Shape;267;p53"/>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b="1"/>
              <a:t>Step 0</a:t>
            </a:r>
            <a:r>
              <a:rPr lang="en"/>
              <a:t>: Go find some data. These are the </a:t>
            </a:r>
            <a:r>
              <a:rPr lang="en" i="1"/>
              <a:t>observations.</a:t>
            </a:r>
            <a:endParaRPr i="1"/>
          </a:p>
          <a:p>
            <a:pPr marL="0" indent="0">
              <a:spcBef>
                <a:spcPts val="533"/>
              </a:spcBef>
              <a:buNone/>
            </a:pPr>
            <a:r>
              <a:rPr lang="en" b="1"/>
              <a:t>Step 1</a:t>
            </a:r>
            <a:r>
              <a:rPr lang="en"/>
              <a:t>: Two descriptions of the world:</a:t>
            </a:r>
            <a:endParaRPr/>
          </a:p>
          <a:p>
            <a:pPr>
              <a:spcBef>
                <a:spcPts val="533"/>
              </a:spcBef>
            </a:pPr>
            <a:r>
              <a:rPr lang="en"/>
              <a:t>Null: Data come from a well-defined random process</a:t>
            </a:r>
            <a:endParaRPr/>
          </a:p>
          <a:p>
            <a:r>
              <a:rPr lang="en"/>
              <a:t>Alternative: Something else is going on</a:t>
            </a:r>
            <a:endParaRPr/>
          </a:p>
          <a:p>
            <a:pPr marL="0" indent="0">
              <a:spcBef>
                <a:spcPts val="533"/>
              </a:spcBef>
              <a:buNone/>
            </a:pPr>
            <a:r>
              <a:rPr lang="en"/>
              <a:t>We evaluate how unusual the data would be under the null</a:t>
            </a:r>
            <a:endParaRPr/>
          </a:p>
          <a:p>
            <a:pPr marL="0" indent="0">
              <a:spcBef>
                <a:spcPts val="533"/>
              </a:spcBef>
              <a:buNone/>
            </a:pPr>
            <a:r>
              <a:rPr lang="en" b="1"/>
              <a:t>Step 2</a:t>
            </a:r>
            <a:r>
              <a:rPr lang="en"/>
              <a:t>: Choose a test statistic to summarize the data.</a:t>
            </a:r>
            <a:endParaRPr/>
          </a:p>
          <a:p>
            <a:pPr marL="0" indent="0">
              <a:spcBef>
                <a:spcPts val="533"/>
              </a:spcBef>
              <a:buNone/>
            </a:pPr>
            <a:r>
              <a:rPr lang="en" b="1"/>
              <a:t>Step 3</a:t>
            </a:r>
            <a:r>
              <a:rPr lang="en"/>
              <a:t>: Compute the following probability (p-value)</a:t>
            </a:r>
            <a:endParaRPr/>
          </a:p>
          <a:p>
            <a:pPr marL="0" indent="0">
              <a:spcBef>
                <a:spcPts val="533"/>
              </a:spcBef>
              <a:buNone/>
            </a:pPr>
            <a:r>
              <a:rPr lang="en"/>
              <a:t>P(the </a:t>
            </a:r>
            <a:r>
              <a:rPr lang="en">
                <a:solidFill>
                  <a:srgbClr val="C4820E"/>
                </a:solidFill>
              </a:rPr>
              <a:t>test statistic</a:t>
            </a:r>
            <a:r>
              <a:rPr lang="en"/>
              <a:t> would be </a:t>
            </a:r>
            <a:r>
              <a:rPr lang="en">
                <a:solidFill>
                  <a:schemeClr val="accent4"/>
                </a:solidFill>
              </a:rPr>
              <a:t>equal to or more extreme</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a:p>
            <a:pPr marL="0" indent="0">
              <a:spcBef>
                <a:spcPts val="533"/>
              </a:spcBef>
              <a:spcAft>
                <a:spcPts val="533"/>
              </a:spcAft>
              <a:buNone/>
            </a:pPr>
            <a:endParaRPr/>
          </a:p>
        </p:txBody>
      </p:sp>
    </p:spTree>
    <p:extLst>
      <p:ext uri="{BB962C8B-B14F-4D97-AF65-F5344CB8AC3E}">
        <p14:creationId xmlns:p14="http://schemas.microsoft.com/office/powerpoint/2010/main" val="20354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1"/>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1"/>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1"/>
                                        <p:tgtEl>
                                          <p:spTgt spid="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7">
                                            <p:txEl>
                                              <p:pRg st="3" end="3"/>
                                            </p:txEl>
                                          </p:spTgt>
                                        </p:tgtEl>
                                        <p:attrNameLst>
                                          <p:attrName>style.visibility</p:attrName>
                                        </p:attrNameLst>
                                      </p:cBhvr>
                                      <p:to>
                                        <p:strVal val="visible"/>
                                      </p:to>
                                    </p:set>
                                    <p:animEffect transition="in" filter="fade">
                                      <p:cBhvr>
                                        <p:cTn id="22" dur="1"/>
                                        <p:tgtEl>
                                          <p:spTgt spid="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7">
                                            <p:txEl>
                                              <p:pRg st="4" end="4"/>
                                            </p:txEl>
                                          </p:spTgt>
                                        </p:tgtEl>
                                        <p:attrNameLst>
                                          <p:attrName>style.visibility</p:attrName>
                                        </p:attrNameLst>
                                      </p:cBhvr>
                                      <p:to>
                                        <p:strVal val="visible"/>
                                      </p:to>
                                    </p:set>
                                    <p:animEffect transition="in" filter="fade">
                                      <p:cBhvr>
                                        <p:cTn id="27" dur="1"/>
                                        <p:tgtEl>
                                          <p:spTgt spid="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7">
                                            <p:txEl>
                                              <p:pRg st="5" end="5"/>
                                            </p:txEl>
                                          </p:spTgt>
                                        </p:tgtEl>
                                        <p:attrNameLst>
                                          <p:attrName>style.visibility</p:attrName>
                                        </p:attrNameLst>
                                      </p:cBhvr>
                                      <p:to>
                                        <p:strVal val="visible"/>
                                      </p:to>
                                    </p:set>
                                    <p:animEffect transition="in" filter="fade">
                                      <p:cBhvr>
                                        <p:cTn id="32" dur="1"/>
                                        <p:tgtEl>
                                          <p:spTgt spid="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7">
                                            <p:txEl>
                                              <p:pRg st="6" end="6"/>
                                            </p:txEl>
                                          </p:spTgt>
                                        </p:tgtEl>
                                        <p:attrNameLst>
                                          <p:attrName>style.visibility</p:attrName>
                                        </p:attrNameLst>
                                      </p:cBhvr>
                                      <p:to>
                                        <p:strVal val="visible"/>
                                      </p:to>
                                    </p:set>
                                    <p:animEffect transition="in" filter="fade">
                                      <p:cBhvr>
                                        <p:cTn id="37" dur="1"/>
                                        <p:tgtEl>
                                          <p:spTgt spid="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7">
                                            <p:txEl>
                                              <p:pRg st="7" end="7"/>
                                            </p:txEl>
                                          </p:spTgt>
                                        </p:tgtEl>
                                        <p:attrNameLst>
                                          <p:attrName>style.visibility</p:attrName>
                                        </p:attrNameLst>
                                      </p:cBhvr>
                                      <p:to>
                                        <p:strVal val="visible"/>
                                      </p:to>
                                    </p:set>
                                    <p:animEffect transition="in" filter="fade">
                                      <p:cBhvr>
                                        <p:cTn id="42" dur="1"/>
                                        <p:tgtEl>
                                          <p:spTgt spid="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4"/>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Definition of </a:t>
            </a:r>
            <a:r>
              <a:rPr lang="en" i="1"/>
              <a:t>P</a:t>
            </a:r>
            <a:r>
              <a:rPr lang="en"/>
              <a:t>-value</a:t>
            </a:r>
            <a:endParaRPr/>
          </a:p>
        </p:txBody>
      </p:sp>
      <p:sp>
        <p:nvSpPr>
          <p:cNvPr id="273" name="Google Shape;273;p54"/>
          <p:cNvSpPr txBox="1">
            <a:spLocks noGrp="1"/>
          </p:cNvSpPr>
          <p:nvPr>
            <p:ph type="body" idx="1"/>
          </p:nvPr>
        </p:nvSpPr>
        <p:spPr>
          <a:xfrm>
            <a:off x="609600" y="1368000"/>
            <a:ext cx="5486400" cy="45883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dirty="0">
                <a:solidFill>
                  <a:srgbClr val="000000"/>
                </a:solidFill>
                <a:highlight>
                  <a:srgbClr val="FFFFFF"/>
                </a:highlight>
              </a:rPr>
              <a:t>The P-value is the chance, </a:t>
            </a:r>
            <a:endParaRPr dirty="0">
              <a:solidFill>
                <a:srgbClr val="000000"/>
              </a:solidFill>
              <a:highlight>
                <a:srgbClr val="FFFFFF"/>
              </a:highlight>
            </a:endParaRPr>
          </a:p>
          <a:p>
            <a:pPr marL="1219170">
              <a:spcBef>
                <a:spcPts val="640"/>
              </a:spcBef>
              <a:buClr>
                <a:srgbClr val="C4820E"/>
              </a:buClr>
            </a:pPr>
            <a:r>
              <a:rPr lang="en" dirty="0">
                <a:solidFill>
                  <a:srgbClr val="000000"/>
                </a:solidFill>
                <a:highlight>
                  <a:srgbClr val="FFFFFF"/>
                </a:highlight>
              </a:rPr>
              <a:t>under the null hypothesis, </a:t>
            </a:r>
            <a:endParaRPr dirty="0">
              <a:solidFill>
                <a:srgbClr val="000000"/>
              </a:solidFill>
              <a:highlight>
                <a:srgbClr val="FFFFFF"/>
              </a:highlight>
            </a:endParaRPr>
          </a:p>
          <a:p>
            <a:pPr marL="1219170">
              <a:buClr>
                <a:srgbClr val="C4820E"/>
              </a:buClr>
            </a:pPr>
            <a:r>
              <a:rPr lang="en" dirty="0">
                <a:solidFill>
                  <a:srgbClr val="000000"/>
                </a:solidFill>
                <a:highlight>
                  <a:srgbClr val="FFFFFF"/>
                </a:highlight>
              </a:rPr>
              <a:t>that the test statistic </a:t>
            </a:r>
            <a:endParaRPr dirty="0">
              <a:solidFill>
                <a:srgbClr val="000000"/>
              </a:solidFill>
              <a:highlight>
                <a:srgbClr val="FFFFFF"/>
              </a:highlight>
            </a:endParaRPr>
          </a:p>
          <a:p>
            <a:pPr marL="1219170">
              <a:buClr>
                <a:srgbClr val="C4820E"/>
              </a:buClr>
            </a:pPr>
            <a:r>
              <a:rPr lang="en" dirty="0">
                <a:solidFill>
                  <a:srgbClr val="000000"/>
                </a:solidFill>
                <a:highlight>
                  <a:srgbClr val="FFFFFF"/>
                </a:highlight>
              </a:rPr>
              <a:t>is equal to the value that was observed in the data or is even further in the direction of the alternative.</a:t>
            </a:r>
            <a:endParaRPr dirty="0"/>
          </a:p>
        </p:txBody>
      </p:sp>
      <p:pic>
        <p:nvPicPr>
          <p:cNvPr id="3" name="Picture 2">
            <a:extLst>
              <a:ext uri="{FF2B5EF4-FFF2-40B4-BE49-F238E27FC236}">
                <a16:creationId xmlns:a16="http://schemas.microsoft.com/office/drawing/2014/main" id="{15A63803-6039-3343-BCEB-D48C582419DE}"/>
              </a:ext>
            </a:extLst>
          </p:cNvPr>
          <p:cNvPicPr>
            <a:picLocks noChangeAspect="1"/>
          </p:cNvPicPr>
          <p:nvPr/>
        </p:nvPicPr>
        <p:blipFill>
          <a:blip r:embed="rId3"/>
          <a:stretch>
            <a:fillRect/>
          </a:stretch>
        </p:blipFill>
        <p:spPr>
          <a:xfrm>
            <a:off x="6635750" y="1543050"/>
            <a:ext cx="5422900" cy="3314700"/>
          </a:xfrm>
          <a:prstGeom prst="rect">
            <a:avLst/>
          </a:prstGeom>
        </p:spPr>
      </p:pic>
    </p:spTree>
    <p:extLst>
      <p:ext uri="{BB962C8B-B14F-4D97-AF65-F5344CB8AC3E}">
        <p14:creationId xmlns:p14="http://schemas.microsoft.com/office/powerpoint/2010/main" val="175247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6"/>
          <p:cNvSpPr txBox="1">
            <a:spLocks noGrp="1"/>
          </p:cNvSpPr>
          <p:nvPr>
            <p:ph type="body" idx="1"/>
          </p:nvPr>
        </p:nvSpPr>
        <p:spPr>
          <a:xfrm>
            <a:off x="609600" y="1308251"/>
            <a:ext cx="10972800" cy="4804000"/>
          </a:xfrm>
          <a:prstGeom prst="rect">
            <a:avLst/>
          </a:prstGeom>
        </p:spPr>
        <p:txBody>
          <a:bodyPr spcFirstLastPara="1" vert="horz" wrap="square" lIns="121900" tIns="121900" rIns="121900" bIns="121900" rtlCol="0" anchor="t" anchorCtr="0">
            <a:noAutofit/>
          </a:bodyPr>
          <a:lstStyle/>
          <a:p>
            <a:pPr>
              <a:spcBef>
                <a:spcPts val="640"/>
              </a:spcBef>
              <a:buClr>
                <a:srgbClr val="D89F39"/>
              </a:buClr>
            </a:pPr>
            <a:r>
              <a:rPr lang="en" b="1">
                <a:solidFill>
                  <a:srgbClr val="003262"/>
                </a:solidFill>
              </a:rPr>
              <a:t>“Inconsistent”: </a:t>
            </a:r>
            <a:r>
              <a:rPr lang="en">
                <a:solidFill>
                  <a:srgbClr val="000000"/>
                </a:solidFill>
              </a:rPr>
              <a:t>The test statistic is in the tail of the null distribution.</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“In the tail,” first convention:</a:t>
            </a:r>
            <a:endParaRPr b="1">
              <a:solidFill>
                <a:srgbClr val="003262"/>
              </a:solidFill>
            </a:endParaRPr>
          </a:p>
          <a:p>
            <a:pPr lvl="1">
              <a:spcBef>
                <a:spcPts val="0"/>
              </a:spcBef>
              <a:buClr>
                <a:srgbClr val="D89F39"/>
              </a:buClr>
            </a:pPr>
            <a:r>
              <a:rPr lang="en">
                <a:solidFill>
                  <a:srgbClr val="000000"/>
                </a:solidFill>
              </a:rPr>
              <a:t>The area in the tail is less than 5%.</a:t>
            </a:r>
            <a:endParaRPr>
              <a:solidFill>
                <a:srgbClr val="000000"/>
              </a:solidFill>
            </a:endParaRPr>
          </a:p>
          <a:p>
            <a:pPr lvl="1">
              <a:spcBef>
                <a:spcPts val="0"/>
              </a:spcBef>
              <a:buClr>
                <a:srgbClr val="D89F39"/>
              </a:buClr>
            </a:pPr>
            <a:r>
              <a:rPr lang="en">
                <a:solidFill>
                  <a:srgbClr val="000000"/>
                </a:solidFill>
              </a:rPr>
              <a:t>The result is “statistically significant.”</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“In the tail,” second convention:</a:t>
            </a:r>
            <a:endParaRPr b="1">
              <a:solidFill>
                <a:srgbClr val="003262"/>
              </a:solidFill>
            </a:endParaRPr>
          </a:p>
          <a:p>
            <a:pPr lvl="1">
              <a:spcBef>
                <a:spcPts val="0"/>
              </a:spcBef>
              <a:buClr>
                <a:srgbClr val="D89F39"/>
              </a:buClr>
            </a:pPr>
            <a:r>
              <a:rPr lang="en"/>
              <a:t>The area in the tail is less than 1%.</a:t>
            </a:r>
            <a:endParaRPr/>
          </a:p>
          <a:p>
            <a:pPr lvl="1">
              <a:spcBef>
                <a:spcPts val="0"/>
              </a:spcBef>
              <a:buClr>
                <a:srgbClr val="D89F39"/>
              </a:buClr>
            </a:pPr>
            <a:r>
              <a:rPr lang="en"/>
              <a:t>The result is “highly statistically significant.”</a:t>
            </a:r>
            <a:endParaRPr/>
          </a:p>
        </p:txBody>
      </p:sp>
      <p:sp>
        <p:nvSpPr>
          <p:cNvPr id="297" name="Google Shape;297;p56"/>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Conventions of Consistency</a:t>
            </a:r>
            <a:endParaRPr/>
          </a:p>
        </p:txBody>
      </p:sp>
    </p:spTree>
    <p:extLst>
      <p:ext uri="{BB962C8B-B14F-4D97-AF65-F5344CB8AC3E}">
        <p14:creationId xmlns:p14="http://schemas.microsoft.com/office/powerpoint/2010/main" val="35928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7"/>
          <p:cNvPicPr preferRelativeResize="0"/>
          <p:nvPr/>
        </p:nvPicPr>
        <p:blipFill>
          <a:blip r:embed="rId3">
            <a:alphaModFix/>
          </a:blip>
          <a:stretch>
            <a:fillRect/>
          </a:stretch>
        </p:blipFill>
        <p:spPr>
          <a:xfrm>
            <a:off x="1430251" y="1338800"/>
            <a:ext cx="8931100" cy="4621144"/>
          </a:xfrm>
          <a:prstGeom prst="rect">
            <a:avLst/>
          </a:prstGeom>
          <a:noFill/>
          <a:ln>
            <a:noFill/>
          </a:ln>
        </p:spPr>
      </p:pic>
      <p:sp>
        <p:nvSpPr>
          <p:cNvPr id="303" name="Google Shape;303;p57"/>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1890-1962</a:t>
            </a:r>
            <a:endParaRPr/>
          </a:p>
        </p:txBody>
      </p:sp>
    </p:spTree>
    <p:extLst>
      <p:ext uri="{BB962C8B-B14F-4D97-AF65-F5344CB8AC3E}">
        <p14:creationId xmlns:p14="http://schemas.microsoft.com/office/powerpoint/2010/main" val="4144955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8"/>
          <p:cNvSpPr txBox="1">
            <a:spLocks noGrp="1"/>
          </p:cNvSpPr>
          <p:nvPr>
            <p:ph type="body" idx="1"/>
          </p:nvPr>
        </p:nvSpPr>
        <p:spPr>
          <a:xfrm>
            <a:off x="609600" y="2240251"/>
            <a:ext cx="10972800" cy="23776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“It is convenient to take this point [5%] as a limit in judging whether a deviation is to be considered significant or not.”</a:t>
            </a:r>
            <a:endParaRPr>
              <a:solidFill>
                <a:srgbClr val="003262"/>
              </a:solidFill>
            </a:endParaRPr>
          </a:p>
          <a:p>
            <a:pPr marL="0" indent="0">
              <a:spcBef>
                <a:spcPts val="640"/>
              </a:spcBef>
              <a:buNone/>
            </a:pPr>
            <a:r>
              <a:rPr lang="en"/>
              <a:t>–– </a:t>
            </a:r>
            <a:r>
              <a:rPr lang="en" i="1"/>
              <a:t>Statistical Methods for Research Workers</a:t>
            </a:r>
            <a:endParaRPr i="1"/>
          </a:p>
        </p:txBody>
      </p:sp>
      <p:sp>
        <p:nvSpPr>
          <p:cNvPr id="309" name="Google Shape;309;p58"/>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1925</a:t>
            </a:r>
            <a:endParaRPr/>
          </a:p>
        </p:txBody>
      </p:sp>
    </p:spTree>
    <p:extLst>
      <p:ext uri="{BB962C8B-B14F-4D97-AF65-F5344CB8AC3E}">
        <p14:creationId xmlns:p14="http://schemas.microsoft.com/office/powerpoint/2010/main" val="115187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9"/>
          <p:cNvSpPr txBox="1">
            <a:spLocks noGrp="1"/>
          </p:cNvSpPr>
          <p:nvPr>
            <p:ph type="body" idx="1"/>
          </p:nvPr>
        </p:nvSpPr>
        <p:spPr>
          <a:xfrm>
            <a:off x="609600" y="1854600"/>
            <a:ext cx="10972800" cy="3148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endParaRPr>
              <a:solidFill>
                <a:srgbClr val="003262"/>
              </a:solidFill>
            </a:endParaRPr>
          </a:p>
        </p:txBody>
      </p:sp>
      <p:sp>
        <p:nvSpPr>
          <p:cNvPr id="315" name="Google Shape;315;p59"/>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1926</a:t>
            </a:r>
            <a:endParaRPr/>
          </a:p>
        </p:txBody>
      </p:sp>
    </p:spTree>
    <p:extLst>
      <p:ext uri="{BB962C8B-B14F-4D97-AF65-F5344CB8AC3E}">
        <p14:creationId xmlns:p14="http://schemas.microsoft.com/office/powerpoint/2010/main" val="71188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0"/>
          <p:cNvSpPr txBox="1">
            <a:spLocks noGrp="1"/>
          </p:cNvSpPr>
          <p:nvPr>
            <p:ph type="body" idx="1"/>
          </p:nvPr>
        </p:nvSpPr>
        <p:spPr>
          <a:xfrm>
            <a:off x="609600" y="1854600"/>
            <a:ext cx="10972800" cy="3148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a:t>
            </a:r>
            <a:r>
              <a:rPr lang="en"/>
              <a:t>No isolated experiment, however significant in itself, can suffice for the experimental demonstration of any natural phenomenon.</a:t>
            </a:r>
            <a:r>
              <a:rPr lang="en">
                <a:solidFill>
                  <a:srgbClr val="003262"/>
                </a:solidFill>
              </a:rPr>
              <a:t>”</a:t>
            </a:r>
            <a:endParaRPr>
              <a:solidFill>
                <a:srgbClr val="003262"/>
              </a:solidFill>
            </a:endParaRPr>
          </a:p>
        </p:txBody>
      </p:sp>
      <p:sp>
        <p:nvSpPr>
          <p:cNvPr id="321" name="Google Shape;321;p60"/>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1935</a:t>
            </a:r>
            <a:endParaRPr/>
          </a:p>
        </p:txBody>
      </p:sp>
    </p:spTree>
    <p:extLst>
      <p:ext uri="{BB962C8B-B14F-4D97-AF65-F5344CB8AC3E}">
        <p14:creationId xmlns:p14="http://schemas.microsoft.com/office/powerpoint/2010/main" val="239500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1"/>
          <p:cNvSpPr txBox="1">
            <a:spLocks noGrp="1"/>
          </p:cNvSpPr>
          <p:nvPr>
            <p:ph type="body" idx="1"/>
          </p:nvPr>
        </p:nvSpPr>
        <p:spPr>
          <a:xfrm>
            <a:off x="609600" y="1302700"/>
            <a:ext cx="10972800" cy="7800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b="1">
                <a:solidFill>
                  <a:srgbClr val="CC4125"/>
                </a:solidFill>
              </a:rPr>
              <a:t>Yes.</a:t>
            </a:r>
            <a:r>
              <a:rPr lang="en">
                <a:solidFill>
                  <a:srgbClr val="000000"/>
                </a:solidFill>
              </a:rPr>
              <a:t> </a:t>
            </a:r>
            <a:endParaRPr sz="1067">
              <a:solidFill>
                <a:srgbClr val="000000"/>
              </a:solidFill>
            </a:endParaRPr>
          </a:p>
          <a:p>
            <a:pPr marL="0" indent="0">
              <a:spcBef>
                <a:spcPts val="640"/>
              </a:spcBef>
              <a:buNone/>
            </a:pPr>
            <a:endParaRPr>
              <a:solidFill>
                <a:srgbClr val="000000"/>
              </a:solidFill>
            </a:endParaRPr>
          </a:p>
        </p:txBody>
      </p:sp>
      <p:graphicFrame>
        <p:nvGraphicFramePr>
          <p:cNvPr id="327" name="Google Shape;327;p61"/>
          <p:cNvGraphicFramePr/>
          <p:nvPr/>
        </p:nvGraphicFramePr>
        <p:xfrm>
          <a:off x="729434" y="2230825"/>
          <a:ext cx="9770233" cy="2910798"/>
        </p:xfrm>
        <a:graphic>
          <a:graphicData uri="http://schemas.openxmlformats.org/drawingml/2006/table">
            <a:tbl>
              <a:tblPr>
                <a:noFill/>
              </a:tblPr>
              <a:tblGrid>
                <a:gridCol w="3335567">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650227">
                <a:tc>
                  <a:txBody>
                    <a:bodyPr/>
                    <a:lstStyle/>
                    <a:p>
                      <a:pPr marL="0" lvl="0" indent="0" rtl="0">
                        <a:spcBef>
                          <a:spcPts val="0"/>
                        </a:spcBef>
                        <a:spcAft>
                          <a:spcPts val="0"/>
                        </a:spcAft>
                        <a:buNone/>
                      </a:pPr>
                      <a:endParaRPr sz="3100"/>
                    </a:p>
                  </a:txBody>
                  <a:tcPr marL="121900" marR="121900" marT="91433" marB="91433">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3100" b="1"/>
                        <a:t>Null is true</a:t>
                      </a:r>
                      <a:endParaRPr sz="3100" b="1"/>
                    </a:p>
                  </a:txBody>
                  <a:tcPr marL="121900" marR="121900" marT="91433" marB="91433">
                    <a:lnL w="9525" cap="flat" cmpd="sng">
                      <a:solidFill>
                        <a:srgbClr val="9E9E9E"/>
                      </a:solidFill>
                      <a:prstDash val="solid"/>
                      <a:round/>
                      <a:headEnd type="none" w="sm" len="sm"/>
                      <a:tailEnd type="none" w="sm" len="sm"/>
                    </a:lnL>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3100" b="1"/>
                        <a:t>Alternative is true</a:t>
                      </a:r>
                      <a:endParaRPr sz="3100" b="1"/>
                    </a:p>
                  </a:txBody>
                  <a:tcPr marL="121900" marR="121900" marT="91433" marB="91433">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17587">
                <a:tc>
                  <a:txBody>
                    <a:bodyPr/>
                    <a:lstStyle/>
                    <a:p>
                      <a:pPr marL="0" lvl="0" indent="0" rtl="0">
                        <a:spcBef>
                          <a:spcPts val="0"/>
                        </a:spcBef>
                        <a:spcAft>
                          <a:spcPts val="0"/>
                        </a:spcAft>
                        <a:buNone/>
                      </a:pPr>
                      <a:r>
                        <a:rPr lang="en" sz="3100" b="1"/>
                        <a:t>Test rejects the null</a:t>
                      </a:r>
                      <a:endParaRPr sz="3100" b="1"/>
                    </a:p>
                  </a:txBody>
                  <a:tcPr marL="121900" marR="121900" marT="91433" marB="91433">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6000">
                          <a:solidFill>
                            <a:srgbClr val="FF0000"/>
                          </a:solidFill>
                        </a:rPr>
                        <a:t>❌</a:t>
                      </a:r>
                      <a:endParaRPr sz="6000">
                        <a:solidFill>
                          <a:srgbClr val="FF00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6000">
                          <a:solidFill>
                            <a:srgbClr val="00FF00"/>
                          </a:solidFill>
                        </a:rPr>
                        <a:t>✅</a:t>
                      </a:r>
                      <a:endParaRPr sz="6000">
                        <a:solidFill>
                          <a:srgbClr val="00FF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17587">
                <a:tc>
                  <a:txBody>
                    <a:bodyPr/>
                    <a:lstStyle/>
                    <a:p>
                      <a:pPr marL="0" lvl="0" indent="0" rtl="0">
                        <a:spcBef>
                          <a:spcPts val="0"/>
                        </a:spcBef>
                        <a:spcAft>
                          <a:spcPts val="0"/>
                        </a:spcAft>
                        <a:buNone/>
                      </a:pPr>
                      <a:r>
                        <a:rPr lang="en" sz="3100" b="1"/>
                        <a:t>Test doesn’t reject the null</a:t>
                      </a:r>
                      <a:endParaRPr sz="3100" b="1"/>
                    </a:p>
                  </a:txBody>
                  <a:tcPr marL="121900" marR="121900" marT="91433" marB="91433">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800"/>
                        <a:buFont typeface="Arial"/>
                        <a:buNone/>
                      </a:pPr>
                      <a:r>
                        <a:rPr lang="en" sz="6000">
                          <a:solidFill>
                            <a:srgbClr val="00FF00"/>
                          </a:solidFill>
                        </a:rPr>
                        <a:t>✅</a:t>
                      </a:r>
                      <a:endParaRPr sz="3100">
                        <a:solidFill>
                          <a:srgbClr val="00FF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6000">
                          <a:solidFill>
                            <a:srgbClr val="FF0000"/>
                          </a:solidFill>
                        </a:rPr>
                        <a:t>❌</a:t>
                      </a:r>
                      <a:endParaRPr sz="3100">
                        <a:solidFill>
                          <a:srgbClr val="FF00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28" name="Google Shape;328;p61"/>
          <p:cNvSpPr txBox="1">
            <a:spLocks noGrp="1"/>
          </p:cNvSpPr>
          <p:nvPr>
            <p:ph type="title"/>
          </p:nvPr>
        </p:nvSpPr>
        <p:spPr>
          <a:xfrm>
            <a:off x="609600" y="274633"/>
            <a:ext cx="10327600" cy="901200"/>
          </a:xfrm>
          <a:prstGeom prst="rect">
            <a:avLst/>
          </a:prstGeom>
        </p:spPr>
        <p:txBody>
          <a:bodyPr spcFirstLastPara="1" vert="horz" wrap="square" lIns="121900" tIns="121900" rIns="121900" bIns="121900" rtlCol="0" anchor="b" anchorCtr="0">
            <a:noAutofit/>
          </a:bodyPr>
          <a:lstStyle/>
          <a:p>
            <a:r>
              <a:rPr lang="en"/>
              <a:t>Can the Conclusion be Wrong?</a:t>
            </a:r>
            <a:endParaRPr/>
          </a:p>
        </p:txBody>
      </p:sp>
    </p:spTree>
    <p:extLst>
      <p:ext uri="{BB962C8B-B14F-4D97-AF65-F5344CB8AC3E}">
        <p14:creationId xmlns:p14="http://schemas.microsoft.com/office/powerpoint/2010/main" val="233561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2"/>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An Error Probability</a:t>
            </a:r>
            <a:endParaRPr/>
          </a:p>
        </p:txBody>
      </p:sp>
      <p:sp>
        <p:nvSpPr>
          <p:cNvPr id="334" name="Google Shape;334;p62"/>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a:spcBef>
                <a:spcPts val="640"/>
              </a:spcBef>
            </a:pPr>
            <a:r>
              <a:rPr lang="en"/>
              <a:t>The cutoff for the P-value is an error probability.</a:t>
            </a:r>
            <a:endParaRPr/>
          </a:p>
          <a:p>
            <a:pPr marL="0" indent="0">
              <a:spcBef>
                <a:spcPts val="640"/>
              </a:spcBef>
              <a:buNone/>
            </a:pPr>
            <a:endParaRPr sz="1067"/>
          </a:p>
          <a:p>
            <a:pPr>
              <a:spcBef>
                <a:spcPts val="640"/>
              </a:spcBef>
            </a:pPr>
            <a:r>
              <a:rPr lang="en"/>
              <a:t>If:</a:t>
            </a:r>
            <a:endParaRPr/>
          </a:p>
          <a:p>
            <a:pPr lvl="1">
              <a:spcBef>
                <a:spcPts val="0"/>
              </a:spcBef>
            </a:pPr>
            <a:r>
              <a:rPr lang="en"/>
              <a:t>your </a:t>
            </a:r>
            <a:r>
              <a:rPr lang="en" b="1">
                <a:solidFill>
                  <a:srgbClr val="0000FF"/>
                </a:solidFill>
              </a:rPr>
              <a:t>cutoff is 5%</a:t>
            </a:r>
            <a:endParaRPr b="1">
              <a:solidFill>
                <a:srgbClr val="0000FF"/>
              </a:solidFill>
            </a:endParaRPr>
          </a:p>
          <a:p>
            <a:pPr lvl="1">
              <a:spcBef>
                <a:spcPts val="0"/>
              </a:spcBef>
            </a:pPr>
            <a:r>
              <a:rPr lang="en"/>
              <a:t>and the </a:t>
            </a:r>
            <a:r>
              <a:rPr lang="en" b="1">
                <a:solidFill>
                  <a:srgbClr val="0000FF"/>
                </a:solidFill>
              </a:rPr>
              <a:t>null hypothesis happens to be true</a:t>
            </a:r>
            <a:endParaRPr b="1">
              <a:solidFill>
                <a:srgbClr val="0000FF"/>
              </a:solidFill>
            </a:endParaRPr>
          </a:p>
          <a:p>
            <a:pPr lvl="1">
              <a:spcBef>
                <a:spcPts val="0"/>
              </a:spcBef>
            </a:pPr>
            <a:r>
              <a:rPr lang="en"/>
              <a:t>(but you don’t know that)</a:t>
            </a:r>
            <a:endParaRPr/>
          </a:p>
          <a:p>
            <a:pPr marL="0" indent="0">
              <a:spcBef>
                <a:spcPts val="640"/>
              </a:spcBef>
              <a:buNone/>
            </a:pPr>
            <a:endParaRPr sz="1067"/>
          </a:p>
          <a:p>
            <a:pPr>
              <a:spcBef>
                <a:spcPts val="640"/>
              </a:spcBef>
            </a:pPr>
            <a:r>
              <a:rPr lang="en"/>
              <a:t>then there is about a </a:t>
            </a:r>
            <a:r>
              <a:rPr lang="en" b="1">
                <a:solidFill>
                  <a:srgbClr val="FF0000"/>
                </a:solidFill>
              </a:rPr>
              <a:t>5% chance</a:t>
            </a:r>
            <a:r>
              <a:rPr lang="en"/>
              <a:t> that </a:t>
            </a:r>
            <a:r>
              <a:rPr lang="en" b="1">
                <a:solidFill>
                  <a:srgbClr val="FF0000"/>
                </a:solidFill>
              </a:rPr>
              <a:t>your test will reject the null hypothesis anyway</a:t>
            </a:r>
            <a:r>
              <a:rPr lang="en"/>
              <a:t>.</a:t>
            </a:r>
            <a:endParaRPr/>
          </a:p>
        </p:txBody>
      </p:sp>
      <p:sp>
        <p:nvSpPr>
          <p:cNvPr id="335" name="Google Shape;335;p62"/>
          <p:cNvSpPr txBox="1"/>
          <p:nvPr/>
        </p:nvSpPr>
        <p:spPr>
          <a:xfrm>
            <a:off x="5199200" y="5519844"/>
            <a:ext cx="1793600" cy="1011200"/>
          </a:xfrm>
          <a:prstGeom prst="rect">
            <a:avLst/>
          </a:prstGeom>
          <a:noFill/>
          <a:ln>
            <a:noFill/>
          </a:ln>
        </p:spPr>
        <p:txBody>
          <a:bodyPr spcFirstLastPara="1" wrap="square" lIns="121900" tIns="121900" rIns="121900" bIns="121900" anchor="t" anchorCtr="0">
            <a:noAutofit/>
          </a:bodyPr>
          <a:lstStyle/>
          <a:p>
            <a:r>
              <a:rPr lang="en" sz="3200">
                <a:solidFill>
                  <a:srgbClr val="3B7EA1"/>
                </a:solidFill>
              </a:rPr>
              <a:t>(Demo)</a:t>
            </a:r>
            <a:endParaRPr sz="3200">
              <a:solidFill>
                <a:srgbClr val="3B7EA1"/>
              </a:solidFill>
            </a:endParaRPr>
          </a:p>
        </p:txBody>
      </p:sp>
    </p:spTree>
    <p:extLst>
      <p:ext uri="{BB962C8B-B14F-4D97-AF65-F5344CB8AC3E}">
        <p14:creationId xmlns:p14="http://schemas.microsoft.com/office/powerpoint/2010/main" val="6244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5"/>
          <p:cNvSpPr txBox="1">
            <a:spLocks noGrp="1"/>
          </p:cNvSpPr>
          <p:nvPr>
            <p:ph type="body" idx="1"/>
          </p:nvPr>
        </p:nvSpPr>
        <p:spPr>
          <a:xfrm>
            <a:off x="406400" y="1193800"/>
            <a:ext cx="11684000" cy="4830800"/>
          </a:xfrm>
          <a:prstGeom prst="rect">
            <a:avLst/>
          </a:prstGeom>
        </p:spPr>
        <p:txBody>
          <a:bodyPr spcFirstLastPara="1" vert="horz" wrap="square" lIns="121900" tIns="121900" rIns="121900" bIns="121900" rtlCol="0" anchor="t" anchorCtr="0">
            <a:noAutofit/>
          </a:bodyPr>
          <a:lstStyle/>
          <a:p>
            <a:pPr marL="0" indent="0">
              <a:buNone/>
            </a:pPr>
            <a:r>
              <a:rPr lang="en"/>
              <a:t>Emily Rosa's 4th grade science fair project:</a:t>
            </a:r>
            <a:endParaRPr/>
          </a:p>
          <a:p>
            <a:pPr marL="0" indent="0">
              <a:spcBef>
                <a:spcPts val="800"/>
              </a:spcBef>
              <a:spcAft>
                <a:spcPts val="800"/>
              </a:spcAft>
              <a:buNone/>
            </a:pPr>
            <a:r>
              <a:rPr lang="en"/>
              <a:t>Touch healers say they detect and use the healing energy field (HEF) to cure patients.  Can they detect HEF?</a:t>
            </a:r>
            <a:endParaRPr/>
          </a:p>
        </p:txBody>
      </p:sp>
      <p:sp>
        <p:nvSpPr>
          <p:cNvPr id="216" name="Google Shape;216;p45"/>
          <p:cNvSpPr txBox="1">
            <a:spLocks noGrp="1"/>
          </p:cNvSpPr>
          <p:nvPr>
            <p:ph type="title"/>
          </p:nvPr>
        </p:nvSpPr>
        <p:spPr>
          <a:xfrm>
            <a:off x="609600" y="274633"/>
            <a:ext cx="10931200" cy="901200"/>
          </a:xfrm>
          <a:prstGeom prst="rect">
            <a:avLst/>
          </a:prstGeom>
        </p:spPr>
        <p:txBody>
          <a:bodyPr spcFirstLastPara="1" vert="horz" wrap="square" lIns="121900" tIns="121900" rIns="121900" bIns="121900" rtlCol="0" anchor="b" anchorCtr="0">
            <a:noAutofit/>
          </a:bodyPr>
          <a:lstStyle/>
          <a:p>
            <a:r>
              <a:rPr lang="en" dirty="0"/>
              <a:t>Lab 7 and the healing touch</a:t>
            </a:r>
            <a:endParaRPr dirty="0"/>
          </a:p>
        </p:txBody>
      </p:sp>
      <p:pic>
        <p:nvPicPr>
          <p:cNvPr id="217" name="Google Shape;217;p45" descr="rosa.png"/>
          <p:cNvPicPr preferRelativeResize="0"/>
          <p:nvPr/>
        </p:nvPicPr>
        <p:blipFill>
          <a:blip r:embed="rId3">
            <a:alphaModFix/>
          </a:blip>
          <a:stretch>
            <a:fillRect/>
          </a:stretch>
        </p:blipFill>
        <p:spPr>
          <a:xfrm>
            <a:off x="6494200" y="3284767"/>
            <a:ext cx="4642800" cy="3373500"/>
          </a:xfrm>
          <a:prstGeom prst="rect">
            <a:avLst/>
          </a:prstGeom>
          <a:noFill/>
          <a:ln>
            <a:noFill/>
          </a:ln>
        </p:spPr>
      </p:pic>
    </p:spTree>
    <p:extLst>
      <p:ext uri="{BB962C8B-B14F-4D97-AF65-F5344CB8AC3E}">
        <p14:creationId xmlns:p14="http://schemas.microsoft.com/office/powerpoint/2010/main" val="104566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
                                        <p:tgtEl>
                                          <p:spTgt spid="2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6"/>
          <p:cNvSpPr txBox="1">
            <a:spLocks noGrp="1"/>
          </p:cNvSpPr>
          <p:nvPr>
            <p:ph type="title"/>
          </p:nvPr>
        </p:nvSpPr>
        <p:spPr>
          <a:xfrm>
            <a:off x="588000" y="248572"/>
            <a:ext cx="10972800" cy="906000"/>
          </a:xfrm>
          <a:prstGeom prst="rect">
            <a:avLst/>
          </a:prstGeom>
        </p:spPr>
        <p:txBody>
          <a:bodyPr spcFirstLastPara="1" vert="horz" wrap="square" lIns="121900" tIns="121900" rIns="121900" bIns="121900" rtlCol="0" anchor="b" anchorCtr="0">
            <a:noAutofit/>
          </a:bodyPr>
          <a:lstStyle/>
          <a:p>
            <a:r>
              <a:rPr lang="en"/>
              <a:t>Science</a:t>
            </a:r>
            <a:endParaRPr/>
          </a:p>
        </p:txBody>
      </p:sp>
      <p:sp>
        <p:nvSpPr>
          <p:cNvPr id="223" name="Google Shape;223;p46"/>
          <p:cNvSpPr txBox="1">
            <a:spLocks noGrp="1"/>
          </p:cNvSpPr>
          <p:nvPr>
            <p:ph type="body" idx="1"/>
          </p:nvPr>
        </p:nvSpPr>
        <p:spPr>
          <a:xfrm>
            <a:off x="588000" y="1411500"/>
            <a:ext cx="10972800" cy="4035200"/>
          </a:xfrm>
          <a:prstGeom prst="rect">
            <a:avLst/>
          </a:prstGeom>
        </p:spPr>
        <p:txBody>
          <a:bodyPr spcFirstLastPara="1" vert="horz" wrap="square" lIns="121900" tIns="121900" rIns="121900" bIns="121900" rtlCol="0" anchor="t" anchorCtr="0">
            <a:noAutofit/>
          </a:bodyPr>
          <a:lstStyle/>
          <a:p>
            <a:pPr indent="-558786">
              <a:spcBef>
                <a:spcPts val="800"/>
              </a:spcBef>
              <a:buClr>
                <a:srgbClr val="D89F39"/>
              </a:buClr>
              <a:buSzPts val="3000"/>
            </a:pPr>
            <a:r>
              <a:rPr lang="en" b="1" dirty="0"/>
              <a:t>Hypothesis:</a:t>
            </a:r>
            <a:r>
              <a:rPr lang="en" dirty="0"/>
              <a:t> Healers cannot detect HEF better than random guessing.</a:t>
            </a:r>
            <a:endParaRPr dirty="0"/>
          </a:p>
          <a:p>
            <a:pPr indent="-558786">
              <a:buClr>
                <a:srgbClr val="D89F39"/>
              </a:buClr>
              <a:buSzPts val="3000"/>
            </a:pPr>
            <a:r>
              <a:rPr lang="en" b="1" dirty="0"/>
              <a:t>Prediction:</a:t>
            </a:r>
            <a:r>
              <a:rPr lang="en" dirty="0"/>
              <a:t> If you test healers 150 times, almost certainly, they'll be right at most 60% of the time.</a:t>
            </a:r>
            <a:endParaRPr sz="1867" dirty="0"/>
          </a:p>
          <a:p>
            <a:pPr indent="-558786">
              <a:buClr>
                <a:srgbClr val="D89F39"/>
              </a:buClr>
              <a:buSzPts val="3000"/>
            </a:pPr>
            <a:r>
              <a:rPr lang="en" b="1" dirty="0"/>
              <a:t>Test:</a:t>
            </a:r>
            <a:r>
              <a:rPr lang="en" dirty="0"/>
              <a:t> Go find healers and test them.</a:t>
            </a:r>
          </a:p>
          <a:p>
            <a:pPr indent="-558786">
              <a:buClr>
                <a:srgbClr val="D89F39"/>
              </a:buClr>
              <a:buSzPts val="3000"/>
            </a:pPr>
            <a:endParaRPr lang="en" b="1" dirty="0">
              <a:solidFill>
                <a:srgbClr val="003262"/>
              </a:solidFill>
            </a:endParaRPr>
          </a:p>
          <a:p>
            <a:pPr indent="-558786">
              <a:buClr>
                <a:srgbClr val="D89F39"/>
              </a:buClr>
              <a:buSzPts val="3000"/>
            </a:pPr>
            <a:r>
              <a:rPr lang="en" b="1" dirty="0">
                <a:solidFill>
                  <a:srgbClr val="003262"/>
                </a:solidFill>
              </a:rPr>
              <a:t>How do you determine if your test is valid?</a:t>
            </a:r>
            <a:endParaRPr b="1" dirty="0">
              <a:solidFill>
                <a:srgbClr val="003262"/>
              </a:solidFill>
            </a:endParaRPr>
          </a:p>
          <a:p>
            <a:pPr marL="0" indent="0">
              <a:spcBef>
                <a:spcPts val="800"/>
              </a:spcBef>
              <a:buNone/>
            </a:pPr>
            <a:endParaRPr b="1" dirty="0">
              <a:solidFill>
                <a:srgbClr val="003262"/>
              </a:solidFill>
            </a:endParaRPr>
          </a:p>
        </p:txBody>
      </p:sp>
    </p:spTree>
    <p:extLst>
      <p:ext uri="{BB962C8B-B14F-4D97-AF65-F5344CB8AC3E}">
        <p14:creationId xmlns:p14="http://schemas.microsoft.com/office/powerpoint/2010/main" val="260243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8"/>
          <p:cNvSpPr txBox="1">
            <a:spLocks noGrp="1"/>
          </p:cNvSpPr>
          <p:nvPr>
            <p:ph type="body" idx="1"/>
          </p:nvPr>
        </p:nvSpPr>
        <p:spPr>
          <a:xfrm>
            <a:off x="406400" y="1193800"/>
            <a:ext cx="11684000" cy="4830800"/>
          </a:xfrm>
          <a:prstGeom prst="rect">
            <a:avLst/>
          </a:prstGeom>
        </p:spPr>
        <p:txBody>
          <a:bodyPr spcFirstLastPara="1" vert="horz" wrap="square" lIns="121900" tIns="121900" rIns="121900" bIns="121900" rtlCol="0" anchor="t" anchorCtr="0">
            <a:noAutofit/>
          </a:bodyPr>
          <a:lstStyle/>
          <a:p>
            <a:pPr marL="0" indent="0">
              <a:buNone/>
            </a:pPr>
            <a:r>
              <a:rPr lang="en" sz="2933" b="1"/>
              <a:t>Step 1: Select Two Hypotheses</a:t>
            </a:r>
            <a:endParaRPr sz="2933" b="1"/>
          </a:p>
          <a:p>
            <a:pPr indent="-491054">
              <a:spcBef>
                <a:spcPts val="800"/>
              </a:spcBef>
              <a:buSzPts val="2200"/>
            </a:pPr>
            <a:r>
              <a:rPr lang="en" sz="2933"/>
              <a:t>A test chooses between two views of how data were generated:</a:t>
            </a:r>
            <a:br>
              <a:rPr lang="en" sz="2933"/>
            </a:br>
            <a:r>
              <a:rPr lang="en" sz="2933" i="1"/>
              <a:t>Null hypothesis </a:t>
            </a:r>
            <a:r>
              <a:rPr lang="en" sz="2933"/>
              <a:t>proposes that data were generated at random;</a:t>
            </a:r>
            <a:br>
              <a:rPr lang="en" sz="2933"/>
            </a:br>
            <a:r>
              <a:rPr lang="en" sz="2933" i="1"/>
              <a:t>Alternative hypothesis</a:t>
            </a:r>
            <a:r>
              <a:rPr lang="en" sz="2933"/>
              <a:t> proposes some effect other than chance</a:t>
            </a:r>
            <a:endParaRPr sz="2933"/>
          </a:p>
          <a:p>
            <a:pPr marL="0" indent="0">
              <a:spcBef>
                <a:spcPts val="800"/>
              </a:spcBef>
              <a:buNone/>
            </a:pPr>
            <a:r>
              <a:rPr lang="en" sz="2933" b="1"/>
              <a:t>Step 2: Choose a Test Statistic</a:t>
            </a:r>
            <a:endParaRPr sz="2933" b="1"/>
          </a:p>
          <a:p>
            <a:pPr indent="-491054">
              <a:spcBef>
                <a:spcPts val="800"/>
              </a:spcBef>
              <a:buSzPts val="2200"/>
            </a:pPr>
            <a:r>
              <a:rPr lang="en" sz="2933"/>
              <a:t>A value that can be computed from the data</a:t>
            </a:r>
            <a:endParaRPr sz="2933"/>
          </a:p>
          <a:p>
            <a:pPr marL="0" indent="0">
              <a:spcBef>
                <a:spcPts val="800"/>
              </a:spcBef>
              <a:buNone/>
            </a:pPr>
            <a:r>
              <a:rPr lang="en" sz="2933" b="1"/>
              <a:t>Step 3: Compute What The Null Hypothesis Predicts</a:t>
            </a:r>
            <a:endParaRPr sz="2933" b="1"/>
          </a:p>
          <a:p>
            <a:pPr indent="-491054">
              <a:spcBef>
                <a:spcPts val="800"/>
              </a:spcBef>
              <a:buSzPts val="2200"/>
            </a:pPr>
            <a:r>
              <a:rPr lang="en" sz="2933"/>
              <a:t>Compute the distribution of the test statistic: what the test statistic might be if the null hypothesis were true.</a:t>
            </a:r>
            <a:endParaRPr sz="2933"/>
          </a:p>
          <a:p>
            <a:pPr marL="0" indent="0">
              <a:spcBef>
                <a:spcPts val="800"/>
              </a:spcBef>
              <a:spcAft>
                <a:spcPts val="800"/>
              </a:spcAft>
              <a:buNone/>
            </a:pPr>
            <a:r>
              <a:rPr lang="en" sz="2933" b="1"/>
              <a:t>Step 4: Compare the Prediction to the Observed Data</a:t>
            </a:r>
            <a:endParaRPr sz="2933"/>
          </a:p>
        </p:txBody>
      </p:sp>
      <p:sp>
        <p:nvSpPr>
          <p:cNvPr id="174" name="Google Shape;174;p38"/>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Testing a Hypothesis</a:t>
            </a:r>
            <a:endParaRPr/>
          </a:p>
        </p:txBody>
      </p:sp>
    </p:spTree>
    <p:extLst>
      <p:ext uri="{BB962C8B-B14F-4D97-AF65-F5344CB8AC3E}">
        <p14:creationId xmlns:p14="http://schemas.microsoft.com/office/powerpoint/2010/main" val="17158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1"/>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1" end="1"/>
                                            </p:txEl>
                                          </p:spTgt>
                                        </p:tgtEl>
                                        <p:attrNameLst>
                                          <p:attrName>style.visibility</p:attrName>
                                        </p:attrNameLst>
                                      </p:cBhvr>
                                      <p:to>
                                        <p:strVal val="visible"/>
                                      </p:to>
                                    </p:set>
                                    <p:animEffect transition="in" filter="fade">
                                      <p:cBhvr>
                                        <p:cTn id="12" dur="1"/>
                                        <p:tgtEl>
                                          <p:spTgt spid="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Effect transition="in" filter="fade">
                                      <p:cBhvr>
                                        <p:cTn id="17" dur="1"/>
                                        <p:tgtEl>
                                          <p:spTgt spid="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xEl>
                                              <p:pRg st="3" end="3"/>
                                            </p:txEl>
                                          </p:spTgt>
                                        </p:tgtEl>
                                        <p:attrNameLst>
                                          <p:attrName>style.visibility</p:attrName>
                                        </p:attrNameLst>
                                      </p:cBhvr>
                                      <p:to>
                                        <p:strVal val="visible"/>
                                      </p:to>
                                    </p:set>
                                    <p:animEffect transition="in" filter="fade">
                                      <p:cBhvr>
                                        <p:cTn id="22" dur="1"/>
                                        <p:tgtEl>
                                          <p:spTgt spid="1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xEl>
                                              <p:pRg st="4" end="4"/>
                                            </p:txEl>
                                          </p:spTgt>
                                        </p:tgtEl>
                                        <p:attrNameLst>
                                          <p:attrName>style.visibility</p:attrName>
                                        </p:attrNameLst>
                                      </p:cBhvr>
                                      <p:to>
                                        <p:strVal val="visible"/>
                                      </p:to>
                                    </p:set>
                                    <p:animEffect transition="in" filter="fade">
                                      <p:cBhvr>
                                        <p:cTn id="27" dur="1"/>
                                        <p:tgtEl>
                                          <p:spTgt spid="1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5" end="5"/>
                                            </p:txEl>
                                          </p:spTgt>
                                        </p:tgtEl>
                                        <p:attrNameLst>
                                          <p:attrName>style.visibility</p:attrName>
                                        </p:attrNameLst>
                                      </p:cBhvr>
                                      <p:to>
                                        <p:strVal val="visible"/>
                                      </p:to>
                                    </p:set>
                                    <p:animEffect transition="in" filter="fade">
                                      <p:cBhvr>
                                        <p:cTn id="32" dur="1"/>
                                        <p:tgtEl>
                                          <p:spTgt spid="1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xEl>
                                              <p:pRg st="6" end="6"/>
                                            </p:txEl>
                                          </p:spTgt>
                                        </p:tgtEl>
                                        <p:attrNameLst>
                                          <p:attrName>style.visibility</p:attrName>
                                        </p:attrNameLst>
                                      </p:cBhvr>
                                      <p:to>
                                        <p:strVal val="visible"/>
                                      </p:to>
                                    </p:set>
                                    <p:animEffect transition="in" filter="fade">
                                      <p:cBhvr>
                                        <p:cTn id="37" dur="1"/>
                                        <p:tgtEl>
                                          <p:spTgt spid="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2"/>
          <p:cNvSpPr txBox="1">
            <a:spLocks noGrp="1"/>
          </p:cNvSpPr>
          <p:nvPr>
            <p:ph type="body" idx="1"/>
          </p:nvPr>
        </p:nvSpPr>
        <p:spPr>
          <a:xfrm>
            <a:off x="609600" y="1146032"/>
            <a:ext cx="10972800" cy="4272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a:spcBef>
                <a:spcPts val="640"/>
              </a:spcBef>
              <a:buClr>
                <a:srgbClr val="D89F39"/>
              </a:buClr>
            </a:pPr>
            <a:r>
              <a:rPr lang="en" b="1">
                <a:solidFill>
                  <a:srgbClr val="003262"/>
                </a:solidFill>
              </a:rPr>
              <a:t>Birth weights aren't affected by maternal smoking.</a:t>
            </a:r>
            <a:r>
              <a:rPr lang="en"/>
              <a:t> The birthweight distribution for babies of smokers is same as that of babies of non-smokers.</a:t>
            </a:r>
            <a:endParaRPr/>
          </a:p>
          <a:p>
            <a:pPr marL="0" indent="0">
              <a:spcBef>
                <a:spcPts val="640"/>
              </a:spcBef>
              <a:buNone/>
            </a:pPr>
            <a:endParaRPr/>
          </a:p>
          <a:p>
            <a:pPr>
              <a:spcBef>
                <a:spcPts val="640"/>
              </a:spcBef>
              <a:buClr>
                <a:srgbClr val="D89F39"/>
              </a:buClr>
            </a:pPr>
            <a:r>
              <a:rPr lang="en" b="1">
                <a:solidFill>
                  <a:srgbClr val="003262"/>
                </a:solidFill>
              </a:rPr>
              <a:t>They are affected.</a:t>
            </a:r>
            <a:endParaRPr b="1">
              <a:solidFill>
                <a:srgbClr val="003262"/>
              </a:solidFill>
            </a:endParaRPr>
          </a:p>
        </p:txBody>
      </p:sp>
      <p:sp>
        <p:nvSpPr>
          <p:cNvPr id="200" name="Google Shape;200;p42"/>
          <p:cNvSpPr/>
          <p:nvPr/>
        </p:nvSpPr>
        <p:spPr>
          <a:xfrm>
            <a:off x="5376167" y="5586869"/>
            <a:ext cx="2901200" cy="8812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4000"/>
              <a:t>Alternative</a:t>
            </a:r>
            <a:endParaRPr sz="4000"/>
          </a:p>
        </p:txBody>
      </p:sp>
      <p:sp>
        <p:nvSpPr>
          <p:cNvPr id="201" name="Google Shape;201;p42"/>
          <p:cNvSpPr/>
          <p:nvPr/>
        </p:nvSpPr>
        <p:spPr>
          <a:xfrm>
            <a:off x="8645323" y="4482151"/>
            <a:ext cx="1468800" cy="8812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4000"/>
              <a:t>Null</a:t>
            </a:r>
            <a:endParaRPr sz="4000"/>
          </a:p>
        </p:txBody>
      </p:sp>
      <p:sp>
        <p:nvSpPr>
          <p:cNvPr id="202" name="Google Shape;202;p42"/>
          <p:cNvSpPr txBox="1">
            <a:spLocks noGrp="1"/>
          </p:cNvSpPr>
          <p:nvPr>
            <p:ph type="title"/>
          </p:nvPr>
        </p:nvSpPr>
        <p:spPr>
          <a:xfrm>
            <a:off x="609600" y="274633"/>
            <a:ext cx="9854000" cy="901200"/>
          </a:xfrm>
          <a:prstGeom prst="rect">
            <a:avLst/>
          </a:prstGeom>
        </p:spPr>
        <p:txBody>
          <a:bodyPr spcFirstLastPara="1" vert="horz" wrap="square" lIns="121900" tIns="121900" rIns="121900" bIns="121900" rtlCol="0" anchor="b" anchorCtr="0">
            <a:noAutofit/>
          </a:bodyPr>
          <a:lstStyle/>
          <a:p>
            <a:r>
              <a:rPr lang="en" dirty="0"/>
              <a:t>Step 1: Smoking and Babies</a:t>
            </a:r>
            <a:endParaRPr dirty="0"/>
          </a:p>
        </p:txBody>
      </p:sp>
    </p:spTree>
    <p:extLst>
      <p:ext uri="{BB962C8B-B14F-4D97-AF65-F5344CB8AC3E}">
        <p14:creationId xmlns:p14="http://schemas.microsoft.com/office/powerpoint/2010/main" val="13047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3" end="3"/>
                                            </p:txEl>
                                          </p:spTgt>
                                        </p:tgtEl>
                                        <p:attrNameLst>
                                          <p:attrName>style.visibility</p:attrName>
                                        </p:attrNameLst>
                                      </p:cBhvr>
                                      <p:to>
                                        <p:strVal val="visible"/>
                                      </p:to>
                                    </p:set>
                                    <p:animEffect transition="in" filter="fade">
                                      <p:cBhvr>
                                        <p:cTn id="17" dur="1"/>
                                        <p:tgtEl>
                                          <p:spTgt spid="1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
                                        <p:tgtEl>
                                          <p:spTgt spid="20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3"/>
          <p:cNvSpPr txBox="1">
            <a:spLocks noGrp="1"/>
          </p:cNvSpPr>
          <p:nvPr>
            <p:ph type="body" idx="1"/>
          </p:nvPr>
        </p:nvSpPr>
        <p:spPr>
          <a:xfrm>
            <a:off x="609600" y="1146032"/>
            <a:ext cx="10972800" cy="4272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a:spcBef>
                <a:spcPts val="640"/>
              </a:spcBef>
              <a:buClr>
                <a:srgbClr val="D89F39"/>
              </a:buClr>
            </a:pPr>
            <a:r>
              <a:rPr lang="en" b="1">
                <a:solidFill>
                  <a:srgbClr val="003262"/>
                </a:solidFill>
              </a:rPr>
              <a:t>Birth weights aren't affected by maternal smoking.</a:t>
            </a:r>
            <a:r>
              <a:rPr lang="en"/>
              <a:t> The birthweight distribution for babies of smokers is same as that of babies of non-smokers.</a:t>
            </a:r>
            <a:endParaRPr/>
          </a:p>
          <a:p>
            <a:pPr>
              <a:buClr>
                <a:srgbClr val="D89F39"/>
              </a:buClr>
            </a:pPr>
            <a:r>
              <a:rPr lang="en" b="1">
                <a:solidFill>
                  <a:srgbClr val="003262"/>
                </a:solidFill>
              </a:rPr>
              <a:t>They are lower.  </a:t>
            </a:r>
            <a:r>
              <a:rPr lang="en"/>
              <a:t>Birthweight of babies of smokers are lower than birthweights of babies of non-smokers.</a:t>
            </a:r>
            <a:endParaRPr b="1">
              <a:solidFill>
                <a:srgbClr val="003262"/>
              </a:solidFill>
            </a:endParaRPr>
          </a:p>
        </p:txBody>
      </p:sp>
      <p:sp>
        <p:nvSpPr>
          <p:cNvPr id="208" name="Google Shape;208;p43"/>
          <p:cNvSpPr txBox="1">
            <a:spLocks noGrp="1"/>
          </p:cNvSpPr>
          <p:nvPr>
            <p:ph type="title"/>
          </p:nvPr>
        </p:nvSpPr>
        <p:spPr>
          <a:xfrm>
            <a:off x="609600" y="274633"/>
            <a:ext cx="9854000" cy="901200"/>
          </a:xfrm>
          <a:prstGeom prst="rect">
            <a:avLst/>
          </a:prstGeom>
        </p:spPr>
        <p:txBody>
          <a:bodyPr spcFirstLastPara="1" vert="horz" wrap="square" lIns="121900" tIns="121900" rIns="121900" bIns="121900" rtlCol="0" anchor="b" anchorCtr="0">
            <a:noAutofit/>
          </a:bodyPr>
          <a:lstStyle/>
          <a:p>
            <a:r>
              <a:rPr lang="en"/>
              <a:t>Example: Smoking and Babies</a:t>
            </a:r>
            <a:endParaRPr/>
          </a:p>
        </p:txBody>
      </p:sp>
    </p:spTree>
    <p:extLst>
      <p:ext uri="{BB962C8B-B14F-4D97-AF65-F5344CB8AC3E}">
        <p14:creationId xmlns:p14="http://schemas.microsoft.com/office/powerpoint/2010/main" val="264223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
                                        <p:tgtEl>
                                          <p:spTgt spid="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6"/>
          <p:cNvSpPr txBox="1">
            <a:spLocks noGrp="1"/>
          </p:cNvSpPr>
          <p:nvPr>
            <p:ph type="title"/>
          </p:nvPr>
        </p:nvSpPr>
        <p:spPr>
          <a:xfrm>
            <a:off x="609600" y="274637"/>
            <a:ext cx="10477500" cy="901200"/>
          </a:xfrm>
          <a:prstGeom prst="rect">
            <a:avLst/>
          </a:prstGeom>
        </p:spPr>
        <p:txBody>
          <a:bodyPr spcFirstLastPara="1" vert="horz" wrap="square" lIns="121900" tIns="121900" rIns="121900" bIns="121900" rtlCol="0" anchor="b" anchorCtr="0">
            <a:noAutofit/>
          </a:bodyPr>
          <a:lstStyle/>
          <a:p>
            <a:r>
              <a:rPr lang="en" dirty="0"/>
              <a:t>Step 2: Choosing a Test Statistic</a:t>
            </a:r>
            <a:endParaRPr dirty="0"/>
          </a:p>
        </p:txBody>
      </p:sp>
      <p:sp>
        <p:nvSpPr>
          <p:cNvPr id="225" name="Google Shape;225;p46"/>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b="1"/>
              <a:t>Test statistic: </a:t>
            </a:r>
            <a:r>
              <a:rPr lang="en"/>
              <a:t>The statistic that you have chosen to calculate, to help you decide between the two hypotheses</a:t>
            </a:r>
            <a:endParaRPr/>
          </a:p>
          <a:p>
            <a:pPr marL="0" indent="0">
              <a:spcBef>
                <a:spcPts val="533"/>
              </a:spcBef>
              <a:buNone/>
            </a:pPr>
            <a:endParaRPr/>
          </a:p>
          <a:p>
            <a:pPr marL="0" indent="0">
              <a:spcBef>
                <a:spcPts val="533"/>
              </a:spcBef>
              <a:buNone/>
            </a:pPr>
            <a:r>
              <a:rPr lang="en" b="1"/>
              <a:t>Goal</a:t>
            </a:r>
            <a:r>
              <a:rPr lang="en"/>
              <a:t>: If the null hypothesis is false, then you expect that measuring the test statistic will allow you to reject the null</a:t>
            </a:r>
            <a:endParaRPr/>
          </a:p>
          <a:p>
            <a:pPr marL="0" indent="0">
              <a:spcBef>
                <a:spcPts val="533"/>
              </a:spcBef>
              <a:buNone/>
            </a:pPr>
            <a:endParaRPr/>
          </a:p>
          <a:p>
            <a:pPr marL="0" indent="0">
              <a:spcBef>
                <a:spcPts val="533"/>
              </a:spcBef>
              <a:buNone/>
            </a:pPr>
            <a:endParaRPr b="1"/>
          </a:p>
          <a:p>
            <a:pPr marL="0" indent="0">
              <a:spcBef>
                <a:spcPts val="533"/>
              </a:spcBef>
              <a:buNone/>
            </a:pPr>
            <a:endParaRPr/>
          </a:p>
          <a:p>
            <a:pPr marL="0" indent="0">
              <a:spcBef>
                <a:spcPts val="533"/>
              </a:spcBef>
              <a:spcAft>
                <a:spcPts val="533"/>
              </a:spcAft>
              <a:buNone/>
            </a:pPr>
            <a:endParaRPr/>
          </a:p>
        </p:txBody>
      </p:sp>
    </p:spTree>
    <p:extLst>
      <p:ext uri="{BB962C8B-B14F-4D97-AF65-F5344CB8AC3E}">
        <p14:creationId xmlns:p14="http://schemas.microsoft.com/office/powerpoint/2010/main" val="127989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2" end="2"/>
                                            </p:txEl>
                                          </p:spTgt>
                                        </p:tgtEl>
                                        <p:attrNameLst>
                                          <p:attrName>style.visibility</p:attrName>
                                        </p:attrNameLst>
                                      </p:cBhvr>
                                      <p:to>
                                        <p:strVal val="visible"/>
                                      </p:to>
                                    </p:set>
                                    <p:animEffect transition="in" filter="fade">
                                      <p:cBhvr>
                                        <p:cTn id="12" dur="1"/>
                                        <p:tgtEl>
                                          <p:spTgt spid="2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8"/>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Choosing a Test Statistic</a:t>
            </a:r>
            <a:endParaRPr/>
          </a:p>
        </p:txBody>
      </p:sp>
      <p:sp>
        <p:nvSpPr>
          <p:cNvPr id="238" name="Google Shape;238;p48"/>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a:t>For the baby birth weights experiment, which of the following would be reasonable test statistics?</a:t>
            </a:r>
            <a:br>
              <a:rPr lang="en"/>
            </a:br>
            <a:r>
              <a:rPr lang="en"/>
              <a:t>(Choose all that are OK.)</a:t>
            </a:r>
            <a:endParaRPr/>
          </a:p>
          <a:p>
            <a:pPr>
              <a:spcBef>
                <a:spcPts val="533"/>
              </a:spcBef>
              <a:buAutoNum type="arabicPeriod"/>
            </a:pPr>
            <a:r>
              <a:rPr lang="en"/>
              <a:t>The average birth weight of all the babies.</a:t>
            </a:r>
            <a:endParaRPr/>
          </a:p>
          <a:p>
            <a:pPr>
              <a:buAutoNum type="arabicPeriod"/>
            </a:pPr>
            <a:r>
              <a:rPr lang="en"/>
              <a:t>The proportion of babies whose mother smoked.</a:t>
            </a:r>
            <a:endParaRPr/>
          </a:p>
          <a:p>
            <a:pPr>
              <a:buAutoNum type="arabicPeriod"/>
            </a:pPr>
            <a:r>
              <a:rPr lang="en"/>
              <a:t>The average birth weight of babies of smokers, minus the average birth weight of babies of non-smokers.</a:t>
            </a:r>
            <a:endParaRPr/>
          </a:p>
          <a:p>
            <a:pPr>
              <a:buAutoNum type="arabicPeriod"/>
            </a:pPr>
            <a:r>
              <a:rPr lang="en"/>
              <a:t>The absolute value of the previous difference.</a:t>
            </a:r>
            <a:endParaRPr/>
          </a:p>
        </p:txBody>
      </p:sp>
      <p:sp>
        <p:nvSpPr>
          <p:cNvPr id="239" name="Google Shape;239;p48"/>
          <p:cNvSpPr/>
          <p:nvPr/>
        </p:nvSpPr>
        <p:spPr>
          <a:xfrm>
            <a:off x="4516500" y="432833"/>
            <a:ext cx="6280800" cy="1842000"/>
          </a:xfrm>
          <a:prstGeom prst="wedgeRoundRectCallout">
            <a:avLst>
              <a:gd name="adj1" fmla="val -56360"/>
              <a:gd name="adj2" fmla="val 86151"/>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3200" dirty="0"/>
              <a:t>If the alternative hypothesis is true, will test statistic be </a:t>
            </a:r>
            <a:r>
              <a:rPr lang="en" sz="3200" i="1" dirty="0"/>
              <a:t>larger</a:t>
            </a:r>
            <a:r>
              <a:rPr lang="en" sz="3200" dirty="0"/>
              <a:t> than prediction, </a:t>
            </a:r>
            <a:r>
              <a:rPr lang="en" sz="3200" i="1" dirty="0"/>
              <a:t>smaller</a:t>
            </a:r>
            <a:r>
              <a:rPr lang="en" sz="3200" dirty="0"/>
              <a:t>, or </a:t>
            </a:r>
            <a:r>
              <a:rPr lang="en" sz="3200" i="1" dirty="0"/>
              <a:t>could be either way</a:t>
            </a:r>
            <a:r>
              <a:rPr lang="en" sz="3200" dirty="0"/>
              <a:t>?</a:t>
            </a:r>
            <a:endParaRPr sz="3200" dirty="0"/>
          </a:p>
        </p:txBody>
      </p:sp>
    </p:spTree>
    <p:extLst>
      <p:ext uri="{BB962C8B-B14F-4D97-AF65-F5344CB8AC3E}">
        <p14:creationId xmlns:p14="http://schemas.microsoft.com/office/powerpoint/2010/main" val="212810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1"/>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fade">
                                      <p:cBhvr>
                                        <p:cTn id="17" dur="1"/>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fade">
                                      <p:cBhvr>
                                        <p:cTn id="22" dur="1"/>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Effect transition="in" filter="fade">
                                      <p:cBhvr>
                                        <p:cTn id="27" dur="1"/>
                                        <p:tgtEl>
                                          <p:spTgt spid="2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fade">
                                      <p:cBhvr>
                                        <p:cTn id="32"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9"/>
          <p:cNvSpPr txBox="1">
            <a:spLocks noGrp="1"/>
          </p:cNvSpPr>
          <p:nvPr>
            <p:ph type="body" idx="1"/>
          </p:nvPr>
        </p:nvSpPr>
        <p:spPr>
          <a:xfrm>
            <a:off x="609600" y="1308251"/>
            <a:ext cx="10972800" cy="4804000"/>
          </a:xfrm>
          <a:prstGeom prst="rect">
            <a:avLst/>
          </a:prstGeom>
        </p:spPr>
        <p:txBody>
          <a:bodyPr spcFirstLastPara="1" vert="horz" wrap="square" lIns="121900" tIns="121900" rIns="121900" bIns="121900" rtlCol="0" anchor="t" anchorCtr="0">
            <a:noAutofit/>
          </a:bodyPr>
          <a:lstStyle/>
          <a:p>
            <a:pPr>
              <a:buClr>
                <a:srgbClr val="D89F39"/>
              </a:buClr>
            </a:pPr>
            <a:r>
              <a:rPr lang="en" sz="2933"/>
              <a:t>Choose a test statistic where alternative hypothesis suggests which direction statistic will go.</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Alternative: Smoking causes poor health.</a:t>
            </a:r>
            <a:endParaRPr b="1">
              <a:solidFill>
                <a:srgbClr val="003262"/>
              </a:solidFill>
            </a:endParaRPr>
          </a:p>
          <a:p>
            <a:pPr lvl="1">
              <a:spcBef>
                <a:spcPts val="0"/>
              </a:spcBef>
              <a:buClr>
                <a:srgbClr val="D89F39"/>
              </a:buClr>
            </a:pPr>
            <a:r>
              <a:rPr lang="en" sz="2933"/>
              <a:t>Test statistic: Average birth weight for smokers, minus average for non-smokers.</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Alternative: Smoking has some relation to health.</a:t>
            </a:r>
            <a:endParaRPr b="1">
              <a:solidFill>
                <a:srgbClr val="003262"/>
              </a:solidFill>
            </a:endParaRPr>
          </a:p>
          <a:p>
            <a:pPr lvl="1">
              <a:spcBef>
                <a:spcPts val="0"/>
              </a:spcBef>
              <a:buClr>
                <a:srgbClr val="D89F39"/>
              </a:buClr>
            </a:pPr>
            <a:r>
              <a:rPr lang="en" sz="2933"/>
              <a:t>Test statistic: Absolute value of that difference.</a:t>
            </a:r>
            <a:endParaRPr/>
          </a:p>
        </p:txBody>
      </p:sp>
      <p:sp>
        <p:nvSpPr>
          <p:cNvPr id="245" name="Google Shape;245;p49"/>
          <p:cNvSpPr txBox="1">
            <a:spLocks noGrp="1"/>
          </p:cNvSpPr>
          <p:nvPr>
            <p:ph type="title"/>
          </p:nvPr>
        </p:nvSpPr>
        <p:spPr>
          <a:xfrm>
            <a:off x="609600" y="274633"/>
            <a:ext cx="9877200" cy="901200"/>
          </a:xfrm>
          <a:prstGeom prst="rect">
            <a:avLst/>
          </a:prstGeom>
        </p:spPr>
        <p:txBody>
          <a:bodyPr spcFirstLastPara="1" vert="horz" wrap="square" lIns="121900" tIns="121900" rIns="121900" bIns="121900" rtlCol="0" anchor="b" anchorCtr="0">
            <a:noAutofit/>
          </a:bodyPr>
          <a:lstStyle/>
          <a:p>
            <a:r>
              <a:rPr lang="en"/>
              <a:t>Absolute Values &amp; Alternatives</a:t>
            </a:r>
            <a:endParaRPr/>
          </a:p>
        </p:txBody>
      </p:sp>
    </p:spTree>
    <p:extLst>
      <p:ext uri="{BB962C8B-B14F-4D97-AF65-F5344CB8AC3E}">
        <p14:creationId xmlns:p14="http://schemas.microsoft.com/office/powerpoint/2010/main" val="96857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12606</TotalTime>
  <Words>913</Words>
  <Application>Microsoft Macintosh PowerPoint</Application>
  <PresentationFormat>Widescreen</PresentationFormat>
  <Paragraphs>114</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Helvetica Neue Light</vt:lpstr>
      <vt:lpstr>Office Theme</vt:lpstr>
      <vt:lpstr>CompSci 190: Error Probabilities</vt:lpstr>
      <vt:lpstr>Lab 7 and the healing touch</vt:lpstr>
      <vt:lpstr>Science</vt:lpstr>
      <vt:lpstr>Testing a Hypothesis</vt:lpstr>
      <vt:lpstr>Step 1: Smoking and Babies</vt:lpstr>
      <vt:lpstr>Example: Smoking and Babies</vt:lpstr>
      <vt:lpstr>Step 2: Choosing a Test Statistic</vt:lpstr>
      <vt:lpstr>Choosing a Test Statistic</vt:lpstr>
      <vt:lpstr>Absolute Values &amp; Alternatives</vt:lpstr>
      <vt:lpstr>Conclusion of a Test</vt:lpstr>
      <vt:lpstr>Quantifying Conclusions</vt:lpstr>
      <vt:lpstr>Definition of P-value</vt:lpstr>
      <vt:lpstr>Conventions of Consistency</vt:lpstr>
      <vt:lpstr>Sir Ronald Fisher, 1890-1962</vt:lpstr>
      <vt:lpstr>Sir Ronald Fisher, 1925</vt:lpstr>
      <vt:lpstr>Sir Ronald Fisher, 1926</vt:lpstr>
      <vt:lpstr>Sir Ronald Fisher, 1935</vt:lpstr>
      <vt:lpstr>Can the Conclusion be Wrong?</vt:lpstr>
      <vt:lpstr>An Error Probability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CompSci 190: Foundations of Data Science</dc:title>
  <dc:creator>Jeffrey Forbes, Ph.D.</dc:creator>
  <cp:lastModifiedBy>Jeffrey Forbes, Ph.D.</cp:lastModifiedBy>
  <cp:revision>89</cp:revision>
  <cp:lastPrinted>2018-10-31T18:50:03Z</cp:lastPrinted>
  <dcterms:created xsi:type="dcterms:W3CDTF">2018-08-27T13:50:04Z</dcterms:created>
  <dcterms:modified xsi:type="dcterms:W3CDTF">2018-11-07T19:42:30Z</dcterms:modified>
</cp:coreProperties>
</file>