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4" r:id="rId4"/>
    <p:sldId id="265" r:id="rId5"/>
    <p:sldId id="260" r:id="rId6"/>
    <p:sldId id="261" r:id="rId7"/>
    <p:sldId id="262" r:id="rId8"/>
    <p:sldId id="276" r:id="rId9"/>
    <p:sldId id="277" r:id="rId10"/>
    <p:sldId id="263" r:id="rId11"/>
    <p:sldId id="279" r:id="rId12"/>
    <p:sldId id="278" r:id="rId13"/>
    <p:sldId id="266" r:id="rId14"/>
    <p:sldId id="26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/>
    <p:restoredTop sz="93209"/>
  </p:normalViewPr>
  <p:slideViewPr>
    <p:cSldViewPr snapToGrid="0" snapToObjects="1">
      <p:cViewPr varScale="1">
        <p:scale>
          <a:sx n="100" d="100"/>
          <a:sy n="100" d="100"/>
        </p:scale>
        <p:origin x="16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b4c69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b4c69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38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b4c69c5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b4c69c5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2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b4c69c5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b4c69c5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62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bd3e11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bd3e11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42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e8836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e8836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9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600f879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600f879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8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00f879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600f879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00f879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600f879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05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b4c69c5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b4c69c5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24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b4c69c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b4c69c5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3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b4c69c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b4c69c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9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Chance &amp; 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October 15,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10/15/18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Chance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Equally Likely Outcomes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Assuming all outcomes are equally likely, the chance of an event A is: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                number of outcomes that make A happen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P(A)  =  -------------------------------------------------------------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                             total number of outcomes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7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E124-6039-AB49-BF34-93B2B42F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</p:spPr>
        <p:txBody>
          <a:bodyPr/>
          <a:lstStyle/>
          <a:p>
            <a:r>
              <a:rPr lang="en-US"/>
              <a:t>Simulating Monty Hall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A869-0535-FC4E-B7C3-A07C8C3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205AD-CC19-0740-ABB6-4403DCB4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08" y="2576567"/>
            <a:ext cx="5346700" cy="3771900"/>
          </a:xfrm>
          <a:prstGeom prst="rect">
            <a:avLst/>
          </a:prstGeom>
        </p:spPr>
      </p:pic>
      <p:pic>
        <p:nvPicPr>
          <p:cNvPr id="9" name="Google Shape;113;p24">
            <a:extLst>
              <a:ext uri="{FF2B5EF4-FFF2-40B4-BE49-F238E27FC236}">
                <a16:creationId xmlns:a16="http://schemas.microsoft.com/office/drawing/2014/main" id="{06EBF5F9-2356-6C42-94E7-7AFE16E5E5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84" y="1175837"/>
            <a:ext cx="4821900" cy="22715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EEC0B-C070-FF42-BC21-6826AE36F13A}"/>
              </a:ext>
            </a:extLst>
          </p:cNvPr>
          <p:cNvSpPr txBox="1"/>
          <p:nvPr/>
        </p:nvSpPr>
        <p:spPr>
          <a:xfrm>
            <a:off x="2245134" y="325455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x 1,000</a:t>
            </a:r>
          </a:p>
        </p:txBody>
      </p:sp>
    </p:spTree>
    <p:extLst>
      <p:ext uri="{BB962C8B-B14F-4D97-AF65-F5344CB8AC3E}">
        <p14:creationId xmlns:p14="http://schemas.microsoft.com/office/powerpoint/2010/main" val="258566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Multiplication Rule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Chance that two events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both happen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= P(</a:t>
            </a:r>
            <a:r>
              <a:rPr lang="en" i="1"/>
              <a:t>A</a:t>
            </a:r>
            <a:r>
              <a:rPr lang="en"/>
              <a:t> happens) x P(</a:t>
            </a:r>
            <a:r>
              <a:rPr lang="en" i="1"/>
              <a:t>B</a:t>
            </a:r>
            <a:r>
              <a:rPr lang="en"/>
              <a:t> happens given that </a:t>
            </a:r>
            <a:r>
              <a:rPr lang="en" i="1"/>
              <a:t>A</a:t>
            </a:r>
            <a:r>
              <a:rPr lang="en"/>
              <a:t> has happened)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less than or equal to</a:t>
            </a:r>
            <a:r>
              <a:rPr lang="en"/>
              <a:t> each of the two chances being multiplied</a:t>
            </a:r>
            <a:endParaRPr/>
          </a:p>
          <a:p>
            <a:r>
              <a:rPr lang="en"/>
              <a:t>The more conditions you have to satisfy, the less likely you are to satisfy them all</a:t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9837600" y="5487800"/>
            <a:ext cx="1744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Addition Rule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If event </a:t>
            </a:r>
            <a:r>
              <a:rPr lang="en" i="1"/>
              <a:t>A</a:t>
            </a:r>
            <a:r>
              <a:rPr lang="en"/>
              <a:t> can happen in </a:t>
            </a:r>
            <a:r>
              <a:rPr lang="en" i="1"/>
              <a:t>exactly one</a:t>
            </a:r>
            <a:r>
              <a:rPr lang="en"/>
              <a:t> of two ways, then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 algn="ctr">
              <a:spcBef>
                <a:spcPts val="640"/>
              </a:spcBef>
              <a:buNone/>
            </a:pPr>
            <a:r>
              <a:rPr lang="en"/>
              <a:t>P(</a:t>
            </a:r>
            <a:r>
              <a:rPr lang="en" i="1"/>
              <a:t>A</a:t>
            </a:r>
            <a:r>
              <a:rPr lang="en"/>
              <a:t>)  =   P(first way)  +  P(second way)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greater than or equal to</a:t>
            </a:r>
            <a:r>
              <a:rPr lang="en"/>
              <a:t> the chance of each individual way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1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927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Example: At Least One Head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In 3 tosses: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Any outcome </a:t>
            </a:r>
            <a:r>
              <a:rPr lang="en" i="1"/>
              <a:t>except</a:t>
            </a:r>
            <a:r>
              <a:rPr lang="en"/>
              <a:t> TTT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P(TTT)  =  (½) x (½) x (½)  =  ⅛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P(at least one head) = 1 - P(TTT) = ⅞ = 87.5%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In 10 tosses: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1 - (½)**10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99.9%</a:t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9970800" y="5291000"/>
            <a:ext cx="16116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99A-C3D2-C940-A61D-1506E13E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</p:spPr>
        <p:txBody>
          <a:bodyPr/>
          <a:lstStyle/>
          <a:p>
            <a:r>
              <a:rPr lang="en-US" dirty="0"/>
              <a:t>Test 1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A6CA-4A4D-D84C-8BC6-9D6E3970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</p:spPr>
        <p:txBody>
          <a:bodyPr>
            <a:normAutofit/>
          </a:bodyPr>
          <a:lstStyle/>
          <a:p>
            <a:r>
              <a:rPr lang="en-US" dirty="0"/>
              <a:t>Median: 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68713-4F4A-3F43-8BEB-787E2969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2" y="2304128"/>
            <a:ext cx="12192000" cy="455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EA15E-217B-844C-A525-E79840DA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32" y="18023"/>
            <a:ext cx="5263599" cy="23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Monty Hall Problem</a:t>
            </a:r>
            <a:endParaRPr/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468" y="1474019"/>
            <a:ext cx="8053233" cy="4473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Random Selection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Selects at random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with replacement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from an array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a specified number of times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np.random.choice(some_array, sample_size)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5139600" y="5316067"/>
            <a:ext cx="1912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3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609600" y="2311400"/>
            <a:ext cx="10972800" cy="13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What results from evaluating the following 2 expressions? Are they the same? Do they describe the same process? </a:t>
            </a:r>
            <a:endParaRPr dirty="0"/>
          </a:p>
        </p:txBody>
      </p:sp>
      <p:sp>
        <p:nvSpPr>
          <p:cNvPr id="192" name="Google Shape;192;p36"/>
          <p:cNvSpPr txBox="1"/>
          <p:nvPr/>
        </p:nvSpPr>
        <p:spPr>
          <a:xfrm>
            <a:off x="759533" y="3529833"/>
            <a:ext cx="11385200" cy="2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667"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np.random.choice</a:t>
            </a:r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(d, 1000) + </a:t>
            </a:r>
            <a:r>
              <a:rPr lang="en" sz="2667"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np.random.choice</a:t>
            </a:r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(d, 1000)</a:t>
            </a:r>
            <a:endParaRPr sz="2667" b="1" dirty="0"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2 * </a:t>
            </a:r>
            <a:r>
              <a:rPr lang="en" sz="2667"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np.random.choice</a:t>
            </a:r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(d, 1000)</a:t>
            </a:r>
            <a:endParaRPr sz="2667" b="1" dirty="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431033" y="1197500"/>
            <a:ext cx="5330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 dirty="0">
                <a:solidFill>
                  <a:schemeClr val="accent1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d = </a:t>
            </a:r>
            <a:r>
              <a:rPr lang="en" sz="2667" b="1" dirty="0" err="1">
                <a:solidFill>
                  <a:schemeClr val="accent1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np.arange</a:t>
            </a:r>
            <a:r>
              <a:rPr lang="en" sz="2667" b="1" dirty="0">
                <a:solidFill>
                  <a:schemeClr val="accent1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(6) + 1</a:t>
            </a:r>
            <a:endParaRPr sz="2667" b="1" dirty="0">
              <a:solidFill>
                <a:schemeClr val="accent1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83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Comparison Operators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result of a comparison expression is a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value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	x = 2           y = 3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	x &gt; 1           x &gt; y          y &gt;= 3     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   x == y          x != 2         2 &lt; x &lt; 5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7" name="Google Shape;147;p31"/>
          <p:cNvGrpSpPr/>
          <p:nvPr/>
        </p:nvGrpSpPr>
        <p:grpSpPr>
          <a:xfrm>
            <a:off x="1376533" y="2211410"/>
            <a:ext cx="7406933" cy="612000"/>
            <a:chOff x="889125" y="1797350"/>
            <a:chExt cx="5555200" cy="459000"/>
          </a:xfrm>
        </p:grpSpPr>
        <p:sp>
          <p:nvSpPr>
            <p:cNvPr id="148" name="Google Shape;148;p31"/>
            <p:cNvSpPr/>
            <p:nvPr/>
          </p:nvSpPr>
          <p:spPr>
            <a:xfrm>
              <a:off x="889125" y="1797350"/>
              <a:ext cx="3489600" cy="45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31"/>
            <p:cNvSpPr txBox="1"/>
            <p:nvPr/>
          </p:nvSpPr>
          <p:spPr>
            <a:xfrm>
              <a:off x="4407925" y="1817046"/>
              <a:ext cx="20364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Assignment statements</a:t>
              </a:r>
              <a:endParaRPr sz="2400"/>
            </a:p>
          </p:txBody>
        </p:sp>
      </p:grpSp>
      <p:grpSp>
        <p:nvGrpSpPr>
          <p:cNvPr id="150" name="Google Shape;150;p31"/>
          <p:cNvGrpSpPr/>
          <p:nvPr/>
        </p:nvGrpSpPr>
        <p:grpSpPr>
          <a:xfrm>
            <a:off x="1152844" y="3204405"/>
            <a:ext cx="10606095" cy="1540800"/>
            <a:chOff x="889125" y="2515524"/>
            <a:chExt cx="7954571" cy="1155600"/>
          </a:xfrm>
        </p:grpSpPr>
        <p:sp>
          <p:nvSpPr>
            <p:cNvPr id="151" name="Google Shape;151;p31"/>
            <p:cNvSpPr/>
            <p:nvPr/>
          </p:nvSpPr>
          <p:spPr>
            <a:xfrm>
              <a:off x="889125" y="2515524"/>
              <a:ext cx="63768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31"/>
            <p:cNvSpPr txBox="1"/>
            <p:nvPr/>
          </p:nvSpPr>
          <p:spPr>
            <a:xfrm>
              <a:off x="7313996" y="2787011"/>
              <a:ext cx="1529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Comparison expressions</a:t>
              </a:r>
              <a:endParaRPr sz="2400"/>
            </a:p>
          </p:txBody>
        </p:sp>
      </p:grpSp>
      <p:sp>
        <p:nvSpPr>
          <p:cNvPr id="153" name="Google Shape;153;p31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Combining Comparisons</a:t>
            </a: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Boolean operators can be applied to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dirty="0"/>
              <a:t> values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a = True      b = False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not b         a or b           a and not b 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   a and b       not (a or b)     b and b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  <p:grpSp>
        <p:nvGrpSpPr>
          <p:cNvPr id="161" name="Google Shape;161;p32"/>
          <p:cNvGrpSpPr/>
          <p:nvPr/>
        </p:nvGrpSpPr>
        <p:grpSpPr>
          <a:xfrm>
            <a:off x="1479415" y="2527654"/>
            <a:ext cx="9471615" cy="1038271"/>
            <a:chOff x="889125" y="1565961"/>
            <a:chExt cx="7103711" cy="2105171"/>
          </a:xfrm>
        </p:grpSpPr>
        <p:sp>
          <p:nvSpPr>
            <p:cNvPr id="162" name="Google Shape;162;p32"/>
            <p:cNvSpPr/>
            <p:nvPr/>
          </p:nvSpPr>
          <p:spPr>
            <a:xfrm>
              <a:off x="889125" y="2515532"/>
              <a:ext cx="66534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32"/>
            <p:cNvSpPr txBox="1"/>
            <p:nvPr/>
          </p:nvSpPr>
          <p:spPr>
            <a:xfrm>
              <a:off x="6012825" y="1565961"/>
              <a:ext cx="1980011" cy="1155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Evaluate to </a:t>
              </a:r>
              <a:r>
                <a:rPr lang="en" sz="2400" b="1" dirty="0">
                  <a:latin typeface="Courier" pitchFamily="2" charset="0"/>
                </a:rPr>
                <a:t>True</a:t>
              </a:r>
              <a:endParaRPr sz="2400" b="1" dirty="0">
                <a:latin typeface="Courier" pitchFamily="2" charset="0"/>
              </a:endParaRPr>
            </a:p>
          </p:txBody>
        </p:sp>
      </p:grpSp>
      <p:grpSp>
        <p:nvGrpSpPr>
          <p:cNvPr id="164" name="Google Shape;164;p32"/>
          <p:cNvGrpSpPr/>
          <p:nvPr/>
        </p:nvGrpSpPr>
        <p:grpSpPr>
          <a:xfrm>
            <a:off x="1218158" y="4003259"/>
            <a:ext cx="9569585" cy="1063159"/>
            <a:chOff x="889125" y="2515532"/>
            <a:chExt cx="7177189" cy="2155634"/>
          </a:xfrm>
        </p:grpSpPr>
        <p:sp>
          <p:nvSpPr>
            <p:cNvPr id="165" name="Google Shape;165;p32"/>
            <p:cNvSpPr/>
            <p:nvPr/>
          </p:nvSpPr>
          <p:spPr>
            <a:xfrm>
              <a:off x="889125" y="2515532"/>
              <a:ext cx="66534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32"/>
            <p:cNvSpPr txBox="1"/>
            <p:nvPr/>
          </p:nvSpPr>
          <p:spPr>
            <a:xfrm>
              <a:off x="5995150" y="3515566"/>
              <a:ext cx="2071164" cy="11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Evaluate to </a:t>
              </a:r>
              <a:r>
                <a:rPr lang="en" sz="2400" b="1" dirty="0">
                  <a:latin typeface="Courier" pitchFamily="2" charset="0"/>
                </a:rPr>
                <a:t>False</a:t>
              </a:r>
              <a:endParaRPr sz="2400" b="1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2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Aggregating Comparisons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Summing an array or list of bool values will count the True values only.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    + 0     + 1          == 2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True + False + True       == 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sum([1   , 0    , 1   ))  == 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sum([True, False, True))  == 2</a:t>
            </a:r>
          </a:p>
          <a:p>
            <a:pPr marL="0" indent="0">
              <a:spcBef>
                <a:spcPts val="533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p.count_nonzero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(([True, False, True)) == ?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628F-3FFC-F542-8371-1F9BC5C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0A9B-5B4B-8047-BFDF-BBA651AC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  <a:p>
            <a:pPr lvl="1"/>
            <a:r>
              <a:rPr lang="en-US"/>
              <a:t>Use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lang="en-US"/>
              <a:t> </a:t>
            </a:r>
            <a:r>
              <a:rPr lang="en-US" dirty="0"/>
              <a:t>to display the value of a variable</a:t>
            </a:r>
          </a:p>
          <a:p>
            <a:r>
              <a:rPr lang="en-US" dirty="0"/>
              <a:t>Control Statements</a:t>
            </a:r>
          </a:p>
          <a:p>
            <a:pPr marL="1066785" lvl="1" indent="-381000">
              <a:lnSpc>
                <a:spcPct val="115000"/>
              </a:lnSpc>
            </a:pPr>
            <a:r>
              <a:rPr lang="en-US" dirty="0"/>
              <a:t>The purpose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dirty="0"/>
              <a:t> is to define functions that choose different behavior based on their arguments</a:t>
            </a:r>
          </a:p>
          <a:p>
            <a:pPr marL="1066785" lvl="1" indent="-381000">
              <a:lnSpc>
                <a:spcPct val="115000"/>
              </a:lnSpc>
            </a:pPr>
            <a:r>
              <a:rPr lang="en-US" dirty="0"/>
              <a:t>The purpose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dirty="0"/>
              <a:t> is to perform a computation for every element in a list or array</a:t>
            </a:r>
          </a:p>
          <a:p>
            <a:pPr lvl="1"/>
            <a:endParaRPr lang="en-US" dirty="0"/>
          </a:p>
        </p:txBody>
      </p:sp>
      <p:sp>
        <p:nvSpPr>
          <p:cNvPr id="4" name="Google Shape;173;p33">
            <a:extLst>
              <a:ext uri="{FF2B5EF4-FFF2-40B4-BE49-F238E27FC236}">
                <a16:creationId xmlns:a16="http://schemas.microsoft.com/office/drawing/2014/main" id="{BC6C7AA7-ED62-2C43-B1BC-E9F42E0BC7E2}"/>
              </a:ext>
            </a:extLst>
          </p:cNvPr>
          <p:cNvSpPr txBox="1"/>
          <p:nvPr/>
        </p:nvSpPr>
        <p:spPr>
          <a:xfrm>
            <a:off x="5271393" y="5462531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Lowest value: 0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Chance of event that is impossible</a:t>
            </a:r>
            <a:endParaRPr/>
          </a:p>
          <a:p>
            <a:r>
              <a:rPr lang="en"/>
              <a:t>Highest value: 1 (or 100%)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Chance of event that is certain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If an event has chance 70%, then the chance that it doesn’t happen is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100% - 70% = 30%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1 - 0.7 = 0.3</a:t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9519767" y="5253333"/>
            <a:ext cx="19892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9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548</Words>
  <Application>Microsoft Macintosh PowerPoint</Application>
  <PresentationFormat>Widescreen</PresentationFormat>
  <Paragraphs>106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Chance &amp; Iteration</vt:lpstr>
      <vt:lpstr>Monty Hall Problem</vt:lpstr>
      <vt:lpstr>Random Selection</vt:lpstr>
      <vt:lpstr>Discussion Question</vt:lpstr>
      <vt:lpstr>Comparison Operators</vt:lpstr>
      <vt:lpstr>Combining Comparisons</vt:lpstr>
      <vt:lpstr>Aggregating Comparisons</vt:lpstr>
      <vt:lpstr>More Python Commands</vt:lpstr>
      <vt:lpstr>Probability</vt:lpstr>
      <vt:lpstr>Equally Likely Outcomes</vt:lpstr>
      <vt:lpstr>Simulating Monty Hall</vt:lpstr>
      <vt:lpstr>Multiplication Rule</vt:lpstr>
      <vt:lpstr>Addition Rule</vt:lpstr>
      <vt:lpstr>Example: At Least One Head</vt:lpstr>
      <vt:lpstr>Test 1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73</cp:revision>
  <cp:lastPrinted>2018-09-19T19:00:06Z</cp:lastPrinted>
  <dcterms:created xsi:type="dcterms:W3CDTF">2018-08-27T13:50:04Z</dcterms:created>
  <dcterms:modified xsi:type="dcterms:W3CDTF">2018-10-15T18:46:51Z</dcterms:modified>
</cp:coreProperties>
</file>