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58" r:id="rId3"/>
    <p:sldId id="280" r:id="rId4"/>
    <p:sldId id="275" r:id="rId5"/>
    <p:sldId id="264" r:id="rId6"/>
    <p:sldId id="276" r:id="rId7"/>
    <p:sldId id="266" r:id="rId8"/>
    <p:sldId id="267" r:id="rId9"/>
    <p:sldId id="268" r:id="rId10"/>
    <p:sldId id="269" r:id="rId11"/>
    <p:sldId id="270" r:id="rId12"/>
    <p:sldId id="271" r:id="rId13"/>
    <p:sldId id="272" r:id="rId14"/>
    <p:sldId id="273" r:id="rId15"/>
    <p:sldId id="278" r:id="rId16"/>
    <p:sldId id="279" r:id="rId17"/>
    <p:sldId id="259" r:id="rId18"/>
    <p:sldId id="260" r:id="rId19"/>
    <p:sldId id="261"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p:scale>
          <a:sx n="140" d="100"/>
          <a:sy n="140" d="100"/>
        </p:scale>
        <p:origin x="-40" y="-13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224E2-7D14-7B4B-B1F3-04A8B3F4D232}" type="datetimeFigureOut">
              <a:rPr lang="en-US" smtClean="0"/>
              <a:t>8/29/18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9A49B-0025-2943-B218-F3CB39FF969F}" type="slidenum">
              <a:rPr lang="en-US" smtClean="0"/>
              <a:t>‹#›</a:t>
            </a:fld>
            <a:endParaRPr lang="en-US"/>
          </a:p>
        </p:txBody>
      </p:sp>
    </p:spTree>
    <p:extLst>
      <p:ext uri="{BB962C8B-B14F-4D97-AF65-F5344CB8AC3E}">
        <p14:creationId xmlns:p14="http://schemas.microsoft.com/office/powerpoint/2010/main" val="73865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c15b99389_2_4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g1c15b99389_2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851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c15b99389_2_10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Google Shape;175;g1c15b99389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507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c15b99389_2_1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Google Shape;181;g1c15b99389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4226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c15b99389_2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c15b99389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9083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7d83b95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7d83b95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0373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47d83b95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47d83b95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88727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7d83b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47d83b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8769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c15b99389_2_7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Google Shape;131;g1c15b99389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685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c15b99389_2_5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Google Shape;107;g1c15b99389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0887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c15b99389_2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Google Shape;143;g1c15b99389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363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c15b99389_2_8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g1c15b99389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2457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c15b99389_2_8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g1c15b99389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959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c15b99389_2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g1c15b9938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681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c15b99389_2_9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Google Shape;163;g1c15b99389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9106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c15b99389_2_10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Google Shape;169;g1c15b99389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69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49B1-5414-6942-A377-05E468DFC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FB8F26-E22A-0743-8DF5-8EDC9C3A07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4E5B71-A5E5-9D43-A451-2C932B7A0CBB}"/>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5" name="Footer Placeholder 4">
            <a:extLst>
              <a:ext uri="{FF2B5EF4-FFF2-40B4-BE49-F238E27FC236}">
                <a16:creationId xmlns:a16="http://schemas.microsoft.com/office/drawing/2014/main" id="{C359CFC8-95E1-B743-B631-9D0C6BE97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4D069-DD17-3E42-A6A4-BC89E023ED49}"/>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127491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4D50-21D6-744E-A58F-5FE01B123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0F6FFF-2D49-1945-9DDE-D062131379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A35F6-B31D-034C-B983-93AD2B4CD1F2}"/>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5" name="Footer Placeholder 4">
            <a:extLst>
              <a:ext uri="{FF2B5EF4-FFF2-40B4-BE49-F238E27FC236}">
                <a16:creationId xmlns:a16="http://schemas.microsoft.com/office/drawing/2014/main" id="{077AE119-9CC7-7848-B378-13DFFAD20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F920B-E72A-3743-9E0F-AC72A464D833}"/>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787079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4C060-6F85-AE4D-9535-CA3F75F6A4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FE8FDF-AD5F-E344-8853-8BDD83F1FD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68AE2-D74D-2643-A938-DFCA3674FEE0}"/>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5" name="Footer Placeholder 4">
            <a:extLst>
              <a:ext uri="{FF2B5EF4-FFF2-40B4-BE49-F238E27FC236}">
                <a16:creationId xmlns:a16="http://schemas.microsoft.com/office/drawing/2014/main" id="{90B32ACA-4079-8146-AA79-F0B3F00A6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98BE1-5FA4-8441-990F-881BAF78A3A4}"/>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260968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609600" y="274637"/>
            <a:ext cx="8940800" cy="9012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4800" b="1">
                <a:solidFill>
                  <a:schemeClr val="accent1"/>
                </a:solidFill>
                <a:latin typeface="+mj-lt"/>
                <a:ea typeface="Arial"/>
                <a:cs typeface="Arial"/>
                <a:sym typeface="Arial"/>
              </a:defRPr>
            </a:lvl1pPr>
            <a:lvl2pPr lvl="1" algn="l" rtl="0">
              <a:spcBef>
                <a:spcPts val="0"/>
              </a:spcBef>
              <a:spcAft>
                <a:spcPts val="0"/>
              </a:spcAft>
              <a:buSzPts val="3600"/>
              <a:buFont typeface="Arial"/>
              <a:buNone/>
              <a:defRPr sz="4800" b="1">
                <a:solidFill>
                  <a:schemeClr val="dk2"/>
                </a:solidFill>
                <a:latin typeface="Arial"/>
                <a:ea typeface="Arial"/>
                <a:cs typeface="Arial"/>
                <a:sym typeface="Arial"/>
              </a:defRPr>
            </a:lvl2pPr>
            <a:lvl3pPr lvl="2" algn="l" rtl="0">
              <a:spcBef>
                <a:spcPts val="0"/>
              </a:spcBef>
              <a:spcAft>
                <a:spcPts val="0"/>
              </a:spcAft>
              <a:buSzPts val="3600"/>
              <a:buFont typeface="Arial"/>
              <a:buNone/>
              <a:defRPr sz="4800" b="1">
                <a:solidFill>
                  <a:schemeClr val="dk2"/>
                </a:solidFill>
                <a:latin typeface="Arial"/>
                <a:ea typeface="Arial"/>
                <a:cs typeface="Arial"/>
                <a:sym typeface="Arial"/>
              </a:defRPr>
            </a:lvl3pPr>
            <a:lvl4pPr lvl="3" algn="l" rtl="0">
              <a:spcBef>
                <a:spcPts val="0"/>
              </a:spcBef>
              <a:spcAft>
                <a:spcPts val="0"/>
              </a:spcAft>
              <a:buSzPts val="3600"/>
              <a:buFont typeface="Arial"/>
              <a:buNone/>
              <a:defRPr sz="4800" b="1">
                <a:solidFill>
                  <a:schemeClr val="dk2"/>
                </a:solidFill>
                <a:latin typeface="Arial"/>
                <a:ea typeface="Arial"/>
                <a:cs typeface="Arial"/>
                <a:sym typeface="Arial"/>
              </a:defRPr>
            </a:lvl4pPr>
            <a:lvl5pPr lvl="4" algn="l" rtl="0">
              <a:spcBef>
                <a:spcPts val="0"/>
              </a:spcBef>
              <a:spcAft>
                <a:spcPts val="0"/>
              </a:spcAft>
              <a:buSzPts val="3600"/>
              <a:buFont typeface="Arial"/>
              <a:buNone/>
              <a:defRPr sz="4800" b="1">
                <a:solidFill>
                  <a:schemeClr val="dk2"/>
                </a:solidFill>
                <a:latin typeface="Arial"/>
                <a:ea typeface="Arial"/>
                <a:cs typeface="Arial"/>
                <a:sym typeface="Arial"/>
              </a:defRPr>
            </a:lvl5pPr>
            <a:lvl6pPr lvl="5" algn="l" rtl="0">
              <a:spcBef>
                <a:spcPts val="0"/>
              </a:spcBef>
              <a:spcAft>
                <a:spcPts val="0"/>
              </a:spcAft>
              <a:buSzPts val="3600"/>
              <a:buFont typeface="Arial"/>
              <a:buNone/>
              <a:defRPr sz="4800" b="1">
                <a:solidFill>
                  <a:schemeClr val="dk2"/>
                </a:solidFill>
                <a:latin typeface="Arial"/>
                <a:ea typeface="Arial"/>
                <a:cs typeface="Arial"/>
                <a:sym typeface="Arial"/>
              </a:defRPr>
            </a:lvl6pPr>
            <a:lvl7pPr lvl="6" algn="l" rtl="0">
              <a:spcBef>
                <a:spcPts val="0"/>
              </a:spcBef>
              <a:spcAft>
                <a:spcPts val="0"/>
              </a:spcAft>
              <a:buSzPts val="3600"/>
              <a:buFont typeface="Arial"/>
              <a:buNone/>
              <a:defRPr sz="4800" b="1">
                <a:solidFill>
                  <a:schemeClr val="dk2"/>
                </a:solidFill>
                <a:latin typeface="Arial"/>
                <a:ea typeface="Arial"/>
                <a:cs typeface="Arial"/>
                <a:sym typeface="Arial"/>
              </a:defRPr>
            </a:lvl7pPr>
            <a:lvl8pPr lvl="7" algn="l" rtl="0">
              <a:spcBef>
                <a:spcPts val="0"/>
              </a:spcBef>
              <a:spcAft>
                <a:spcPts val="0"/>
              </a:spcAft>
              <a:buSzPts val="3600"/>
              <a:buFont typeface="Arial"/>
              <a:buNone/>
              <a:defRPr sz="4800" b="1">
                <a:solidFill>
                  <a:schemeClr val="dk2"/>
                </a:solidFill>
                <a:latin typeface="Arial"/>
                <a:ea typeface="Arial"/>
                <a:cs typeface="Arial"/>
                <a:sym typeface="Arial"/>
              </a:defRPr>
            </a:lvl8pPr>
            <a:lvl9pPr lvl="8" algn="l" rtl="0">
              <a:spcBef>
                <a:spcPts val="0"/>
              </a:spcBef>
              <a:spcAft>
                <a:spcPts val="0"/>
              </a:spcAft>
              <a:buSzPts val="3600"/>
              <a:buFont typeface="Arial"/>
              <a:buNone/>
              <a:defRPr sz="4800" b="1">
                <a:solidFill>
                  <a:schemeClr val="dk2"/>
                </a:solidFill>
                <a:latin typeface="Arial"/>
                <a:ea typeface="Arial"/>
                <a:cs typeface="Arial"/>
                <a:sym typeface="Arial"/>
              </a:defRPr>
            </a:lvl9pPr>
          </a:lstStyle>
          <a:p>
            <a:endParaRPr dirty="0"/>
          </a:p>
        </p:txBody>
      </p:sp>
      <p:sp>
        <p:nvSpPr>
          <p:cNvPr id="73" name="Google Shape;73;p15"/>
          <p:cNvSpPr txBox="1">
            <a:spLocks noGrp="1"/>
          </p:cNvSpPr>
          <p:nvPr>
            <p:ph type="body" idx="1"/>
          </p:nvPr>
        </p:nvSpPr>
        <p:spPr>
          <a:xfrm>
            <a:off x="609600" y="1295400"/>
            <a:ext cx="10972800" cy="4830800"/>
          </a:xfrm>
          <a:prstGeom prst="rect">
            <a:avLst/>
          </a:prstGeom>
          <a:noFill/>
          <a:ln>
            <a:noFill/>
          </a:ln>
        </p:spPr>
        <p:txBody>
          <a:bodyPr spcFirstLastPara="1" wrap="square" lIns="91425" tIns="91425" rIns="91425" bIns="91425" anchor="t" anchorCtr="0"/>
          <a:lstStyle>
            <a:lvl1pPr marL="609585" lvl="0" indent="-507987" rtl="0">
              <a:spcBef>
                <a:spcPts val="0"/>
              </a:spcBef>
              <a:spcAft>
                <a:spcPts val="0"/>
              </a:spcAft>
              <a:buSzPts val="2400"/>
              <a:buChar char="●"/>
              <a:defRPr sz="3200" b="0" i="0">
                <a:latin typeface="Helvetica Neue Light" panose="02000403000000020004" pitchFamily="2" charset="0"/>
                <a:ea typeface="Helvetica Neue Light" panose="02000403000000020004" pitchFamily="2" charset="0"/>
              </a:defRPr>
            </a:lvl1pPr>
            <a:lvl2pPr marL="1219170" lvl="1" indent="-507987" rtl="0">
              <a:spcBef>
                <a:spcPts val="533"/>
              </a:spcBef>
              <a:spcAft>
                <a:spcPts val="0"/>
              </a:spcAft>
              <a:buSzPts val="2400"/>
              <a:buChar char="○"/>
              <a:defRPr sz="3200"/>
            </a:lvl2pPr>
            <a:lvl3pPr marL="1828754" lvl="2" indent="-507987" rtl="0">
              <a:spcBef>
                <a:spcPts val="533"/>
              </a:spcBef>
              <a:spcAft>
                <a:spcPts val="0"/>
              </a:spcAft>
              <a:buSzPts val="2400"/>
              <a:buChar char="■"/>
              <a:defRPr sz="3200"/>
            </a:lvl3pPr>
            <a:lvl4pPr marL="2438339" lvl="3" indent="-457189" rtl="0">
              <a:spcBef>
                <a:spcPts val="533"/>
              </a:spcBef>
              <a:spcAft>
                <a:spcPts val="0"/>
              </a:spcAft>
              <a:buSzPts val="1800"/>
              <a:buChar char="●"/>
              <a:defRPr sz="2400"/>
            </a:lvl4pPr>
            <a:lvl5pPr marL="3047924" lvl="4" indent="-457189" rtl="0">
              <a:spcBef>
                <a:spcPts val="533"/>
              </a:spcBef>
              <a:spcAft>
                <a:spcPts val="0"/>
              </a:spcAft>
              <a:buSzPts val="1800"/>
              <a:buChar char="○"/>
              <a:defRPr sz="2400"/>
            </a:lvl5pPr>
            <a:lvl6pPr marL="3657509" lvl="5" indent="-457189" rtl="0">
              <a:spcBef>
                <a:spcPts val="533"/>
              </a:spcBef>
              <a:spcAft>
                <a:spcPts val="0"/>
              </a:spcAft>
              <a:buSzPts val="1800"/>
              <a:buChar char="■"/>
              <a:defRPr sz="2400"/>
            </a:lvl6pPr>
            <a:lvl7pPr marL="4267093" lvl="6" indent="-457189" rtl="0">
              <a:spcBef>
                <a:spcPts val="533"/>
              </a:spcBef>
              <a:spcAft>
                <a:spcPts val="0"/>
              </a:spcAft>
              <a:buSzPts val="1800"/>
              <a:buChar char="●"/>
              <a:defRPr sz="2400"/>
            </a:lvl7pPr>
            <a:lvl8pPr marL="4876678" lvl="7" indent="-457189" rtl="0">
              <a:spcBef>
                <a:spcPts val="533"/>
              </a:spcBef>
              <a:spcAft>
                <a:spcPts val="0"/>
              </a:spcAft>
              <a:buSzPts val="1800"/>
              <a:buChar char="○"/>
              <a:defRPr sz="2400"/>
            </a:lvl8pPr>
            <a:lvl9pPr marL="5486263" lvl="8" indent="-457189" rtl="0">
              <a:spcBef>
                <a:spcPts val="533"/>
              </a:spcBef>
              <a:spcAft>
                <a:spcPts val="533"/>
              </a:spcAft>
              <a:buSzPts val="1800"/>
              <a:buChar char="■"/>
              <a:defRPr sz="2400"/>
            </a:lvl9pPr>
          </a:lstStyle>
          <a:p>
            <a:endParaRPr dirty="0"/>
          </a:p>
        </p:txBody>
      </p:sp>
    </p:spTree>
    <p:extLst>
      <p:ext uri="{BB962C8B-B14F-4D97-AF65-F5344CB8AC3E}">
        <p14:creationId xmlns:p14="http://schemas.microsoft.com/office/powerpoint/2010/main" val="141877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ection Title">
  <p:cSld name="Section Title">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879607" y="1906488"/>
            <a:ext cx="10420352" cy="1462088"/>
          </a:xfrm>
          <a:prstGeom prst="rect">
            <a:avLst/>
          </a:prstGeom>
          <a:noFill/>
          <a:ln>
            <a:noFill/>
          </a:ln>
        </p:spPr>
        <p:txBody>
          <a:bodyPr spcFirstLastPara="1" wrap="square" lIns="58925" tIns="58925" rIns="58925" bIns="58925" anchor="b" anchorCtr="0"/>
          <a:lstStyle>
            <a:lvl1pPr marL="0" marR="152396" lvl="0" indent="0" algn="ctr" rtl="0">
              <a:lnSpc>
                <a:spcPct val="90000"/>
              </a:lnSpc>
              <a:spcBef>
                <a:spcPts val="0"/>
              </a:spcBef>
              <a:spcAft>
                <a:spcPts val="0"/>
              </a:spcAft>
              <a:buSzPts val="900"/>
              <a:buNone/>
              <a:defRPr sz="3067" b="0" i="0" u="none" strike="noStrike" cap="none">
                <a:solidFill>
                  <a:srgbClr val="007DD6"/>
                </a:solidFill>
                <a:latin typeface="Arial"/>
                <a:ea typeface="Arial"/>
                <a:cs typeface="Arial"/>
                <a:sym typeface="Arial"/>
              </a:defRPr>
            </a:lvl1pPr>
            <a:lvl2pPr marL="0" marR="152396" lvl="1" indent="203195"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2pPr>
            <a:lvl3pPr marL="0" marR="152396" lvl="2" indent="389457"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3pPr>
            <a:lvl4pPr marL="0" marR="152396" lvl="3" indent="592652"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4pPr>
            <a:lvl5pPr marL="0" marR="152396" lvl="4" indent="778914"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5pPr>
            <a:lvl6pPr marL="0" marR="152396" lvl="5" indent="982109"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6pPr>
            <a:lvl7pPr marL="0" marR="152396" lvl="6" indent="1185304"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7pPr>
            <a:lvl8pPr marL="0" marR="152396" lvl="7" indent="1371566"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8pPr>
            <a:lvl9pPr marL="0" marR="152396" lvl="8" indent="1574761"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9pPr>
          </a:lstStyle>
          <a:p>
            <a:endParaRPr/>
          </a:p>
        </p:txBody>
      </p:sp>
    </p:spTree>
    <p:extLst>
      <p:ext uri="{BB962C8B-B14F-4D97-AF65-F5344CB8AC3E}">
        <p14:creationId xmlns:p14="http://schemas.microsoft.com/office/powerpoint/2010/main" val="34767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E0F0-E12A-7443-8933-F0EE51352B00}"/>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F53F3B05-30D8-814C-B8ED-72C03B52200E}"/>
              </a:ext>
            </a:extLst>
          </p:cNvPr>
          <p:cNvSpPr>
            <a:spLocks noGrp="1"/>
          </p:cNvSpPr>
          <p:nvPr>
            <p:ph idx="1"/>
          </p:nvPr>
        </p:nvSpPr>
        <p:spPr/>
        <p:txBody>
          <a:bodyPr/>
          <a:lstStyle>
            <a:lvl1pPr>
              <a:defRPr b="0" i="0">
                <a:latin typeface="Helvetica Neue Light" panose="02000403000000020004" pitchFamily="2" charset="0"/>
                <a:ea typeface="Helvetica Neue Light" panose="02000403000000020004" pitchFamily="2" charset="0"/>
              </a:defRPr>
            </a:lvl1pPr>
            <a:lvl2pPr>
              <a:defRPr b="0" i="0">
                <a:latin typeface="Helvetica Neue Light" panose="02000403000000020004" pitchFamily="2" charset="0"/>
                <a:ea typeface="Helvetica Neue Light" panose="02000403000000020004" pitchFamily="2" charset="0"/>
              </a:defRPr>
            </a:lvl2pPr>
            <a:lvl3pPr>
              <a:defRPr b="0" i="0">
                <a:latin typeface="Helvetica Neue Light" panose="02000403000000020004" pitchFamily="2" charset="0"/>
                <a:ea typeface="Helvetica Neue Light" panose="02000403000000020004" pitchFamily="2" charset="0"/>
              </a:defRPr>
            </a:lvl3pPr>
            <a:lvl4pPr>
              <a:defRPr b="0" i="0">
                <a:latin typeface="Helvetica Neue Light" panose="02000403000000020004" pitchFamily="2" charset="0"/>
                <a:ea typeface="Helvetica Neue Light" panose="02000403000000020004" pitchFamily="2" charset="0"/>
              </a:defRPr>
            </a:lvl4pPr>
            <a:lvl5pPr>
              <a:defRPr b="0" i="0">
                <a:latin typeface="Helvetica Neue Light" panose="02000403000000020004" pitchFamily="2" charset="0"/>
                <a:ea typeface="Helvetica Neue Light" panose="02000403000000020004"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1EB557-C443-8144-93F7-5DE2377C12CE}"/>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5" name="Footer Placeholder 4">
            <a:extLst>
              <a:ext uri="{FF2B5EF4-FFF2-40B4-BE49-F238E27FC236}">
                <a16:creationId xmlns:a16="http://schemas.microsoft.com/office/drawing/2014/main" id="{AC92C0BD-B5AE-0245-AA39-3E9AFDF6D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855E3-01BD-E743-A7AD-8C28F1B64489}"/>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56430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2B34-8632-274E-8E45-DF0F0FD94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136FCB-215B-7A4D-AD48-3AD6A0C30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742910-6C1F-084E-B73C-EB166821EE73}"/>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5" name="Footer Placeholder 4">
            <a:extLst>
              <a:ext uri="{FF2B5EF4-FFF2-40B4-BE49-F238E27FC236}">
                <a16:creationId xmlns:a16="http://schemas.microsoft.com/office/drawing/2014/main" id="{9A3380B8-FA2D-F84E-95EC-AE5A3550D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7048A-CDD7-5541-ADBC-E71CFA4EA487}"/>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296213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6411-FC39-CE46-87D1-5051A42F0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E8F07-A4B0-2446-A75B-74827E8F58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81150-2289-8746-B672-6CA4E1514DD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E6CBEE-CAB1-DF4E-AF28-E7C1435E4C40}"/>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6" name="Footer Placeholder 5">
            <a:extLst>
              <a:ext uri="{FF2B5EF4-FFF2-40B4-BE49-F238E27FC236}">
                <a16:creationId xmlns:a16="http://schemas.microsoft.com/office/drawing/2014/main" id="{DB0E7A41-E15A-9E45-85C0-F19312779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72122-BEE7-FA43-959B-D193630068EA}"/>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97202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7D3E-A92A-634B-B2E0-6579A401FF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EB0210-EB8C-504F-8E8D-6E739F136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90A74B-89C7-A04F-8266-33DF02FB65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6DFFB-625B-4D4B-8035-3634D5A3C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2827AC-F56F-9146-9AFC-D3EFA36F74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BAB622-644C-784C-85AF-B3BC42D07FCA}"/>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8" name="Footer Placeholder 7">
            <a:extLst>
              <a:ext uri="{FF2B5EF4-FFF2-40B4-BE49-F238E27FC236}">
                <a16:creationId xmlns:a16="http://schemas.microsoft.com/office/drawing/2014/main" id="{16FD590D-E9C4-5049-A2E0-EBC981C374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BFCFD0-25A5-9C44-BB7F-452C6168D035}"/>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61864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07B4-4F67-6642-91A5-174F5020279E}"/>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95465ECE-04EA-F940-917D-0B2220E8531E}"/>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4" name="Footer Placeholder 3">
            <a:extLst>
              <a:ext uri="{FF2B5EF4-FFF2-40B4-BE49-F238E27FC236}">
                <a16:creationId xmlns:a16="http://schemas.microsoft.com/office/drawing/2014/main" id="{B364E97F-79AA-AD4D-A2C8-A64E8C4BCE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AC3BA8-3B91-D547-A65F-D8DB7D4FCC9D}"/>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27666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317ED-AB18-B442-8954-D752F66A3975}"/>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3" name="Footer Placeholder 2">
            <a:extLst>
              <a:ext uri="{FF2B5EF4-FFF2-40B4-BE49-F238E27FC236}">
                <a16:creationId xmlns:a16="http://schemas.microsoft.com/office/drawing/2014/main" id="{03059EC8-749D-3C44-91A4-EE3A73AD02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01968-3DEF-7041-8B96-2B242648663D}"/>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2372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8DCE-453F-C34F-9D4F-8D2ED73FA1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6770-C414-4843-825F-FF6D65ECBC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410BDD-48B3-FA45-8E1A-1EEFA9D5B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A0BE70-DA0B-BF4E-8976-057C5142C0F4}"/>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6" name="Footer Placeholder 5">
            <a:extLst>
              <a:ext uri="{FF2B5EF4-FFF2-40B4-BE49-F238E27FC236}">
                <a16:creationId xmlns:a16="http://schemas.microsoft.com/office/drawing/2014/main" id="{A4457D5E-4B33-9649-890F-364BE7C2F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3BD84-C8B0-B346-B3C5-57BC9401DAEC}"/>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173014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E21A-D331-A746-80E1-0A36DC92F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F4479A-D655-5D4A-8D9A-A3ADCC245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BCE72-15F8-B44C-9780-953CDB986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DB4834-0AAB-414B-BDE0-F71C3CFABB33}"/>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6" name="Footer Placeholder 5">
            <a:extLst>
              <a:ext uri="{FF2B5EF4-FFF2-40B4-BE49-F238E27FC236}">
                <a16:creationId xmlns:a16="http://schemas.microsoft.com/office/drawing/2014/main" id="{08281EEA-45F7-2C4B-A07D-DC0ED126F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3D54B-08FA-1345-96CC-4B9B0F28DC46}"/>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248271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979A34-6022-8849-A4B0-FE7F12B83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47DC4C-E305-1040-B0EB-06EBC0BDEC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7B01B-89CA-6F4D-AD7E-71FFC1756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3ADB8-CF42-7A47-8F8F-609599C2F6D6}" type="datetimeFigureOut">
              <a:rPr lang="en-US" smtClean="0"/>
              <a:t>8/29/18</a:t>
            </a:fld>
            <a:endParaRPr lang="en-US"/>
          </a:p>
        </p:txBody>
      </p:sp>
      <p:sp>
        <p:nvSpPr>
          <p:cNvPr id="5" name="Footer Placeholder 4">
            <a:extLst>
              <a:ext uri="{FF2B5EF4-FFF2-40B4-BE49-F238E27FC236}">
                <a16:creationId xmlns:a16="http://schemas.microsoft.com/office/drawing/2014/main" id="{7E99A647-EC77-D040-86D6-B66C35C00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5D59C7-F835-5747-A892-9A6C2A7D2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0131F-B18C-074C-9B47-EE084C0DF5EA}" type="slidenum">
              <a:rPr lang="en-US" smtClean="0"/>
              <a:t>‹#›</a:t>
            </a:fld>
            <a:endParaRPr lang="en-US"/>
          </a:p>
        </p:txBody>
      </p:sp>
    </p:spTree>
    <p:extLst>
      <p:ext uri="{BB962C8B-B14F-4D97-AF65-F5344CB8AC3E}">
        <p14:creationId xmlns:p14="http://schemas.microsoft.com/office/powerpoint/2010/main" val="213705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jupyterhub.cs.duke.edu/hub/user-redirect/git-pull?repo=https://github.com/DukeCS/FoDS-f18&amp;subPath=lab/lab00/lab00.ipynb&amp;branch=master&amp;app=notebook"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bit.ly/FoDS-f18-0829-1"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ukecs.github.io/textboo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CompSci 190:</a:t>
            </a:r>
            <a:br>
              <a:rPr lang="en-US" dirty="0">
                <a:latin typeface="Helvetica Neue" panose="02000503000000020004" pitchFamily="2" charset="0"/>
                <a:ea typeface="Helvetica Neue" panose="02000503000000020004" pitchFamily="2" charset="0"/>
                <a:cs typeface="Helvetica Neue" panose="02000503000000020004" pitchFamily="2" charset="0"/>
              </a:rPr>
            </a:br>
            <a:r>
              <a:rPr lang="en-US" dirty="0">
                <a:latin typeface="Helvetica Neue" panose="02000503000000020004" pitchFamily="2" charset="0"/>
                <a:ea typeface="Helvetica Neue" panose="02000503000000020004" pitchFamily="2" charset="0"/>
                <a:cs typeface="Helvetica Neue" panose="02000503000000020004" pitchFamily="2" charset="0"/>
              </a:rPr>
              <a:t>Cause &amp; Effect</a:t>
            </a:r>
          </a:p>
        </p:txBody>
      </p:sp>
      <p:sp>
        <p:nvSpPr>
          <p:cNvPr id="3" name="Subtitle 2"/>
          <p:cNvSpPr>
            <a:spLocks noGrp="1"/>
          </p:cNvSpPr>
          <p:nvPr>
            <p:ph type="subTitle" idx="1"/>
          </p:nvPr>
        </p:nvSpPr>
        <p:spPr>
          <a:xfrm>
            <a:off x="1524000" y="3602038"/>
            <a:ext cx="9144000" cy="2058098"/>
          </a:xfrm>
        </p:spPr>
        <p:txBody>
          <a:bodyPr>
            <a:normAutofit lnSpcReduction="10000"/>
          </a:bodyPr>
          <a:lstStyle/>
          <a:p>
            <a:r>
              <a:rPr lang="en-US" dirty="0">
                <a:latin typeface="Helvetica Neue Light" panose="02000403000000020004" pitchFamily="2" charset="0"/>
                <a:ea typeface="Helvetica Neue Light" panose="02000403000000020004" pitchFamily="2" charset="0"/>
              </a:rPr>
              <a:t>Jeff Forbes</a:t>
            </a:r>
          </a:p>
          <a:p>
            <a:r>
              <a:rPr lang="en-US" dirty="0">
                <a:latin typeface="Helvetica Neue Light" panose="02000403000000020004" pitchFamily="2" charset="0"/>
                <a:ea typeface="Helvetica Neue Light" panose="02000403000000020004" pitchFamily="2" charset="0"/>
              </a:rPr>
              <a:t>August 27, 2018</a:t>
            </a:r>
          </a:p>
          <a:p>
            <a:endParaRPr lang="en-US" dirty="0">
              <a:latin typeface="Helvetica Neue Light" panose="02000403000000020004" pitchFamily="2" charset="0"/>
              <a:ea typeface="Helvetica Neue Light" panose="02000403000000020004" pitchFamily="2" charset="0"/>
            </a:endParaRPr>
          </a:p>
          <a:p>
            <a:r>
              <a:rPr lang="en-US" sz="5200" b="1" dirty="0">
                <a:solidFill>
                  <a:schemeClr val="accent1"/>
                </a:solidFill>
                <a:latin typeface="Helvetica Neue Light" panose="02000403000000020004" pitchFamily="2" charset="0"/>
                <a:ea typeface="Helvetica Neue Light" panose="02000403000000020004" pitchFamily="2" charset="0"/>
              </a:rPr>
              <a:t>Sit in the first six rows!</a:t>
            </a:r>
          </a:p>
        </p:txBody>
      </p:sp>
      <p:sp>
        <p:nvSpPr>
          <p:cNvPr id="6" name="Slide Number Placeholder 5"/>
          <p:cNvSpPr>
            <a:spLocks noGrp="1"/>
          </p:cNvSpPr>
          <p:nvPr>
            <p:ph type="sldNum" sz="quarter" idx="12"/>
          </p:nvPr>
        </p:nvSpPr>
        <p:spPr>
          <a:xfrm>
            <a:off x="8479971" y="6356349"/>
            <a:ext cx="2743200" cy="365125"/>
          </a:xfrm>
        </p:spPr>
        <p:txBody>
          <a:bodyPr/>
          <a:lstStyle/>
          <a:p>
            <a:fld id="{CCE1C50A-A548-314E-A0B9-6004DAD6FBA4}" type="slidenum">
              <a:rPr lang="en-US" smtClean="0"/>
              <a:pPr/>
              <a:t>1</a:t>
            </a:fld>
            <a:endParaRPr lang="en-US" dirty="0"/>
          </a:p>
        </p:txBody>
      </p:sp>
      <p:sp>
        <p:nvSpPr>
          <p:cNvPr id="9" name="Date Placeholder 3"/>
          <p:cNvSpPr>
            <a:spLocks noGrp="1"/>
          </p:cNvSpPr>
          <p:nvPr>
            <p:ph type="dt" sz="half" idx="10"/>
          </p:nvPr>
        </p:nvSpPr>
        <p:spPr>
          <a:xfrm>
            <a:off x="914400" y="6356349"/>
            <a:ext cx="2133600" cy="365125"/>
          </a:xfrm>
        </p:spPr>
        <p:txBody>
          <a:bodyPr/>
          <a:lstStyle/>
          <a:p>
            <a:r>
              <a:rPr lang="en-US" dirty="0"/>
              <a:t>8/29/18</a:t>
            </a:r>
          </a:p>
        </p:txBody>
      </p:sp>
      <p:sp>
        <p:nvSpPr>
          <p:cNvPr id="10" name="Footer Placeholder 4"/>
          <p:cNvSpPr>
            <a:spLocks noGrp="1"/>
          </p:cNvSpPr>
          <p:nvPr>
            <p:ph type="ftr" sz="quarter" idx="11"/>
          </p:nvPr>
        </p:nvSpPr>
        <p:spPr>
          <a:xfrm>
            <a:off x="4648200" y="6356351"/>
            <a:ext cx="2895600" cy="365125"/>
          </a:xfrm>
        </p:spPr>
        <p:txBody>
          <a:bodyPr/>
          <a:lstStyle/>
          <a:p>
            <a:r>
              <a:rPr lang="en-US" dirty="0" err="1"/>
              <a:t>FoDS</a:t>
            </a:r>
            <a:r>
              <a:rPr lang="en-US" dirty="0"/>
              <a:t>, Causality</a:t>
            </a:r>
          </a:p>
        </p:txBody>
      </p:sp>
    </p:spTree>
    <p:extLst>
      <p:ext uri="{BB962C8B-B14F-4D97-AF65-F5344CB8AC3E}">
        <p14:creationId xmlns:p14="http://schemas.microsoft.com/office/powerpoint/2010/main" val="77757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34"/>
          <p:cNvPicPr preferRelativeResize="0"/>
          <p:nvPr/>
        </p:nvPicPr>
        <p:blipFill rotWithShape="1">
          <a:blip r:embed="rId3">
            <a:alphaModFix/>
          </a:blip>
          <a:srcRect/>
          <a:stretch/>
        </p:blipFill>
        <p:spPr>
          <a:xfrm>
            <a:off x="1527400" y="730600"/>
            <a:ext cx="9137200" cy="5396800"/>
          </a:xfrm>
          <a:prstGeom prst="rect">
            <a:avLst/>
          </a:prstGeom>
          <a:noFill/>
          <a:ln>
            <a:noFill/>
          </a:ln>
        </p:spPr>
      </p:pic>
    </p:spTree>
    <p:extLst>
      <p:ext uri="{BB962C8B-B14F-4D97-AF65-F5344CB8AC3E}">
        <p14:creationId xmlns:p14="http://schemas.microsoft.com/office/powerpoint/2010/main" val="284485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35"/>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dirty="0">
                <a:solidFill>
                  <a:schemeClr val="accent1"/>
                </a:solidFill>
                <a:latin typeface="+mj-lt"/>
              </a:rPr>
              <a:t>Establishing Causality</a:t>
            </a:r>
            <a:endParaRPr dirty="0">
              <a:solidFill>
                <a:schemeClr val="accent1"/>
              </a:solidFill>
              <a:latin typeface="+mj-lt"/>
            </a:endParaRPr>
          </a:p>
        </p:txBody>
      </p:sp>
      <p:sp>
        <p:nvSpPr>
          <p:cNvPr id="165" name="Google Shape;165;p35"/>
          <p:cNvSpPr txBox="1">
            <a:spLocks noGrp="1"/>
          </p:cNvSpPr>
          <p:nvPr>
            <p:ph type="body" idx="1"/>
          </p:nvPr>
        </p:nvSpPr>
        <p:spPr>
          <a:xfrm>
            <a:off x="609600" y="2134999"/>
            <a:ext cx="10972800" cy="3883963"/>
          </a:xfrm>
          <a:prstGeom prst="rect">
            <a:avLst/>
          </a:prstGeom>
          <a:noFill/>
          <a:ln>
            <a:noFill/>
          </a:ln>
        </p:spPr>
        <p:txBody>
          <a:bodyPr spcFirstLastPara="1" vert="horz" wrap="square" lIns="0" tIns="0" rIns="0" bIns="0" rtlCol="0" anchor="t" anchorCtr="0">
            <a:noAutofit/>
          </a:bodyPr>
          <a:lstStyle/>
          <a:p>
            <a:pPr marR="152396">
              <a:buClr>
                <a:schemeClr val="tx1"/>
              </a:buClr>
              <a:buFont typeface="Arial" panose="020B0604020202020204" pitchFamily="34" charset="0"/>
              <a:buChar char="•"/>
            </a:pPr>
            <a:r>
              <a:rPr lang="en" dirty="0">
                <a:solidFill>
                  <a:srgbClr val="003262"/>
                </a:solidFill>
                <a:cs typeface="Helvetica Neue" panose="02000503000000020004" pitchFamily="2" charset="0"/>
                <a:sym typeface="Arial"/>
              </a:rPr>
              <a:t>Does drinking tainted water </a:t>
            </a:r>
            <a:r>
              <a:rPr lang="en" b="1" i="1"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sym typeface="Arial"/>
              </a:rPr>
              <a:t>lead to </a:t>
            </a:r>
            <a:r>
              <a:rPr lang="en" dirty="0">
                <a:solidFill>
                  <a:srgbClr val="003262"/>
                </a:solidFill>
                <a:cs typeface="Helvetica Neue" panose="02000503000000020004" pitchFamily="2" charset="0"/>
                <a:sym typeface="Arial"/>
              </a:rPr>
              <a:t>cholera?</a:t>
            </a:r>
          </a:p>
          <a:p>
            <a:pPr marR="152396">
              <a:buClr>
                <a:schemeClr val="tx1"/>
              </a:buClr>
              <a:buFont typeface="Arial" panose="020B0604020202020204" pitchFamily="34" charset="0"/>
              <a:buChar char="•"/>
            </a:pPr>
            <a:endParaRPr lang="en" dirty="0">
              <a:solidFill>
                <a:srgbClr val="003262"/>
              </a:solidFill>
              <a:cs typeface="Helvetica Neue" panose="02000503000000020004" pitchFamily="2" charset="0"/>
              <a:sym typeface="Arial"/>
            </a:endParaRPr>
          </a:p>
          <a:p>
            <a:pPr marR="152396">
              <a:buClr>
                <a:schemeClr val="tx1"/>
              </a:buClr>
              <a:buFont typeface="Arial" panose="020B0604020202020204" pitchFamily="34" charset="0"/>
              <a:buChar char="•"/>
            </a:pPr>
            <a:r>
              <a:rPr lang="en" dirty="0">
                <a:solidFill>
                  <a:srgbClr val="003262"/>
                </a:solidFill>
                <a:cs typeface="Helvetica Neue" panose="02000503000000020004" pitchFamily="2" charset="0"/>
                <a:sym typeface="Arial"/>
              </a:rPr>
              <a:t>Consider water from different water companies</a:t>
            </a:r>
            <a:endParaRPr lang="en" dirty="0">
              <a:cs typeface="Helvetica Neue" panose="02000503000000020004" pitchFamily="2" charset="0"/>
              <a:sym typeface="Arial"/>
            </a:endParaRPr>
          </a:p>
          <a:p>
            <a:pPr marR="152396" lvl="1">
              <a:buClr>
                <a:schemeClr val="tx1"/>
              </a:buClr>
              <a:buFont typeface="Arial" panose="020B0604020202020204" pitchFamily="34" charset="0"/>
              <a:buChar char="•"/>
            </a:pPr>
            <a:r>
              <a:rPr lang="en" b="1" u="none" strike="noStrike" cap="none" dirty="0">
                <a:solidFill>
                  <a:srgbClr val="003262"/>
                </a:solidFill>
                <a:latin typeface="Helvetica Neue" panose="02000503000000020004" pitchFamily="2" charset="0"/>
                <a:ea typeface="Helvetica Neue" panose="02000503000000020004" pitchFamily="2" charset="0"/>
                <a:cs typeface="Helvetica Neue" panose="02000503000000020004" pitchFamily="2" charset="0"/>
                <a:sym typeface="Arial"/>
              </a:rPr>
              <a:t>Treatment group</a:t>
            </a:r>
            <a:endParaRPr b="1" u="none" strike="noStrike" cap="none" dirty="0">
              <a:solidFill>
                <a:srgbClr val="003262"/>
              </a:solidFill>
              <a:latin typeface="Helvetica Neue" panose="02000503000000020004" pitchFamily="2" charset="0"/>
              <a:ea typeface="Helvetica Neue" panose="02000503000000020004" pitchFamily="2" charset="0"/>
              <a:cs typeface="Helvetica Neue" panose="02000503000000020004" pitchFamily="2" charset="0"/>
              <a:sym typeface="Arial"/>
            </a:endParaRPr>
          </a:p>
          <a:p>
            <a:pPr marL="1066785" marR="152396" lvl="1" indent="-457200">
              <a:buClr>
                <a:schemeClr val="tx1"/>
              </a:buClr>
              <a:buFont typeface="Arial" panose="020B0604020202020204" pitchFamily="34" charset="0"/>
              <a:buChar char="•"/>
            </a:pPr>
            <a:endParaRPr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endParaRPr>
          </a:p>
          <a:p>
            <a:pPr marR="152396" lvl="1">
              <a:buClr>
                <a:schemeClr val="tx1"/>
              </a:buClr>
              <a:buFont typeface="Arial" panose="020B0604020202020204" pitchFamily="34" charset="0"/>
              <a:buChar char="•"/>
            </a:pPr>
            <a:r>
              <a:rPr lang="en" b="1" u="none" strike="noStrike" cap="none" dirty="0">
                <a:solidFill>
                  <a:srgbClr val="003262"/>
                </a:solidFill>
                <a:latin typeface="Helvetica Neue" panose="02000503000000020004" pitchFamily="2" charset="0"/>
                <a:ea typeface="Helvetica Neue" panose="02000503000000020004" pitchFamily="2" charset="0"/>
                <a:cs typeface="Helvetica Neue" panose="02000503000000020004" pitchFamily="2" charset="0"/>
                <a:sym typeface="Arial"/>
              </a:rPr>
              <a:t>Control group</a:t>
            </a:r>
            <a:endParaRPr b="1" u="none" strike="noStrike" cap="none" dirty="0">
              <a:solidFill>
                <a:srgbClr val="003262"/>
              </a:solidFill>
              <a:latin typeface="Helvetica Neue" panose="02000503000000020004" pitchFamily="2" charset="0"/>
              <a:ea typeface="Helvetica Neue" panose="02000503000000020004" pitchFamily="2" charset="0"/>
              <a:cs typeface="Helvetica Neue" panose="02000503000000020004" pitchFamily="2" charset="0"/>
              <a:sym typeface="Arial"/>
            </a:endParaRPr>
          </a:p>
          <a:p>
            <a:pPr marR="152396" lvl="2">
              <a:spcBef>
                <a:spcPts val="0"/>
              </a:spcBef>
              <a:buClr>
                <a:schemeClr val="tx1"/>
              </a:buClr>
              <a:buFont typeface="Arial" panose="020B0604020202020204" pitchFamily="34" charset="0"/>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 does not receive the treatment</a:t>
            </a:r>
            <a:endParaRPr dirty="0">
              <a:solidFill>
                <a:srgbClr val="000000"/>
              </a:solidFill>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418185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36"/>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Snow’s “Grand Experiment”</a:t>
            </a:r>
            <a:endParaRPr/>
          </a:p>
        </p:txBody>
      </p:sp>
      <p:sp>
        <p:nvSpPr>
          <p:cNvPr id="171" name="Google Shape;171;p36"/>
          <p:cNvSpPr txBox="1">
            <a:spLocks noGrp="1"/>
          </p:cNvSpPr>
          <p:nvPr>
            <p:ph type="body" idx="1"/>
          </p:nvPr>
        </p:nvSpPr>
        <p:spPr>
          <a:prstGeom prst="rect">
            <a:avLst/>
          </a:prstGeom>
          <a:noFill/>
          <a:ln>
            <a:noFill/>
          </a:ln>
        </p:spPr>
        <p:txBody>
          <a:bodyPr spcFirstLastPara="1" vert="horz" wrap="square" lIns="0" tIns="0" rIns="0" bIns="0" rtlCol="0" anchor="t" anchorCtr="0">
            <a:noAutofit/>
          </a:bodyPr>
          <a:lstStyle/>
          <a:p>
            <a:pPr marL="0" marR="152396" indent="0">
              <a:buNone/>
            </a:pPr>
            <a:r>
              <a:rPr lang="en" u="none" strike="noStrike" cap="none" dirty="0">
                <a:solidFill>
                  <a:srgbClr val="4B4B4B"/>
                </a:solidFill>
                <a:cs typeface="Arial"/>
                <a:sym typeface="Arial"/>
              </a:rPr>
              <a:t>“… there is no difference whatever in the houses or the people receiving the supply of the two Water Companies, or in any of the physical conditions with which they are surrounded …”</a:t>
            </a:r>
            <a:endParaRPr u="none" strike="noStrike" cap="none" dirty="0">
              <a:solidFill>
                <a:srgbClr val="4B4B4B"/>
              </a:solidFill>
              <a:cs typeface="Arial"/>
              <a:sym typeface="Arial"/>
            </a:endParaRPr>
          </a:p>
          <a:p>
            <a:pPr marL="0" marR="152396" indent="0">
              <a:buNone/>
            </a:pPr>
            <a:endParaRPr u="none" strike="noStrike" cap="none" dirty="0">
              <a:solidFill>
                <a:srgbClr val="4B4B4B"/>
              </a:solidFill>
              <a:cs typeface="Arial"/>
              <a:sym typeface="Arial"/>
            </a:endParaRPr>
          </a:p>
          <a:p>
            <a:pPr marR="152396">
              <a:buClr>
                <a:srgbClr val="C4820E"/>
              </a:buClr>
              <a:buFont typeface="Arial"/>
              <a:buChar char="●"/>
            </a:pPr>
            <a:r>
              <a:rPr lang="en" u="none" strike="noStrike" cap="none" dirty="0">
                <a:solidFill>
                  <a:srgbClr val="000000"/>
                </a:solidFill>
                <a:cs typeface="Arial"/>
                <a:sym typeface="Arial"/>
              </a:rPr>
              <a:t>The two groups were </a:t>
            </a:r>
            <a:r>
              <a:rPr lang="en" i="1" u="none" strike="noStrike" cap="none" dirty="0">
                <a:solidFill>
                  <a:schemeClr val="accent1"/>
                </a:solidFill>
                <a:latin typeface="Helvetica Neue Medium" panose="02000503000000020004" pitchFamily="2" charset="0"/>
                <a:ea typeface="Helvetica Neue Medium" panose="02000503000000020004" pitchFamily="2" charset="0"/>
                <a:cs typeface="Helvetica Neue Medium" panose="02000503000000020004" pitchFamily="2" charset="0"/>
                <a:sym typeface="Arial"/>
              </a:rPr>
              <a:t>similar except for the treatment</a:t>
            </a:r>
            <a:r>
              <a:rPr lang="en" u="none" strike="noStrike" cap="none" dirty="0">
                <a:solidFill>
                  <a:srgbClr val="000000"/>
                </a:solidFill>
                <a:cs typeface="Arial"/>
                <a:sym typeface="Arial"/>
              </a:rPr>
              <a:t>.</a:t>
            </a:r>
            <a:endParaRPr dirty="0">
              <a:solidFill>
                <a:srgbClr val="000000"/>
              </a:solidFill>
            </a:endParaRPr>
          </a:p>
        </p:txBody>
      </p:sp>
    </p:spTree>
    <p:extLst>
      <p:ext uri="{BB962C8B-B14F-4D97-AF65-F5344CB8AC3E}">
        <p14:creationId xmlns:p14="http://schemas.microsoft.com/office/powerpoint/2010/main" val="27627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graphicFrame>
        <p:nvGraphicFramePr>
          <p:cNvPr id="177" name="Google Shape;177;p37"/>
          <p:cNvGraphicFramePr/>
          <p:nvPr>
            <p:extLst>
              <p:ext uri="{D42A27DB-BD31-4B8C-83A1-F6EECF244321}">
                <p14:modId xmlns:p14="http://schemas.microsoft.com/office/powerpoint/2010/main" val="3282066049"/>
              </p:ext>
            </p:extLst>
          </p:nvPr>
        </p:nvGraphicFramePr>
        <p:xfrm>
          <a:off x="1188719" y="1525904"/>
          <a:ext cx="9787732" cy="3786000"/>
        </p:xfrm>
        <a:graphic>
          <a:graphicData uri="http://schemas.openxmlformats.org/drawingml/2006/table">
            <a:tbl>
              <a:tblPr firstRow="1" firstCol="1">
                <a:noFill/>
              </a:tblPr>
              <a:tblGrid>
                <a:gridCol w="2446933">
                  <a:extLst>
                    <a:ext uri="{9D8B030D-6E8A-4147-A177-3AD203B41FA5}">
                      <a16:colId xmlns:a16="http://schemas.microsoft.com/office/drawing/2014/main" val="20000"/>
                    </a:ext>
                  </a:extLst>
                </a:gridCol>
                <a:gridCol w="2446933">
                  <a:extLst>
                    <a:ext uri="{9D8B030D-6E8A-4147-A177-3AD203B41FA5}">
                      <a16:colId xmlns:a16="http://schemas.microsoft.com/office/drawing/2014/main" val="20001"/>
                    </a:ext>
                  </a:extLst>
                </a:gridCol>
                <a:gridCol w="2446933">
                  <a:extLst>
                    <a:ext uri="{9D8B030D-6E8A-4147-A177-3AD203B41FA5}">
                      <a16:colId xmlns:a16="http://schemas.microsoft.com/office/drawing/2014/main" val="20002"/>
                    </a:ext>
                  </a:extLst>
                </a:gridCol>
                <a:gridCol w="2446933">
                  <a:extLst>
                    <a:ext uri="{9D8B030D-6E8A-4147-A177-3AD203B41FA5}">
                      <a16:colId xmlns:a16="http://schemas.microsoft.com/office/drawing/2014/main" val="20003"/>
                    </a:ext>
                  </a:extLst>
                </a:gridCol>
              </a:tblGrid>
              <a:tr h="946500">
                <a:tc>
                  <a:txBody>
                    <a:bodyPr/>
                    <a:lstStyle/>
                    <a:p>
                      <a:pPr marL="38100" marR="38100" lvl="0" indent="0" algn="l" rtl="0">
                        <a:spcBef>
                          <a:spcPts val="0"/>
                        </a:spcBef>
                        <a:spcAft>
                          <a:spcPts val="0"/>
                        </a:spcAft>
                        <a:buNone/>
                      </a:pPr>
                      <a:r>
                        <a:rPr lang="en" sz="2000" b="1" i="0" u="none" strike="noStrike" cap="none" dirty="0">
                          <a:latin typeface="Helvetica Neue Light" panose="02000403000000020004" pitchFamily="2" charset="0"/>
                          <a:ea typeface="Helvetica Neue Light" panose="02000403000000020004" pitchFamily="2" charset="0"/>
                        </a:rPr>
                        <a:t>Supply Area</a:t>
                      </a:r>
                      <a:endParaRPr sz="1050" b="1" i="0" dirty="0">
                        <a:latin typeface="Helvetica Neue Light" panose="02000403000000020004" pitchFamily="2" charset="0"/>
                        <a:ea typeface="Helvetica Neue Light" panose="02000403000000020004"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l" rtl="0">
                        <a:spcBef>
                          <a:spcPts val="0"/>
                        </a:spcBef>
                        <a:spcAft>
                          <a:spcPts val="0"/>
                        </a:spcAft>
                        <a:buNone/>
                      </a:pPr>
                      <a:r>
                        <a:rPr lang="en" sz="2000" b="1" i="0" u="none" strike="noStrike" cap="none" dirty="0">
                          <a:latin typeface="Helvetica Neue Light" panose="02000403000000020004" pitchFamily="2" charset="0"/>
                          <a:ea typeface="Helvetica Neue Light" panose="02000403000000020004" pitchFamily="2" charset="0"/>
                        </a:rPr>
                        <a:t>Number of houses</a:t>
                      </a:r>
                      <a:endParaRPr sz="1050" b="1" i="0" dirty="0">
                        <a:latin typeface="Helvetica Neue Light" panose="02000403000000020004" pitchFamily="2" charset="0"/>
                        <a:ea typeface="Helvetica Neue Light" panose="02000403000000020004"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l" rtl="0">
                        <a:spcBef>
                          <a:spcPts val="0"/>
                        </a:spcBef>
                        <a:spcAft>
                          <a:spcPts val="0"/>
                        </a:spcAft>
                        <a:buNone/>
                      </a:pPr>
                      <a:r>
                        <a:rPr lang="en" sz="2000" b="1" i="0" u="none" strike="noStrike" cap="none" dirty="0">
                          <a:latin typeface="Helvetica Neue Light" panose="02000403000000020004" pitchFamily="2" charset="0"/>
                          <a:ea typeface="Helvetica Neue Light" panose="02000403000000020004" pitchFamily="2" charset="0"/>
                        </a:rPr>
                        <a:t>Cholera deaths</a:t>
                      </a:r>
                      <a:endParaRPr sz="1050" b="1" i="0" dirty="0">
                        <a:latin typeface="Helvetica Neue Light" panose="02000403000000020004" pitchFamily="2" charset="0"/>
                        <a:ea typeface="Helvetica Neue Light" panose="02000403000000020004"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l" rtl="0">
                        <a:spcBef>
                          <a:spcPts val="0"/>
                        </a:spcBef>
                        <a:spcAft>
                          <a:spcPts val="0"/>
                        </a:spcAft>
                        <a:buNone/>
                      </a:pPr>
                      <a:r>
                        <a:rPr lang="en" sz="2000" b="1" i="0" u="none" strike="noStrike" cap="none" dirty="0">
                          <a:latin typeface="Helvetica Neue Light" panose="02000403000000020004" pitchFamily="2" charset="0"/>
                          <a:ea typeface="Helvetica Neue Light" panose="02000403000000020004" pitchFamily="2" charset="0"/>
                        </a:rPr>
                        <a:t>Deaths per 10,000 houses</a:t>
                      </a:r>
                      <a:endParaRPr sz="1050" b="1" i="0" dirty="0">
                        <a:latin typeface="Helvetica Neue Light" panose="02000403000000020004" pitchFamily="2" charset="0"/>
                        <a:ea typeface="Helvetica Neue Light" panose="02000403000000020004"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46500">
                <a:tc>
                  <a:txBody>
                    <a:bodyPr/>
                    <a:lstStyle/>
                    <a:p>
                      <a:pPr marL="38100" marR="38100" lvl="0" indent="0" algn="l" rtl="0">
                        <a:spcBef>
                          <a:spcPts val="0"/>
                        </a:spcBef>
                        <a:spcAft>
                          <a:spcPts val="0"/>
                        </a:spcAft>
                        <a:buNone/>
                      </a:pPr>
                      <a:r>
                        <a:rPr lang="en" sz="2400" u="none" strike="noStrike" cap="none" dirty="0"/>
                        <a:t>S&amp;V</a:t>
                      </a:r>
                      <a:endParaRPr sz="1100" dirty="0"/>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dirty="0">
                          <a:solidFill>
                            <a:srgbClr val="6C6C6C"/>
                          </a:solidFill>
                          <a:latin typeface="Courier" pitchFamily="2" charset="0"/>
                        </a:rPr>
                        <a:t>40,046</a:t>
                      </a:r>
                      <a:endParaRPr sz="900" dirty="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dirty="0">
                          <a:solidFill>
                            <a:srgbClr val="6C6C6C"/>
                          </a:solidFill>
                          <a:latin typeface="Courier" pitchFamily="2" charset="0"/>
                        </a:rPr>
                        <a:t>1,263</a:t>
                      </a:r>
                      <a:endParaRPr sz="900" dirty="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a:solidFill>
                            <a:srgbClr val="6C6C6C"/>
                          </a:solidFill>
                          <a:latin typeface="Courier" pitchFamily="2" charset="0"/>
                        </a:rPr>
                        <a:t>315</a:t>
                      </a:r>
                      <a:endParaRPr sz="90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46500">
                <a:tc>
                  <a:txBody>
                    <a:bodyPr/>
                    <a:lstStyle/>
                    <a:p>
                      <a:pPr marL="38100" marR="38100" lvl="0" indent="0" algn="l" rtl="0">
                        <a:spcBef>
                          <a:spcPts val="0"/>
                        </a:spcBef>
                        <a:spcAft>
                          <a:spcPts val="0"/>
                        </a:spcAft>
                        <a:buNone/>
                      </a:pPr>
                      <a:r>
                        <a:rPr lang="en" sz="2400" u="none" strike="noStrike" cap="none" dirty="0"/>
                        <a:t>Lambeth</a:t>
                      </a:r>
                      <a:endParaRPr sz="1100" dirty="0"/>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dirty="0">
                          <a:solidFill>
                            <a:srgbClr val="6C6C6C"/>
                          </a:solidFill>
                          <a:latin typeface="Courier" pitchFamily="2" charset="0"/>
                        </a:rPr>
                        <a:t>26,107</a:t>
                      </a:r>
                      <a:endParaRPr sz="900" dirty="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dirty="0">
                          <a:solidFill>
                            <a:srgbClr val="6C6C6C"/>
                          </a:solidFill>
                          <a:latin typeface="Courier" pitchFamily="2" charset="0"/>
                        </a:rPr>
                        <a:t>98</a:t>
                      </a:r>
                      <a:endParaRPr sz="900" dirty="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dirty="0">
                          <a:solidFill>
                            <a:srgbClr val="6C6C6C"/>
                          </a:solidFill>
                          <a:latin typeface="Courier" pitchFamily="2" charset="0"/>
                        </a:rPr>
                        <a:t>37</a:t>
                      </a:r>
                      <a:endParaRPr sz="900" dirty="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46500">
                <a:tc>
                  <a:txBody>
                    <a:bodyPr/>
                    <a:lstStyle/>
                    <a:p>
                      <a:pPr marL="38100" marR="38100" lvl="0" indent="0" algn="l" rtl="0">
                        <a:spcBef>
                          <a:spcPts val="0"/>
                        </a:spcBef>
                        <a:spcAft>
                          <a:spcPts val="0"/>
                        </a:spcAft>
                        <a:buNone/>
                      </a:pPr>
                      <a:r>
                        <a:rPr lang="en" sz="2400" u="none" strike="noStrike" cap="none" dirty="0"/>
                        <a:t>Rest of London</a:t>
                      </a:r>
                      <a:endParaRPr sz="1100" dirty="0"/>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dirty="0">
                          <a:solidFill>
                            <a:srgbClr val="6C6C6C"/>
                          </a:solidFill>
                          <a:latin typeface="Courier" pitchFamily="2" charset="0"/>
                        </a:rPr>
                        <a:t>256,423</a:t>
                      </a:r>
                      <a:endParaRPr sz="900" dirty="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a:solidFill>
                            <a:srgbClr val="6C6C6C"/>
                          </a:solidFill>
                          <a:latin typeface="Courier" pitchFamily="2" charset="0"/>
                        </a:rPr>
                        <a:t>1,422</a:t>
                      </a:r>
                      <a:endParaRPr sz="90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dirty="0">
                          <a:solidFill>
                            <a:srgbClr val="6C6C6C"/>
                          </a:solidFill>
                          <a:latin typeface="Courier" pitchFamily="2" charset="0"/>
                        </a:rPr>
                        <a:t>59</a:t>
                      </a:r>
                      <a:endParaRPr sz="900" dirty="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78" name="Google Shape;178;p37"/>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dirty="0">
                <a:solidFill>
                  <a:schemeClr val="accent1"/>
                </a:solidFill>
                <a:latin typeface="+mj-lt"/>
              </a:rPr>
              <a:t>Snow’s table</a:t>
            </a:r>
            <a:endParaRPr dirty="0">
              <a:solidFill>
                <a:schemeClr val="accent1"/>
              </a:solidFill>
              <a:latin typeface="+mj-lt"/>
            </a:endParaRPr>
          </a:p>
        </p:txBody>
      </p:sp>
      <p:sp>
        <p:nvSpPr>
          <p:cNvPr id="2" name="TextBox 1">
            <a:extLst>
              <a:ext uri="{FF2B5EF4-FFF2-40B4-BE49-F238E27FC236}">
                <a16:creationId xmlns:a16="http://schemas.microsoft.com/office/drawing/2014/main" id="{F63ACBE1-8833-0E40-A176-D89641F5148E}"/>
              </a:ext>
            </a:extLst>
          </p:cNvPr>
          <p:cNvSpPr txBox="1"/>
          <p:nvPr/>
        </p:nvSpPr>
        <p:spPr>
          <a:xfrm>
            <a:off x="1731649" y="5661971"/>
            <a:ext cx="8701872" cy="523220"/>
          </a:xfrm>
          <a:prstGeom prst="rect">
            <a:avLst/>
          </a:prstGeom>
          <a:noFill/>
        </p:spPr>
        <p:txBody>
          <a:bodyPr wrap="square" rtlCol="0">
            <a:spAutoFit/>
          </a:bodyPr>
          <a:lstStyle/>
          <a:p>
            <a:r>
              <a:rPr lang="en-US" sz="2800" i="1" dirty="0">
                <a:latin typeface="Helvetica Neue Light" panose="02000403000000020004" pitchFamily="2" charset="0"/>
                <a:ea typeface="Helvetica Neue Light" panose="02000403000000020004" pitchFamily="2" charset="0"/>
              </a:rPr>
              <a:t>What does this table tell us about S&amp;V vs. Lambeth?</a:t>
            </a:r>
          </a:p>
        </p:txBody>
      </p:sp>
    </p:spTree>
    <p:extLst>
      <p:ext uri="{BB962C8B-B14F-4D97-AF65-F5344CB8AC3E}">
        <p14:creationId xmlns:p14="http://schemas.microsoft.com/office/powerpoint/2010/main" val="61533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wipe(left)">
                                      <p:cBhvr>
                                        <p:cTn id="7" dur="9000"/>
                                        <p:tgtEl>
                                          <p:spTgt spid="1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8"/>
          <p:cNvSpPr txBox="1">
            <a:spLocks noGrp="1"/>
          </p:cNvSpPr>
          <p:nvPr>
            <p:ph type="body" idx="1"/>
          </p:nvPr>
        </p:nvSpPr>
        <p:spPr>
          <a:xfrm>
            <a:off x="609600" y="2428600"/>
            <a:ext cx="10972800" cy="20008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dirty="0">
                <a:latin typeface="Helvetica Neue Light" panose="02000403000000020004" pitchFamily="2" charset="0"/>
                <a:ea typeface="Helvetica Neue Light" panose="02000403000000020004" pitchFamily="2" charset="0"/>
                <a:cs typeface="Helvetica Neue" panose="02000503000000020004" pitchFamily="2" charset="0"/>
              </a:rPr>
              <a:t>If the treatment and control groups are </a:t>
            </a:r>
            <a:r>
              <a:rPr lang="en" b="1" i="1" dirty="0">
                <a:solidFill>
                  <a:srgbClr val="003262"/>
                </a:solidFill>
                <a:latin typeface="Helvetica Neue Light" panose="02000403000000020004" pitchFamily="2" charset="0"/>
                <a:ea typeface="Helvetica Neue Light" panose="02000403000000020004" pitchFamily="2" charset="0"/>
                <a:cs typeface="Helvetica Neue" panose="02000503000000020004" pitchFamily="2" charset="0"/>
              </a:rPr>
              <a:t>similar apart from the treatment</a:t>
            </a:r>
            <a:r>
              <a:rPr lang="en" dirty="0">
                <a:solidFill>
                  <a:srgbClr val="003262"/>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 dirty="0">
                <a:latin typeface="Helvetica Neue Light" panose="02000403000000020004" pitchFamily="2" charset="0"/>
                <a:ea typeface="Helvetica Neue Light" panose="02000403000000020004" pitchFamily="2" charset="0"/>
                <a:cs typeface="Helvetica Neue" panose="02000503000000020004" pitchFamily="2" charset="0"/>
              </a:rPr>
              <a:t> then differences between the outcomes in the two groups can be ascribed to the treatment.</a:t>
            </a:r>
            <a:endParaRPr dirty="0">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184" name="Google Shape;184;p38"/>
          <p:cNvSpPr txBox="1">
            <a:spLocks noGrp="1"/>
          </p:cNvSpPr>
          <p:nvPr>
            <p:ph type="title"/>
          </p:nvPr>
        </p:nvSpPr>
        <p:spPr>
          <a:xfrm>
            <a:off x="609600" y="333971"/>
            <a:ext cx="8940800" cy="901200"/>
          </a:xfrm>
          <a:prstGeom prst="rect">
            <a:avLst/>
          </a:prstGeom>
        </p:spPr>
        <p:txBody>
          <a:bodyPr spcFirstLastPara="1" vert="horz" wrap="square" lIns="121900" tIns="121900" rIns="121900" bIns="121900" rtlCol="0" anchor="b" anchorCtr="0">
            <a:noAutofit/>
          </a:bodyPr>
          <a:lstStyle/>
          <a:p>
            <a:r>
              <a:rPr lang="en" b="0" dirty="0">
                <a:solidFill>
                  <a:schemeClr val="accent1"/>
                </a:solidFill>
                <a:latin typeface="+mj-lt"/>
              </a:rPr>
              <a:t>Key to establishing causality</a:t>
            </a:r>
            <a:endParaRPr b="0" dirty="0">
              <a:solidFill>
                <a:schemeClr val="accent1"/>
              </a:solidFill>
              <a:latin typeface="+mj-lt"/>
            </a:endParaRPr>
          </a:p>
        </p:txBody>
      </p:sp>
    </p:spTree>
    <p:extLst>
      <p:ext uri="{BB962C8B-B14F-4D97-AF65-F5344CB8AC3E}">
        <p14:creationId xmlns:p14="http://schemas.microsoft.com/office/powerpoint/2010/main" val="426485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9"/>
          <p:cNvSpPr txBox="1">
            <a:spLocks noGrp="1"/>
          </p:cNvSpPr>
          <p:nvPr>
            <p:ph type="title"/>
          </p:nvPr>
        </p:nvSpPr>
        <p:spPr>
          <a:xfrm>
            <a:off x="609600" y="274633"/>
            <a:ext cx="10905200" cy="901200"/>
          </a:xfrm>
          <a:prstGeom prst="rect">
            <a:avLst/>
          </a:prstGeom>
        </p:spPr>
        <p:txBody>
          <a:bodyPr spcFirstLastPara="1" vert="horz" wrap="square" lIns="121900" tIns="121900" rIns="121900" bIns="121900" rtlCol="0" anchor="b" anchorCtr="0">
            <a:noAutofit/>
          </a:bodyPr>
          <a:lstStyle/>
          <a:p>
            <a:r>
              <a:rPr lang="en" dirty="0">
                <a:solidFill>
                  <a:schemeClr val="accent1"/>
                </a:solidFill>
                <a:latin typeface="+mj-lt"/>
              </a:rPr>
              <a:t>Trouble</a:t>
            </a:r>
            <a:endParaRPr dirty="0">
              <a:solidFill>
                <a:schemeClr val="accent1"/>
              </a:solidFill>
              <a:latin typeface="+mj-lt"/>
            </a:endParaRPr>
          </a:p>
        </p:txBody>
      </p:sp>
      <p:sp>
        <p:nvSpPr>
          <p:cNvPr id="190" name="Google Shape;190;p39"/>
          <p:cNvSpPr txBox="1">
            <a:spLocks noGrp="1"/>
          </p:cNvSpPr>
          <p:nvPr>
            <p:ph type="body" idx="1"/>
          </p:nvPr>
        </p:nvSpPr>
        <p:spPr>
          <a:xfrm>
            <a:off x="609600" y="1295400"/>
            <a:ext cx="10972800" cy="4830800"/>
          </a:xfrm>
          <a:prstGeom prst="rect">
            <a:avLst/>
          </a:prstGeom>
        </p:spPr>
        <p:txBody>
          <a:bodyPr spcFirstLastPara="1" vert="horz" wrap="square" lIns="121900" tIns="121900" rIns="121900" bIns="121900" rtlCol="0" anchor="t" anchorCtr="0">
            <a:noAutofit/>
          </a:bodyPr>
          <a:lstStyle/>
          <a:p>
            <a:pPr marL="457200" marR="152396" indent="-457200">
              <a:buClr>
                <a:srgbClr val="000000"/>
              </a:buClr>
            </a:pPr>
            <a:r>
              <a:rPr lang="en" dirty="0">
                <a:solidFill>
                  <a:srgbClr val="000000"/>
                </a:solidFill>
                <a:latin typeface="Helvetica Neue Light" panose="02000403000000020004" pitchFamily="2" charset="0"/>
                <a:ea typeface="Helvetica Neue Light" panose="02000403000000020004" pitchFamily="2" charset="0"/>
              </a:rPr>
              <a:t>If the treatment and control groups have </a:t>
            </a:r>
            <a:r>
              <a:rPr lang="en" dirty="0">
                <a:solidFill>
                  <a:srgbClr val="C82506"/>
                </a:solidFill>
                <a:latin typeface="Helvetica Neue Light" panose="02000403000000020004" pitchFamily="2" charset="0"/>
                <a:ea typeface="Helvetica Neue Light" panose="02000403000000020004" pitchFamily="2" charset="0"/>
              </a:rPr>
              <a:t>systematic differences other than the treatment,</a:t>
            </a:r>
            <a:r>
              <a:rPr lang="en" dirty="0">
                <a:solidFill>
                  <a:srgbClr val="000000"/>
                </a:solidFill>
                <a:latin typeface="Helvetica Neue Light" panose="02000403000000020004" pitchFamily="2" charset="0"/>
                <a:ea typeface="Helvetica Neue Light" panose="02000403000000020004" pitchFamily="2" charset="0"/>
              </a:rPr>
              <a:t> then it might be difficult to identify causality. </a:t>
            </a:r>
            <a:endParaRPr dirty="0">
              <a:solidFill>
                <a:srgbClr val="007DD6"/>
              </a:solidFill>
              <a:latin typeface="Helvetica Neue Light" panose="02000403000000020004" pitchFamily="2" charset="0"/>
              <a:ea typeface="Helvetica Neue Light" panose="02000403000000020004" pitchFamily="2" charset="0"/>
            </a:endParaRPr>
          </a:p>
          <a:p>
            <a:pPr marL="1066785" marR="152396" lvl="1" indent="-457200"/>
            <a:r>
              <a:rPr lang="en" dirty="0">
                <a:solidFill>
                  <a:srgbClr val="000000"/>
                </a:solidFill>
                <a:latin typeface="Helvetica Neue Light" panose="02000403000000020004" pitchFamily="2" charset="0"/>
                <a:ea typeface="Helvetica Neue Light" panose="02000403000000020004" pitchFamily="2" charset="0"/>
              </a:rPr>
              <a:t>Such differences are often present in </a:t>
            </a:r>
            <a:r>
              <a:rPr lang="en" b="1" i="1" dirty="0">
                <a:solidFill>
                  <a:srgbClr val="003262"/>
                </a:solidFill>
                <a:latin typeface="Helvetica Neue Light" panose="02000403000000020004" pitchFamily="2" charset="0"/>
                <a:ea typeface="Helvetica Neue Light" panose="02000403000000020004" pitchFamily="2" charset="0"/>
              </a:rPr>
              <a:t>observational studies</a:t>
            </a:r>
            <a:r>
              <a:rPr lang="en" dirty="0">
                <a:solidFill>
                  <a:srgbClr val="003262"/>
                </a:solidFill>
                <a:latin typeface="Helvetica Neue Light" panose="02000403000000020004" pitchFamily="2" charset="0"/>
                <a:ea typeface="Helvetica Neue Light" panose="02000403000000020004" pitchFamily="2" charset="0"/>
              </a:rPr>
              <a:t>.</a:t>
            </a:r>
            <a:endParaRPr dirty="0">
              <a:solidFill>
                <a:srgbClr val="000000"/>
              </a:solidFill>
              <a:latin typeface="Helvetica Neue Light" panose="02000403000000020004" pitchFamily="2" charset="0"/>
              <a:ea typeface="Helvetica Neue Light" panose="02000403000000020004" pitchFamily="2" charset="0"/>
            </a:endParaRPr>
          </a:p>
          <a:p>
            <a:pPr marL="1066785" marR="152396" lvl="1" indent="-457200">
              <a:buClr>
                <a:srgbClr val="000000"/>
              </a:buClr>
            </a:pPr>
            <a:r>
              <a:rPr lang="en" dirty="0">
                <a:solidFill>
                  <a:srgbClr val="000000"/>
                </a:solidFill>
                <a:latin typeface="Helvetica Neue Light" panose="02000403000000020004" pitchFamily="2" charset="0"/>
                <a:ea typeface="Helvetica Neue Light" panose="02000403000000020004" pitchFamily="2" charset="0"/>
              </a:rPr>
              <a:t>When they lead researchers astray, they are called </a:t>
            </a:r>
            <a:r>
              <a:rPr lang="en" dirty="0">
                <a:solidFill>
                  <a:srgbClr val="C82506"/>
                </a:solidFill>
                <a:latin typeface="Helvetica Neue Light" panose="02000403000000020004" pitchFamily="2" charset="0"/>
                <a:ea typeface="Helvetica Neue Light" panose="02000403000000020004" pitchFamily="2" charset="0"/>
              </a:rPr>
              <a:t>confounding factors.</a:t>
            </a:r>
          </a:p>
          <a:p>
            <a:pPr marL="457200" marR="152396" indent="-457200">
              <a:buClr>
                <a:srgbClr val="000000"/>
              </a:buClr>
            </a:pPr>
            <a:r>
              <a:rPr lang="en-US" b="1" dirty="0">
                <a:solidFill>
                  <a:srgbClr val="4B4B4B"/>
                </a:solidFill>
                <a:latin typeface="Helvetica Neue Light" panose="02000403000000020004" pitchFamily="2" charset="0"/>
                <a:ea typeface="Helvetica Neue Light" panose="02000403000000020004" pitchFamily="2" charset="0"/>
                <a:cs typeface="Arial"/>
                <a:sym typeface="Arial"/>
              </a:rPr>
              <a:t>Solution</a:t>
            </a:r>
            <a:r>
              <a:rPr lang="en-US" dirty="0">
                <a:solidFill>
                  <a:srgbClr val="4B4B4B"/>
                </a:solidFill>
                <a:latin typeface="Helvetica Neue Light" panose="02000403000000020004" pitchFamily="2" charset="0"/>
                <a:ea typeface="Helvetica Neue Light" panose="02000403000000020004" pitchFamily="2" charset="0"/>
                <a:cs typeface="Arial"/>
                <a:sym typeface="Arial"/>
              </a:rPr>
              <a:t>: If you assign individuals to treatment and control </a:t>
            </a:r>
            <a:r>
              <a:rPr lang="en-US" dirty="0">
                <a:solidFill>
                  <a:srgbClr val="003262"/>
                </a:solidFill>
                <a:latin typeface="Helvetica Neue Light" panose="02000403000000020004" pitchFamily="2" charset="0"/>
                <a:ea typeface="Helvetica Neue Light" panose="02000403000000020004" pitchFamily="2" charset="0"/>
                <a:cs typeface="Arial"/>
                <a:sym typeface="Arial"/>
              </a:rPr>
              <a:t>at </a:t>
            </a:r>
            <a:r>
              <a:rPr lang="en-US" b="1" dirty="0">
                <a:solidFill>
                  <a:srgbClr val="003262"/>
                </a:solidFill>
                <a:latin typeface="Helvetica Neue Light" panose="02000403000000020004" pitchFamily="2" charset="0"/>
                <a:ea typeface="Helvetica Neue Light" panose="02000403000000020004" pitchFamily="2" charset="0"/>
                <a:cs typeface="Arial"/>
                <a:sym typeface="Arial"/>
              </a:rPr>
              <a:t>random</a:t>
            </a:r>
            <a:r>
              <a:rPr lang="en-US" dirty="0">
                <a:solidFill>
                  <a:srgbClr val="003262"/>
                </a:solidFill>
                <a:latin typeface="Helvetica Neue Light" panose="02000403000000020004" pitchFamily="2" charset="0"/>
                <a:ea typeface="Helvetica Neue Light" panose="02000403000000020004" pitchFamily="2" charset="0"/>
                <a:cs typeface="Arial"/>
                <a:sym typeface="Arial"/>
              </a:rPr>
              <a:t>,</a:t>
            </a:r>
            <a:r>
              <a:rPr lang="en-US" dirty="0">
                <a:solidFill>
                  <a:srgbClr val="000000"/>
                </a:solidFill>
                <a:latin typeface="Helvetica Neue Light" panose="02000403000000020004" pitchFamily="2" charset="0"/>
                <a:ea typeface="Helvetica Neue Light" panose="02000403000000020004" pitchFamily="2" charset="0"/>
                <a:cs typeface="Arial"/>
                <a:sym typeface="Arial"/>
              </a:rPr>
              <a:t> then the two groups are likely to be similar apart from the treatment.</a:t>
            </a:r>
          </a:p>
          <a:p>
            <a:pPr marL="1066785" marR="152396" lvl="1" indent="-457200">
              <a:buClr>
                <a:srgbClr val="000000"/>
              </a:buClr>
            </a:pPr>
            <a:r>
              <a:rPr lang="en-US" b="1" dirty="0">
                <a:solidFill>
                  <a:srgbClr val="003262"/>
                </a:solidFill>
                <a:latin typeface="Helvetica Neue Light" panose="02000403000000020004" pitchFamily="2" charset="0"/>
                <a:ea typeface="Helvetica Neue Light" panose="02000403000000020004" pitchFamily="2" charset="0"/>
                <a:cs typeface="Arial"/>
                <a:sym typeface="Arial"/>
              </a:rPr>
              <a:t>Randomized Controlled Experiment</a:t>
            </a:r>
            <a:endParaRPr lang="en-US" b="1" dirty="0">
              <a:solidFill>
                <a:srgbClr val="003262"/>
              </a:solidFill>
              <a:latin typeface="Helvetica Neue Light" panose="02000403000000020004" pitchFamily="2" charset="0"/>
              <a:ea typeface="Helvetica Neue Light" panose="02000403000000020004" pitchFamily="2" charset="0"/>
            </a:endParaRPr>
          </a:p>
          <a:p>
            <a:pPr marL="457200" marR="152396" indent="-457200">
              <a:buClr>
                <a:srgbClr val="000000"/>
              </a:buClr>
            </a:pPr>
            <a:endParaRPr lang="en-US" dirty="0">
              <a:solidFill>
                <a:srgbClr val="4B4B4B"/>
              </a:solidFill>
              <a:latin typeface="Helvetica Neue Light" panose="02000403000000020004" pitchFamily="2" charset="0"/>
              <a:ea typeface="Helvetica Neue Light" panose="02000403000000020004" pitchFamily="2" charset="0"/>
              <a:cs typeface="Arial"/>
              <a:sym typeface="Arial"/>
            </a:endParaRPr>
          </a:p>
          <a:p>
            <a:pPr marL="0" marR="152396" indent="0">
              <a:buClr>
                <a:srgbClr val="000000"/>
              </a:buClr>
              <a:buNone/>
            </a:pPr>
            <a:endParaRPr dirty="0">
              <a:solidFill>
                <a:srgbClr val="007DD6"/>
              </a:solidFill>
              <a:latin typeface="Helvetica Neue Light" panose="02000403000000020004" pitchFamily="2" charset="0"/>
              <a:ea typeface="Helvetica Neue Light" panose="02000403000000020004" pitchFamily="2" charset="0"/>
            </a:endParaRPr>
          </a:p>
          <a:p>
            <a:pPr marL="0" indent="0">
              <a:spcBef>
                <a:spcPts val="640"/>
              </a:spcBef>
              <a:buNone/>
            </a:pPr>
            <a:endParaRPr dirty="0"/>
          </a:p>
        </p:txBody>
      </p:sp>
    </p:spTree>
    <p:extLst>
      <p:ext uri="{BB962C8B-B14F-4D97-AF65-F5344CB8AC3E}">
        <p14:creationId xmlns:p14="http://schemas.microsoft.com/office/powerpoint/2010/main" val="323873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5FC3-FDD3-BE4C-8D08-1C1D81A5D84D}"/>
              </a:ext>
            </a:extLst>
          </p:cNvPr>
          <p:cNvSpPr>
            <a:spLocks noGrp="1"/>
          </p:cNvSpPr>
          <p:nvPr>
            <p:ph type="title"/>
          </p:nvPr>
        </p:nvSpPr>
        <p:spPr/>
        <p:txBody>
          <a:bodyPr>
            <a:normAutofit/>
          </a:bodyPr>
          <a:lstStyle/>
          <a:p>
            <a:r>
              <a:rPr lang="en-US" sz="4800" b="1" dirty="0">
                <a:latin typeface="+mj-lt"/>
              </a:rPr>
              <a:t>Lab 0: Notebooks &amp; Expressions</a:t>
            </a:r>
          </a:p>
        </p:txBody>
      </p:sp>
    </p:spTree>
    <p:extLst>
      <p:ext uri="{BB962C8B-B14F-4D97-AF65-F5344CB8AC3E}">
        <p14:creationId xmlns:p14="http://schemas.microsoft.com/office/powerpoint/2010/main" val="3677709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aphicFrame>
        <p:nvGraphicFramePr>
          <p:cNvPr id="106" name="Google Shape;106;p22"/>
          <p:cNvGraphicFramePr/>
          <p:nvPr/>
        </p:nvGraphicFramePr>
        <p:xfrm>
          <a:off x="876600" y="1513000"/>
          <a:ext cx="10438800" cy="4277602"/>
        </p:xfrm>
        <a:graphic>
          <a:graphicData uri="http://schemas.openxmlformats.org/drawingml/2006/table">
            <a:tbl>
              <a:tblPr>
                <a:noFill/>
              </a:tblPr>
              <a:tblGrid>
                <a:gridCol w="2609700">
                  <a:extLst>
                    <a:ext uri="{9D8B030D-6E8A-4147-A177-3AD203B41FA5}">
                      <a16:colId xmlns:a16="http://schemas.microsoft.com/office/drawing/2014/main" val="20000"/>
                    </a:ext>
                  </a:extLst>
                </a:gridCol>
                <a:gridCol w="2609700">
                  <a:extLst>
                    <a:ext uri="{9D8B030D-6E8A-4147-A177-3AD203B41FA5}">
                      <a16:colId xmlns:a16="http://schemas.microsoft.com/office/drawing/2014/main" val="20001"/>
                    </a:ext>
                  </a:extLst>
                </a:gridCol>
                <a:gridCol w="2609700">
                  <a:extLst>
                    <a:ext uri="{9D8B030D-6E8A-4147-A177-3AD203B41FA5}">
                      <a16:colId xmlns:a16="http://schemas.microsoft.com/office/drawing/2014/main" val="20002"/>
                    </a:ext>
                  </a:extLst>
                </a:gridCol>
                <a:gridCol w="2609700">
                  <a:extLst>
                    <a:ext uri="{9D8B030D-6E8A-4147-A177-3AD203B41FA5}">
                      <a16:colId xmlns:a16="http://schemas.microsoft.com/office/drawing/2014/main" val="20003"/>
                    </a:ext>
                  </a:extLst>
                </a:gridCol>
              </a:tblGrid>
              <a:tr h="746800">
                <a:tc>
                  <a:txBody>
                    <a:bodyPr/>
                    <a:lstStyle/>
                    <a:p>
                      <a:pPr marL="266700" marR="266700" lvl="0" indent="0" algn="ctr" rtl="0">
                        <a:lnSpc>
                          <a:spcPct val="142857"/>
                        </a:lnSpc>
                        <a:spcBef>
                          <a:spcPts val="1100"/>
                        </a:spcBef>
                        <a:spcAft>
                          <a:spcPts val="1100"/>
                        </a:spcAft>
                        <a:buNone/>
                      </a:pPr>
                      <a:r>
                        <a:rPr lang="en" sz="2100" b="1">
                          <a:highlight>
                            <a:srgbClr val="FFFFFF"/>
                          </a:highlight>
                        </a:rPr>
                        <a:t>Operation</a:t>
                      </a:r>
                      <a:endParaRPr sz="2100" b="1">
                        <a:highlight>
                          <a:srgbClr val="FFFFFF"/>
                        </a:highlight>
                      </a:endParaRPr>
                    </a:p>
                  </a:txBody>
                  <a:tcPr marL="50800" marR="50800" marT="50800" marB="50800" anchor="ctr"/>
                </a:tc>
                <a:tc>
                  <a:txBody>
                    <a:bodyPr/>
                    <a:lstStyle/>
                    <a:p>
                      <a:pPr marL="266700" marR="266700" lvl="0" indent="0" algn="ctr" rtl="0">
                        <a:lnSpc>
                          <a:spcPct val="142857"/>
                        </a:lnSpc>
                        <a:spcBef>
                          <a:spcPts val="1100"/>
                        </a:spcBef>
                        <a:spcAft>
                          <a:spcPts val="1100"/>
                        </a:spcAft>
                        <a:buNone/>
                      </a:pPr>
                      <a:r>
                        <a:rPr lang="en" sz="2100" b="1">
                          <a:highlight>
                            <a:srgbClr val="FFFFFF"/>
                          </a:highlight>
                        </a:rPr>
                        <a:t>Operator</a:t>
                      </a:r>
                      <a:endParaRPr sz="2100" b="1">
                        <a:highlight>
                          <a:srgbClr val="FFFFFF"/>
                        </a:highlight>
                      </a:endParaRPr>
                    </a:p>
                  </a:txBody>
                  <a:tcPr marL="50800" marR="50800" marT="50800" marB="50800" anchor="ctr"/>
                </a:tc>
                <a:tc>
                  <a:txBody>
                    <a:bodyPr/>
                    <a:lstStyle/>
                    <a:p>
                      <a:pPr marL="266700" marR="266700" lvl="0" indent="0" algn="ctr" rtl="0">
                        <a:lnSpc>
                          <a:spcPct val="142857"/>
                        </a:lnSpc>
                        <a:spcBef>
                          <a:spcPts val="1100"/>
                        </a:spcBef>
                        <a:spcAft>
                          <a:spcPts val="1100"/>
                        </a:spcAft>
                        <a:buNone/>
                      </a:pPr>
                      <a:r>
                        <a:rPr lang="en" sz="2100" b="1">
                          <a:highlight>
                            <a:srgbClr val="FFFFFF"/>
                          </a:highlight>
                        </a:rPr>
                        <a:t>Example</a:t>
                      </a:r>
                      <a:endParaRPr sz="2100" b="1">
                        <a:highlight>
                          <a:srgbClr val="FFFFFF"/>
                        </a:highlight>
                      </a:endParaRPr>
                    </a:p>
                  </a:txBody>
                  <a:tcPr marL="50800" marR="50800" marT="50800" marB="50800" anchor="ctr"/>
                </a:tc>
                <a:tc>
                  <a:txBody>
                    <a:bodyPr/>
                    <a:lstStyle/>
                    <a:p>
                      <a:pPr marL="266700" marR="266700" lvl="0" indent="0" algn="ctr" rtl="0">
                        <a:lnSpc>
                          <a:spcPct val="142857"/>
                        </a:lnSpc>
                        <a:spcBef>
                          <a:spcPts val="1100"/>
                        </a:spcBef>
                        <a:spcAft>
                          <a:spcPts val="1100"/>
                        </a:spcAft>
                        <a:buNone/>
                      </a:pPr>
                      <a:r>
                        <a:rPr lang="en" sz="2100" b="1">
                          <a:highlight>
                            <a:srgbClr val="FFFFFF"/>
                          </a:highlight>
                        </a:rPr>
                        <a:t>Value</a:t>
                      </a:r>
                      <a:endParaRPr sz="2100" b="1">
                        <a:highlight>
                          <a:srgbClr val="FFFFFF"/>
                        </a:highlight>
                      </a:endParaRPr>
                    </a:p>
                  </a:txBody>
                  <a:tcPr marL="50800" marR="50800" marT="50800" marB="50800" anchor="ctr"/>
                </a:tc>
                <a:extLst>
                  <a:ext uri="{0D108BD9-81ED-4DB2-BD59-A6C34878D82A}">
                    <a16:rowId xmlns:a16="http://schemas.microsoft.com/office/drawing/2014/main" val="10000"/>
                  </a:ext>
                </a:extLst>
              </a:tr>
              <a:tr h="588467">
                <a:tc>
                  <a:txBody>
                    <a:bodyPr/>
                    <a:lstStyle/>
                    <a:p>
                      <a:pPr marL="266700" marR="266700" lvl="0" indent="0" rtl="0">
                        <a:lnSpc>
                          <a:spcPct val="100000"/>
                        </a:lnSpc>
                        <a:spcBef>
                          <a:spcPts val="0"/>
                        </a:spcBef>
                        <a:spcAft>
                          <a:spcPts val="0"/>
                        </a:spcAft>
                        <a:buNone/>
                      </a:pPr>
                      <a:r>
                        <a:rPr lang="en" sz="2100">
                          <a:highlight>
                            <a:srgbClr val="FFFFFF"/>
                          </a:highlight>
                        </a:rPr>
                        <a:t>Addition</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2 + 3</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5</a:t>
                      </a:r>
                      <a:endParaRPr sz="2100">
                        <a:highlight>
                          <a:srgbClr val="FFFFFF"/>
                        </a:highlight>
                      </a:endParaRPr>
                    </a:p>
                  </a:txBody>
                  <a:tcPr marL="50800" marR="50800" marT="50800" marB="50800" anchor="ctr"/>
                </a:tc>
                <a:extLst>
                  <a:ext uri="{0D108BD9-81ED-4DB2-BD59-A6C34878D82A}">
                    <a16:rowId xmlns:a16="http://schemas.microsoft.com/office/drawing/2014/main" val="10001"/>
                  </a:ext>
                </a:extLst>
              </a:tr>
              <a:tr h="588467">
                <a:tc>
                  <a:txBody>
                    <a:bodyPr/>
                    <a:lstStyle/>
                    <a:p>
                      <a:pPr marL="266700" marR="266700" lvl="0" indent="0" rtl="0">
                        <a:lnSpc>
                          <a:spcPct val="100000"/>
                        </a:lnSpc>
                        <a:spcBef>
                          <a:spcPts val="0"/>
                        </a:spcBef>
                        <a:spcAft>
                          <a:spcPts val="0"/>
                        </a:spcAft>
                        <a:buNone/>
                      </a:pPr>
                      <a:r>
                        <a:rPr lang="en" sz="2100">
                          <a:highlight>
                            <a:srgbClr val="FFFFFF"/>
                          </a:highlight>
                        </a:rPr>
                        <a:t>Subtraction</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2 - 3</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-1</a:t>
                      </a:r>
                      <a:endParaRPr sz="2100">
                        <a:highlight>
                          <a:srgbClr val="FFFFFF"/>
                        </a:highlight>
                      </a:endParaRPr>
                    </a:p>
                  </a:txBody>
                  <a:tcPr marL="50800" marR="50800" marT="50800" marB="50800" anchor="ctr"/>
                </a:tc>
                <a:extLst>
                  <a:ext uri="{0D108BD9-81ED-4DB2-BD59-A6C34878D82A}">
                    <a16:rowId xmlns:a16="http://schemas.microsoft.com/office/drawing/2014/main" val="10002"/>
                  </a:ext>
                </a:extLst>
              </a:tr>
              <a:tr h="588467">
                <a:tc>
                  <a:txBody>
                    <a:bodyPr/>
                    <a:lstStyle/>
                    <a:p>
                      <a:pPr marL="266700" marR="266700" lvl="0" indent="0" rtl="0">
                        <a:lnSpc>
                          <a:spcPct val="100000"/>
                        </a:lnSpc>
                        <a:spcBef>
                          <a:spcPts val="0"/>
                        </a:spcBef>
                        <a:spcAft>
                          <a:spcPts val="0"/>
                        </a:spcAft>
                        <a:buNone/>
                      </a:pPr>
                      <a:r>
                        <a:rPr lang="en" sz="2100">
                          <a:highlight>
                            <a:srgbClr val="FFFFFF"/>
                          </a:highlight>
                        </a:rPr>
                        <a:t>Multiplication</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2 * 3</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6</a:t>
                      </a:r>
                      <a:endParaRPr sz="2100">
                        <a:highlight>
                          <a:srgbClr val="FFFFFF"/>
                        </a:highlight>
                      </a:endParaRPr>
                    </a:p>
                  </a:txBody>
                  <a:tcPr marL="50800" marR="50800" marT="50800" marB="50800" anchor="ctr"/>
                </a:tc>
                <a:extLst>
                  <a:ext uri="{0D108BD9-81ED-4DB2-BD59-A6C34878D82A}">
                    <a16:rowId xmlns:a16="http://schemas.microsoft.com/office/drawing/2014/main" val="10003"/>
                  </a:ext>
                </a:extLst>
              </a:tr>
              <a:tr h="588467">
                <a:tc>
                  <a:txBody>
                    <a:bodyPr/>
                    <a:lstStyle/>
                    <a:p>
                      <a:pPr marL="266700" marR="266700" lvl="0" indent="0" rtl="0">
                        <a:lnSpc>
                          <a:spcPct val="100000"/>
                        </a:lnSpc>
                        <a:spcBef>
                          <a:spcPts val="0"/>
                        </a:spcBef>
                        <a:spcAft>
                          <a:spcPts val="0"/>
                        </a:spcAft>
                        <a:buNone/>
                      </a:pPr>
                      <a:r>
                        <a:rPr lang="en" sz="2100">
                          <a:highlight>
                            <a:srgbClr val="FFFFFF"/>
                          </a:highlight>
                        </a:rPr>
                        <a:t>Division</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7 / 3</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2.66667</a:t>
                      </a:r>
                      <a:endParaRPr sz="2100">
                        <a:highlight>
                          <a:srgbClr val="FFFFFF"/>
                        </a:highlight>
                      </a:endParaRPr>
                    </a:p>
                  </a:txBody>
                  <a:tcPr marL="50800" marR="50800" marT="50800" marB="50800" anchor="ctr"/>
                </a:tc>
                <a:extLst>
                  <a:ext uri="{0D108BD9-81ED-4DB2-BD59-A6C34878D82A}">
                    <a16:rowId xmlns:a16="http://schemas.microsoft.com/office/drawing/2014/main" val="10004"/>
                  </a:ext>
                </a:extLst>
              </a:tr>
              <a:tr h="588467">
                <a:tc>
                  <a:txBody>
                    <a:bodyPr/>
                    <a:lstStyle/>
                    <a:p>
                      <a:pPr marL="266700" marR="266700" lvl="0" indent="0" rtl="0">
                        <a:lnSpc>
                          <a:spcPct val="100000"/>
                        </a:lnSpc>
                        <a:spcBef>
                          <a:spcPts val="0"/>
                        </a:spcBef>
                        <a:spcAft>
                          <a:spcPts val="0"/>
                        </a:spcAft>
                        <a:buNone/>
                      </a:pPr>
                      <a:r>
                        <a:rPr lang="en" sz="2100">
                          <a:highlight>
                            <a:srgbClr val="FFFFFF"/>
                          </a:highlight>
                        </a:rPr>
                        <a:t>Remainder</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7 % 3</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1</a:t>
                      </a:r>
                      <a:endParaRPr sz="2100">
                        <a:highlight>
                          <a:srgbClr val="FFFFFF"/>
                        </a:highlight>
                      </a:endParaRPr>
                    </a:p>
                  </a:txBody>
                  <a:tcPr marL="50800" marR="50800" marT="50800" marB="50800" anchor="ctr"/>
                </a:tc>
                <a:extLst>
                  <a:ext uri="{0D108BD9-81ED-4DB2-BD59-A6C34878D82A}">
                    <a16:rowId xmlns:a16="http://schemas.microsoft.com/office/drawing/2014/main" val="10005"/>
                  </a:ext>
                </a:extLst>
              </a:tr>
              <a:tr h="588467">
                <a:tc>
                  <a:txBody>
                    <a:bodyPr/>
                    <a:lstStyle/>
                    <a:p>
                      <a:pPr marL="266700" marR="266700" lvl="0" indent="0" rtl="0">
                        <a:lnSpc>
                          <a:spcPct val="100000"/>
                        </a:lnSpc>
                        <a:spcBef>
                          <a:spcPts val="0"/>
                        </a:spcBef>
                        <a:spcAft>
                          <a:spcPts val="0"/>
                        </a:spcAft>
                        <a:buNone/>
                      </a:pPr>
                      <a:r>
                        <a:rPr lang="en" sz="2100">
                          <a:highlight>
                            <a:srgbClr val="FFFFFF"/>
                          </a:highlight>
                        </a:rPr>
                        <a:t>Exponentiation</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2 ** 0.5</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dirty="0">
                          <a:highlight>
                            <a:srgbClr val="FFFFFF"/>
                          </a:highlight>
                        </a:rPr>
                        <a:t>1.41421</a:t>
                      </a:r>
                      <a:endParaRPr sz="2100" dirty="0">
                        <a:highlight>
                          <a:srgbClr val="FFFFFF"/>
                        </a:highlight>
                      </a:endParaRPr>
                    </a:p>
                  </a:txBody>
                  <a:tcPr marL="50800" marR="50800" marT="50800" marB="50800" anchor="ctr"/>
                </a:tc>
                <a:extLst>
                  <a:ext uri="{0D108BD9-81ED-4DB2-BD59-A6C34878D82A}">
                    <a16:rowId xmlns:a16="http://schemas.microsoft.com/office/drawing/2014/main" val="10006"/>
                  </a:ext>
                </a:extLst>
              </a:tr>
            </a:tbl>
          </a:graphicData>
        </a:graphic>
      </p:graphicFrame>
      <p:sp>
        <p:nvSpPr>
          <p:cNvPr id="107" name="Google Shape;107;p22"/>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dirty="0">
                <a:solidFill>
                  <a:schemeClr val="accent1"/>
                </a:solidFill>
                <a:latin typeface="+mj-lt"/>
              </a:rPr>
              <a:t>Arithmetic Operators</a:t>
            </a:r>
            <a:endParaRPr dirty="0">
              <a:solidFill>
                <a:schemeClr val="accent1"/>
              </a:solidFill>
              <a:latin typeface="+mj-lt"/>
            </a:endParaRPr>
          </a:p>
        </p:txBody>
      </p:sp>
      <p:sp>
        <p:nvSpPr>
          <p:cNvPr id="108" name="Google Shape;108;p22"/>
          <p:cNvSpPr txBox="1"/>
          <p:nvPr/>
        </p:nvSpPr>
        <p:spPr>
          <a:xfrm>
            <a:off x="5018800" y="5876556"/>
            <a:ext cx="2154400" cy="830800"/>
          </a:xfrm>
          <a:prstGeom prst="rect">
            <a:avLst/>
          </a:prstGeom>
          <a:noFill/>
          <a:ln>
            <a:noFill/>
          </a:ln>
        </p:spPr>
        <p:txBody>
          <a:bodyPr spcFirstLastPara="1" wrap="square" lIns="121900" tIns="121900" rIns="121900" bIns="121900" anchor="t" anchorCtr="0">
            <a:noAutofit/>
          </a:bodyPr>
          <a:lstStyle/>
          <a:p>
            <a:pPr algn="ctr"/>
            <a:r>
              <a:rPr lang="en" sz="4000" dirty="0">
                <a:solidFill>
                  <a:srgbClr val="3B7EA1"/>
                </a:solidFill>
              </a:rPr>
              <a:t>(</a:t>
            </a:r>
            <a:r>
              <a:rPr lang="en" sz="4000" dirty="0">
                <a:solidFill>
                  <a:srgbClr val="3B7EA1"/>
                </a:solidFill>
                <a:hlinkClick r:id="rId3"/>
              </a:rPr>
              <a:t>Lab</a:t>
            </a:r>
            <a:r>
              <a:rPr lang="en" sz="4000" dirty="0">
                <a:solidFill>
                  <a:srgbClr val="3B7EA1"/>
                </a:solidFill>
              </a:rPr>
              <a:t>)</a:t>
            </a:r>
            <a:endParaRPr sz="4000" dirty="0">
              <a:solidFill>
                <a:srgbClr val="3B7EA1"/>
              </a:solidFill>
            </a:endParaRPr>
          </a:p>
        </p:txBody>
      </p:sp>
    </p:spTree>
    <p:extLst>
      <p:ext uri="{BB962C8B-B14F-4D97-AF65-F5344CB8AC3E}">
        <p14:creationId xmlns:p14="http://schemas.microsoft.com/office/powerpoint/2010/main" val="339367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body" idx="1"/>
          </p:nvPr>
        </p:nvSpPr>
        <p:spPr>
          <a:xfrm>
            <a:off x="609600" y="1295400"/>
            <a:ext cx="10511200" cy="4948000"/>
          </a:xfrm>
          <a:prstGeom prst="rect">
            <a:avLst/>
          </a:prstGeom>
        </p:spPr>
        <p:txBody>
          <a:bodyPr spcFirstLastPara="1" vert="horz" wrap="square" lIns="121900" tIns="121900" rIns="121900" bIns="121900" rtlCol="0" anchor="t" anchorCtr="0">
            <a:noAutofit/>
          </a:bodyPr>
          <a:lstStyle/>
          <a:p>
            <a:pPr marL="457200" indent="-457200"/>
            <a:r>
              <a:rPr lang="en" sz="2933" dirty="0">
                <a:latin typeface="Helvetica Neue Light" panose="02000403000000020004" pitchFamily="2" charset="0"/>
                <a:ea typeface="Helvetica Neue Light" panose="02000403000000020004" pitchFamily="2" charset="0"/>
              </a:rPr>
              <a:t>Python has two real number types </a:t>
            </a:r>
            <a:endParaRPr sz="2933" dirty="0">
              <a:latin typeface="Helvetica Neue Light" panose="02000403000000020004" pitchFamily="2" charset="0"/>
              <a:ea typeface="Helvetica Neue Light" panose="02000403000000020004" pitchFamily="2" charset="0"/>
            </a:endParaRPr>
          </a:p>
          <a:p>
            <a:pPr lvl="1" indent="-491054">
              <a:buSzPts val="2200"/>
            </a:pPr>
            <a:r>
              <a:rPr lang="en" sz="2933" dirty="0" err="1">
                <a:latin typeface="Courier" pitchFamily="2" charset="0"/>
                <a:ea typeface="Helvetica Neue Light" panose="02000403000000020004" pitchFamily="2" charset="0"/>
                <a:cs typeface="Courier New"/>
                <a:sym typeface="Courier New"/>
              </a:rPr>
              <a:t>int</a:t>
            </a:r>
            <a:r>
              <a:rPr lang="en" sz="2933" dirty="0">
                <a:latin typeface="Helvetica Neue Light" panose="02000403000000020004" pitchFamily="2" charset="0"/>
                <a:ea typeface="Helvetica Neue Light" panose="02000403000000020004" pitchFamily="2" charset="0"/>
              </a:rPr>
              <a:t>: 	an integer of any size</a:t>
            </a:r>
            <a:endParaRPr sz="2933" dirty="0">
              <a:latin typeface="Helvetica Neue Light" panose="02000403000000020004" pitchFamily="2" charset="0"/>
              <a:ea typeface="Helvetica Neue Light" panose="02000403000000020004" pitchFamily="2" charset="0"/>
            </a:endParaRPr>
          </a:p>
          <a:p>
            <a:pPr lvl="1" indent="-491054">
              <a:buSzPts val="2200"/>
            </a:pPr>
            <a:r>
              <a:rPr lang="en" sz="2933" dirty="0">
                <a:latin typeface="Courier" pitchFamily="2" charset="0"/>
                <a:ea typeface="Helvetica Neue Light" panose="02000403000000020004" pitchFamily="2" charset="0"/>
                <a:cs typeface="Courier New"/>
                <a:sym typeface="Courier New"/>
              </a:rPr>
              <a:t>float</a:t>
            </a:r>
            <a:r>
              <a:rPr lang="en" sz="2933" dirty="0">
                <a:latin typeface="Helvetica Neue Light" panose="02000403000000020004" pitchFamily="2" charset="0"/>
                <a:ea typeface="Helvetica Neue Light" panose="02000403000000020004" pitchFamily="2" charset="0"/>
              </a:rPr>
              <a:t>:	a number with an optional fractional part</a:t>
            </a:r>
          </a:p>
          <a:p>
            <a:pPr lvl="1" indent="-491054">
              <a:buSzPts val="2200"/>
            </a:pPr>
            <a:endParaRPr sz="2933" dirty="0">
              <a:latin typeface="Helvetica Neue Light" panose="02000403000000020004" pitchFamily="2" charset="0"/>
              <a:ea typeface="Helvetica Neue Light" panose="02000403000000020004" pitchFamily="2" charset="0"/>
            </a:endParaRPr>
          </a:p>
          <a:p>
            <a:pPr marL="1066785" lvl="1" indent="-457200"/>
            <a:r>
              <a:rPr lang="en" sz="2933" dirty="0">
                <a:latin typeface="Helvetica Neue Light" panose="02000403000000020004" pitchFamily="2" charset="0"/>
                <a:ea typeface="Helvetica Neue Light" panose="02000403000000020004" pitchFamily="2" charset="0"/>
              </a:rPr>
              <a:t>An </a:t>
            </a:r>
            <a:r>
              <a:rPr lang="en" sz="2933" dirty="0" err="1">
                <a:latin typeface="Courier" pitchFamily="2" charset="0"/>
                <a:ea typeface="Helvetica Neue Light" panose="02000403000000020004" pitchFamily="2" charset="0"/>
                <a:cs typeface="Courier New"/>
                <a:sym typeface="Courier New"/>
              </a:rPr>
              <a:t>int</a:t>
            </a:r>
            <a:r>
              <a:rPr lang="en" sz="2933" dirty="0">
                <a:latin typeface="Helvetica Neue Light" panose="02000403000000020004" pitchFamily="2" charset="0"/>
                <a:ea typeface="Helvetica Neue Light" panose="02000403000000020004" pitchFamily="2" charset="0"/>
              </a:rPr>
              <a:t> never has a decimal point; a </a:t>
            </a:r>
            <a:r>
              <a:rPr lang="en" sz="2933" dirty="0">
                <a:latin typeface="Courier" pitchFamily="2" charset="0"/>
                <a:ea typeface="Helvetica Neue Light" panose="02000403000000020004" pitchFamily="2" charset="0"/>
                <a:cs typeface="Courier New"/>
                <a:sym typeface="Courier New"/>
              </a:rPr>
              <a:t>float</a:t>
            </a:r>
            <a:r>
              <a:rPr lang="en" sz="2933" dirty="0">
                <a:latin typeface="Helvetica Neue Light" panose="02000403000000020004" pitchFamily="2" charset="0"/>
                <a:ea typeface="Helvetica Neue Light" panose="02000403000000020004" pitchFamily="2" charset="0"/>
              </a:rPr>
              <a:t> always does</a:t>
            </a:r>
            <a:endParaRPr sz="2933" dirty="0">
              <a:latin typeface="Helvetica Neue Light" panose="02000403000000020004" pitchFamily="2" charset="0"/>
              <a:ea typeface="Helvetica Neue Light" panose="02000403000000020004" pitchFamily="2" charset="0"/>
            </a:endParaRPr>
          </a:p>
          <a:p>
            <a:pPr marL="1066785" lvl="1" indent="-457200"/>
            <a:r>
              <a:rPr lang="en" sz="2933" dirty="0">
                <a:latin typeface="Helvetica Neue Light" panose="02000403000000020004" pitchFamily="2" charset="0"/>
                <a:ea typeface="Helvetica Neue Light" panose="02000403000000020004" pitchFamily="2" charset="0"/>
              </a:rPr>
              <a:t>A </a:t>
            </a:r>
            <a:r>
              <a:rPr lang="en" sz="2933" dirty="0">
                <a:latin typeface="Courier" pitchFamily="2" charset="0"/>
                <a:ea typeface="Helvetica Neue Light" panose="02000403000000020004" pitchFamily="2" charset="0"/>
                <a:cs typeface="Courier New"/>
                <a:sym typeface="Courier New"/>
              </a:rPr>
              <a:t>float</a:t>
            </a:r>
            <a:r>
              <a:rPr lang="en" sz="2933" dirty="0">
                <a:latin typeface="Helvetica Neue Light" panose="02000403000000020004" pitchFamily="2" charset="0"/>
                <a:ea typeface="Helvetica Neue Light" panose="02000403000000020004" pitchFamily="2" charset="0"/>
              </a:rPr>
              <a:t> might be printed using scientific notation</a:t>
            </a:r>
            <a:endParaRPr sz="2933" dirty="0">
              <a:latin typeface="Helvetica Neue Light" panose="02000403000000020004" pitchFamily="2" charset="0"/>
              <a:ea typeface="Helvetica Neue Light" panose="02000403000000020004" pitchFamily="2" charset="0"/>
            </a:endParaRPr>
          </a:p>
          <a:p>
            <a:pPr marL="0" indent="0">
              <a:spcBef>
                <a:spcPts val="533"/>
              </a:spcBef>
              <a:buNone/>
            </a:pPr>
            <a:r>
              <a:rPr lang="en" sz="2933" dirty="0">
                <a:latin typeface="Helvetica Neue Light" panose="02000403000000020004" pitchFamily="2" charset="0"/>
                <a:ea typeface="Helvetica Neue Light" panose="02000403000000020004" pitchFamily="2" charset="0"/>
              </a:rPr>
              <a:t>Limitations of </a:t>
            </a:r>
            <a:r>
              <a:rPr lang="en" sz="2933" dirty="0">
                <a:latin typeface="Courier" pitchFamily="2" charset="0"/>
                <a:ea typeface="Helvetica Neue Light" panose="02000403000000020004" pitchFamily="2" charset="0"/>
                <a:cs typeface="Courier New"/>
                <a:sym typeface="Courier New"/>
              </a:rPr>
              <a:t>float</a:t>
            </a:r>
            <a:r>
              <a:rPr lang="en" sz="2933" dirty="0">
                <a:latin typeface="Helvetica Neue Light" panose="02000403000000020004" pitchFamily="2" charset="0"/>
                <a:ea typeface="Helvetica Neue Light" panose="02000403000000020004" pitchFamily="2" charset="0"/>
              </a:rPr>
              <a:t> values:</a:t>
            </a:r>
            <a:endParaRPr sz="2933" dirty="0">
              <a:latin typeface="Helvetica Neue Light" panose="02000403000000020004" pitchFamily="2" charset="0"/>
              <a:ea typeface="Helvetica Neue Light" panose="02000403000000020004" pitchFamily="2" charset="0"/>
            </a:endParaRPr>
          </a:p>
          <a:p>
            <a:pPr marL="632881" indent="-514350">
              <a:spcBef>
                <a:spcPts val="533"/>
              </a:spcBef>
              <a:buSzPts val="2200"/>
              <a:buFont typeface="+mj-lt"/>
              <a:buAutoNum type="arabicPeriod"/>
            </a:pPr>
            <a:r>
              <a:rPr lang="en" sz="2933" dirty="0">
                <a:latin typeface="Helvetica Neue Light" panose="02000403000000020004" pitchFamily="2" charset="0"/>
                <a:ea typeface="Helvetica Neue Light" panose="02000403000000020004" pitchFamily="2" charset="0"/>
              </a:rPr>
              <a:t>They have limited size (but the limit is huge)</a:t>
            </a:r>
            <a:endParaRPr sz="2933" dirty="0">
              <a:latin typeface="Helvetica Neue Light" panose="02000403000000020004" pitchFamily="2" charset="0"/>
              <a:ea typeface="Helvetica Neue Light" panose="02000403000000020004" pitchFamily="2" charset="0"/>
            </a:endParaRPr>
          </a:p>
          <a:p>
            <a:pPr marL="632881" indent="-514350">
              <a:buSzPts val="2200"/>
              <a:buFont typeface="+mj-lt"/>
              <a:buAutoNum type="arabicPeriod"/>
            </a:pPr>
            <a:r>
              <a:rPr lang="en" sz="2933" dirty="0">
                <a:latin typeface="Helvetica Neue Light" panose="02000403000000020004" pitchFamily="2" charset="0"/>
                <a:ea typeface="Helvetica Neue Light" panose="02000403000000020004" pitchFamily="2" charset="0"/>
              </a:rPr>
              <a:t>They have limited precision of 15-16 decimal places</a:t>
            </a:r>
            <a:endParaRPr sz="2933" dirty="0">
              <a:latin typeface="Helvetica Neue Light" panose="02000403000000020004" pitchFamily="2" charset="0"/>
              <a:ea typeface="Helvetica Neue Light" panose="02000403000000020004" pitchFamily="2" charset="0"/>
            </a:endParaRPr>
          </a:p>
          <a:p>
            <a:pPr marL="632881" indent="-514350">
              <a:buSzPts val="2200"/>
              <a:buFont typeface="+mj-lt"/>
              <a:buAutoNum type="arabicPeriod"/>
            </a:pPr>
            <a:r>
              <a:rPr lang="en" sz="2933" dirty="0">
                <a:latin typeface="Helvetica Neue Light" panose="02000403000000020004" pitchFamily="2" charset="0"/>
                <a:ea typeface="Helvetica Neue Light" panose="02000403000000020004" pitchFamily="2" charset="0"/>
              </a:rPr>
              <a:t>After arithmetic, the final few decimal places can be wrong</a:t>
            </a:r>
            <a:endParaRPr sz="2933" dirty="0">
              <a:latin typeface="Helvetica Neue Light" panose="02000403000000020004" pitchFamily="2" charset="0"/>
              <a:ea typeface="Helvetica Neue Light" panose="02000403000000020004" pitchFamily="2" charset="0"/>
            </a:endParaRPr>
          </a:p>
        </p:txBody>
      </p:sp>
      <p:sp>
        <p:nvSpPr>
          <p:cNvPr id="114" name="Google Shape;114;p23"/>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dirty="0" err="1">
                <a:solidFill>
                  <a:schemeClr val="accent1"/>
                </a:solidFill>
                <a:latin typeface="+mj-lt"/>
              </a:rPr>
              <a:t>Ints</a:t>
            </a:r>
            <a:r>
              <a:rPr lang="en" dirty="0">
                <a:solidFill>
                  <a:schemeClr val="accent1"/>
                </a:solidFill>
                <a:latin typeface="+mj-lt"/>
              </a:rPr>
              <a:t> and Floats</a:t>
            </a:r>
            <a:endParaRPr dirty="0">
              <a:solidFill>
                <a:schemeClr val="accent1"/>
              </a:solidFill>
              <a:latin typeface="+mj-lt"/>
            </a:endParaRPr>
          </a:p>
        </p:txBody>
      </p:sp>
    </p:spTree>
    <p:extLst>
      <p:ext uri="{BB962C8B-B14F-4D97-AF65-F5344CB8AC3E}">
        <p14:creationId xmlns:p14="http://schemas.microsoft.com/office/powerpoint/2010/main" val="176056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body" idx="1"/>
          </p:nvPr>
        </p:nvSpPr>
        <p:spPr>
          <a:xfrm>
            <a:off x="609600" y="1295400"/>
            <a:ext cx="10972800" cy="4031200"/>
          </a:xfrm>
          <a:prstGeom prst="rect">
            <a:avLst/>
          </a:prstGeom>
        </p:spPr>
        <p:txBody>
          <a:bodyPr spcFirstLastPara="1" vert="horz" wrap="square" lIns="121900" tIns="121900" rIns="121900" bIns="121900" rtlCol="0" anchor="t" anchorCtr="0">
            <a:noAutofit/>
          </a:bodyPr>
          <a:lstStyle/>
          <a:p>
            <a:pPr marL="0" indent="0">
              <a:buNone/>
            </a:pPr>
            <a:r>
              <a:rPr lang="en" dirty="0">
                <a:latin typeface="Helvetica Neue Light" panose="02000403000000020004" pitchFamily="2" charset="0"/>
                <a:ea typeface="Helvetica Neue Light" panose="02000403000000020004" pitchFamily="2" charset="0"/>
              </a:rPr>
              <a:t>Rank the results of the following expressions in order from least to greatest</a:t>
            </a:r>
            <a:endParaRPr dirty="0">
              <a:latin typeface="Helvetica Neue Light" panose="02000403000000020004" pitchFamily="2" charset="0"/>
              <a:ea typeface="Helvetica Neue Light" panose="02000403000000020004" pitchFamily="2" charset="0"/>
            </a:endParaRPr>
          </a:p>
          <a:p>
            <a:pPr marL="1219170">
              <a:lnSpc>
                <a:spcPct val="150000"/>
              </a:lnSpc>
              <a:spcBef>
                <a:spcPts val="533"/>
              </a:spcBef>
              <a:buFont typeface="Courier New"/>
              <a:buAutoNum type="alphaUcPeriod"/>
            </a:pPr>
            <a:r>
              <a:rPr lang="en" dirty="0">
                <a:latin typeface="Courier New"/>
                <a:ea typeface="Courier New"/>
                <a:cs typeface="Courier New"/>
                <a:sym typeface="Courier New"/>
              </a:rPr>
              <a:t>3 * 10 ** 10</a:t>
            </a:r>
            <a:endParaRPr dirty="0">
              <a:latin typeface="Courier New"/>
              <a:ea typeface="Courier New"/>
              <a:cs typeface="Courier New"/>
              <a:sym typeface="Courier New"/>
            </a:endParaRPr>
          </a:p>
          <a:p>
            <a:pPr marL="1219170">
              <a:lnSpc>
                <a:spcPct val="150000"/>
              </a:lnSpc>
              <a:buFont typeface="Courier New"/>
              <a:buAutoNum type="alphaUcPeriod"/>
            </a:pPr>
            <a:r>
              <a:rPr lang="en" dirty="0">
                <a:latin typeface="Courier New"/>
                <a:ea typeface="Courier New"/>
                <a:cs typeface="Courier New"/>
                <a:sym typeface="Courier New"/>
              </a:rPr>
              <a:t>10 * 3 ** 10</a:t>
            </a:r>
            <a:endParaRPr dirty="0">
              <a:latin typeface="Courier New"/>
              <a:ea typeface="Courier New"/>
              <a:cs typeface="Courier New"/>
              <a:sym typeface="Courier New"/>
            </a:endParaRPr>
          </a:p>
          <a:p>
            <a:pPr marL="1219170">
              <a:lnSpc>
                <a:spcPct val="150000"/>
              </a:lnSpc>
              <a:buFont typeface="Courier New"/>
              <a:buAutoNum type="alphaUcPeriod"/>
            </a:pPr>
            <a:r>
              <a:rPr lang="en" dirty="0">
                <a:latin typeface="Courier New"/>
                <a:ea typeface="Courier New"/>
                <a:cs typeface="Courier New"/>
                <a:sym typeface="Courier New"/>
              </a:rPr>
              <a:t>(10 * 3) ** 10</a:t>
            </a:r>
            <a:endParaRPr dirty="0">
              <a:latin typeface="Courier New"/>
              <a:ea typeface="Courier New"/>
              <a:cs typeface="Courier New"/>
              <a:sym typeface="Courier New"/>
            </a:endParaRPr>
          </a:p>
          <a:p>
            <a:pPr marL="1219170">
              <a:lnSpc>
                <a:spcPct val="150000"/>
              </a:lnSpc>
              <a:buFont typeface="Courier New"/>
              <a:buAutoNum type="alphaUcPeriod"/>
            </a:pPr>
            <a:r>
              <a:rPr lang="en" dirty="0">
                <a:latin typeface="Courier New"/>
                <a:ea typeface="Courier New"/>
                <a:cs typeface="Courier New"/>
                <a:sym typeface="Courier New"/>
              </a:rPr>
              <a:t>10 / 3 / 10</a:t>
            </a:r>
            <a:endParaRPr dirty="0">
              <a:latin typeface="Courier New"/>
              <a:ea typeface="Courier New"/>
              <a:cs typeface="Courier New"/>
              <a:sym typeface="Courier New"/>
            </a:endParaRPr>
          </a:p>
          <a:p>
            <a:pPr marL="1219170">
              <a:lnSpc>
                <a:spcPct val="150000"/>
              </a:lnSpc>
              <a:buFont typeface="Courier New"/>
              <a:buAutoNum type="alphaUcPeriod"/>
            </a:pPr>
            <a:r>
              <a:rPr lang="en" dirty="0">
                <a:latin typeface="Courier New"/>
                <a:ea typeface="Courier New"/>
                <a:cs typeface="Courier New"/>
                <a:sym typeface="Courier New"/>
              </a:rPr>
              <a:t>10 / (3 / 10)</a:t>
            </a:r>
            <a:endParaRPr dirty="0">
              <a:latin typeface="Courier New"/>
              <a:ea typeface="Courier New"/>
              <a:cs typeface="Courier New"/>
              <a:sym typeface="Courier New"/>
            </a:endParaRPr>
          </a:p>
        </p:txBody>
      </p:sp>
      <p:sp>
        <p:nvSpPr>
          <p:cNvPr id="120" name="Google Shape;120;p24"/>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dirty="0">
                <a:solidFill>
                  <a:schemeClr val="accent1"/>
                </a:solidFill>
                <a:latin typeface="+mj-lt"/>
              </a:rPr>
              <a:t>Arithmetic Question</a:t>
            </a:r>
            <a:endParaRPr dirty="0">
              <a:solidFill>
                <a:schemeClr val="accent1"/>
              </a:solidFill>
              <a:latin typeface="+mj-lt"/>
            </a:endParaRPr>
          </a:p>
        </p:txBody>
      </p:sp>
      <p:sp>
        <p:nvSpPr>
          <p:cNvPr id="6" name="TextBox 5">
            <a:extLst>
              <a:ext uri="{FF2B5EF4-FFF2-40B4-BE49-F238E27FC236}">
                <a16:creationId xmlns:a16="http://schemas.microsoft.com/office/drawing/2014/main" id="{AAA4FD5B-6E96-3B4B-8310-D3E2E5903B96}"/>
              </a:ext>
            </a:extLst>
          </p:cNvPr>
          <p:cNvSpPr txBox="1"/>
          <p:nvPr/>
        </p:nvSpPr>
        <p:spPr>
          <a:xfrm>
            <a:off x="5841900" y="3083743"/>
            <a:ext cx="5740500" cy="1569660"/>
          </a:xfrm>
          <a:prstGeom prst="rect">
            <a:avLst/>
          </a:prstGeom>
          <a:noFill/>
        </p:spPr>
        <p:txBody>
          <a:bodyPr wrap="square" rtlCol="0">
            <a:spAutoFit/>
          </a:bodyPr>
          <a:lstStyle/>
          <a:p>
            <a:r>
              <a:rPr lang="en-US" sz="4800" b="1" dirty="0">
                <a:latin typeface="Courier" pitchFamily="2" charset="0"/>
                <a:hlinkClick r:id="rId3"/>
              </a:rPr>
              <a:t>http://bit.ly/ FoDS-f18-0829-1</a:t>
            </a:r>
            <a:endParaRPr lang="en-US" sz="4800" b="1" dirty="0">
              <a:latin typeface="Courier" pitchFamily="2" charset="0"/>
            </a:endParaRPr>
          </a:p>
        </p:txBody>
      </p:sp>
    </p:spTree>
    <p:extLst>
      <p:ext uri="{BB962C8B-B14F-4D97-AF65-F5344CB8AC3E}">
        <p14:creationId xmlns:p14="http://schemas.microsoft.com/office/powerpoint/2010/main" val="122040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Plan For The Day (PFTD)</a:t>
            </a:r>
          </a:p>
        </p:txBody>
      </p:sp>
      <p:sp>
        <p:nvSpPr>
          <p:cNvPr id="3" name="Content Placeholder 2"/>
          <p:cNvSpPr>
            <a:spLocks noGrp="1"/>
          </p:cNvSpPr>
          <p:nvPr>
            <p:ph idx="1"/>
          </p:nvPr>
        </p:nvSpPr>
        <p:spPr/>
        <p:txBody>
          <a:bodyPr>
            <a:normAutofit/>
          </a:bodyPr>
          <a:lstStyle/>
          <a:p>
            <a:pPr>
              <a:spcAft>
                <a:spcPts val="600"/>
              </a:spcAft>
            </a:pPr>
            <a:r>
              <a:rPr lang="en-US" b="0" dirty="0">
                <a:latin typeface="Helvetica Neue Light"/>
                <a:ea typeface="ＭＳ Ｐゴシック" charset="0"/>
                <a:cs typeface="Helvetica Neue Light"/>
              </a:rPr>
              <a:t>Be able to understand how association can lead to uncovering </a:t>
            </a:r>
            <a:r>
              <a:rPr lang="en-US" b="0" dirty="0" err="1">
                <a:latin typeface="Helvetica Neue Light"/>
                <a:ea typeface="ＭＳ Ｐゴシック" charset="0"/>
                <a:cs typeface="Helvetica Neue Light"/>
              </a:rPr>
              <a:t>causaility</a:t>
            </a:r>
            <a:endParaRPr lang="en-US" b="0" dirty="0">
              <a:latin typeface="Helvetica Neue Light"/>
              <a:ea typeface="ＭＳ Ｐゴシック" charset="0"/>
              <a:cs typeface="Helvetica Neue Light"/>
            </a:endParaRPr>
          </a:p>
          <a:p>
            <a:pPr>
              <a:spcAft>
                <a:spcPts val="600"/>
              </a:spcAft>
            </a:pPr>
            <a:r>
              <a:rPr lang="en-US" b="0" dirty="0">
                <a:latin typeface="Helvetica Neue Light"/>
                <a:ea typeface="ＭＳ Ｐゴシック" charset="0"/>
                <a:cs typeface="Helvetica Neue Light"/>
              </a:rPr>
              <a:t>Be able to use a </a:t>
            </a:r>
            <a:r>
              <a:rPr lang="en-US" b="0" dirty="0" err="1">
                <a:latin typeface="Helvetica Neue Light"/>
                <a:ea typeface="ＭＳ Ｐゴシック" charset="0"/>
                <a:cs typeface="Helvetica Neue Light"/>
              </a:rPr>
              <a:t>Jupyter</a:t>
            </a:r>
            <a:r>
              <a:rPr lang="en-US" b="0" dirty="0">
                <a:latin typeface="Helvetica Neue Light"/>
                <a:ea typeface="ＭＳ Ｐゴシック" charset="0"/>
                <a:cs typeface="Helvetica Neue Light"/>
              </a:rPr>
              <a:t> notebook</a:t>
            </a:r>
            <a:r>
              <a:rPr lang="en-US" dirty="0">
                <a:latin typeface="Helvetica Neue Light"/>
                <a:ea typeface="ＭＳ Ｐゴシック" charset="0"/>
                <a:cs typeface="Helvetica Neue Light"/>
              </a:rPr>
              <a:t> and the testing framework </a:t>
            </a:r>
          </a:p>
          <a:p>
            <a:pPr>
              <a:spcAft>
                <a:spcPts val="600"/>
              </a:spcAft>
            </a:pPr>
            <a:r>
              <a:rPr lang="en-US" b="0" dirty="0">
                <a:latin typeface="Helvetica Neue Light"/>
                <a:ea typeface="ＭＳ Ｐゴシック" charset="0"/>
                <a:cs typeface="Helvetica Neue Light"/>
              </a:rPr>
              <a:t>Be able to compute values with some basic Python expressions</a:t>
            </a:r>
          </a:p>
        </p:txBody>
      </p:sp>
      <p:sp>
        <p:nvSpPr>
          <p:cNvPr id="6" name="Slide Number Placeholder 5"/>
          <p:cNvSpPr>
            <a:spLocks noGrp="1"/>
          </p:cNvSpPr>
          <p:nvPr>
            <p:ph type="sldNum" sz="quarter" idx="12"/>
          </p:nvPr>
        </p:nvSpPr>
        <p:spPr/>
        <p:txBody>
          <a:bodyPr/>
          <a:lstStyle/>
          <a:p>
            <a:fld id="{CCE1C50A-A548-314E-A0B9-6004DAD6FBA4}" type="slidenum">
              <a:rPr lang="en-US" smtClean="0"/>
              <a:pPr/>
              <a:t>2</a:t>
            </a:fld>
            <a:endParaRPr lang="en-US"/>
          </a:p>
        </p:txBody>
      </p:sp>
    </p:spTree>
    <p:extLst>
      <p:ext uri="{BB962C8B-B14F-4D97-AF65-F5344CB8AC3E}">
        <p14:creationId xmlns:p14="http://schemas.microsoft.com/office/powerpoint/2010/main" val="1204425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FC3A-C237-424D-A4A0-7AFB55D6D316}"/>
              </a:ext>
            </a:extLst>
          </p:cNvPr>
          <p:cNvSpPr>
            <a:spLocks noGrp="1"/>
          </p:cNvSpPr>
          <p:nvPr>
            <p:ph type="title"/>
          </p:nvPr>
        </p:nvSpPr>
        <p:spPr/>
        <p:txBody>
          <a:bodyPr/>
          <a:lstStyle/>
          <a:p>
            <a:r>
              <a:rPr lang="en-US" b="1" dirty="0"/>
              <a:t>What’s next?</a:t>
            </a:r>
          </a:p>
        </p:txBody>
      </p:sp>
      <p:sp>
        <p:nvSpPr>
          <p:cNvPr id="3" name="Content Placeholder 2">
            <a:extLst>
              <a:ext uri="{FF2B5EF4-FFF2-40B4-BE49-F238E27FC236}">
                <a16:creationId xmlns:a16="http://schemas.microsoft.com/office/drawing/2014/main" id="{2D4D5E85-9BC7-9B40-993C-3FE5817CA190}"/>
              </a:ext>
            </a:extLst>
          </p:cNvPr>
          <p:cNvSpPr>
            <a:spLocks noGrp="1"/>
          </p:cNvSpPr>
          <p:nvPr>
            <p:ph idx="1"/>
          </p:nvPr>
        </p:nvSpPr>
        <p:spPr/>
        <p:txBody>
          <a:bodyPr/>
          <a:lstStyle/>
          <a:p>
            <a:r>
              <a:rPr lang="en-US" dirty="0"/>
              <a:t>Review Chapter 2 and 3 of </a:t>
            </a:r>
            <a:r>
              <a:rPr lang="en-US" i="1" dirty="0">
                <a:hlinkClick r:id="rId2"/>
              </a:rPr>
              <a:t>Computational and Inferential Thinking</a:t>
            </a:r>
            <a:endParaRPr lang="en-US" i="1" dirty="0"/>
          </a:p>
          <a:p>
            <a:endParaRPr lang="en-US" i="1" dirty="0"/>
          </a:p>
          <a:p>
            <a:r>
              <a:rPr lang="en-US" dirty="0"/>
              <a:t>Complete the team-maker survey (Will be published to website on </a:t>
            </a:r>
            <a:r>
              <a:rPr lang="en-US" b="1" dirty="0"/>
              <a:t>Thursday</a:t>
            </a:r>
            <a:r>
              <a:rPr lang="en-US" dirty="0"/>
              <a:t>!)</a:t>
            </a:r>
          </a:p>
          <a:p>
            <a:endParaRPr lang="en-US" dirty="0"/>
          </a:p>
          <a:p>
            <a:r>
              <a:rPr lang="en-US" dirty="0"/>
              <a:t>Tell a friend</a:t>
            </a:r>
          </a:p>
          <a:p>
            <a:pPr lvl="1"/>
            <a:r>
              <a:rPr lang="en-US" dirty="0"/>
              <a:t>There’s still space!</a:t>
            </a:r>
          </a:p>
        </p:txBody>
      </p:sp>
    </p:spTree>
    <p:extLst>
      <p:ext uri="{BB962C8B-B14F-4D97-AF65-F5344CB8AC3E}">
        <p14:creationId xmlns:p14="http://schemas.microsoft.com/office/powerpoint/2010/main" val="226703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5FC3-FDD3-BE4C-8D08-1C1D81A5D84D}"/>
              </a:ext>
            </a:extLst>
          </p:cNvPr>
          <p:cNvSpPr>
            <a:spLocks noGrp="1"/>
          </p:cNvSpPr>
          <p:nvPr>
            <p:ph type="title"/>
          </p:nvPr>
        </p:nvSpPr>
        <p:spPr/>
        <p:txBody>
          <a:bodyPr>
            <a:normAutofit/>
          </a:bodyPr>
          <a:lstStyle/>
          <a:p>
            <a:r>
              <a:rPr lang="en-US" sz="4800" b="1" dirty="0">
                <a:latin typeface="+mj-lt"/>
              </a:rPr>
              <a:t>Causality</a:t>
            </a:r>
          </a:p>
        </p:txBody>
      </p:sp>
    </p:spTree>
    <p:extLst>
      <p:ext uri="{BB962C8B-B14F-4D97-AF65-F5344CB8AC3E}">
        <p14:creationId xmlns:p14="http://schemas.microsoft.com/office/powerpoint/2010/main" val="267625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4"/>
          <p:cNvSpPr/>
          <p:nvPr/>
        </p:nvSpPr>
        <p:spPr>
          <a:xfrm>
            <a:off x="7360367" y="5764867"/>
            <a:ext cx="4114400" cy="406400"/>
          </a:xfrm>
          <a:prstGeom prst="rect">
            <a:avLst/>
          </a:prstGeom>
          <a:noFill/>
          <a:ln>
            <a:noFill/>
          </a:ln>
        </p:spPr>
        <p:txBody>
          <a:bodyPr spcFirstLastPara="1" wrap="square" lIns="23267" tIns="23267" rIns="23267" bIns="23267" anchor="ctr" anchorCtr="0">
            <a:noAutofit/>
          </a:bodyPr>
          <a:lstStyle/>
          <a:p>
            <a:pPr marL="67732" marR="67732"/>
            <a:endParaRPr sz="1333" dirty="0"/>
          </a:p>
        </p:txBody>
      </p:sp>
      <p:sp>
        <p:nvSpPr>
          <p:cNvPr id="104" name="Google Shape;104;p24"/>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dirty="0">
                <a:solidFill>
                  <a:srgbClr val="3B7EA1"/>
                </a:solidFill>
                <a:latin typeface="+mj-lt"/>
              </a:rPr>
              <a:t>Cholera &amp; John Snow?</a:t>
            </a:r>
            <a:endParaRPr dirty="0">
              <a:solidFill>
                <a:srgbClr val="3B7EA1"/>
              </a:solidFill>
              <a:latin typeface="+mj-lt"/>
            </a:endParaRPr>
          </a:p>
        </p:txBody>
      </p:sp>
      <p:pic>
        <p:nvPicPr>
          <p:cNvPr id="2" name="Picture 1">
            <a:extLst>
              <a:ext uri="{FF2B5EF4-FFF2-40B4-BE49-F238E27FC236}">
                <a16:creationId xmlns:a16="http://schemas.microsoft.com/office/drawing/2014/main" id="{31B9C026-098F-4A41-90C7-8AED55142AFE}"/>
              </a:ext>
            </a:extLst>
          </p:cNvPr>
          <p:cNvPicPr>
            <a:picLocks noChangeAspect="1"/>
          </p:cNvPicPr>
          <p:nvPr/>
        </p:nvPicPr>
        <p:blipFill>
          <a:blip r:embed="rId3"/>
          <a:stretch>
            <a:fillRect/>
          </a:stretch>
        </p:blipFill>
        <p:spPr>
          <a:xfrm>
            <a:off x="2971101" y="1559455"/>
            <a:ext cx="5897017" cy="4127912"/>
          </a:xfrm>
          <a:prstGeom prst="rect">
            <a:avLst/>
          </a:prstGeom>
        </p:spPr>
      </p:pic>
    </p:spTree>
    <p:extLst>
      <p:ext uri="{BB962C8B-B14F-4D97-AF65-F5344CB8AC3E}">
        <p14:creationId xmlns:p14="http://schemas.microsoft.com/office/powerpoint/2010/main" val="24593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9"/>
          <p:cNvSpPr txBox="1">
            <a:spLocks noGrp="1"/>
          </p:cNvSpPr>
          <p:nvPr>
            <p:ph type="title"/>
          </p:nvPr>
        </p:nvSpPr>
        <p:spPr>
          <a:xfrm>
            <a:off x="609600" y="289700"/>
            <a:ext cx="10972800" cy="901200"/>
          </a:xfrm>
          <a:prstGeom prst="rect">
            <a:avLst/>
          </a:prstGeom>
        </p:spPr>
        <p:txBody>
          <a:bodyPr spcFirstLastPara="1" vert="horz" wrap="square" lIns="121900" tIns="121900" rIns="121900" bIns="121900" rtlCol="0" anchor="b" anchorCtr="0">
            <a:noAutofit/>
          </a:bodyPr>
          <a:lstStyle/>
          <a:p>
            <a:r>
              <a:rPr lang="en" dirty="0">
                <a:solidFill>
                  <a:schemeClr val="accent1"/>
                </a:solidFill>
                <a:latin typeface="+mj-lt"/>
              </a:rPr>
              <a:t>Miasmas, </a:t>
            </a:r>
            <a:r>
              <a:rPr lang="en" dirty="0" err="1">
                <a:solidFill>
                  <a:schemeClr val="accent1"/>
                </a:solidFill>
                <a:latin typeface="+mj-lt"/>
              </a:rPr>
              <a:t>miasmatism</a:t>
            </a:r>
            <a:r>
              <a:rPr lang="en" dirty="0">
                <a:solidFill>
                  <a:schemeClr val="accent1"/>
                </a:solidFill>
                <a:latin typeface="+mj-lt"/>
              </a:rPr>
              <a:t>, </a:t>
            </a:r>
            <a:r>
              <a:rPr lang="en" dirty="0" err="1">
                <a:solidFill>
                  <a:schemeClr val="accent1"/>
                </a:solidFill>
                <a:latin typeface="+mj-lt"/>
              </a:rPr>
              <a:t>miasmatists</a:t>
            </a:r>
            <a:r>
              <a:rPr lang="en" dirty="0">
                <a:solidFill>
                  <a:schemeClr val="accent1"/>
                </a:solidFill>
                <a:latin typeface="+mj-lt"/>
              </a:rPr>
              <a:t> </a:t>
            </a:r>
            <a:endParaRPr dirty="0">
              <a:solidFill>
                <a:schemeClr val="accent1"/>
              </a:solidFill>
              <a:latin typeface="+mj-lt"/>
            </a:endParaRPr>
          </a:p>
        </p:txBody>
      </p:sp>
      <p:sp>
        <p:nvSpPr>
          <p:cNvPr id="133" name="Google Shape;133;p29"/>
          <p:cNvSpPr txBox="1">
            <a:spLocks noGrp="1"/>
          </p:cNvSpPr>
          <p:nvPr>
            <p:ph type="body" idx="1"/>
          </p:nvPr>
        </p:nvSpPr>
        <p:spPr>
          <a:prstGeom prst="rect">
            <a:avLst/>
          </a:prstGeom>
          <a:solidFill>
            <a:srgbClr val="FFFFFF"/>
          </a:solidFill>
          <a:ln>
            <a:noFill/>
          </a:ln>
        </p:spPr>
        <p:txBody>
          <a:bodyPr spcFirstLastPara="1" vert="horz" wrap="square" lIns="23267" tIns="23267" rIns="23267" bIns="23267" rtlCol="0" anchor="ctr" anchorCtr="0">
            <a:noAutofit/>
          </a:bodyPr>
          <a:lstStyle/>
          <a:p>
            <a:pPr marR="67732">
              <a:buClr>
                <a:srgbClr val="C4820E"/>
              </a:buClr>
              <a:buFont typeface="Arial"/>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Bad smells given off by waste and rotting matter</a:t>
            </a:r>
            <a:endParaRPr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endParaRPr>
          </a:p>
          <a:p>
            <a:pPr marR="67732">
              <a:buClr>
                <a:srgbClr val="C4820E"/>
              </a:buClr>
              <a:buFont typeface="Arial"/>
              <a:buChar char="●"/>
            </a:pPr>
            <a:r>
              <a:rPr lang="en" i="1"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Believed to be the main source of disease</a:t>
            </a:r>
            <a:endParaRPr sz="1600" i="1" dirty="0">
              <a:solidFill>
                <a:srgbClr val="000000"/>
              </a:solidFill>
              <a:latin typeface="Helvetica Neue Light" panose="02000403000000020004" pitchFamily="2" charset="0"/>
              <a:ea typeface="Helvetica Neue Light" panose="02000403000000020004" pitchFamily="2" charset="0"/>
              <a:cs typeface="Arial"/>
              <a:sym typeface="Arial"/>
            </a:endParaRPr>
          </a:p>
          <a:p>
            <a:pPr marR="67732">
              <a:buClr>
                <a:srgbClr val="C4820E"/>
              </a:buClr>
              <a:buFont typeface="Arial"/>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Suggested remedies:</a:t>
            </a:r>
            <a:endParaRPr dirty="0">
              <a:solidFill>
                <a:srgbClr val="000000"/>
              </a:solidFill>
              <a:latin typeface="Helvetica Neue Light" panose="02000403000000020004" pitchFamily="2" charset="0"/>
              <a:ea typeface="Helvetica Neue Light" panose="02000403000000020004" pitchFamily="2" charset="0"/>
            </a:endParaRPr>
          </a:p>
          <a:p>
            <a:pPr marR="67732" lvl="1">
              <a:spcBef>
                <a:spcPts val="0"/>
              </a:spcBef>
              <a:buClr>
                <a:srgbClr val="C4820E"/>
              </a:buClr>
              <a:buFont typeface="Arial"/>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a:t>
            </a:r>
            <a:r>
              <a:rPr lang="en" i="1"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fly to </a:t>
            </a:r>
            <a:r>
              <a:rPr lang="en" i="1" u="none" strike="noStrike" cap="none" dirty="0" err="1">
                <a:solidFill>
                  <a:srgbClr val="000000"/>
                </a:solidFill>
                <a:latin typeface="Helvetica Neue Light" panose="02000403000000020004" pitchFamily="2" charset="0"/>
                <a:ea typeface="Helvetica Neue Light" panose="02000403000000020004" pitchFamily="2" charset="0"/>
                <a:cs typeface="Arial"/>
                <a:sym typeface="Arial"/>
              </a:rPr>
              <a:t>clene</a:t>
            </a:r>
            <a:r>
              <a:rPr lang="en" i="1"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 air</a:t>
            </a: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a:t>
            </a:r>
            <a:endParaRPr dirty="0">
              <a:solidFill>
                <a:srgbClr val="000000"/>
              </a:solidFill>
              <a:latin typeface="Helvetica Neue Light" panose="02000403000000020004" pitchFamily="2" charset="0"/>
              <a:ea typeface="Helvetica Neue Light" panose="02000403000000020004" pitchFamily="2" charset="0"/>
            </a:endParaRPr>
          </a:p>
          <a:p>
            <a:pPr marR="67732" lvl="1">
              <a:spcBef>
                <a:spcPts val="0"/>
              </a:spcBef>
              <a:buClr>
                <a:srgbClr val="C4820E"/>
              </a:buClr>
              <a:buFont typeface="Arial"/>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a:t>
            </a:r>
            <a:r>
              <a:rPr lang="en" i="1"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a pocket full </a:t>
            </a:r>
            <a:r>
              <a:rPr lang="en" i="1" u="none" strike="noStrike" cap="none" dirty="0" err="1">
                <a:solidFill>
                  <a:srgbClr val="000000"/>
                </a:solidFill>
                <a:latin typeface="Helvetica Neue Light" panose="02000403000000020004" pitchFamily="2" charset="0"/>
                <a:ea typeface="Helvetica Neue Light" panose="02000403000000020004" pitchFamily="2" charset="0"/>
                <a:cs typeface="Arial"/>
                <a:sym typeface="Arial"/>
              </a:rPr>
              <a:t>o’posies</a:t>
            </a:r>
            <a:r>
              <a:rPr lang="en" dirty="0">
                <a:solidFill>
                  <a:srgbClr val="000000"/>
                </a:solidFill>
                <a:latin typeface="Helvetica Neue Light" panose="02000403000000020004" pitchFamily="2" charset="0"/>
                <a:ea typeface="Helvetica Neue Light" panose="02000403000000020004" pitchFamily="2" charset="0"/>
              </a:rPr>
              <a:t>”</a:t>
            </a:r>
            <a:endParaRPr dirty="0">
              <a:solidFill>
                <a:srgbClr val="000000"/>
              </a:solidFill>
              <a:latin typeface="Helvetica Neue Light" panose="02000403000000020004" pitchFamily="2" charset="0"/>
              <a:ea typeface="Helvetica Neue Light" panose="02000403000000020004" pitchFamily="2" charset="0"/>
            </a:endParaRPr>
          </a:p>
          <a:p>
            <a:pPr marR="67732" lvl="1">
              <a:spcBef>
                <a:spcPts val="0"/>
              </a:spcBef>
              <a:buClr>
                <a:srgbClr val="C4820E"/>
              </a:buClr>
              <a:buFont typeface="Arial"/>
              <a:buChar char="○"/>
            </a:pPr>
            <a:r>
              <a:rPr lang="en" dirty="0">
                <a:solidFill>
                  <a:srgbClr val="000000"/>
                </a:solidFill>
                <a:latin typeface="Helvetica Neue Light" panose="02000403000000020004" pitchFamily="2" charset="0"/>
                <a:ea typeface="Helvetica Neue Light" panose="02000403000000020004" pitchFamily="2" charset="0"/>
              </a:rPr>
              <a:t>“</a:t>
            </a:r>
            <a:r>
              <a:rPr lang="en" i="1"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fire off barrels of gunpowder</a:t>
            </a:r>
            <a:r>
              <a:rPr lang="en" dirty="0">
                <a:solidFill>
                  <a:srgbClr val="000000"/>
                </a:solidFill>
                <a:latin typeface="Helvetica Neue Light" panose="02000403000000020004" pitchFamily="2" charset="0"/>
                <a:ea typeface="Helvetica Neue Light" panose="02000403000000020004" pitchFamily="2" charset="0"/>
              </a:rPr>
              <a:t>”</a:t>
            </a:r>
            <a:endParaRPr sz="1600" dirty="0">
              <a:solidFill>
                <a:srgbClr val="000000"/>
              </a:solidFill>
              <a:latin typeface="Helvetica Neue Light" panose="02000403000000020004" pitchFamily="2" charset="0"/>
              <a:ea typeface="Helvetica Neue Light" panose="02000403000000020004" pitchFamily="2" charset="0"/>
              <a:cs typeface="Arial"/>
              <a:sym typeface="Arial"/>
            </a:endParaRPr>
          </a:p>
          <a:p>
            <a:pPr marR="67732">
              <a:buClr>
                <a:srgbClr val="C4820E"/>
              </a:buClr>
              <a:buFont typeface="Arial"/>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Staunch believers:</a:t>
            </a:r>
            <a:endParaRPr dirty="0">
              <a:solidFill>
                <a:srgbClr val="000000"/>
              </a:solidFill>
              <a:latin typeface="Helvetica Neue Light" panose="02000403000000020004" pitchFamily="2" charset="0"/>
              <a:ea typeface="Helvetica Neue Light" panose="02000403000000020004" pitchFamily="2" charset="0"/>
            </a:endParaRPr>
          </a:p>
          <a:p>
            <a:pPr marR="67732" lvl="1">
              <a:buClr>
                <a:srgbClr val="C4820E"/>
              </a:buClr>
              <a:buFont typeface="Arial"/>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Florence Nightingale</a:t>
            </a:r>
          </a:p>
          <a:p>
            <a:pPr marR="67732" lvl="1">
              <a:buClr>
                <a:srgbClr val="C4820E"/>
              </a:buClr>
              <a:buFont typeface="Arial"/>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Edwin Chadwick, Commissioner of the General Board of Health</a:t>
            </a:r>
            <a:endParaRPr dirty="0">
              <a:solidFill>
                <a:srgbClr val="000000"/>
              </a:solidFill>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337436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25"/>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dirty="0">
                <a:solidFill>
                  <a:srgbClr val="3B7EA1"/>
                </a:solidFill>
                <a:latin typeface="+mj-lt"/>
              </a:rPr>
              <a:t>Observation</a:t>
            </a:r>
            <a:endParaRPr dirty="0">
              <a:solidFill>
                <a:srgbClr val="3B7EA1"/>
              </a:solidFill>
              <a:latin typeface="+mj-lt"/>
            </a:endParaRPr>
          </a:p>
        </p:txBody>
      </p:sp>
      <p:sp>
        <p:nvSpPr>
          <p:cNvPr id="109" name="Google Shape;109;p25"/>
          <p:cNvSpPr txBox="1">
            <a:spLocks noGrp="1"/>
          </p:cNvSpPr>
          <p:nvPr>
            <p:ph type="body" idx="1"/>
          </p:nvPr>
        </p:nvSpPr>
        <p:spPr>
          <a:prstGeom prst="rect">
            <a:avLst/>
          </a:prstGeom>
          <a:noFill/>
          <a:ln>
            <a:noFill/>
          </a:ln>
        </p:spPr>
        <p:txBody>
          <a:bodyPr spcFirstLastPara="1" vert="horz" wrap="square" lIns="0" tIns="0" rIns="0" bIns="0" rtlCol="0" anchor="t" anchorCtr="0">
            <a:noAutofit/>
          </a:bodyPr>
          <a:lstStyle/>
          <a:p>
            <a:pPr marR="152396">
              <a:buClr>
                <a:schemeClr val="tx1"/>
              </a:buClr>
              <a:buFont typeface="Arial" panose="020B0604020202020204" pitchFamily="34" charset="0"/>
              <a:buChar char="•"/>
            </a:pPr>
            <a:r>
              <a:rPr lang="en" b="1" dirty="0">
                <a:solidFill>
                  <a:srgbClr val="003262"/>
                </a:solidFill>
              </a:rPr>
              <a:t>i</a:t>
            </a:r>
            <a:r>
              <a:rPr lang="en" b="1" i="0" u="none" strike="noStrike" cap="none" dirty="0">
                <a:solidFill>
                  <a:srgbClr val="003262"/>
                </a:solidFill>
                <a:latin typeface="Arial"/>
                <a:ea typeface="Arial"/>
                <a:cs typeface="Arial"/>
                <a:sym typeface="Arial"/>
              </a:rPr>
              <a:t>ndividuals</a:t>
            </a:r>
            <a:r>
              <a:rPr lang="en" b="0" i="0" u="none" strike="noStrike" cap="none" dirty="0">
                <a:solidFill>
                  <a:srgbClr val="000000"/>
                </a:solidFill>
                <a:latin typeface="Arial"/>
                <a:ea typeface="Arial"/>
                <a:cs typeface="Arial"/>
                <a:sym typeface="Arial"/>
              </a:rPr>
              <a:t>, study subjects, participants, units</a:t>
            </a:r>
            <a:endParaRPr dirty="0">
              <a:solidFill>
                <a:srgbClr val="000000"/>
              </a:solidFill>
            </a:endParaRPr>
          </a:p>
          <a:p>
            <a:pPr marR="152396" lvl="1">
              <a:spcBef>
                <a:spcPts val="0"/>
              </a:spcBef>
              <a:buClr>
                <a:schemeClr val="tx1"/>
              </a:buClr>
              <a:buFont typeface="Arial" panose="020B0604020202020204" pitchFamily="34" charset="0"/>
              <a:buChar char="•"/>
            </a:pPr>
            <a:r>
              <a:rPr lang="en-US" b="0" i="1" u="none" strike="noStrike" cap="none" dirty="0">
                <a:solidFill>
                  <a:srgbClr val="003262"/>
                </a:solidFill>
                <a:latin typeface="Arial"/>
                <a:ea typeface="Arial"/>
                <a:cs typeface="Arial"/>
                <a:sym typeface="Arial"/>
              </a:rPr>
              <a:t>People living in 1854 London</a:t>
            </a:r>
            <a:endParaRPr b="0" i="1" u="none" strike="noStrike" cap="none" dirty="0">
              <a:solidFill>
                <a:srgbClr val="003262"/>
              </a:solidFill>
              <a:latin typeface="Arial"/>
              <a:ea typeface="Arial"/>
              <a:cs typeface="Arial"/>
              <a:sym typeface="Arial"/>
            </a:endParaRPr>
          </a:p>
          <a:p>
            <a:pPr marL="457200" marR="152396" indent="-457200">
              <a:buClr>
                <a:schemeClr val="tx1"/>
              </a:buClr>
              <a:buFont typeface="Arial" panose="020B0604020202020204" pitchFamily="34" charset="0"/>
              <a:buChar char="•"/>
            </a:pPr>
            <a:endParaRPr b="0" i="1" u="none" strike="noStrike" cap="none" dirty="0">
              <a:solidFill>
                <a:srgbClr val="000000"/>
              </a:solidFill>
              <a:latin typeface="Arial"/>
              <a:ea typeface="Arial"/>
              <a:cs typeface="Arial"/>
              <a:sym typeface="Arial"/>
            </a:endParaRPr>
          </a:p>
          <a:p>
            <a:pPr marR="152396">
              <a:buClr>
                <a:schemeClr val="tx1"/>
              </a:buClr>
              <a:buFont typeface="Arial" panose="020B0604020202020204" pitchFamily="34" charset="0"/>
              <a:buChar char="•"/>
            </a:pPr>
            <a:r>
              <a:rPr lang="en" b="1" i="0" u="none" strike="noStrike" cap="none" dirty="0">
                <a:solidFill>
                  <a:srgbClr val="003262"/>
                </a:solidFill>
                <a:latin typeface="Arial"/>
                <a:ea typeface="Arial"/>
                <a:cs typeface="Arial"/>
                <a:sym typeface="Arial"/>
              </a:rPr>
              <a:t>treatment</a:t>
            </a:r>
            <a:endParaRPr b="1" i="0" u="none" strike="noStrike" cap="none" dirty="0">
              <a:solidFill>
                <a:srgbClr val="003262"/>
              </a:solidFill>
              <a:latin typeface="Arial"/>
              <a:ea typeface="Arial"/>
              <a:cs typeface="Arial"/>
              <a:sym typeface="Arial"/>
            </a:endParaRPr>
          </a:p>
          <a:p>
            <a:pPr marR="152396" lvl="1">
              <a:spcBef>
                <a:spcPts val="0"/>
              </a:spcBef>
              <a:buClr>
                <a:schemeClr val="tx1"/>
              </a:buClr>
              <a:buFont typeface="Arial" panose="020B0604020202020204" pitchFamily="34" charset="0"/>
              <a:buChar char="•"/>
            </a:pPr>
            <a:r>
              <a:rPr lang="en-US" b="0" i="1" u="none" strike="noStrike" cap="none" dirty="0">
                <a:solidFill>
                  <a:srgbClr val="003262"/>
                </a:solidFill>
                <a:latin typeface="Arial"/>
                <a:ea typeface="Arial"/>
                <a:cs typeface="Arial"/>
                <a:sym typeface="Arial"/>
              </a:rPr>
              <a:t>Drinking water</a:t>
            </a:r>
            <a:endParaRPr b="0" i="1" u="none" strike="noStrike" cap="none" dirty="0">
              <a:solidFill>
                <a:srgbClr val="003262"/>
              </a:solidFill>
              <a:latin typeface="Arial"/>
              <a:ea typeface="Arial"/>
              <a:cs typeface="Arial"/>
              <a:sym typeface="Arial"/>
            </a:endParaRPr>
          </a:p>
          <a:p>
            <a:pPr marL="457200" marR="152396" indent="-457200">
              <a:buClr>
                <a:schemeClr val="tx1"/>
              </a:buClr>
              <a:buFont typeface="Arial" panose="020B0604020202020204" pitchFamily="34" charset="0"/>
              <a:buChar char="•"/>
            </a:pPr>
            <a:endParaRPr b="0" i="1" u="none" strike="noStrike" cap="none" dirty="0">
              <a:solidFill>
                <a:srgbClr val="000000"/>
              </a:solidFill>
              <a:latin typeface="Arial"/>
              <a:ea typeface="Arial"/>
              <a:cs typeface="Arial"/>
              <a:sym typeface="Arial"/>
            </a:endParaRPr>
          </a:p>
          <a:p>
            <a:pPr marR="152396">
              <a:buClr>
                <a:schemeClr val="tx1"/>
              </a:buClr>
              <a:buFont typeface="Arial" panose="020B0604020202020204" pitchFamily="34" charset="0"/>
              <a:buChar char="•"/>
            </a:pPr>
            <a:r>
              <a:rPr lang="en" b="1" i="0" u="none" strike="noStrike" cap="none" dirty="0">
                <a:solidFill>
                  <a:srgbClr val="003262"/>
                </a:solidFill>
                <a:latin typeface="Arial"/>
                <a:ea typeface="Arial"/>
                <a:cs typeface="Arial"/>
                <a:sym typeface="Arial"/>
              </a:rPr>
              <a:t>outcome</a:t>
            </a:r>
            <a:endParaRPr b="1" i="0" u="none" strike="noStrike" cap="none" dirty="0">
              <a:solidFill>
                <a:srgbClr val="003262"/>
              </a:solidFill>
              <a:latin typeface="Arial"/>
              <a:ea typeface="Arial"/>
              <a:cs typeface="Arial"/>
              <a:sym typeface="Arial"/>
            </a:endParaRPr>
          </a:p>
          <a:p>
            <a:pPr marR="152396" lvl="1">
              <a:spcBef>
                <a:spcPts val="0"/>
              </a:spcBef>
              <a:buClr>
                <a:schemeClr val="tx1"/>
              </a:buClr>
              <a:buFont typeface="Arial" panose="020B0604020202020204" pitchFamily="34" charset="0"/>
              <a:buChar char="•"/>
            </a:pPr>
            <a:r>
              <a:rPr lang="en" b="0" i="1" u="none" strike="noStrike" cap="none" dirty="0">
                <a:solidFill>
                  <a:srgbClr val="003262"/>
                </a:solidFill>
                <a:latin typeface="Arial"/>
                <a:ea typeface="Arial"/>
                <a:cs typeface="Arial"/>
                <a:sym typeface="Arial"/>
              </a:rPr>
              <a:t>Cholera</a:t>
            </a:r>
          </a:p>
          <a:p>
            <a:pPr marR="152396" lvl="1">
              <a:spcBef>
                <a:spcPts val="0"/>
              </a:spcBef>
              <a:buClr>
                <a:srgbClr val="C4820E"/>
              </a:buClr>
              <a:buFont typeface="Arial"/>
              <a:buChar char="○"/>
            </a:pPr>
            <a:endParaRPr lang="en" i="1" dirty="0">
              <a:solidFill>
                <a:srgbClr val="003262"/>
              </a:solidFill>
              <a:latin typeface="Arial"/>
              <a:ea typeface="Arial"/>
              <a:cs typeface="Arial"/>
              <a:sym typeface="Arial"/>
            </a:endParaRPr>
          </a:p>
          <a:p>
            <a:pPr marL="457200" marR="152396" indent="-457200"/>
            <a:r>
              <a:rPr lang="en-US" dirty="0">
                <a:solidFill>
                  <a:srgbClr val="000000"/>
                </a:solidFill>
                <a:latin typeface="Arial"/>
                <a:ea typeface="Arial"/>
                <a:cs typeface="Arial"/>
                <a:sym typeface="Arial"/>
              </a:rPr>
              <a:t>Is there </a:t>
            </a:r>
            <a:r>
              <a:rPr lang="en-US" dirty="0">
                <a:solidFill>
                  <a:srgbClr val="EC5D57"/>
                </a:solidFill>
                <a:latin typeface="Arial"/>
                <a:ea typeface="Arial"/>
                <a:cs typeface="Arial"/>
                <a:sym typeface="Arial"/>
              </a:rPr>
              <a:t>any relation</a:t>
            </a:r>
            <a:r>
              <a:rPr lang="en-US" dirty="0">
                <a:solidFill>
                  <a:srgbClr val="000000"/>
                </a:solidFill>
                <a:latin typeface="Arial"/>
                <a:ea typeface="Arial"/>
                <a:cs typeface="Arial"/>
                <a:sym typeface="Arial"/>
              </a:rPr>
              <a:t> between water consumption and cholera?</a:t>
            </a:r>
            <a:endParaRPr lang="en-US" dirty="0">
              <a:solidFill>
                <a:srgbClr val="0365C0"/>
              </a:solidFill>
              <a:latin typeface="Arial"/>
              <a:ea typeface="Arial"/>
              <a:cs typeface="Arial"/>
              <a:sym typeface="Arial"/>
            </a:endParaRPr>
          </a:p>
          <a:p>
            <a:pPr marR="152396" lvl="1">
              <a:buClr>
                <a:srgbClr val="C4820E"/>
              </a:buClr>
              <a:buFont typeface="Arial"/>
              <a:buChar char="●"/>
            </a:pPr>
            <a:r>
              <a:rPr lang="en-US" b="1" dirty="0">
                <a:solidFill>
                  <a:srgbClr val="003262"/>
                </a:solidFill>
                <a:latin typeface="Arial"/>
                <a:ea typeface="Arial"/>
                <a:cs typeface="Arial"/>
                <a:sym typeface="Arial"/>
              </a:rPr>
              <a:t>association</a:t>
            </a:r>
          </a:p>
          <a:p>
            <a:pPr marL="0" marR="152396" indent="0">
              <a:buNone/>
            </a:pPr>
            <a:r>
              <a:rPr lang="en-US" dirty="0">
                <a:solidFill>
                  <a:srgbClr val="000000"/>
                </a:solidFill>
                <a:latin typeface="Arial"/>
                <a:ea typeface="Arial"/>
                <a:cs typeface="Arial"/>
                <a:sym typeface="Arial"/>
              </a:rPr>
              <a:t>   </a:t>
            </a:r>
            <a:endParaRPr b="0" i="0" u="none" strike="noStrike" cap="none" dirty="0">
              <a:solidFill>
                <a:srgbClr val="003262"/>
              </a:solidFill>
              <a:latin typeface="Arial"/>
              <a:ea typeface="Arial"/>
              <a:cs typeface="Arial"/>
              <a:sym typeface="Arial"/>
            </a:endParaRPr>
          </a:p>
        </p:txBody>
      </p:sp>
    </p:spTree>
    <p:extLst>
      <p:ext uri="{BB962C8B-B14F-4D97-AF65-F5344CB8AC3E}">
        <p14:creationId xmlns:p14="http://schemas.microsoft.com/office/powerpoint/2010/main" val="10933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31"/>
          <p:cNvPicPr preferRelativeResize="0"/>
          <p:nvPr/>
        </p:nvPicPr>
        <p:blipFill>
          <a:blip r:embed="rId3">
            <a:alphaModFix/>
          </a:blip>
          <a:stretch>
            <a:fillRect/>
          </a:stretch>
        </p:blipFill>
        <p:spPr>
          <a:xfrm>
            <a:off x="2566885" y="301999"/>
            <a:ext cx="7058236" cy="6253997"/>
          </a:xfrm>
          <a:prstGeom prst="rect">
            <a:avLst/>
          </a:prstGeom>
          <a:noFill/>
          <a:ln>
            <a:noFill/>
          </a:ln>
        </p:spPr>
      </p:pic>
    </p:spTree>
    <p:extLst>
      <p:ext uri="{BB962C8B-B14F-4D97-AF65-F5344CB8AC3E}">
        <p14:creationId xmlns:p14="http://schemas.microsoft.com/office/powerpoint/2010/main" val="259320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593533" y="203200"/>
            <a:ext cx="10108144" cy="6451600"/>
          </a:xfrm>
          <a:prstGeom prst="rect">
            <a:avLst/>
          </a:prstGeom>
          <a:noFill/>
          <a:ln>
            <a:noFill/>
          </a:ln>
        </p:spPr>
      </p:pic>
    </p:spTree>
    <p:extLst>
      <p:ext uri="{BB962C8B-B14F-4D97-AF65-F5344CB8AC3E}">
        <p14:creationId xmlns:p14="http://schemas.microsoft.com/office/powerpoint/2010/main" val="385727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33"/>
          <p:cNvPicPr preferRelativeResize="0"/>
          <p:nvPr/>
        </p:nvPicPr>
        <p:blipFill rotWithShape="1">
          <a:blip r:embed="rId3">
            <a:alphaModFix/>
          </a:blip>
          <a:srcRect/>
          <a:stretch/>
        </p:blipFill>
        <p:spPr>
          <a:xfrm>
            <a:off x="1646600" y="599200"/>
            <a:ext cx="8898800" cy="5659600"/>
          </a:xfrm>
          <a:prstGeom prst="rect">
            <a:avLst/>
          </a:prstGeom>
          <a:noFill/>
          <a:ln>
            <a:noFill/>
          </a:ln>
        </p:spPr>
      </p:pic>
    </p:spTree>
    <p:extLst>
      <p:ext uri="{BB962C8B-B14F-4D97-AF65-F5344CB8AC3E}">
        <p14:creationId xmlns:p14="http://schemas.microsoft.com/office/powerpoint/2010/main" val="2188368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TotalTime>
  <Words>530</Words>
  <Application>Microsoft Macintosh PowerPoint</Application>
  <PresentationFormat>Widescreen</PresentationFormat>
  <Paragraphs>134</Paragraphs>
  <Slides>20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ＭＳ Ｐゴシック</vt:lpstr>
      <vt:lpstr>Arial</vt:lpstr>
      <vt:lpstr>Calibri</vt:lpstr>
      <vt:lpstr>Calibri Light</vt:lpstr>
      <vt:lpstr>Courier</vt:lpstr>
      <vt:lpstr>Courier New</vt:lpstr>
      <vt:lpstr>Helvetica Neue</vt:lpstr>
      <vt:lpstr>Helvetica Neue Light</vt:lpstr>
      <vt:lpstr>Helvetica Neue Medium</vt:lpstr>
      <vt:lpstr>Office Theme</vt:lpstr>
      <vt:lpstr>CompSci 190: Cause &amp; Effect</vt:lpstr>
      <vt:lpstr>Plan For The Day (PFTD)</vt:lpstr>
      <vt:lpstr>Causality</vt:lpstr>
      <vt:lpstr>Cholera &amp; John Snow?</vt:lpstr>
      <vt:lpstr>Miasmas, miasmatism, miasmatists </vt:lpstr>
      <vt:lpstr>Observation</vt:lpstr>
      <vt:lpstr>PowerPoint Presentation</vt:lpstr>
      <vt:lpstr>PowerPoint Presentation</vt:lpstr>
      <vt:lpstr>PowerPoint Presentation</vt:lpstr>
      <vt:lpstr>PowerPoint Presentation</vt:lpstr>
      <vt:lpstr>Establishing Causality</vt:lpstr>
      <vt:lpstr>Snow’s “Grand Experiment”</vt:lpstr>
      <vt:lpstr>Snow’s table</vt:lpstr>
      <vt:lpstr>Key to establishing causality</vt:lpstr>
      <vt:lpstr>Trouble</vt:lpstr>
      <vt:lpstr>Lab 0: Notebooks &amp; Expressions</vt:lpstr>
      <vt:lpstr>Arithmetic Operators</vt:lpstr>
      <vt:lpstr>Ints and Floats</vt:lpstr>
      <vt:lpstr>Arithmetic Question</vt:lpstr>
      <vt:lpstr>What’s next?</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CompSci 190: Foundations of Data Science</dc:title>
  <dc:creator>Jeffrey Forbes, Ph.D.</dc:creator>
  <cp:lastModifiedBy>Jeffrey Forbes, Ph.D.</cp:lastModifiedBy>
  <cp:revision>32</cp:revision>
  <cp:lastPrinted>2018-08-27T18:28:53Z</cp:lastPrinted>
  <dcterms:created xsi:type="dcterms:W3CDTF">2018-08-27T13:50:04Z</dcterms:created>
  <dcterms:modified xsi:type="dcterms:W3CDTF">2018-08-29T18:38:32Z</dcterms:modified>
</cp:coreProperties>
</file>