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4" r:id="rId4"/>
    <p:sldId id="265" r:id="rId5"/>
    <p:sldId id="278" r:id="rId6"/>
    <p:sldId id="266" r:id="rId7"/>
    <p:sldId id="267" r:id="rId8"/>
    <p:sldId id="260" r:id="rId9"/>
    <p:sldId id="261" r:id="rId10"/>
    <p:sldId id="279" r:id="rId11"/>
    <p:sldId id="26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1"/>
    <p:restoredTop sz="93209"/>
  </p:normalViewPr>
  <p:slideViewPr>
    <p:cSldViewPr snapToGrid="0" snapToObjects="1">
      <p:cViewPr varScale="1">
        <p:scale>
          <a:sx n="122" d="100"/>
          <a:sy n="122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8651ff4c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8651ff4c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005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b4d221b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b4d221b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9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b4d221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b4d221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79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b4d221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b4d221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34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b4c69c5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b4c69c5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29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b4c69c5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b4c69c5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62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b4c69c5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b4c69c5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62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b4d221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b4d221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59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b4d221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b4d221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01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b4d221b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b4d221b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36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51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October 22, 2018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10/22/18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Sampling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Law of Averages</a:t>
            </a:r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/>
              <a:t>If a chance experiment is repeated many times,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"/>
              <a:t>independently and under the same conditions,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"/>
              <a:t>then the proportion of times that an event occurs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"/>
              <a:t>gets closer to the theoretical probability of the event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"/>
              <a:t>As you increase the number of rolls of a die, the proportion of times you see the face with five spots gets closer to 1/6</a:t>
            </a:r>
            <a:endParaRPr/>
          </a:p>
        </p:txBody>
      </p:sp>
      <p:sp>
        <p:nvSpPr>
          <p:cNvPr id="216" name="Google Shape;216;p44"/>
          <p:cNvSpPr txBox="1"/>
          <p:nvPr/>
        </p:nvSpPr>
        <p:spPr>
          <a:xfrm>
            <a:off x="8665600" y="4483167"/>
            <a:ext cx="10497200" cy="1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217" name="Google Shape;217;p44"/>
          <p:cNvSpPr txBox="1"/>
          <p:nvPr/>
        </p:nvSpPr>
        <p:spPr>
          <a:xfrm>
            <a:off x="9778400" y="5388200"/>
            <a:ext cx="180400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Large Random Samples</a:t>
            </a:r>
            <a:endParaRPr/>
          </a:p>
        </p:txBody>
      </p:sp>
      <p:sp>
        <p:nvSpPr>
          <p:cNvPr id="223" name="Google Shape;223;p45"/>
          <p:cNvSpPr txBox="1">
            <a:spLocks noGrp="1"/>
          </p:cNvSpPr>
          <p:nvPr>
            <p:ph type="body" idx="1"/>
          </p:nvPr>
        </p:nvSpPr>
        <p:spPr>
          <a:xfrm>
            <a:off x="609600" y="1250867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dirty="0"/>
              <a:t>If the sample size is </a:t>
            </a:r>
            <a:r>
              <a:rPr lang="en" b="1" dirty="0">
                <a:solidFill>
                  <a:schemeClr val="accent1"/>
                </a:solidFill>
              </a:rPr>
              <a:t>large</a:t>
            </a:r>
            <a:r>
              <a:rPr lang="en" dirty="0"/>
              <a:t>, 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" dirty="0"/>
              <a:t>then the </a:t>
            </a:r>
            <a:r>
              <a:rPr lang="en" dirty="0">
                <a:solidFill>
                  <a:schemeClr val="accent2"/>
                </a:solidFill>
              </a:rPr>
              <a:t>empirical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distribution</a:t>
            </a:r>
            <a:r>
              <a:rPr lang="en" dirty="0"/>
              <a:t> of a </a:t>
            </a:r>
            <a:r>
              <a:rPr lang="en" i="1" dirty="0">
                <a:solidFill>
                  <a:schemeClr val="accent2"/>
                </a:solidFill>
              </a:rPr>
              <a:t>uniform random sample</a:t>
            </a:r>
            <a:endParaRPr i="1" dirty="0">
              <a:solidFill>
                <a:schemeClr val="accent2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" dirty="0"/>
              <a:t>resembles the </a:t>
            </a:r>
            <a:r>
              <a:rPr lang="en" dirty="0">
                <a:solidFill>
                  <a:schemeClr val="accent2"/>
                </a:solidFill>
              </a:rPr>
              <a:t>distribution of the population</a:t>
            </a:r>
            <a:r>
              <a:rPr lang="en" dirty="0"/>
              <a:t>,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" dirty="0"/>
              <a:t>with </a:t>
            </a:r>
            <a:r>
              <a:rPr lang="en" b="1" dirty="0">
                <a:solidFill>
                  <a:schemeClr val="accent1"/>
                </a:solidFill>
              </a:rPr>
              <a:t>high probability</a:t>
            </a:r>
            <a:endParaRPr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61D0-2261-4E4A-85BC-B43794A6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02CAE-BD41-C84C-8EAB-357F22ECE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proficiency in techniques from class applied to dataset </a:t>
            </a:r>
            <a:r>
              <a:rPr lang="en-US" dirty="0">
                <a:solidFill>
                  <a:schemeClr val="accent2"/>
                </a:solidFill>
              </a:rPr>
              <a:t>of your choosing</a:t>
            </a:r>
          </a:p>
          <a:p>
            <a:r>
              <a:rPr lang="en-US" dirty="0"/>
              <a:t>Data!</a:t>
            </a:r>
          </a:p>
          <a:p>
            <a:pPr lvl="2"/>
            <a:r>
              <a:rPr lang="en-US" dirty="0"/>
              <a:t>Domain: ?</a:t>
            </a:r>
          </a:p>
          <a:p>
            <a:pPr lvl="2"/>
            <a:r>
              <a:rPr lang="en-US" dirty="0"/>
              <a:t>Scale: Large enough </a:t>
            </a:r>
          </a:p>
          <a:p>
            <a:pPr lvl="3"/>
            <a:r>
              <a:rPr lang="en-US" dirty="0"/>
              <a:t>Categorical and numerical variables</a:t>
            </a:r>
          </a:p>
          <a:p>
            <a:pPr lvl="3"/>
            <a:r>
              <a:rPr lang="en-US" dirty="0"/>
              <a:t>More than 100 observations</a:t>
            </a:r>
          </a:p>
          <a:p>
            <a:pPr lvl="2"/>
            <a:r>
              <a:rPr lang="en-US" dirty="0"/>
              <a:t>Accessible &amp; Manageable</a:t>
            </a:r>
          </a:p>
        </p:txBody>
      </p:sp>
    </p:spTree>
    <p:extLst>
      <p:ext uri="{BB962C8B-B14F-4D97-AF65-F5344CB8AC3E}">
        <p14:creationId xmlns:p14="http://schemas.microsoft.com/office/powerpoint/2010/main" val="38966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5" descr="freespee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51" y="2203451"/>
            <a:ext cx="10452100" cy="245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1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Probability Distribution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Random quantity with various possible values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 sz="800"/>
          </a:p>
          <a:p>
            <a:pPr>
              <a:spcBef>
                <a:spcPts val="640"/>
              </a:spcBef>
            </a:pPr>
            <a:r>
              <a:rPr lang="en"/>
              <a:t>“Probability distribution”: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All the possible values of the quantity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 probability of each of those values</a:t>
            </a:r>
            <a:endParaRPr/>
          </a:p>
          <a:p>
            <a:pPr indent="0">
              <a:spcBef>
                <a:spcPts val="640"/>
              </a:spcBef>
              <a:buNone/>
            </a:pPr>
            <a:endParaRPr sz="800"/>
          </a:p>
          <a:p>
            <a:pPr>
              <a:spcBef>
                <a:spcPts val="640"/>
              </a:spcBef>
            </a:pPr>
            <a:r>
              <a:rPr lang="en"/>
              <a:t>In some cases, the probability distribution can be worked out mathematically without ever generating </a:t>
            </a:r>
            <a:br>
              <a:rPr lang="en"/>
            </a:br>
            <a:r>
              <a:rPr lang="en"/>
              <a:t>(or simulating) the random quantity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902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Empirical Distribution</a:t>
            </a:r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Based on observations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 sz="800"/>
          </a:p>
          <a:p>
            <a:pPr>
              <a:spcBef>
                <a:spcPts val="640"/>
              </a:spcBef>
            </a:pPr>
            <a:r>
              <a:rPr lang="en"/>
              <a:t>Observations can be from repetitions of an experiment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 sz="800"/>
          </a:p>
          <a:p>
            <a:pPr>
              <a:spcBef>
                <a:spcPts val="640"/>
              </a:spcBef>
            </a:pPr>
            <a:r>
              <a:rPr lang="en"/>
              <a:t>“Empirical Distribution”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All observed values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 proportion of counts of each value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Multiplication Rule</a:t>
            </a: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/>
              <a:t>Chance that two events </a:t>
            </a:r>
            <a:r>
              <a:rPr lang="en" i="1"/>
              <a:t>A</a:t>
            </a:r>
            <a:r>
              <a:rPr lang="en"/>
              <a:t> and </a:t>
            </a:r>
            <a:r>
              <a:rPr lang="en" i="1"/>
              <a:t>B</a:t>
            </a:r>
            <a:r>
              <a:rPr lang="en"/>
              <a:t> both happen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"/>
              <a:t>= P(</a:t>
            </a:r>
            <a:r>
              <a:rPr lang="en" i="1"/>
              <a:t>A</a:t>
            </a:r>
            <a:r>
              <a:rPr lang="en"/>
              <a:t> happens) x P(</a:t>
            </a:r>
            <a:r>
              <a:rPr lang="en" i="1"/>
              <a:t>B</a:t>
            </a:r>
            <a:r>
              <a:rPr lang="en"/>
              <a:t> happens given that </a:t>
            </a:r>
            <a:r>
              <a:rPr lang="en" i="1"/>
              <a:t>A</a:t>
            </a:r>
            <a:r>
              <a:rPr lang="en"/>
              <a:t> has happened)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The answer is </a:t>
            </a:r>
            <a:r>
              <a:rPr lang="en" i="1"/>
              <a:t>less than or equal to</a:t>
            </a:r>
            <a:r>
              <a:rPr lang="en"/>
              <a:t> each of the two chances being multiplied</a:t>
            </a:r>
            <a:endParaRPr/>
          </a:p>
          <a:p>
            <a:r>
              <a:rPr lang="en"/>
              <a:t>The more conditions you have to satisfy, the less likely you are to satisfy them all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466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Addition Rule</a:t>
            </a: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/>
              <a:t>If event </a:t>
            </a:r>
            <a:r>
              <a:rPr lang="en" i="1"/>
              <a:t>A</a:t>
            </a:r>
            <a:r>
              <a:rPr lang="en"/>
              <a:t> can happen in </a:t>
            </a:r>
            <a:r>
              <a:rPr lang="en" i="1"/>
              <a:t>exactly one</a:t>
            </a:r>
            <a:r>
              <a:rPr lang="en"/>
              <a:t> of two ways, then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 algn="ctr">
              <a:spcBef>
                <a:spcPts val="640"/>
              </a:spcBef>
              <a:buNone/>
            </a:pPr>
            <a:r>
              <a:rPr lang="en"/>
              <a:t>P(</a:t>
            </a:r>
            <a:r>
              <a:rPr lang="en" i="1"/>
              <a:t>A</a:t>
            </a:r>
            <a:r>
              <a:rPr lang="en"/>
              <a:t>)  =   P(first way)  +  P(second way)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The answer is </a:t>
            </a:r>
            <a:r>
              <a:rPr lang="en" i="1"/>
              <a:t>greater than or equal to</a:t>
            </a:r>
            <a:r>
              <a:rPr lang="en"/>
              <a:t> the chance of each individual way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41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927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Example: At Least One Head</a:t>
            </a: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 dirty="0"/>
              <a:t>In 3 tosses: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Any outcome </a:t>
            </a:r>
            <a:r>
              <a:rPr lang="en" i="1" dirty="0"/>
              <a:t>except</a:t>
            </a:r>
            <a:r>
              <a:rPr lang="en" dirty="0"/>
              <a:t> TTT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P(TTT)  =  (½) x (½) x (½)  =  ⅛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P(at least one head) = 1 - P(TTT) = ⅞ = 87.5%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>
              <a:spcBef>
                <a:spcPts val="640"/>
              </a:spcBef>
            </a:pPr>
            <a:r>
              <a:rPr lang="en" dirty="0"/>
              <a:t>In 10 tosses: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1 - (½)**10 = 99.9%</a:t>
            </a:r>
          </a:p>
          <a:p>
            <a:pPr lvl="1">
              <a:spcBef>
                <a:spcPts val="0"/>
              </a:spcBef>
            </a:pPr>
            <a:endParaRPr lang="en" dirty="0"/>
          </a:p>
          <a:p>
            <a:pPr marL="457200" indent="-457200">
              <a:spcBef>
                <a:spcPts val="640"/>
              </a:spcBef>
            </a:pPr>
            <a:r>
              <a:rPr lang="en-US" dirty="0"/>
              <a:t>Roll a fair die 6 times.</a:t>
            </a:r>
          </a:p>
          <a:p>
            <a:pPr marL="1066785" lvl="1" indent="-457200">
              <a:spcBef>
                <a:spcPts val="640"/>
              </a:spcBef>
            </a:pPr>
            <a:r>
              <a:rPr lang="en-US" dirty="0"/>
              <a:t>What is P(get at least one 6)?</a:t>
            </a:r>
          </a:p>
          <a:p>
            <a:pPr lvl="1">
              <a:spcBef>
                <a:spcPts val="0"/>
              </a:spcBef>
            </a:pPr>
            <a:endParaRPr dirty="0"/>
          </a:p>
        </p:txBody>
      </p:sp>
      <p:sp>
        <p:nvSpPr>
          <p:cNvPr id="164" name="Google Shape;164;p32"/>
          <p:cNvSpPr txBox="1"/>
          <p:nvPr/>
        </p:nvSpPr>
        <p:spPr>
          <a:xfrm>
            <a:off x="5171089" y="4727400"/>
            <a:ext cx="7436648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b="1" dirty="0">
                <a:solidFill>
                  <a:srgbClr val="3B7EA1"/>
                </a:solidFill>
                <a:latin typeface="Courier" pitchFamily="2" charset="0"/>
              </a:rPr>
              <a:t>http://</a:t>
            </a:r>
            <a:r>
              <a:rPr lang="en-US" sz="3200" b="1" dirty="0" err="1">
                <a:solidFill>
                  <a:srgbClr val="3B7EA1"/>
                </a:solidFill>
                <a:latin typeface="Courier" pitchFamily="2" charset="0"/>
              </a:rPr>
              <a:t>bit.ly</a:t>
            </a:r>
            <a:r>
              <a:rPr lang="en-US" sz="3200" b="1" dirty="0">
                <a:solidFill>
                  <a:srgbClr val="3B7EA1"/>
                </a:solidFill>
                <a:latin typeface="Courier" pitchFamily="2" charset="0"/>
              </a:rPr>
              <a:t>/FoDS-f18-1022</a:t>
            </a:r>
            <a:endParaRPr sz="3200" b="1" dirty="0">
              <a:solidFill>
                <a:srgbClr val="3B7EA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Sampling</a:t>
            </a:r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 dirty="0"/>
              <a:t>Deterministic sample: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Sampling scheme doesn’t involve chance</a:t>
            </a:r>
            <a:endParaRPr dirty="0"/>
          </a:p>
          <a:p>
            <a:pPr>
              <a:spcBef>
                <a:spcPts val="640"/>
              </a:spcBef>
            </a:pPr>
            <a:r>
              <a:rPr lang="en" dirty="0"/>
              <a:t>Probability sample: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Before the sample is drawn, you have to know the selection probability of every group of people in the population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Not all individuals have to have equal chance of being selected</a:t>
            </a:r>
          </a:p>
          <a:p>
            <a:r>
              <a:rPr lang="en" dirty="0"/>
              <a:t>Uniform Random Sample: ?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</p:txBody>
      </p:sp>
      <p:sp>
        <p:nvSpPr>
          <p:cNvPr id="173" name="Google Shape;173;p37"/>
          <p:cNvSpPr txBox="1"/>
          <p:nvPr/>
        </p:nvSpPr>
        <p:spPr>
          <a:xfrm>
            <a:off x="9498200" y="5632467"/>
            <a:ext cx="1994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0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Sample of Convenience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Example: sample consists of whoever walks by</a:t>
            </a:r>
            <a:endParaRPr/>
          </a:p>
          <a:p>
            <a:r>
              <a:rPr lang="en"/>
              <a:t>Just because you think you’re sampling “at random”, doesn’t mean you are.</a:t>
            </a:r>
            <a:endParaRPr/>
          </a:p>
          <a:p>
            <a:r>
              <a:rPr lang="en"/>
              <a:t>If you can’t figure out ahead of time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what’s the population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what’s the chance of selection, for each group in the population</a:t>
            </a:r>
            <a:endParaRPr/>
          </a:p>
          <a:p>
            <a:pPr indent="0">
              <a:spcBef>
                <a:spcPts val="640"/>
              </a:spcBef>
              <a:buNone/>
            </a:pPr>
            <a:r>
              <a:rPr lang="en"/>
              <a:t>then you don’t have a random sample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534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</TotalTime>
  <Words>504</Words>
  <Application>Microsoft Macintosh PowerPoint</Application>
  <PresentationFormat>Widescreen</PresentationFormat>
  <Paragraphs>86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Helvetica Neue</vt:lpstr>
      <vt:lpstr>Helvetica Neue Light</vt:lpstr>
      <vt:lpstr>Office Theme</vt:lpstr>
      <vt:lpstr>CompSci 190: Sampling</vt:lpstr>
      <vt:lpstr>PowerPoint Presentation</vt:lpstr>
      <vt:lpstr>Probability Distribution</vt:lpstr>
      <vt:lpstr>Empirical Distribution</vt:lpstr>
      <vt:lpstr>Multiplication Rule</vt:lpstr>
      <vt:lpstr>Addition Rule</vt:lpstr>
      <vt:lpstr>Example: At Least One Head</vt:lpstr>
      <vt:lpstr>Sampling</vt:lpstr>
      <vt:lpstr>Sample of Convenience</vt:lpstr>
      <vt:lpstr>Law of Averages</vt:lpstr>
      <vt:lpstr>Large Random Samples</vt:lpstr>
      <vt:lpstr>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Jeffrey Forbes, Ph.D.</cp:lastModifiedBy>
  <cp:revision>78</cp:revision>
  <cp:lastPrinted>2018-10-22T18:48:29Z</cp:lastPrinted>
  <dcterms:created xsi:type="dcterms:W3CDTF">2018-08-27T13:50:04Z</dcterms:created>
  <dcterms:modified xsi:type="dcterms:W3CDTF">2018-10-22T18:52:18Z</dcterms:modified>
</cp:coreProperties>
</file>