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62" r:id="rId5"/>
    <p:sldId id="264" r:id="rId6"/>
    <p:sldId id="265" r:id="rId7"/>
    <p:sldId id="277" r:id="rId8"/>
    <p:sldId id="267" r:id="rId9"/>
    <p:sldId id="268" r:id="rId10"/>
    <p:sldId id="263" r:id="rId11"/>
    <p:sldId id="27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/>
    <p:restoredTop sz="92950"/>
  </p:normalViewPr>
  <p:slideViewPr>
    <p:cSldViewPr snapToGrid="0" snapToObjects="1">
      <p:cViewPr varScale="1">
        <p:scale>
          <a:sx n="54" d="100"/>
          <a:sy n="54" d="100"/>
        </p:scale>
        <p:origin x="2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76d5f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76d5f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6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d41f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d41f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3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d41f98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d41f98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7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d41f98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d41f98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1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human might be you</a:t>
            </a:r>
          </a:p>
          <a:p>
            <a:r>
              <a:rPr lang="en-US" dirty="0"/>
              <a:t>A bug is a piece of code which does not say what the programmer intended</a:t>
            </a:r>
          </a:p>
          <a:p>
            <a:r>
              <a:rPr lang="en-US" dirty="0"/>
              <a:t>Explain what the code accomplishes rather than </a:t>
            </a:r>
            <a:r>
              <a:rPr lang="en-US" dirty="0" err="1"/>
              <a:t>repear</a:t>
            </a:r>
            <a:r>
              <a:rPr lang="en-US" dirty="0"/>
              <a:t> what the code says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9A49B-0025-2943-B218-F3CB39FF96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29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4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d83b95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7d83b95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4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7d83b9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7d83b9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90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npr.org/sections/goatsandsoda/2014/09/18/349341606/why-the-math-of-the-ebola-epidemic-is-so-scary" TargetMode="External"/><Relationship Id="rId4" Type="http://schemas.openxmlformats.org/officeDocument/2006/relationships/hyperlink" Target="http://cpid.iri.columbia.ed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s19-01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&amp;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January 17,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1/17/18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Python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Ebola Epidemic, Sept. 2014</a:t>
            </a:r>
            <a:endParaRPr/>
          </a:p>
        </p:txBody>
      </p:sp>
      <p:grpSp>
        <p:nvGrpSpPr>
          <p:cNvPr id="132" name="Google Shape;132;p26"/>
          <p:cNvGrpSpPr/>
          <p:nvPr/>
        </p:nvGrpSpPr>
        <p:grpSpPr>
          <a:xfrm>
            <a:off x="4343985" y="1259303"/>
            <a:ext cx="7466497" cy="5616564"/>
            <a:chOff x="3334188" y="944477"/>
            <a:chExt cx="5599873" cy="4212423"/>
          </a:xfrm>
        </p:grpSpPr>
        <p:pic>
          <p:nvPicPr>
            <p:cNvPr id="133" name="Google Shape;13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10336" y="944477"/>
              <a:ext cx="5523725" cy="37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6"/>
            <p:cNvSpPr txBox="1"/>
            <p:nvPr/>
          </p:nvSpPr>
          <p:spPr>
            <a:xfrm>
              <a:off x="3334188" y="4892300"/>
              <a:ext cx="55236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267"/>
                </a:spcBef>
              </a:pPr>
              <a:r>
                <a:rPr lang="en" sz="1133">
                  <a:solidFill>
                    <a:srgbClr val="808080"/>
                  </a:solidFill>
                </a:rPr>
                <a:t>Source: </a:t>
              </a:r>
              <a:r>
                <a:rPr lang="en" sz="1133">
                  <a:solidFill>
                    <a:srgbClr val="4774CC"/>
                  </a:solidFill>
                  <a:uFill>
                    <a:noFill/>
                  </a:uFill>
                  <a:hlinkClick r:id="rId4"/>
                </a:rPr>
                <a:t>Columbia Prediction of Infectious Diseases</a:t>
              </a:r>
              <a:r>
                <a:rPr lang="en" sz="1133">
                  <a:solidFill>
                    <a:srgbClr val="808080"/>
                  </a:solidFill>
                </a:rPr>
                <a:t>, World Health Organization</a:t>
              </a:r>
              <a:endParaRPr sz="1133">
                <a:solidFill>
                  <a:srgbClr val="808080"/>
                </a:solidFill>
              </a:endParaRPr>
            </a:p>
            <a:p>
              <a:pPr algn="ctr">
                <a:lnSpc>
                  <a:spcPct val="115000"/>
                </a:lnSpc>
              </a:pPr>
              <a:endParaRPr sz="1133">
                <a:solidFill>
                  <a:srgbClr val="808080"/>
                </a:solidFill>
              </a:endParaRPr>
            </a:p>
          </p:txBody>
        </p:sp>
      </p:grpSp>
      <p:sp>
        <p:nvSpPr>
          <p:cNvPr id="135" name="Google Shape;135;p26"/>
          <p:cNvSpPr txBox="1"/>
          <p:nvPr/>
        </p:nvSpPr>
        <p:spPr>
          <a:xfrm>
            <a:off x="454067" y="2478500"/>
            <a:ext cx="3813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"It's spreading and growing </a:t>
            </a:r>
            <a:r>
              <a:rPr lang="en" sz="2400" i="1" dirty="0">
                <a:solidFill>
                  <a:schemeClr val="accent2"/>
                </a:solidFill>
              </a:rPr>
              <a:t>exponentially</a:t>
            </a:r>
            <a:r>
              <a:rPr lang="en" sz="2400" dirty="0"/>
              <a:t>," President Obama said. </a:t>
            </a:r>
            <a:endParaRPr sz="2400" dirty="0"/>
          </a:p>
          <a:p>
            <a:pPr>
              <a:spcBef>
                <a:spcPts val="1333"/>
              </a:spcBef>
            </a:pPr>
            <a:r>
              <a:rPr lang="en" sz="2400" dirty="0"/>
              <a:t>"This is a disease outbreak that is advancing in an exponential fashion," said Dr. David Nabarro, who is heading the U.N.'s effort against Ebola.</a:t>
            </a:r>
            <a:endParaRPr sz="2400" dirty="0"/>
          </a:p>
        </p:txBody>
      </p:sp>
      <p:sp>
        <p:nvSpPr>
          <p:cNvPr id="136" name="Google Shape;136;p26"/>
          <p:cNvSpPr txBox="1"/>
          <p:nvPr/>
        </p:nvSpPr>
        <p:spPr>
          <a:xfrm>
            <a:off x="454067" y="1292433"/>
            <a:ext cx="4118000" cy="1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/>
              <a:t>A Frightening Curve: </a:t>
            </a:r>
            <a:br>
              <a:rPr lang="en" sz="2400" b="1"/>
            </a:br>
            <a:r>
              <a:rPr lang="en" sz="2400" b="1"/>
              <a:t>How Fast Is The Ebola Outbreak Growing?</a:t>
            </a:r>
            <a:endParaRPr sz="2400"/>
          </a:p>
          <a:p>
            <a:endParaRPr sz="2400" b="1"/>
          </a:p>
        </p:txBody>
      </p:sp>
      <p:sp>
        <p:nvSpPr>
          <p:cNvPr id="137" name="Google Shape;137;p26"/>
          <p:cNvSpPr txBox="1"/>
          <p:nvPr/>
        </p:nvSpPr>
        <p:spPr>
          <a:xfrm>
            <a:off x="454067" y="6523067"/>
            <a:ext cx="43504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267"/>
              </a:spcBef>
            </a:pPr>
            <a:r>
              <a:rPr lang="en" sz="1133" u="sng">
                <a:solidFill>
                  <a:schemeClr val="hlink"/>
                </a:solidFill>
                <a:hlinkClick r:id="rId5"/>
              </a:rPr>
              <a:t>http://www.npr.org/sections/goatsandsoda/2014/09/18/349341606/why-the-math-of-the-ebola-epidemic-is-so-scary</a:t>
            </a:r>
            <a:endParaRPr sz="1133">
              <a:solidFill>
                <a:srgbClr val="808080"/>
              </a:solidFill>
            </a:endParaRPr>
          </a:p>
          <a:p>
            <a:pPr algn="ctr">
              <a:lnSpc>
                <a:spcPct val="115000"/>
              </a:lnSpc>
            </a:pPr>
            <a:endParaRPr sz="113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9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"/>
              <a:t>The rate of increase per unit time</a:t>
            </a:r>
            <a:endParaRPr/>
          </a:p>
          <a:p>
            <a:pPr>
              <a:lnSpc>
                <a:spcPct val="110000"/>
              </a:lnSpc>
              <a:spcBef>
                <a:spcPts val="533"/>
              </a:spcBef>
            </a:pPr>
            <a:r>
              <a:rPr lang="en"/>
              <a:t>After one time unit,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indent="0" algn="ctr">
              <a:lnSpc>
                <a:spcPct val="110000"/>
              </a:lnSpc>
              <a:spcBef>
                <a:spcPts val="533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</a:t>
            </a:r>
            <a:endParaRPr/>
          </a:p>
          <a:p>
            <a:pPr>
              <a:lnSpc>
                <a:spcPct val="110000"/>
              </a:lnSpc>
              <a:spcBef>
                <a:spcPts val="533"/>
              </a:spcBef>
            </a:pPr>
            <a:r>
              <a:rPr lang="en"/>
              <a:t>After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indent="0" algn="ctr">
              <a:lnSpc>
                <a:spcPct val="110000"/>
              </a:lnSpc>
              <a:spcBef>
                <a:spcPts val="533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 ** t</a:t>
            </a:r>
            <a:endParaRPr/>
          </a:p>
          <a:p>
            <a:pPr>
              <a:lnSpc>
                <a:spcPct val="110000"/>
              </a:lnSpc>
              <a:spcBef>
                <a:spcPts val="533"/>
              </a:spcBef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/>
              <a:t> are measurements of the same quantity taken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 apart, then the </a:t>
            </a:r>
            <a:r>
              <a:rPr lang="en" i="1"/>
              <a:t>growth rate</a:t>
            </a:r>
            <a:r>
              <a:rPr lang="en"/>
              <a:t> is</a:t>
            </a:r>
            <a:endParaRPr/>
          </a:p>
          <a:p>
            <a:pPr marL="0" indent="0" algn="ctr">
              <a:lnSpc>
                <a:spcPct val="110000"/>
              </a:lnSpc>
              <a:spcBef>
                <a:spcPts val="533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(after/before) ** (1/t) - 1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Growth Rate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018800" y="6244011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4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Come ready on Tuesday for Lab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For The Day (PFTD)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Review the key concepts from Lab 0 &amp; Chapter 3 about Python expressions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Be able to view data from files in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C50A-A548-314E-A0B9-6004DAD6FB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2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Python is popular both for data science &amp; </a:t>
            </a:r>
            <a:br>
              <a:rPr lang="en" dirty="0"/>
            </a:br>
            <a:r>
              <a:rPr lang="en" dirty="0"/>
              <a:t>general software development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Mastering the language fundamentals is critical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Learn through practice, not by reading or listening</a:t>
            </a:r>
            <a:endParaRPr dirty="0"/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dirty="0"/>
              <a:t>Follow along in </a:t>
            </a:r>
            <a:r>
              <a:rPr lang="en" dirty="0" err="1"/>
              <a:t>Jupyter</a:t>
            </a:r>
            <a:r>
              <a:rPr lang="en" dirty="0"/>
              <a:t> notebook</a:t>
            </a:r>
            <a:endParaRPr dirty="0"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Programming Languages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04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Assignment Statements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09600" y="3231333"/>
            <a:ext cx="10972800" cy="20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Statements don't have a value; they perform an action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An assignment statement changes the meaning of the name to the left of the = symbol</a:t>
            </a:r>
            <a:endParaRPr dirty="0"/>
          </a:p>
          <a:p>
            <a:pPr>
              <a:spcBef>
                <a:spcPts val="533"/>
              </a:spcBef>
              <a:spcAft>
                <a:spcPts val="533"/>
              </a:spcAft>
            </a:pPr>
            <a:r>
              <a:rPr lang="en" dirty="0"/>
              <a:t>The name is bound to a value (</a:t>
            </a:r>
            <a:r>
              <a:rPr lang="en" b="1" dirty="0"/>
              <a:t>not an equation</a:t>
            </a:r>
            <a:r>
              <a:rPr lang="en" dirty="0"/>
              <a:t>)</a:t>
            </a:r>
            <a:endParaRPr dirty="0"/>
          </a:p>
        </p:txBody>
      </p:sp>
      <p:sp>
        <p:nvSpPr>
          <p:cNvPr id="126" name="Google Shape;126;p25"/>
          <p:cNvSpPr txBox="1"/>
          <p:nvPr/>
        </p:nvSpPr>
        <p:spPr>
          <a:xfrm>
            <a:off x="1830200" y="1502784"/>
            <a:ext cx="85316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latin typeface="Courier New"/>
                <a:ea typeface="Courier New"/>
                <a:cs typeface="Courier New"/>
                <a:sym typeface="Courier New"/>
              </a:rPr>
              <a:t>hours_per_wk = 24*7</a:t>
            </a:r>
            <a:endParaRPr sz="3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7" name="Google Shape;127;p25"/>
          <p:cNvGrpSpPr/>
          <p:nvPr/>
        </p:nvGrpSpPr>
        <p:grpSpPr>
          <a:xfrm>
            <a:off x="3618334" y="1574301"/>
            <a:ext cx="3118967" cy="1610167"/>
            <a:chOff x="2637550" y="1180725"/>
            <a:chExt cx="2339225" cy="1207625"/>
          </a:xfrm>
        </p:grpSpPr>
        <p:sp>
          <p:nvSpPr>
            <p:cNvPr id="128" name="Google Shape;128;p25"/>
            <p:cNvSpPr/>
            <p:nvPr/>
          </p:nvSpPr>
          <p:spPr>
            <a:xfrm>
              <a:off x="2677275" y="1180725"/>
              <a:ext cx="2299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637550" y="1888550"/>
              <a:ext cx="1433100" cy="499800"/>
            </a:xfrm>
            <a:prstGeom prst="wedgeRoundRectCallout">
              <a:avLst>
                <a:gd name="adj1" fmla="val -19768"/>
                <a:gd name="adj2" fmla="val -8111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Name</a:t>
              </a:r>
              <a:endParaRPr sz="2667"/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5642933" y="1574301"/>
            <a:ext cx="2977200" cy="1610167"/>
            <a:chOff x="4232200" y="1180725"/>
            <a:chExt cx="2232900" cy="1207625"/>
          </a:xfrm>
        </p:grpSpPr>
        <p:sp>
          <p:nvSpPr>
            <p:cNvPr id="131" name="Google Shape;131;p25"/>
            <p:cNvSpPr/>
            <p:nvPr/>
          </p:nvSpPr>
          <p:spPr>
            <a:xfrm>
              <a:off x="5486400" y="1180725"/>
              <a:ext cx="934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4232200" y="1888550"/>
              <a:ext cx="2232900" cy="499800"/>
            </a:xfrm>
            <a:prstGeom prst="wedgeRoundRectCallout">
              <a:avLst>
                <a:gd name="adj1" fmla="val 22977"/>
                <a:gd name="adj2" fmla="val -8552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/>
                <a:t>Any expression</a:t>
              </a:r>
              <a:endParaRPr sz="2667"/>
            </a:p>
          </p:txBody>
        </p:sp>
      </p:grpSp>
    </p:spTree>
    <p:extLst>
      <p:ext uri="{BB962C8B-B14F-4D97-AF65-F5344CB8AC3E}">
        <p14:creationId xmlns:p14="http://schemas.microsoft.com/office/powerpoint/2010/main" val="30714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Anatomy of a Call Expression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68633" y="3089367"/>
            <a:ext cx="110964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66"/>
              <a:t>f ( 27)</a:t>
            </a:r>
            <a:endParaRPr sz="10666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3970233" y="1424685"/>
            <a:ext cx="1855200" cy="3445647"/>
            <a:chOff x="585500" y="1116050"/>
            <a:chExt cx="1391400" cy="2584235"/>
          </a:xfrm>
        </p:grpSpPr>
        <p:sp>
          <p:nvSpPr>
            <p:cNvPr id="145" name="Google Shape;145;p27"/>
            <p:cNvSpPr/>
            <p:nvPr/>
          </p:nvSpPr>
          <p:spPr>
            <a:xfrm>
              <a:off x="646780" y="2532385"/>
              <a:ext cx="7452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85500" y="1116050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What function to call</a:t>
              </a:r>
              <a:endParaRPr sz="3200"/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5616637" y="1440151"/>
            <a:ext cx="3902797" cy="3430182"/>
            <a:chOff x="4212477" y="1080113"/>
            <a:chExt cx="2927098" cy="2572636"/>
          </a:xfrm>
        </p:grpSpPr>
        <p:sp>
          <p:nvSpPr>
            <p:cNvPr id="148" name="Google Shape;148;p27"/>
            <p:cNvSpPr/>
            <p:nvPr/>
          </p:nvSpPr>
          <p:spPr>
            <a:xfrm>
              <a:off x="4597675" y="1080113"/>
              <a:ext cx="2541900" cy="1209300"/>
            </a:xfrm>
            <a:prstGeom prst="wedgeRoundRectCallout">
              <a:avLst>
                <a:gd name="adj1" fmla="val -20674"/>
                <a:gd name="adj2" fmla="val 6164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Argument to the function</a:t>
              </a:r>
              <a:endParaRPr sz="3200"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212477" y="2484849"/>
              <a:ext cx="13269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0" name="Google Shape;150;p27"/>
          <p:cNvSpPr txBox="1"/>
          <p:nvPr/>
        </p:nvSpPr>
        <p:spPr>
          <a:xfrm>
            <a:off x="535503" y="5525581"/>
            <a:ext cx="11277600" cy="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“Call f on 27.”</a:t>
            </a:r>
            <a:endParaRPr sz="3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Anatomy of a Call Expression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568633" y="3089367"/>
            <a:ext cx="110964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66" dirty="0"/>
              <a:t>max ( 15 , 27 )</a:t>
            </a:r>
            <a:endParaRPr sz="10666" dirty="0"/>
          </a:p>
        </p:txBody>
      </p:sp>
      <p:grpSp>
        <p:nvGrpSpPr>
          <p:cNvPr id="157" name="Google Shape;157;p28"/>
          <p:cNvGrpSpPr/>
          <p:nvPr/>
        </p:nvGrpSpPr>
        <p:grpSpPr>
          <a:xfrm>
            <a:off x="1733836" y="1458251"/>
            <a:ext cx="2856400" cy="3445650"/>
            <a:chOff x="1217478" y="1156313"/>
            <a:chExt cx="2142300" cy="2584237"/>
          </a:xfrm>
        </p:grpSpPr>
        <p:sp>
          <p:nvSpPr>
            <p:cNvPr id="158" name="Google Shape;158;p28"/>
            <p:cNvSpPr/>
            <p:nvPr/>
          </p:nvSpPr>
          <p:spPr>
            <a:xfrm>
              <a:off x="1217478" y="2572650"/>
              <a:ext cx="21423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611450" y="1156313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What function to call</a:t>
              </a:r>
              <a:endParaRPr sz="3200" dirty="0"/>
            </a:p>
          </p:txBody>
        </p:sp>
      </p:grpSp>
      <p:grpSp>
        <p:nvGrpSpPr>
          <p:cNvPr id="160" name="Google Shape;160;p28"/>
          <p:cNvGrpSpPr/>
          <p:nvPr/>
        </p:nvGrpSpPr>
        <p:grpSpPr>
          <a:xfrm>
            <a:off x="4343937" y="1455068"/>
            <a:ext cx="3389200" cy="3448833"/>
            <a:chOff x="3359775" y="1091300"/>
            <a:chExt cx="2541900" cy="2586625"/>
          </a:xfrm>
        </p:grpSpPr>
        <p:sp>
          <p:nvSpPr>
            <p:cNvPr id="161" name="Google Shape;161;p28"/>
            <p:cNvSpPr/>
            <p:nvPr/>
          </p:nvSpPr>
          <p:spPr>
            <a:xfrm>
              <a:off x="3359775" y="1091300"/>
              <a:ext cx="2541900" cy="1209300"/>
            </a:xfrm>
            <a:prstGeom prst="wedgeRoundRectCallout">
              <a:avLst>
                <a:gd name="adj1" fmla="val 1876"/>
                <a:gd name="adj2" fmla="val 65635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First argument</a:t>
              </a:r>
              <a:endParaRPr sz="3200"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4062831" y="2510025"/>
              <a:ext cx="13344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3" name="Google Shape;163;p28"/>
          <p:cNvGrpSpPr/>
          <p:nvPr/>
        </p:nvGrpSpPr>
        <p:grpSpPr>
          <a:xfrm>
            <a:off x="7597370" y="1440168"/>
            <a:ext cx="3666600" cy="3463733"/>
            <a:chOff x="5909550" y="1102475"/>
            <a:chExt cx="2749950" cy="2597800"/>
          </a:xfrm>
        </p:grpSpPr>
        <p:sp>
          <p:nvSpPr>
            <p:cNvPr id="164" name="Google Shape;164;p28"/>
            <p:cNvSpPr/>
            <p:nvPr/>
          </p:nvSpPr>
          <p:spPr>
            <a:xfrm>
              <a:off x="6117600" y="1102475"/>
              <a:ext cx="2541900" cy="1209300"/>
            </a:xfrm>
            <a:prstGeom prst="wedgeRoundRectCallout">
              <a:avLst>
                <a:gd name="adj1" fmla="val -23204"/>
                <a:gd name="adj2" fmla="val 6471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Second argument</a:t>
              </a:r>
              <a:endParaRPr sz="3200"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5909550" y="2532375"/>
              <a:ext cx="15630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7738F2-61EA-AE4F-B750-9890D611FAEA}"/>
              </a:ext>
            </a:extLst>
          </p:cNvPr>
          <p:cNvSpPr txBox="1"/>
          <p:nvPr/>
        </p:nvSpPr>
        <p:spPr>
          <a:xfrm>
            <a:off x="1657977" y="5456255"/>
            <a:ext cx="76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" pitchFamily="2" charset="0"/>
                <a:hlinkClick r:id="rId3"/>
              </a:rPr>
              <a:t>http://bit.ly/FoDS-s19-0117</a:t>
            </a:r>
            <a:endParaRPr lang="en-US" sz="3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1DA2-A88D-9A43-B1C1-379A2472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5D93-CF93-BB40-B05C-E005DDA3B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Communicate the algorithm to a human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/>
              <a:t>Write a Markdown cell</a:t>
            </a:r>
          </a:p>
          <a:p>
            <a:r>
              <a:rPr lang="en-US" dirty="0"/>
              <a:t>Write </a:t>
            </a:r>
            <a:r>
              <a:rPr lang="en-US" i="1" dirty="0"/>
              <a:t>comments</a:t>
            </a:r>
          </a:p>
          <a:p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informative</a:t>
            </a:r>
            <a:r>
              <a:rPr lang="en-US" dirty="0"/>
              <a:t> </a:t>
            </a:r>
            <a:r>
              <a:rPr lang="en-US" i="1" dirty="0"/>
              <a:t>names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nouns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Abstraction: What does your code do?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Implementation: How does it do it?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7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Table Structure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7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We organize our data in tables</a:t>
            </a:r>
            <a:endParaRPr/>
          </a:p>
          <a:p>
            <a:r>
              <a:rPr lang="en"/>
              <a:t>A Table is a sequence of labeled columns</a:t>
            </a:r>
            <a:endParaRPr/>
          </a:p>
          <a:p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>
            <p:extLst>
              <p:ext uri="{D42A27DB-BD31-4B8C-83A1-F6EECF244321}">
                <p14:modId xmlns:p14="http://schemas.microsoft.com/office/powerpoint/2010/main" val="2015388148"/>
              </p:ext>
            </p:extLst>
          </p:nvPr>
        </p:nvGraphicFramePr>
        <p:xfrm>
          <a:off x="1270000" y="3748333"/>
          <a:ext cx="9651999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Code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Area (mi</a:t>
                      </a:r>
                      <a:r>
                        <a:rPr lang="en" sz="2400" b="1" baseline="30000" dirty="0"/>
                        <a:t>2</a:t>
                      </a:r>
                      <a:r>
                        <a:rPr lang="en" sz="2400" b="1" dirty="0"/>
                        <a:t>)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North Carolina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NC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53,819.16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South Carolina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SC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32,020.49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4522601" y="3016401"/>
            <a:ext cx="1710433" cy="1147967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Label</a:t>
              </a:r>
              <a:endParaRPr sz="24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3423034" y="4217334"/>
            <a:ext cx="4221567" cy="2019863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Column</a:t>
              </a:r>
              <a:endParaRPr sz="24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1188799" y="5118730"/>
            <a:ext cx="9814400" cy="1158829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Row</a:t>
              </a: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021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Table Operations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9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.select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 with just the specified columns</a:t>
            </a:r>
            <a:endParaRPr dirty="0"/>
          </a:p>
          <a:p>
            <a:r>
              <a:rPr lang="en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</a:t>
            </a:r>
            <a:r>
              <a:rPr lang="en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table, with rows sorted by the specified column</a:t>
            </a:r>
          </a:p>
          <a:p>
            <a:r>
              <a:rPr lang="en-US" sz="2667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</a:t>
            </a:r>
            <a:r>
              <a:rPr lang="en-US" sz="2667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(label, condition)</a:t>
            </a:r>
            <a:r>
              <a:rPr lang="en-US" dirty="0"/>
              <a:t> - constructs a new table with just the rows that match the condition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0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12124</TotalTime>
  <Words>513</Words>
  <Application>Microsoft Macintosh PowerPoint</Application>
  <PresentationFormat>Widescreen</PresentationFormat>
  <Paragraphs>86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Python &amp; Tables</vt:lpstr>
      <vt:lpstr>Plan For The Day (PFTD)</vt:lpstr>
      <vt:lpstr>Programming Languages</vt:lpstr>
      <vt:lpstr>Assignment Statements</vt:lpstr>
      <vt:lpstr>Anatomy of a Call Expression</vt:lpstr>
      <vt:lpstr>Anatomy of a Call Expression</vt:lpstr>
      <vt:lpstr>Documenting Code</vt:lpstr>
      <vt:lpstr>Table Structure</vt:lpstr>
      <vt:lpstr>Table Operations</vt:lpstr>
      <vt:lpstr>Ebola Epidemic, Sept. 2014</vt:lpstr>
      <vt:lpstr>Growth Rate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Forbes, Jeffrey</cp:lastModifiedBy>
  <cp:revision>48</cp:revision>
  <cp:lastPrinted>2018-09-03T18:18:29Z</cp:lastPrinted>
  <dcterms:created xsi:type="dcterms:W3CDTF">2018-08-27T13:50:04Z</dcterms:created>
  <dcterms:modified xsi:type="dcterms:W3CDTF">2019-01-31T19:21:37Z</dcterms:modified>
</cp:coreProperties>
</file>