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77" r:id="rId3"/>
    <p:sldId id="261" r:id="rId4"/>
    <p:sldId id="278" r:id="rId5"/>
    <p:sldId id="279" r:id="rId6"/>
    <p:sldId id="263" r:id="rId7"/>
    <p:sldId id="264" r:id="rId8"/>
    <p:sldId id="260" r:id="rId9"/>
    <p:sldId id="276" r:id="rId10"/>
    <p:sldId id="262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7"/>
    <p:restoredTop sz="92950"/>
  </p:normalViewPr>
  <p:slideViewPr>
    <p:cSldViewPr snapToGrid="0" snapToObjects="1">
      <p:cViewPr varScale="1">
        <p:scale>
          <a:sx n="58" d="100"/>
          <a:sy n="58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600f879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600f879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00f879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600f879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40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00f879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600f879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13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7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1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3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60be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60be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5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4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February 7,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2/7/19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</a:t>
            </a:r>
            <a:r>
              <a:rPr lang="en-US" dirty="0" err="1"/>
              <a:t>Functins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</a:t>
            </a:r>
            <a:endParaRPr dirty="0">
              <a:latin typeface="+mj-lt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Which column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  <a:p>
            <a:pPr lvl="1"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5018800" y="5170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Grouping By Two Columns</a:t>
            </a:r>
            <a:endParaRPr dirty="0">
              <a:latin typeface="+mj-lt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A list of which columns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5018800" y="4154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8-9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Project 1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Comparison Operators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result of a comparison expression is a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value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	x = 2           y = 3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	x &gt; 1           x &gt; y          y &gt;= 3     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   x == y          x != 2         2 &lt; x &lt; 5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7" name="Google Shape;147;p31"/>
          <p:cNvGrpSpPr/>
          <p:nvPr/>
        </p:nvGrpSpPr>
        <p:grpSpPr>
          <a:xfrm>
            <a:off x="1376533" y="2211410"/>
            <a:ext cx="7406933" cy="612000"/>
            <a:chOff x="889125" y="1797350"/>
            <a:chExt cx="5555200" cy="459000"/>
          </a:xfrm>
        </p:grpSpPr>
        <p:sp>
          <p:nvSpPr>
            <p:cNvPr id="148" name="Google Shape;148;p31"/>
            <p:cNvSpPr/>
            <p:nvPr/>
          </p:nvSpPr>
          <p:spPr>
            <a:xfrm>
              <a:off x="889125" y="1797350"/>
              <a:ext cx="3489600" cy="45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31"/>
            <p:cNvSpPr txBox="1"/>
            <p:nvPr/>
          </p:nvSpPr>
          <p:spPr>
            <a:xfrm>
              <a:off x="4407925" y="1817046"/>
              <a:ext cx="20364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Assignment statements</a:t>
              </a:r>
              <a:endParaRPr sz="2400"/>
            </a:p>
          </p:txBody>
        </p:sp>
      </p:grpSp>
      <p:grpSp>
        <p:nvGrpSpPr>
          <p:cNvPr id="150" name="Google Shape;150;p31"/>
          <p:cNvGrpSpPr/>
          <p:nvPr/>
        </p:nvGrpSpPr>
        <p:grpSpPr>
          <a:xfrm>
            <a:off x="1152844" y="3204405"/>
            <a:ext cx="10606095" cy="1540800"/>
            <a:chOff x="889125" y="2515524"/>
            <a:chExt cx="7954571" cy="1155600"/>
          </a:xfrm>
        </p:grpSpPr>
        <p:sp>
          <p:nvSpPr>
            <p:cNvPr id="151" name="Google Shape;151;p31"/>
            <p:cNvSpPr/>
            <p:nvPr/>
          </p:nvSpPr>
          <p:spPr>
            <a:xfrm>
              <a:off x="889125" y="2515524"/>
              <a:ext cx="63768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31"/>
            <p:cNvSpPr txBox="1"/>
            <p:nvPr/>
          </p:nvSpPr>
          <p:spPr>
            <a:xfrm>
              <a:off x="7313996" y="2787011"/>
              <a:ext cx="1529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Comparison expressions</a:t>
              </a:r>
              <a:endParaRPr sz="2400"/>
            </a:p>
          </p:txBody>
        </p:sp>
      </p:grpSp>
      <p:sp>
        <p:nvSpPr>
          <p:cNvPr id="153" name="Google Shape;153;p31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Combining Comparisons</a:t>
            </a: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Boolean operators can be applied to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dirty="0"/>
              <a:t> values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a = True      b = False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not b         a or b           a and not b 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   a and b       not (a or b)     b and b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  <p:grpSp>
        <p:nvGrpSpPr>
          <p:cNvPr id="161" name="Google Shape;161;p32"/>
          <p:cNvGrpSpPr/>
          <p:nvPr/>
        </p:nvGrpSpPr>
        <p:grpSpPr>
          <a:xfrm>
            <a:off x="1479415" y="2527654"/>
            <a:ext cx="9471615" cy="1038271"/>
            <a:chOff x="889125" y="1565961"/>
            <a:chExt cx="7103711" cy="2105171"/>
          </a:xfrm>
        </p:grpSpPr>
        <p:sp>
          <p:nvSpPr>
            <p:cNvPr id="162" name="Google Shape;162;p32"/>
            <p:cNvSpPr/>
            <p:nvPr/>
          </p:nvSpPr>
          <p:spPr>
            <a:xfrm>
              <a:off x="889125" y="2515532"/>
              <a:ext cx="66534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32"/>
            <p:cNvSpPr txBox="1"/>
            <p:nvPr/>
          </p:nvSpPr>
          <p:spPr>
            <a:xfrm>
              <a:off x="6012825" y="1565961"/>
              <a:ext cx="1980011" cy="1155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Evaluate to </a:t>
              </a:r>
              <a:r>
                <a:rPr lang="en" sz="2400" b="1" dirty="0">
                  <a:latin typeface="Courier" pitchFamily="2" charset="0"/>
                </a:rPr>
                <a:t>True</a:t>
              </a:r>
              <a:endParaRPr sz="2400" b="1" dirty="0">
                <a:latin typeface="Courier" pitchFamily="2" charset="0"/>
              </a:endParaRPr>
            </a:p>
          </p:txBody>
        </p:sp>
      </p:grpSp>
      <p:grpSp>
        <p:nvGrpSpPr>
          <p:cNvPr id="164" name="Google Shape;164;p32"/>
          <p:cNvGrpSpPr/>
          <p:nvPr/>
        </p:nvGrpSpPr>
        <p:grpSpPr>
          <a:xfrm>
            <a:off x="1218158" y="4003259"/>
            <a:ext cx="9569585" cy="1063159"/>
            <a:chOff x="889125" y="2515532"/>
            <a:chExt cx="7177189" cy="2155634"/>
          </a:xfrm>
        </p:grpSpPr>
        <p:sp>
          <p:nvSpPr>
            <p:cNvPr id="165" name="Google Shape;165;p32"/>
            <p:cNvSpPr/>
            <p:nvPr/>
          </p:nvSpPr>
          <p:spPr>
            <a:xfrm>
              <a:off x="889125" y="2515532"/>
              <a:ext cx="66534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32"/>
            <p:cNvSpPr txBox="1"/>
            <p:nvPr/>
          </p:nvSpPr>
          <p:spPr>
            <a:xfrm>
              <a:off x="5995150" y="3515566"/>
              <a:ext cx="2071164" cy="11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Evaluate to </a:t>
              </a:r>
              <a:r>
                <a:rPr lang="en" sz="2400" b="1" dirty="0">
                  <a:latin typeface="Courier" pitchFamily="2" charset="0"/>
                </a:rPr>
                <a:t>False</a:t>
              </a:r>
              <a:endParaRPr sz="2400" b="1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Aggregating Comparisons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Summing an array or list of bool values will count the True values only.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    + 0     + 1          == 2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True + False + True       == 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sum([1   , 0    , 1   ))  == 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sum([True, False, True))  == 2</a:t>
            </a:r>
          </a:p>
          <a:p>
            <a:pPr marL="0" indent="0">
              <a:spcBef>
                <a:spcPts val="533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p.count_nonzero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(([True, False, True)) == ?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628F-3FFC-F542-8371-1F9BC5C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0A9B-5B4B-8047-BFDF-BBA651AC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  <a:p>
            <a:pPr lvl="1"/>
            <a:r>
              <a:rPr lang="en-US"/>
              <a:t>Use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lang="en-US"/>
              <a:t> </a:t>
            </a:r>
            <a:r>
              <a:rPr lang="en-US" dirty="0"/>
              <a:t>to display the value of a variable</a:t>
            </a:r>
          </a:p>
          <a:p>
            <a:r>
              <a:rPr lang="en-US" dirty="0"/>
              <a:t>Control Statements</a:t>
            </a:r>
          </a:p>
          <a:p>
            <a:pPr marL="1066785" lvl="1" indent="-381000">
              <a:lnSpc>
                <a:spcPct val="115000"/>
              </a:lnSpc>
            </a:pPr>
            <a:r>
              <a:rPr lang="en-US" dirty="0"/>
              <a:t>The purpose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dirty="0"/>
              <a:t> is to define functions that choose different behavior based on their arguments</a:t>
            </a:r>
          </a:p>
          <a:p>
            <a:pPr marL="1066785" lvl="1" indent="-381000">
              <a:lnSpc>
                <a:spcPct val="115000"/>
              </a:lnSpc>
            </a:pPr>
            <a:r>
              <a:rPr lang="en-US" dirty="0"/>
              <a:t>The purpose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dirty="0"/>
              <a:t> is to perform a computation for every element in a list or array</a:t>
            </a:r>
          </a:p>
          <a:p>
            <a:pPr lvl="1"/>
            <a:endParaRPr lang="en-US" dirty="0"/>
          </a:p>
        </p:txBody>
      </p:sp>
      <p:sp>
        <p:nvSpPr>
          <p:cNvPr id="4" name="Google Shape;173;p33">
            <a:extLst>
              <a:ext uri="{FF2B5EF4-FFF2-40B4-BE49-F238E27FC236}">
                <a16:creationId xmlns:a16="http://schemas.microsoft.com/office/drawing/2014/main" id="{BC6C7AA7-ED62-2C43-B1BC-E9F42E0BC7E2}"/>
              </a:ext>
            </a:extLst>
          </p:cNvPr>
          <p:cNvSpPr txBox="1"/>
          <p:nvPr/>
        </p:nvSpPr>
        <p:spPr>
          <a:xfrm>
            <a:off x="5271393" y="5462531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Defining Functions</a:t>
            </a:r>
            <a:endParaRPr dirty="0">
              <a:latin typeface="+mj-lt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864900" y="2878233"/>
            <a:ext cx="10764400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41818"/>
              </a:lnSpc>
            </a:pP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1818"/>
              </a:lnSpc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4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4000"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2034867" y="2292801"/>
            <a:ext cx="1786800" cy="1448833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Name</a:t>
              </a:r>
              <a:endParaRPr sz="24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4043967" y="2292801"/>
            <a:ext cx="4762165" cy="1448833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Argument names (parameters)</a:t>
              </a:r>
              <a:endParaRPr sz="24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669367" y="3815731"/>
            <a:ext cx="10599800" cy="14488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Body</a:t>
              </a:r>
              <a:endParaRPr sz="24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3971299" y="3188233"/>
            <a:ext cx="7075600" cy="1384235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Return expression</a:t>
              </a:r>
              <a:endParaRPr sz="24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19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2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41267" y="3162133"/>
            <a:ext cx="120804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6363"/>
              </a:lnSpc>
            </a:pP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6363"/>
              </a:lnSpc>
            </a:pP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4000"/>
              <a:t> </a:t>
            </a:r>
            <a:endParaRPr sz="4000"/>
          </a:p>
        </p:txBody>
      </p:sp>
      <p:sp>
        <p:nvSpPr>
          <p:cNvPr id="161" name="Google Shape;161;p29"/>
          <p:cNvSpPr txBox="1"/>
          <p:nvPr/>
        </p:nvSpPr>
        <p:spPr>
          <a:xfrm>
            <a:off x="5018800" y="49670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Function to apply</a:t>
            </a:r>
            <a:endParaRPr/>
          </a:p>
          <a:p>
            <a:r>
              <a:rPr lang="en"/>
              <a:t>Other arguments: 	The input column(s)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47924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Apply</a:t>
            </a:r>
            <a:endParaRPr dirty="0">
              <a:latin typeface="+mj-lt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5018800" y="6186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E51D-2A40-A147-BAFC-69E7C819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BA8B-7EC7-1945-AA0F-DC6B42FD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Lab 3, Questions 3 and 4</a:t>
            </a:r>
          </a:p>
          <a:p>
            <a:endParaRPr lang="en-US" dirty="0"/>
          </a:p>
          <a:p>
            <a:r>
              <a:rPr lang="en-US" dirty="0"/>
              <a:t>Work in groups on the problems</a:t>
            </a:r>
          </a:p>
        </p:txBody>
      </p:sp>
    </p:spTree>
    <p:extLst>
      <p:ext uri="{BB962C8B-B14F-4D97-AF65-F5344CB8AC3E}">
        <p14:creationId xmlns:p14="http://schemas.microsoft.com/office/powerpoint/2010/main" val="203354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358</Words>
  <Application>Microsoft Macintosh PowerPoint</Application>
  <PresentationFormat>Widescreen</PresentationFormat>
  <Paragraphs>89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</vt:lpstr>
      <vt:lpstr>Courier New</vt:lpstr>
      <vt:lpstr>Helvetica Neue</vt:lpstr>
      <vt:lpstr>Helvetica Neue Light</vt:lpstr>
      <vt:lpstr>Office Theme</vt:lpstr>
      <vt:lpstr>CompSci 190: Functions</vt:lpstr>
      <vt:lpstr>Comparison Operators</vt:lpstr>
      <vt:lpstr>Combining Comparisons</vt:lpstr>
      <vt:lpstr>Aggregating Comparisons</vt:lpstr>
      <vt:lpstr>More Python Commands</vt:lpstr>
      <vt:lpstr>Defining Functions</vt:lpstr>
      <vt:lpstr>Discussion Question</vt:lpstr>
      <vt:lpstr>Apply</vt:lpstr>
      <vt:lpstr>Applying functions to tables</vt:lpstr>
      <vt:lpstr>Group</vt:lpstr>
      <vt:lpstr>Grouping By Two Columns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Forbes, Jeffrey</cp:lastModifiedBy>
  <cp:revision>68</cp:revision>
  <cp:lastPrinted>2019-02-07T18:07:11Z</cp:lastPrinted>
  <dcterms:created xsi:type="dcterms:W3CDTF">2018-08-27T13:50:04Z</dcterms:created>
  <dcterms:modified xsi:type="dcterms:W3CDTF">2019-02-07T18:08:19Z</dcterms:modified>
</cp:coreProperties>
</file>