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81" r:id="rId3"/>
    <p:sldId id="266" r:id="rId4"/>
    <p:sldId id="260" r:id="rId5"/>
    <p:sldId id="259" r:id="rId6"/>
    <p:sldId id="276" r:id="rId7"/>
    <p:sldId id="265" r:id="rId8"/>
    <p:sldId id="277" r:id="rId9"/>
    <p:sldId id="263" r:id="rId10"/>
    <p:sldId id="279" r:id="rId11"/>
    <p:sldId id="278" r:id="rId12"/>
    <p:sldId id="280" r:id="rId13"/>
    <p:sldId id="26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1"/>
    <p:restoredTop sz="92950"/>
  </p:normalViewPr>
  <p:slideViewPr>
    <p:cSldViewPr snapToGrid="0" snapToObjects="1">
      <p:cViewPr varScale="1">
        <p:scale>
          <a:sx n="58" d="100"/>
          <a:sy n="58" d="100"/>
        </p:scale>
        <p:origin x="2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760beeb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760beeb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503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b4c69c5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b4c69c5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67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8f58c65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8f58c65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0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b4c69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b4c69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91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9bd3e11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9bd3e11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2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9e8836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9e8836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05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b4c69c5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b4c69c5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09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b4c69c5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b4c69c5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39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b4c69c5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b4c69c5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155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b4c69c5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b4c69c5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35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oDS-s19-021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Pivots, Joins &amp; 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February 14, 2019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2/14/19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Test 1 Review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E124-6039-AB49-BF34-93B2B42F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</p:spPr>
        <p:txBody>
          <a:bodyPr/>
          <a:lstStyle/>
          <a:p>
            <a:r>
              <a:rPr lang="en-US"/>
              <a:t>Simulating Monty Hall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1A869-0535-FC4E-B7C3-A07C8C3C1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205AD-CC19-0740-ABB6-4403DCB4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908" y="2576567"/>
            <a:ext cx="5346700" cy="3771900"/>
          </a:xfrm>
          <a:prstGeom prst="rect">
            <a:avLst/>
          </a:prstGeom>
        </p:spPr>
      </p:pic>
      <p:pic>
        <p:nvPicPr>
          <p:cNvPr id="9" name="Google Shape;113;p24">
            <a:extLst>
              <a:ext uri="{FF2B5EF4-FFF2-40B4-BE49-F238E27FC236}">
                <a16:creationId xmlns:a16="http://schemas.microsoft.com/office/drawing/2014/main" id="{06EBF5F9-2356-6C42-94E7-7AFE16E5E5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84" y="1175837"/>
            <a:ext cx="4821900" cy="22715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2EEC0B-C070-FF42-BC21-6826AE36F13A}"/>
              </a:ext>
            </a:extLst>
          </p:cNvPr>
          <p:cNvSpPr txBox="1"/>
          <p:nvPr/>
        </p:nvSpPr>
        <p:spPr>
          <a:xfrm>
            <a:off x="2245134" y="3254556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x 1,000</a:t>
            </a:r>
          </a:p>
        </p:txBody>
      </p:sp>
    </p:spTree>
    <p:extLst>
      <p:ext uri="{BB962C8B-B14F-4D97-AF65-F5344CB8AC3E}">
        <p14:creationId xmlns:p14="http://schemas.microsoft.com/office/powerpoint/2010/main" val="423518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Multiplication Rule</a:t>
            </a: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/>
              <a:t>Chance that two events </a:t>
            </a:r>
            <a:r>
              <a:rPr lang="en" i="1"/>
              <a:t>A</a:t>
            </a:r>
            <a:r>
              <a:rPr lang="en"/>
              <a:t> and </a:t>
            </a:r>
            <a:r>
              <a:rPr lang="en" i="1"/>
              <a:t>B</a:t>
            </a:r>
            <a:r>
              <a:rPr lang="en"/>
              <a:t> both happen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"/>
              <a:t>= P(</a:t>
            </a:r>
            <a:r>
              <a:rPr lang="en" i="1"/>
              <a:t>A</a:t>
            </a:r>
            <a:r>
              <a:rPr lang="en"/>
              <a:t> happens) x P(</a:t>
            </a:r>
            <a:r>
              <a:rPr lang="en" i="1"/>
              <a:t>B</a:t>
            </a:r>
            <a:r>
              <a:rPr lang="en"/>
              <a:t> happens given that </a:t>
            </a:r>
            <a:r>
              <a:rPr lang="en" i="1"/>
              <a:t>A</a:t>
            </a:r>
            <a:r>
              <a:rPr lang="en"/>
              <a:t> has happened)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</a:pPr>
            <a:r>
              <a:rPr lang="en"/>
              <a:t>The answer is </a:t>
            </a:r>
            <a:r>
              <a:rPr lang="en" i="1"/>
              <a:t>less than or equal to</a:t>
            </a:r>
            <a:r>
              <a:rPr lang="en"/>
              <a:t> each of the two chances being multiplied</a:t>
            </a:r>
            <a:endParaRPr/>
          </a:p>
          <a:p>
            <a:r>
              <a:rPr lang="en"/>
              <a:t>The more conditions you have to satisfy, the less likely you are to satisfy them all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121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Addition Rule</a:t>
            </a:r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/>
              <a:t>If event </a:t>
            </a:r>
            <a:r>
              <a:rPr lang="en" i="1"/>
              <a:t>A</a:t>
            </a:r>
            <a:r>
              <a:rPr lang="en"/>
              <a:t> can happen in </a:t>
            </a:r>
            <a:r>
              <a:rPr lang="en" i="1"/>
              <a:t>exactly one</a:t>
            </a:r>
            <a:r>
              <a:rPr lang="en"/>
              <a:t> of two ways, then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 algn="ctr">
              <a:spcBef>
                <a:spcPts val="640"/>
              </a:spcBef>
              <a:buNone/>
            </a:pPr>
            <a:r>
              <a:rPr lang="en"/>
              <a:t>P(</a:t>
            </a:r>
            <a:r>
              <a:rPr lang="en" i="1"/>
              <a:t>A</a:t>
            </a:r>
            <a:r>
              <a:rPr lang="en"/>
              <a:t>)  =   P(first way)  +  P(second way)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</a:pPr>
            <a:r>
              <a:rPr lang="en"/>
              <a:t>The answer is </a:t>
            </a:r>
            <a:r>
              <a:rPr lang="en" i="1"/>
              <a:t>greater than or equal to</a:t>
            </a:r>
            <a:r>
              <a:rPr lang="en"/>
              <a:t> the chance of each individual way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660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927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Example: At Least One Head</a:t>
            </a:r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/>
              <a:t>In 3 tosses: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Any outcome </a:t>
            </a:r>
            <a:r>
              <a:rPr lang="en" i="1"/>
              <a:t>except</a:t>
            </a:r>
            <a:r>
              <a:rPr lang="en"/>
              <a:t> TTT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P(TTT)  =  (½) x (½) x (½)  =  ⅛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P(at least one head) = 1 - P(TTT) = ⅞ = 87.5%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</a:pPr>
            <a:r>
              <a:rPr lang="en"/>
              <a:t>In 10 tosses: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1 - (½)**10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99.9%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DBD7ED-0C05-AD44-B24F-A43D31BDE8E4}"/>
              </a:ext>
            </a:extLst>
          </p:cNvPr>
          <p:cNvSpPr txBox="1"/>
          <p:nvPr/>
        </p:nvSpPr>
        <p:spPr>
          <a:xfrm>
            <a:off x="1454075" y="5476326"/>
            <a:ext cx="9283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  <a:hlinkClick r:id="rId3"/>
              </a:rPr>
              <a:t>http://</a:t>
            </a:r>
            <a:r>
              <a:rPr lang="en-US" sz="4400" dirty="0" err="1">
                <a:latin typeface="Courier" pitchFamily="2" charset="0"/>
                <a:hlinkClick r:id="rId3"/>
              </a:rPr>
              <a:t>bit.ly</a:t>
            </a:r>
            <a:r>
              <a:rPr lang="en-US" sz="4400" dirty="0">
                <a:latin typeface="Courier" pitchFamily="2" charset="0"/>
                <a:hlinkClick r:id="rId3"/>
              </a:rPr>
              <a:t>/FoDS-s19-0214</a:t>
            </a:r>
            <a:endParaRPr lang="en-US" sz="4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899A-C3D2-C940-A61D-1506E13E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5A6CA-4A4D-D84C-8BC6-9D6E39709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Causality</a:t>
            </a:r>
          </a:p>
          <a:p>
            <a:pPr lvl="1"/>
            <a:r>
              <a:rPr lang="en-US" dirty="0"/>
              <a:t>Python</a:t>
            </a:r>
          </a:p>
          <a:p>
            <a:pPr lvl="2"/>
            <a:r>
              <a:rPr lang="en-US" dirty="0"/>
              <a:t>Data (names, values &amp; types)</a:t>
            </a:r>
          </a:p>
          <a:p>
            <a:pPr lvl="2"/>
            <a:r>
              <a:rPr lang="en-US" dirty="0"/>
              <a:t>Expressions (numbers, strings, arrays, &amp; tables)</a:t>
            </a:r>
          </a:p>
          <a:p>
            <a:pPr lvl="2"/>
            <a:r>
              <a:rPr lang="en-US" dirty="0"/>
              <a:t>Functions</a:t>
            </a:r>
          </a:p>
          <a:p>
            <a:pPr lvl="1"/>
            <a:r>
              <a:rPr lang="en-US" dirty="0"/>
              <a:t>Probability</a:t>
            </a:r>
          </a:p>
          <a:p>
            <a:pPr lvl="1"/>
            <a:r>
              <a:rPr lang="en-US" dirty="0"/>
              <a:t>Visualization</a:t>
            </a:r>
          </a:p>
          <a:p>
            <a:pPr lvl="2"/>
            <a:r>
              <a:rPr lang="en-US" dirty="0"/>
              <a:t>Charts &amp; Histograms</a:t>
            </a:r>
          </a:p>
          <a:p>
            <a:pPr marL="10159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the review questions. Post questions to Piazza!</a:t>
            </a:r>
          </a:p>
          <a:p>
            <a:r>
              <a:rPr lang="en-US" dirty="0"/>
              <a:t>Bring 2 sheets of notes</a:t>
            </a:r>
          </a:p>
        </p:txBody>
      </p:sp>
    </p:spTree>
    <p:extLst>
      <p:ext uri="{BB962C8B-B14F-4D97-AF65-F5344CB8AC3E}">
        <p14:creationId xmlns:p14="http://schemas.microsoft.com/office/powerpoint/2010/main" val="318881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C67B-1447-DC41-A1DF-143870E1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Plan for 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C3FF-D437-8D48-B6E3-8755FB36B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 &amp; Join</a:t>
            </a:r>
          </a:p>
          <a:p>
            <a:r>
              <a:rPr lang="en-US"/>
              <a:t>Probability </a:t>
            </a:r>
            <a:r>
              <a:rPr lang="en-US" dirty="0"/>
              <a:t>&amp; Monty Hall</a:t>
            </a:r>
          </a:p>
          <a:p>
            <a:r>
              <a:rPr lang="en-US" dirty="0"/>
              <a:t>Test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CCEFC-66E0-1E45-AF9F-8104CEDB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030" y="587415"/>
            <a:ext cx="143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0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Pivot</a:t>
            </a:r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/>
              <a:t>Cross-classifies according to two categorical variables</a:t>
            </a:r>
            <a:endParaRPr/>
          </a:p>
          <a:p>
            <a:r>
              <a:rPr lang="en"/>
              <a:t>Produces a grid of counts or aggregated values</a:t>
            </a:r>
            <a:endParaRPr/>
          </a:p>
          <a:p>
            <a:r>
              <a:rPr lang="en"/>
              <a:t>Two required arguments: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First: variable that forms column labels of grid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Second: variable that forms row labels of grid</a:t>
            </a:r>
            <a:endParaRPr/>
          </a:p>
          <a:p>
            <a:r>
              <a:rPr lang="en"/>
              <a:t>Two optional arguments (include both or neither)</a:t>
            </a:r>
            <a:endParaRPr/>
          </a:p>
          <a:p>
            <a:pPr lvl="1">
              <a:spcBef>
                <a:spcPts val="0"/>
              </a:spcBef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/>
              <a:t>=’column_label_to_aggregate’</a:t>
            </a:r>
            <a:endParaRPr/>
          </a:p>
          <a:p>
            <a:pPr lvl="1">
              <a:spcBef>
                <a:spcPts val="0"/>
              </a:spcBef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en"/>
              <a:t>=function_with_which_to_aggregate</a:t>
            </a:r>
            <a:endParaRPr/>
          </a:p>
        </p:txBody>
      </p:sp>
      <p:sp>
        <p:nvSpPr>
          <p:cNvPr id="158" name="Google Shape;158;p31"/>
          <p:cNvSpPr txBox="1"/>
          <p:nvPr/>
        </p:nvSpPr>
        <p:spPr>
          <a:xfrm>
            <a:off x="5018800" y="53734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53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7"/>
          <p:cNvGraphicFramePr/>
          <p:nvPr>
            <p:extLst>
              <p:ext uri="{D42A27DB-BD31-4B8C-83A1-F6EECF244321}">
                <p14:modId xmlns:p14="http://schemas.microsoft.com/office/powerpoint/2010/main" val="2678145579"/>
              </p:ext>
            </p:extLst>
          </p:nvPr>
        </p:nvGraphicFramePr>
        <p:xfrm>
          <a:off x="304801" y="2754167"/>
          <a:ext cx="3603170" cy="3696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Drink</a:t>
                      </a:r>
                      <a:endParaRPr sz="2400"/>
                    </a:p>
                  </a:txBody>
                  <a:tcPr marL="121900" marR="121900" marT="121900" marB="12190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Cafe</a:t>
                      </a:r>
                      <a:endParaRPr sz="2400"/>
                    </a:p>
                  </a:txBody>
                  <a:tcPr marL="121900" marR="121900" marT="121900" marB="12190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Price</a:t>
                      </a:r>
                      <a:endParaRPr sz="2400"/>
                    </a:p>
                  </a:txBody>
                  <a:tcPr marL="121900" marR="121900" marT="121900" marB="121900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4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Milk Tea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Tea One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4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Espresso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Nefeli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4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Latte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Nefeli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4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Espresso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Abe's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2</a:t>
                      </a:r>
                      <a:endParaRPr sz="2400" dirty="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Joining Two Tables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3995367" y="2754167"/>
          <a:ext cx="3082134" cy="27585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1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633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Coupon</a:t>
                      </a:r>
                      <a:endParaRPr sz="2400"/>
                    </a:p>
                  </a:txBody>
                  <a:tcPr marL="121900" marR="121900" marT="121900" marB="12190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Location</a:t>
                      </a:r>
                      <a:endParaRPr sz="2400"/>
                    </a:p>
                  </a:txBody>
                  <a:tcPr marL="121900" marR="121900" marT="121900" marB="121900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633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25%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Tea One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633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50%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Nefeli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633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5%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Tea One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230200" y="2293375"/>
            <a:ext cx="15160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drinks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245687" y="2293375"/>
            <a:ext cx="2165996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discounts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0" name="Google Shape;90;p17"/>
          <p:cNvGraphicFramePr/>
          <p:nvPr>
            <p:extLst>
              <p:ext uri="{D42A27DB-BD31-4B8C-83A1-F6EECF244321}">
                <p14:modId xmlns:p14="http://schemas.microsoft.com/office/powerpoint/2010/main" val="3770724422"/>
              </p:ext>
            </p:extLst>
          </p:nvPr>
        </p:nvGraphicFramePr>
        <p:xfrm>
          <a:off x="7266634" y="2754167"/>
          <a:ext cx="4740309" cy="43144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57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Cafe</a:t>
                      </a:r>
                      <a:endParaRPr sz="2400"/>
                    </a:p>
                  </a:txBody>
                  <a:tcPr marL="121900" marR="121900" marT="121900" marB="12190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Drink</a:t>
                      </a:r>
                      <a:endParaRPr sz="2400"/>
                    </a:p>
                  </a:txBody>
                  <a:tcPr marL="121900" marR="121900" marT="121900" marB="12190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Price</a:t>
                      </a:r>
                      <a:endParaRPr sz="2400"/>
                    </a:p>
                  </a:txBody>
                  <a:tcPr marL="121900" marR="121900" marT="121900" marB="121900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Coupon</a:t>
                      </a:r>
                      <a:endParaRPr sz="2400"/>
                    </a:p>
                  </a:txBody>
                  <a:tcPr marL="121900" marR="121900" marT="121900" marB="121900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233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Nefeli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Espresso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50%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233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Nefeli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Latte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50%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Tea One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Milk Tea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25%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Tea One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Milk Tea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5%</a:t>
                      </a:r>
                      <a:endParaRPr sz="2400" dirty="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2877199" y="1180800"/>
            <a:ext cx="7995933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drinks.join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('Cafe', discounts, 'Location')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599133" y="1175837"/>
            <a:ext cx="2278066" cy="1165407"/>
          </a:xfrm>
          <a:prstGeom prst="wedgeRectCallout">
            <a:avLst>
              <a:gd name="adj1" fmla="val 57658"/>
              <a:gd name="adj2" fmla="val -34439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Keep all rows in the table that have a match ...</a:t>
            </a:r>
            <a:endParaRPr sz="2400" dirty="0"/>
          </a:p>
        </p:txBody>
      </p:sp>
      <p:sp>
        <p:nvSpPr>
          <p:cNvPr id="93" name="Google Shape;93;p17"/>
          <p:cNvSpPr/>
          <p:nvPr/>
        </p:nvSpPr>
        <p:spPr>
          <a:xfrm>
            <a:off x="3048602" y="1807700"/>
            <a:ext cx="2332580" cy="877601"/>
          </a:xfrm>
          <a:prstGeom prst="wedgeRectCallout">
            <a:avLst>
              <a:gd name="adj1" fmla="val 44545"/>
              <a:gd name="adj2" fmla="val -81551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… for the value in this column ...</a:t>
            </a:r>
            <a:endParaRPr sz="2400" dirty="0"/>
          </a:p>
        </p:txBody>
      </p:sp>
      <p:sp>
        <p:nvSpPr>
          <p:cNvPr id="94" name="Google Shape;94;p17"/>
          <p:cNvSpPr/>
          <p:nvPr/>
        </p:nvSpPr>
        <p:spPr>
          <a:xfrm>
            <a:off x="5437699" y="1770332"/>
            <a:ext cx="2770130" cy="603119"/>
          </a:xfrm>
          <a:prstGeom prst="wedgeRectCallout">
            <a:avLst>
              <a:gd name="adj1" fmla="val 2589"/>
              <a:gd name="adj2" fmla="val -79281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… somewhere in this other table's ...</a:t>
            </a:r>
            <a:endParaRPr sz="2400" dirty="0"/>
          </a:p>
        </p:txBody>
      </p:sp>
      <p:sp>
        <p:nvSpPr>
          <p:cNvPr id="95" name="Google Shape;95;p17"/>
          <p:cNvSpPr/>
          <p:nvPr/>
        </p:nvSpPr>
        <p:spPr>
          <a:xfrm>
            <a:off x="8589247" y="1778010"/>
            <a:ext cx="3385038" cy="651127"/>
          </a:xfrm>
          <a:prstGeom prst="wedgeRectCallout">
            <a:avLst>
              <a:gd name="adj1" fmla="val -32723"/>
              <a:gd name="adj2" fmla="val -79281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… column that contains matching values.</a:t>
            </a:r>
            <a:endParaRPr sz="2400" dirty="0"/>
          </a:p>
        </p:txBody>
      </p:sp>
      <p:sp>
        <p:nvSpPr>
          <p:cNvPr id="96" name="Google Shape;96;p17"/>
          <p:cNvSpPr/>
          <p:nvPr/>
        </p:nvSpPr>
        <p:spPr>
          <a:xfrm>
            <a:off x="304801" y="5812700"/>
            <a:ext cx="3365200" cy="560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Google Shape;97;p17"/>
          <p:cNvSpPr/>
          <p:nvPr/>
        </p:nvSpPr>
        <p:spPr>
          <a:xfrm>
            <a:off x="7292133" y="2829900"/>
            <a:ext cx="4682152" cy="560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Google Shape;98;p17"/>
          <p:cNvSpPr/>
          <p:nvPr/>
        </p:nvSpPr>
        <p:spPr>
          <a:xfrm>
            <a:off x="7292133" y="3541100"/>
            <a:ext cx="1086000" cy="255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Google Shape;99;p17"/>
          <p:cNvSpPr/>
          <p:nvPr/>
        </p:nvSpPr>
        <p:spPr>
          <a:xfrm>
            <a:off x="3995367" y="5581565"/>
            <a:ext cx="3058568" cy="666000"/>
          </a:xfrm>
          <a:prstGeom prst="wedgeRectCallout">
            <a:avLst>
              <a:gd name="adj1" fmla="val 56245"/>
              <a:gd name="adj2" fmla="val -26426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The joined column is sorted automatically</a:t>
            </a:r>
            <a:endParaRPr sz="2400" dirty="0"/>
          </a:p>
        </p:txBody>
      </p:sp>
      <p:sp>
        <p:nvSpPr>
          <p:cNvPr id="100" name="Google Shape;100;p17"/>
          <p:cNvSpPr/>
          <p:nvPr/>
        </p:nvSpPr>
        <p:spPr>
          <a:xfrm>
            <a:off x="9853933" y="3541100"/>
            <a:ext cx="1886000" cy="2552000"/>
          </a:xfrm>
          <a:prstGeom prst="roundRect">
            <a:avLst>
              <a:gd name="adj" fmla="val 9336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462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Monty Hall Problem</a:t>
            </a:r>
            <a:endParaRPr/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468" y="1474019"/>
            <a:ext cx="8053233" cy="4473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6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Random Selection</a:t>
            </a: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np.random.choice</a:t>
            </a:r>
            <a:endParaRPr>
              <a:solidFill>
                <a:srgbClr val="000000"/>
              </a:solidFill>
            </a:endParaRPr>
          </a:p>
          <a:p>
            <a:pPr>
              <a:spcBef>
                <a:spcPts val="640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Selects at random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with replacement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from an array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a specified number of times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np.random.choice(some_array, sample_size)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2123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Discussion Question</a:t>
            </a: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>
            <a:off x="609600" y="2311400"/>
            <a:ext cx="10972800" cy="136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dirty="0"/>
              <a:t>What results from evaluating the following 2 expressions? Are they the same? Do they describe the same process? </a:t>
            </a:r>
            <a:endParaRPr dirty="0"/>
          </a:p>
        </p:txBody>
      </p:sp>
      <p:sp>
        <p:nvSpPr>
          <p:cNvPr id="192" name="Google Shape;192;p36"/>
          <p:cNvSpPr txBox="1"/>
          <p:nvPr/>
        </p:nvSpPr>
        <p:spPr>
          <a:xfrm>
            <a:off x="759533" y="3529833"/>
            <a:ext cx="11385200" cy="2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667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2667" b="1" dirty="0" err="1">
                <a:latin typeface="Courier" pitchFamily="2" charset="0"/>
                <a:ea typeface="Courier New"/>
                <a:cs typeface="Courier New"/>
                <a:sym typeface="Courier New"/>
              </a:rPr>
              <a:t>np.random.choice</a:t>
            </a:r>
            <a:r>
              <a:rPr lang="en" sz="2667" b="1" dirty="0">
                <a:latin typeface="Courier" pitchFamily="2" charset="0"/>
                <a:ea typeface="Courier New"/>
                <a:cs typeface="Courier New"/>
                <a:sym typeface="Courier New"/>
              </a:rPr>
              <a:t>(d, 1000) + </a:t>
            </a:r>
            <a:r>
              <a:rPr lang="en" sz="2667" b="1" dirty="0" err="1">
                <a:latin typeface="Courier" pitchFamily="2" charset="0"/>
                <a:ea typeface="Courier New"/>
                <a:cs typeface="Courier New"/>
                <a:sym typeface="Courier New"/>
              </a:rPr>
              <a:t>np.random.choice</a:t>
            </a:r>
            <a:r>
              <a:rPr lang="en" sz="2667" b="1" dirty="0">
                <a:latin typeface="Courier" pitchFamily="2" charset="0"/>
                <a:ea typeface="Courier New"/>
                <a:cs typeface="Courier New"/>
                <a:sym typeface="Courier New"/>
              </a:rPr>
              <a:t>(d, 1000)</a:t>
            </a:r>
            <a:endParaRPr sz="2667" b="1" dirty="0"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endParaRPr sz="2667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2667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2667" b="1" dirty="0">
                <a:latin typeface="Courier" pitchFamily="2" charset="0"/>
                <a:ea typeface="Courier New"/>
                <a:cs typeface="Courier New"/>
                <a:sym typeface="Courier New"/>
              </a:rPr>
              <a:t>2 * </a:t>
            </a:r>
            <a:r>
              <a:rPr lang="en" sz="2667" b="1" dirty="0" err="1">
                <a:latin typeface="Courier" pitchFamily="2" charset="0"/>
                <a:ea typeface="Courier New"/>
                <a:cs typeface="Courier New"/>
                <a:sym typeface="Courier New"/>
              </a:rPr>
              <a:t>np.random.choice</a:t>
            </a:r>
            <a:r>
              <a:rPr lang="en" sz="2667" b="1" dirty="0">
                <a:latin typeface="Courier" pitchFamily="2" charset="0"/>
                <a:ea typeface="Courier New"/>
                <a:cs typeface="Courier New"/>
                <a:sym typeface="Courier New"/>
              </a:rPr>
              <a:t>(d, 1000)</a:t>
            </a:r>
            <a:endParaRPr sz="2667" b="1" dirty="0"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36"/>
          <p:cNvSpPr txBox="1"/>
          <p:nvPr/>
        </p:nvSpPr>
        <p:spPr>
          <a:xfrm>
            <a:off x="3431033" y="1197500"/>
            <a:ext cx="5330000" cy="1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 dirty="0">
                <a:solidFill>
                  <a:schemeClr val="accent1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d = </a:t>
            </a:r>
            <a:r>
              <a:rPr lang="en" sz="2667" b="1" dirty="0" err="1">
                <a:solidFill>
                  <a:schemeClr val="accent1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np.arange</a:t>
            </a:r>
            <a:r>
              <a:rPr lang="en" sz="2667" b="1" dirty="0">
                <a:solidFill>
                  <a:schemeClr val="accent1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(6) + 1</a:t>
            </a:r>
            <a:endParaRPr sz="2667" b="1" dirty="0">
              <a:solidFill>
                <a:schemeClr val="accent1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0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Probability</a:t>
            </a:r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/>
              <a:t>Lowest value: 0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Chance of event that is impossible</a:t>
            </a:r>
            <a:endParaRPr/>
          </a:p>
          <a:p>
            <a:r>
              <a:rPr lang="en"/>
              <a:t>Highest value: 1 (or 100%)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Chance of event that is certain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</a:pPr>
            <a:r>
              <a:rPr lang="en"/>
              <a:t>If an event has chance 70%, then the chance that it doesn’t happen is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100% - 70% = 30%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1 - 0.7 = 0.3</a:t>
            </a:r>
            <a:endParaRPr/>
          </a:p>
        </p:txBody>
      </p:sp>
      <p:sp>
        <p:nvSpPr>
          <p:cNvPr id="131" name="Google Shape;131;p27"/>
          <p:cNvSpPr txBox="1"/>
          <p:nvPr/>
        </p:nvSpPr>
        <p:spPr>
          <a:xfrm>
            <a:off x="9519767" y="5253333"/>
            <a:ext cx="19892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45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Equally Likely Outcomes</a:t>
            </a: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dirty="0"/>
              <a:t>Assuming all outcomes are equally likely, the chance of an event A is: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" dirty="0"/>
              <a:t>                number of outcomes that make A happen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"/>
              <a:t>P(A)  =  -------------------------------------------------------------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" dirty="0"/>
              <a:t>                             total number of outcomes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6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2309</TotalTime>
  <Words>623</Words>
  <Application>Microsoft Macintosh PowerPoint</Application>
  <PresentationFormat>Widescreen</PresentationFormat>
  <Paragraphs>145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Courier New</vt:lpstr>
      <vt:lpstr>Helvetica Neue</vt:lpstr>
      <vt:lpstr>Helvetica Neue Light</vt:lpstr>
      <vt:lpstr>Office Theme</vt:lpstr>
      <vt:lpstr>CompSci 190: Pivots, Joins &amp; Probability</vt:lpstr>
      <vt:lpstr>Plan for Today</vt:lpstr>
      <vt:lpstr>Pivot</vt:lpstr>
      <vt:lpstr>Joining Two Tables</vt:lpstr>
      <vt:lpstr>Monty Hall Problem</vt:lpstr>
      <vt:lpstr>Random Selection</vt:lpstr>
      <vt:lpstr>Discussion Question</vt:lpstr>
      <vt:lpstr>Probability</vt:lpstr>
      <vt:lpstr>Equally Likely Outcomes</vt:lpstr>
      <vt:lpstr>Simulating Monty Hall</vt:lpstr>
      <vt:lpstr>Multiplication Rule</vt:lpstr>
      <vt:lpstr>Addition Rule</vt:lpstr>
      <vt:lpstr>Example: At Least One Head</vt:lpstr>
      <vt:lpstr>Test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CompSci 190: Foundations of Data Science</dc:title>
  <dc:creator>Jeffrey Forbes, Ph.D.</dc:creator>
  <cp:lastModifiedBy>Forbes, Jeffrey</cp:lastModifiedBy>
  <cp:revision>74</cp:revision>
  <cp:lastPrinted>2018-09-19T19:00:06Z</cp:lastPrinted>
  <dcterms:created xsi:type="dcterms:W3CDTF">2018-08-27T13:50:04Z</dcterms:created>
  <dcterms:modified xsi:type="dcterms:W3CDTF">2019-02-14T20:06:29Z</dcterms:modified>
</cp:coreProperties>
</file>