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7" r:id="rId2"/>
    <p:sldId id="289" r:id="rId3"/>
    <p:sldId id="265" r:id="rId4"/>
    <p:sldId id="264" r:id="rId5"/>
    <p:sldId id="290" r:id="rId6"/>
    <p:sldId id="269" r:id="rId7"/>
    <p:sldId id="273" r:id="rId8"/>
    <p:sldId id="277" r:id="rId9"/>
    <p:sldId id="291" r:id="rId10"/>
    <p:sldId id="260" r:id="rId11"/>
    <p:sldId id="295" r:id="rId12"/>
    <p:sldId id="296" r:id="rId13"/>
    <p:sldId id="297" r:id="rId14"/>
    <p:sldId id="281" r:id="rId15"/>
    <p:sldId id="282" r:id="rId16"/>
    <p:sldId id="283" r:id="rId17"/>
    <p:sldId id="284" r:id="rId18"/>
    <p:sldId id="285" r:id="rId19"/>
    <p:sldId id="286" r:id="rId20"/>
    <p:sldId id="287" r:id="rId21"/>
    <p:sldId id="288" r:id="rId22"/>
    <p:sldId id="298" r:id="rId23"/>
    <p:sldId id="299" r:id="rId24"/>
    <p:sldId id="300"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33"/>
    <p:restoredTop sz="93197"/>
  </p:normalViewPr>
  <p:slideViewPr>
    <p:cSldViewPr snapToGrid="0" snapToObjects="1">
      <p:cViewPr varScale="1">
        <p:scale>
          <a:sx n="119" d="100"/>
          <a:sy n="119" d="100"/>
        </p:scale>
        <p:origin x="672" y="1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224E2-7D14-7B4B-B1F3-04A8B3F4D232}" type="datetimeFigureOut">
              <a:rPr lang="en-US" smtClean="0"/>
              <a:t>2/25/19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9A49B-0025-2943-B218-F3CB39FF969F}" type="slidenum">
              <a:rPr lang="en-US" smtClean="0"/>
              <a:t>‹#›</a:t>
            </a:fld>
            <a:endParaRPr lang="en-US"/>
          </a:p>
        </p:txBody>
      </p:sp>
    </p:spTree>
    <p:extLst>
      <p:ext uri="{BB962C8B-B14F-4D97-AF65-F5344CB8AC3E}">
        <p14:creationId xmlns:p14="http://schemas.microsoft.com/office/powerpoint/2010/main" val="73865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97fa7067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597fa7067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21342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5bd89d03d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5bd89d03d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55255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5bd89d03d_0_3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5bd89d03d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12975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5bd89d03d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5bd89d03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80053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5bd89d03d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5bd89d03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7029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bd89d03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bd89d03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49732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10ec578e3_0_14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10ec578e3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46759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10ec578e3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10ec578e3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06034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10ec578e3_0_2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10ec578e3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7382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10ec578e3_0_2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10ec578e3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52398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5bd89d03d_0_12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5bd89d03d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71135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597fa7067_0_5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597fa7067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21185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10ec578e3_0_30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10ec578e3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18135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0ec578e3_0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0ec578e3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12181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97fa706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597fa706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54552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97fa7067_0_6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97fa7067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05837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597fa7067_0_1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597fa7067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73136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10ec578e3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10ec578e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78822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5bd89d03d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5bd89d03d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7242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5bd89d03d_0_3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5bd89d03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06400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5bd89d03d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5bd89d03d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9582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49B1-5414-6942-A377-05E468DFC9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FB8F26-E22A-0743-8DF5-8EDC9C3A07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4E5B71-A5E5-9D43-A451-2C932B7A0CBB}"/>
              </a:ext>
            </a:extLst>
          </p:cNvPr>
          <p:cNvSpPr>
            <a:spLocks noGrp="1"/>
          </p:cNvSpPr>
          <p:nvPr>
            <p:ph type="dt" sz="half" idx="10"/>
          </p:nvPr>
        </p:nvSpPr>
        <p:spPr/>
        <p:txBody>
          <a:bodyPr/>
          <a:lstStyle/>
          <a:p>
            <a:fld id="{8153ADB8-CF42-7A47-8F8F-609599C2F6D6}" type="datetimeFigureOut">
              <a:rPr lang="en-US" smtClean="0"/>
              <a:t>2/25/19</a:t>
            </a:fld>
            <a:endParaRPr lang="en-US"/>
          </a:p>
        </p:txBody>
      </p:sp>
      <p:sp>
        <p:nvSpPr>
          <p:cNvPr id="5" name="Footer Placeholder 4">
            <a:extLst>
              <a:ext uri="{FF2B5EF4-FFF2-40B4-BE49-F238E27FC236}">
                <a16:creationId xmlns:a16="http://schemas.microsoft.com/office/drawing/2014/main" id="{C359CFC8-95E1-B743-B631-9D0C6BE97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4D069-DD17-3E42-A6A4-BC89E023ED49}"/>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127491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4D50-21D6-744E-A58F-5FE01B1233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0F6FFF-2D49-1945-9DDE-D062131379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A35F6-B31D-034C-B983-93AD2B4CD1F2}"/>
              </a:ext>
            </a:extLst>
          </p:cNvPr>
          <p:cNvSpPr>
            <a:spLocks noGrp="1"/>
          </p:cNvSpPr>
          <p:nvPr>
            <p:ph type="dt" sz="half" idx="10"/>
          </p:nvPr>
        </p:nvSpPr>
        <p:spPr/>
        <p:txBody>
          <a:bodyPr/>
          <a:lstStyle/>
          <a:p>
            <a:fld id="{8153ADB8-CF42-7A47-8F8F-609599C2F6D6}" type="datetimeFigureOut">
              <a:rPr lang="en-US" smtClean="0"/>
              <a:t>2/25/19</a:t>
            </a:fld>
            <a:endParaRPr lang="en-US"/>
          </a:p>
        </p:txBody>
      </p:sp>
      <p:sp>
        <p:nvSpPr>
          <p:cNvPr id="5" name="Footer Placeholder 4">
            <a:extLst>
              <a:ext uri="{FF2B5EF4-FFF2-40B4-BE49-F238E27FC236}">
                <a16:creationId xmlns:a16="http://schemas.microsoft.com/office/drawing/2014/main" id="{077AE119-9CC7-7848-B378-13DFFAD20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F920B-E72A-3743-9E0F-AC72A464D833}"/>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787079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54C060-6F85-AE4D-9535-CA3F75F6A4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FE8FDF-AD5F-E344-8853-8BDD83F1FD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68AE2-D74D-2643-A938-DFCA3674FEE0}"/>
              </a:ext>
            </a:extLst>
          </p:cNvPr>
          <p:cNvSpPr>
            <a:spLocks noGrp="1"/>
          </p:cNvSpPr>
          <p:nvPr>
            <p:ph type="dt" sz="half" idx="10"/>
          </p:nvPr>
        </p:nvSpPr>
        <p:spPr/>
        <p:txBody>
          <a:bodyPr/>
          <a:lstStyle/>
          <a:p>
            <a:fld id="{8153ADB8-CF42-7A47-8F8F-609599C2F6D6}" type="datetimeFigureOut">
              <a:rPr lang="en-US" smtClean="0"/>
              <a:t>2/25/19</a:t>
            </a:fld>
            <a:endParaRPr lang="en-US"/>
          </a:p>
        </p:txBody>
      </p:sp>
      <p:sp>
        <p:nvSpPr>
          <p:cNvPr id="5" name="Footer Placeholder 4">
            <a:extLst>
              <a:ext uri="{FF2B5EF4-FFF2-40B4-BE49-F238E27FC236}">
                <a16:creationId xmlns:a16="http://schemas.microsoft.com/office/drawing/2014/main" id="{90B32ACA-4079-8146-AA79-F0B3F00A6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798BE1-5FA4-8441-990F-881BAF78A3A4}"/>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260968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4"/>
        <p:cNvGrpSpPr/>
        <p:nvPr/>
      </p:nvGrpSpPr>
      <p:grpSpPr>
        <a:xfrm>
          <a:off x="0" y="0"/>
          <a:ext cx="0" cy="0"/>
          <a:chOff x="0" y="0"/>
          <a:chExt cx="0" cy="0"/>
        </a:xfrm>
      </p:grpSpPr>
      <p:sp>
        <p:nvSpPr>
          <p:cNvPr id="125" name="Google Shape;125;p32"/>
          <p:cNvSpPr txBox="1">
            <a:spLocks noGrp="1"/>
          </p:cNvSpPr>
          <p:nvPr>
            <p:ph type="title"/>
          </p:nvPr>
        </p:nvSpPr>
        <p:spPr>
          <a:xfrm>
            <a:off x="609600" y="274637"/>
            <a:ext cx="8940800" cy="9012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4800" b="1">
                <a:latin typeface="Arial"/>
                <a:ea typeface="Arial"/>
                <a:cs typeface="Arial"/>
                <a:sym typeface="Arial"/>
              </a:defRPr>
            </a:lvl1pPr>
            <a:lvl2pPr lvl="1" algn="l" rtl="0">
              <a:spcBef>
                <a:spcPts val="0"/>
              </a:spcBef>
              <a:spcAft>
                <a:spcPts val="0"/>
              </a:spcAft>
              <a:buSzPts val="3600"/>
              <a:buFont typeface="Arial"/>
              <a:buNone/>
              <a:defRPr sz="4800" b="1">
                <a:solidFill>
                  <a:schemeClr val="dk2"/>
                </a:solidFill>
                <a:latin typeface="Arial"/>
                <a:ea typeface="Arial"/>
                <a:cs typeface="Arial"/>
                <a:sym typeface="Arial"/>
              </a:defRPr>
            </a:lvl2pPr>
            <a:lvl3pPr lvl="2" algn="l" rtl="0">
              <a:spcBef>
                <a:spcPts val="0"/>
              </a:spcBef>
              <a:spcAft>
                <a:spcPts val="0"/>
              </a:spcAft>
              <a:buSzPts val="3600"/>
              <a:buFont typeface="Arial"/>
              <a:buNone/>
              <a:defRPr sz="4800" b="1">
                <a:solidFill>
                  <a:schemeClr val="dk2"/>
                </a:solidFill>
                <a:latin typeface="Arial"/>
                <a:ea typeface="Arial"/>
                <a:cs typeface="Arial"/>
                <a:sym typeface="Arial"/>
              </a:defRPr>
            </a:lvl3pPr>
            <a:lvl4pPr lvl="3" algn="l" rtl="0">
              <a:spcBef>
                <a:spcPts val="0"/>
              </a:spcBef>
              <a:spcAft>
                <a:spcPts val="0"/>
              </a:spcAft>
              <a:buSzPts val="3600"/>
              <a:buFont typeface="Arial"/>
              <a:buNone/>
              <a:defRPr sz="4800" b="1">
                <a:solidFill>
                  <a:schemeClr val="dk2"/>
                </a:solidFill>
                <a:latin typeface="Arial"/>
                <a:ea typeface="Arial"/>
                <a:cs typeface="Arial"/>
                <a:sym typeface="Arial"/>
              </a:defRPr>
            </a:lvl4pPr>
            <a:lvl5pPr lvl="4" algn="l" rtl="0">
              <a:spcBef>
                <a:spcPts val="0"/>
              </a:spcBef>
              <a:spcAft>
                <a:spcPts val="0"/>
              </a:spcAft>
              <a:buSzPts val="3600"/>
              <a:buFont typeface="Arial"/>
              <a:buNone/>
              <a:defRPr sz="4800" b="1">
                <a:solidFill>
                  <a:schemeClr val="dk2"/>
                </a:solidFill>
                <a:latin typeface="Arial"/>
                <a:ea typeface="Arial"/>
                <a:cs typeface="Arial"/>
                <a:sym typeface="Arial"/>
              </a:defRPr>
            </a:lvl5pPr>
            <a:lvl6pPr lvl="5" algn="l" rtl="0">
              <a:spcBef>
                <a:spcPts val="0"/>
              </a:spcBef>
              <a:spcAft>
                <a:spcPts val="0"/>
              </a:spcAft>
              <a:buSzPts val="3600"/>
              <a:buFont typeface="Arial"/>
              <a:buNone/>
              <a:defRPr sz="4800" b="1">
                <a:solidFill>
                  <a:schemeClr val="dk2"/>
                </a:solidFill>
                <a:latin typeface="Arial"/>
                <a:ea typeface="Arial"/>
                <a:cs typeface="Arial"/>
                <a:sym typeface="Arial"/>
              </a:defRPr>
            </a:lvl6pPr>
            <a:lvl7pPr lvl="6" algn="l" rtl="0">
              <a:spcBef>
                <a:spcPts val="0"/>
              </a:spcBef>
              <a:spcAft>
                <a:spcPts val="0"/>
              </a:spcAft>
              <a:buSzPts val="3600"/>
              <a:buFont typeface="Arial"/>
              <a:buNone/>
              <a:defRPr sz="4800" b="1">
                <a:solidFill>
                  <a:schemeClr val="dk2"/>
                </a:solidFill>
                <a:latin typeface="Arial"/>
                <a:ea typeface="Arial"/>
                <a:cs typeface="Arial"/>
                <a:sym typeface="Arial"/>
              </a:defRPr>
            </a:lvl7pPr>
            <a:lvl8pPr lvl="7" algn="l" rtl="0">
              <a:spcBef>
                <a:spcPts val="0"/>
              </a:spcBef>
              <a:spcAft>
                <a:spcPts val="0"/>
              </a:spcAft>
              <a:buSzPts val="3600"/>
              <a:buFont typeface="Arial"/>
              <a:buNone/>
              <a:defRPr sz="4800" b="1">
                <a:solidFill>
                  <a:schemeClr val="dk2"/>
                </a:solidFill>
                <a:latin typeface="Arial"/>
                <a:ea typeface="Arial"/>
                <a:cs typeface="Arial"/>
                <a:sym typeface="Arial"/>
              </a:defRPr>
            </a:lvl8pPr>
            <a:lvl9pPr lvl="8" algn="l" rtl="0">
              <a:spcBef>
                <a:spcPts val="0"/>
              </a:spcBef>
              <a:spcAft>
                <a:spcPts val="0"/>
              </a:spcAft>
              <a:buSzPts val="3600"/>
              <a:buFont typeface="Arial"/>
              <a:buNone/>
              <a:defRPr sz="4800" b="1">
                <a:solidFill>
                  <a:schemeClr val="dk2"/>
                </a:solidFill>
                <a:latin typeface="Arial"/>
                <a:ea typeface="Arial"/>
                <a:cs typeface="Arial"/>
                <a:sym typeface="Arial"/>
              </a:defRPr>
            </a:lvl9pPr>
          </a:lstStyle>
          <a:p>
            <a:endParaRPr/>
          </a:p>
        </p:txBody>
      </p:sp>
      <p:cxnSp>
        <p:nvCxnSpPr>
          <p:cNvPr id="126" name="Google Shape;126;p32"/>
          <p:cNvCxnSpPr/>
          <p:nvPr/>
        </p:nvCxnSpPr>
        <p:spPr>
          <a:xfrm>
            <a:off x="609600" y="1175787"/>
            <a:ext cx="10972800" cy="0"/>
          </a:xfrm>
          <a:prstGeom prst="straightConnector1">
            <a:avLst/>
          </a:prstGeom>
          <a:noFill/>
          <a:ln w="9525" cap="flat" cmpd="sng">
            <a:solidFill>
              <a:srgbClr val="CCCCCC"/>
            </a:solidFill>
            <a:prstDash val="solid"/>
            <a:round/>
            <a:headEnd type="none" w="med" len="med"/>
            <a:tailEnd type="none" w="med" len="med"/>
          </a:ln>
        </p:spPr>
      </p:cxnSp>
      <p:cxnSp>
        <p:nvCxnSpPr>
          <p:cNvPr id="127" name="Google Shape;127;p32"/>
          <p:cNvCxnSpPr/>
          <p:nvPr/>
        </p:nvCxnSpPr>
        <p:spPr>
          <a:xfrm>
            <a:off x="609600" y="6324600"/>
            <a:ext cx="10972800" cy="0"/>
          </a:xfrm>
          <a:prstGeom prst="straightConnector1">
            <a:avLst/>
          </a:prstGeom>
          <a:noFill/>
          <a:ln w="9525" cap="flat" cmpd="sng">
            <a:solidFill>
              <a:srgbClr val="CCCCCC"/>
            </a:solidFill>
            <a:prstDash val="solid"/>
            <a:round/>
            <a:headEnd type="none" w="med" len="med"/>
            <a:tailEnd type="none" w="med" len="med"/>
          </a:ln>
        </p:spPr>
      </p:cxnSp>
      <p:sp>
        <p:nvSpPr>
          <p:cNvPr id="128" name="Google Shape;128;p32"/>
          <p:cNvSpPr txBox="1">
            <a:spLocks noGrp="1"/>
          </p:cNvSpPr>
          <p:nvPr>
            <p:ph type="body" idx="1"/>
          </p:nvPr>
        </p:nvSpPr>
        <p:spPr>
          <a:xfrm>
            <a:off x="609600" y="1295400"/>
            <a:ext cx="10972800" cy="4830800"/>
          </a:xfrm>
          <a:prstGeom prst="rect">
            <a:avLst/>
          </a:prstGeom>
          <a:noFill/>
          <a:ln>
            <a:noFill/>
          </a:ln>
        </p:spPr>
        <p:txBody>
          <a:bodyPr spcFirstLastPara="1" wrap="square" lIns="91425" tIns="91425" rIns="91425" bIns="91425" anchor="t" anchorCtr="0"/>
          <a:lstStyle>
            <a:lvl1pPr marL="609585" lvl="0" indent="-507987" rtl="0">
              <a:spcBef>
                <a:spcPts val="0"/>
              </a:spcBef>
              <a:spcAft>
                <a:spcPts val="0"/>
              </a:spcAft>
              <a:buSzPts val="2400"/>
              <a:buChar char="●"/>
              <a:defRPr sz="3200"/>
            </a:lvl1pPr>
            <a:lvl2pPr marL="1219170" lvl="1" indent="-507987" rtl="0">
              <a:spcBef>
                <a:spcPts val="533"/>
              </a:spcBef>
              <a:spcAft>
                <a:spcPts val="0"/>
              </a:spcAft>
              <a:buSzPts val="2400"/>
              <a:buChar char="○"/>
              <a:defRPr sz="3200"/>
            </a:lvl2pPr>
            <a:lvl3pPr marL="1828754" lvl="2" indent="-507987" rtl="0">
              <a:spcBef>
                <a:spcPts val="533"/>
              </a:spcBef>
              <a:spcAft>
                <a:spcPts val="0"/>
              </a:spcAft>
              <a:buSzPts val="2400"/>
              <a:buChar char="■"/>
              <a:defRPr sz="3200"/>
            </a:lvl3pPr>
            <a:lvl4pPr marL="2438339" lvl="3" indent="-457189" rtl="0">
              <a:spcBef>
                <a:spcPts val="533"/>
              </a:spcBef>
              <a:spcAft>
                <a:spcPts val="0"/>
              </a:spcAft>
              <a:buSzPts val="1800"/>
              <a:buChar char="●"/>
              <a:defRPr sz="2400"/>
            </a:lvl4pPr>
            <a:lvl5pPr marL="3047924" lvl="4" indent="-457189" rtl="0">
              <a:spcBef>
                <a:spcPts val="533"/>
              </a:spcBef>
              <a:spcAft>
                <a:spcPts val="0"/>
              </a:spcAft>
              <a:buSzPts val="1800"/>
              <a:buChar char="○"/>
              <a:defRPr sz="2400"/>
            </a:lvl5pPr>
            <a:lvl6pPr marL="3657509" lvl="5" indent="-457189" rtl="0">
              <a:spcBef>
                <a:spcPts val="533"/>
              </a:spcBef>
              <a:spcAft>
                <a:spcPts val="0"/>
              </a:spcAft>
              <a:buSzPts val="1800"/>
              <a:buChar char="■"/>
              <a:defRPr sz="2400"/>
            </a:lvl6pPr>
            <a:lvl7pPr marL="4267093" lvl="6" indent="-457189" rtl="0">
              <a:spcBef>
                <a:spcPts val="533"/>
              </a:spcBef>
              <a:spcAft>
                <a:spcPts val="0"/>
              </a:spcAft>
              <a:buSzPts val="1800"/>
              <a:buChar char="●"/>
              <a:defRPr sz="2400"/>
            </a:lvl7pPr>
            <a:lvl8pPr marL="4876678" lvl="7" indent="-457189" rtl="0">
              <a:spcBef>
                <a:spcPts val="533"/>
              </a:spcBef>
              <a:spcAft>
                <a:spcPts val="0"/>
              </a:spcAft>
              <a:buSzPts val="1800"/>
              <a:buChar char="○"/>
              <a:defRPr sz="2400"/>
            </a:lvl8pPr>
            <a:lvl9pPr marL="5486263" lvl="8" indent="-457189" rtl="0">
              <a:spcBef>
                <a:spcPts val="533"/>
              </a:spcBef>
              <a:spcAft>
                <a:spcPts val="533"/>
              </a:spcAft>
              <a:buSzPts val="1800"/>
              <a:buChar char="■"/>
              <a:defRPr sz="2400"/>
            </a:lvl9pPr>
          </a:lstStyle>
          <a:p>
            <a:endParaRPr/>
          </a:p>
        </p:txBody>
      </p:sp>
    </p:spTree>
    <p:extLst>
      <p:ext uri="{BB962C8B-B14F-4D97-AF65-F5344CB8AC3E}">
        <p14:creationId xmlns:p14="http://schemas.microsoft.com/office/powerpoint/2010/main" val="413557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E0F0-E12A-7443-8933-F0EE51352B00}"/>
              </a:ext>
            </a:extLst>
          </p:cNvPr>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F53F3B05-30D8-814C-B8ED-72C03B52200E}"/>
              </a:ext>
            </a:extLst>
          </p:cNvPr>
          <p:cNvSpPr>
            <a:spLocks noGrp="1"/>
          </p:cNvSpPr>
          <p:nvPr>
            <p:ph idx="1"/>
          </p:nvPr>
        </p:nvSpPr>
        <p:spPr/>
        <p:txBody>
          <a:bodyPr/>
          <a:lstStyle>
            <a:lvl1pPr>
              <a:defRPr b="0" i="0">
                <a:latin typeface="Helvetica Neue Light" panose="02000403000000020004" pitchFamily="2" charset="0"/>
                <a:ea typeface="Helvetica Neue Light" panose="02000403000000020004" pitchFamily="2" charset="0"/>
              </a:defRPr>
            </a:lvl1pPr>
            <a:lvl2pPr>
              <a:defRPr b="0" i="0">
                <a:latin typeface="Helvetica Neue Light" panose="02000403000000020004" pitchFamily="2" charset="0"/>
                <a:ea typeface="Helvetica Neue Light" panose="02000403000000020004" pitchFamily="2" charset="0"/>
              </a:defRPr>
            </a:lvl2pPr>
            <a:lvl3pPr>
              <a:defRPr b="0" i="0">
                <a:latin typeface="Helvetica Neue Light" panose="02000403000000020004" pitchFamily="2" charset="0"/>
                <a:ea typeface="Helvetica Neue Light" panose="02000403000000020004" pitchFamily="2" charset="0"/>
              </a:defRPr>
            </a:lvl3pPr>
            <a:lvl4pPr>
              <a:defRPr b="0" i="0">
                <a:latin typeface="Helvetica Neue Light" panose="02000403000000020004" pitchFamily="2" charset="0"/>
                <a:ea typeface="Helvetica Neue Light" panose="02000403000000020004" pitchFamily="2" charset="0"/>
              </a:defRPr>
            </a:lvl4pPr>
            <a:lvl5pPr>
              <a:defRPr b="0" i="0">
                <a:latin typeface="Helvetica Neue Light" panose="02000403000000020004" pitchFamily="2" charset="0"/>
                <a:ea typeface="Helvetica Neue Light" panose="02000403000000020004"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1EB557-C443-8144-93F7-5DE2377C12CE}"/>
              </a:ext>
            </a:extLst>
          </p:cNvPr>
          <p:cNvSpPr>
            <a:spLocks noGrp="1"/>
          </p:cNvSpPr>
          <p:nvPr>
            <p:ph type="dt" sz="half" idx="10"/>
          </p:nvPr>
        </p:nvSpPr>
        <p:spPr/>
        <p:txBody>
          <a:bodyPr/>
          <a:lstStyle/>
          <a:p>
            <a:fld id="{8153ADB8-CF42-7A47-8F8F-609599C2F6D6}" type="datetimeFigureOut">
              <a:rPr lang="en-US" smtClean="0"/>
              <a:t>2/25/19</a:t>
            </a:fld>
            <a:endParaRPr lang="en-US"/>
          </a:p>
        </p:txBody>
      </p:sp>
      <p:sp>
        <p:nvSpPr>
          <p:cNvPr id="5" name="Footer Placeholder 4">
            <a:extLst>
              <a:ext uri="{FF2B5EF4-FFF2-40B4-BE49-F238E27FC236}">
                <a16:creationId xmlns:a16="http://schemas.microsoft.com/office/drawing/2014/main" id="{AC92C0BD-B5AE-0245-AA39-3E9AFDF6D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855E3-01BD-E743-A7AD-8C28F1B64489}"/>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564306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2B34-8632-274E-8E45-DF0F0FD946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136FCB-215B-7A4D-AD48-3AD6A0C30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742910-6C1F-084E-B73C-EB166821EE73}"/>
              </a:ext>
            </a:extLst>
          </p:cNvPr>
          <p:cNvSpPr>
            <a:spLocks noGrp="1"/>
          </p:cNvSpPr>
          <p:nvPr>
            <p:ph type="dt" sz="half" idx="10"/>
          </p:nvPr>
        </p:nvSpPr>
        <p:spPr/>
        <p:txBody>
          <a:bodyPr/>
          <a:lstStyle/>
          <a:p>
            <a:fld id="{8153ADB8-CF42-7A47-8F8F-609599C2F6D6}" type="datetimeFigureOut">
              <a:rPr lang="en-US" smtClean="0"/>
              <a:t>2/25/19</a:t>
            </a:fld>
            <a:endParaRPr lang="en-US"/>
          </a:p>
        </p:txBody>
      </p:sp>
      <p:sp>
        <p:nvSpPr>
          <p:cNvPr id="5" name="Footer Placeholder 4">
            <a:extLst>
              <a:ext uri="{FF2B5EF4-FFF2-40B4-BE49-F238E27FC236}">
                <a16:creationId xmlns:a16="http://schemas.microsoft.com/office/drawing/2014/main" id="{9A3380B8-FA2D-F84E-95EC-AE5A3550D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7048A-CDD7-5541-ADBC-E71CFA4EA487}"/>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296213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6411-FC39-CE46-87D1-5051A42F02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E8F07-A4B0-2446-A75B-74827E8F58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881150-2289-8746-B672-6CA4E1514DD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E6CBEE-CAB1-DF4E-AF28-E7C1435E4C40}"/>
              </a:ext>
            </a:extLst>
          </p:cNvPr>
          <p:cNvSpPr>
            <a:spLocks noGrp="1"/>
          </p:cNvSpPr>
          <p:nvPr>
            <p:ph type="dt" sz="half" idx="10"/>
          </p:nvPr>
        </p:nvSpPr>
        <p:spPr/>
        <p:txBody>
          <a:bodyPr/>
          <a:lstStyle/>
          <a:p>
            <a:fld id="{8153ADB8-CF42-7A47-8F8F-609599C2F6D6}" type="datetimeFigureOut">
              <a:rPr lang="en-US" smtClean="0"/>
              <a:t>2/25/19</a:t>
            </a:fld>
            <a:endParaRPr lang="en-US"/>
          </a:p>
        </p:txBody>
      </p:sp>
      <p:sp>
        <p:nvSpPr>
          <p:cNvPr id="6" name="Footer Placeholder 5">
            <a:extLst>
              <a:ext uri="{FF2B5EF4-FFF2-40B4-BE49-F238E27FC236}">
                <a16:creationId xmlns:a16="http://schemas.microsoft.com/office/drawing/2014/main" id="{DB0E7A41-E15A-9E45-85C0-F19312779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172122-BEE7-FA43-959B-D193630068EA}"/>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397202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7D3E-A92A-634B-B2E0-6579A401FF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EB0210-EB8C-504F-8E8D-6E739F136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390A74B-89C7-A04F-8266-33DF02FB65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6DFFB-625B-4D4B-8035-3634D5A3C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2827AC-F56F-9146-9AFC-D3EFA36F74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BAB622-644C-784C-85AF-B3BC42D07FCA}"/>
              </a:ext>
            </a:extLst>
          </p:cNvPr>
          <p:cNvSpPr>
            <a:spLocks noGrp="1"/>
          </p:cNvSpPr>
          <p:nvPr>
            <p:ph type="dt" sz="half" idx="10"/>
          </p:nvPr>
        </p:nvSpPr>
        <p:spPr/>
        <p:txBody>
          <a:bodyPr/>
          <a:lstStyle/>
          <a:p>
            <a:fld id="{8153ADB8-CF42-7A47-8F8F-609599C2F6D6}" type="datetimeFigureOut">
              <a:rPr lang="en-US" smtClean="0"/>
              <a:t>2/25/19</a:t>
            </a:fld>
            <a:endParaRPr lang="en-US"/>
          </a:p>
        </p:txBody>
      </p:sp>
      <p:sp>
        <p:nvSpPr>
          <p:cNvPr id="8" name="Footer Placeholder 7">
            <a:extLst>
              <a:ext uri="{FF2B5EF4-FFF2-40B4-BE49-F238E27FC236}">
                <a16:creationId xmlns:a16="http://schemas.microsoft.com/office/drawing/2014/main" id="{16FD590D-E9C4-5049-A2E0-EBC981C374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BFCFD0-25A5-9C44-BB7F-452C6168D035}"/>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361864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507B4-4F67-6642-91A5-174F5020279E}"/>
              </a:ext>
            </a:extLst>
          </p:cNvPr>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95465ECE-04EA-F940-917D-0B2220E8531E}"/>
              </a:ext>
            </a:extLst>
          </p:cNvPr>
          <p:cNvSpPr>
            <a:spLocks noGrp="1"/>
          </p:cNvSpPr>
          <p:nvPr>
            <p:ph type="dt" sz="half" idx="10"/>
          </p:nvPr>
        </p:nvSpPr>
        <p:spPr/>
        <p:txBody>
          <a:bodyPr/>
          <a:lstStyle/>
          <a:p>
            <a:fld id="{8153ADB8-CF42-7A47-8F8F-609599C2F6D6}" type="datetimeFigureOut">
              <a:rPr lang="en-US" smtClean="0"/>
              <a:t>2/25/19</a:t>
            </a:fld>
            <a:endParaRPr lang="en-US"/>
          </a:p>
        </p:txBody>
      </p:sp>
      <p:sp>
        <p:nvSpPr>
          <p:cNvPr id="4" name="Footer Placeholder 3">
            <a:extLst>
              <a:ext uri="{FF2B5EF4-FFF2-40B4-BE49-F238E27FC236}">
                <a16:creationId xmlns:a16="http://schemas.microsoft.com/office/drawing/2014/main" id="{B364E97F-79AA-AD4D-A2C8-A64E8C4BCE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AC3BA8-3B91-D547-A65F-D8DB7D4FCC9D}"/>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327666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317ED-AB18-B442-8954-D752F66A3975}"/>
              </a:ext>
            </a:extLst>
          </p:cNvPr>
          <p:cNvSpPr>
            <a:spLocks noGrp="1"/>
          </p:cNvSpPr>
          <p:nvPr>
            <p:ph type="dt" sz="half" idx="10"/>
          </p:nvPr>
        </p:nvSpPr>
        <p:spPr/>
        <p:txBody>
          <a:bodyPr/>
          <a:lstStyle/>
          <a:p>
            <a:fld id="{8153ADB8-CF42-7A47-8F8F-609599C2F6D6}" type="datetimeFigureOut">
              <a:rPr lang="en-US" smtClean="0"/>
              <a:t>2/25/19</a:t>
            </a:fld>
            <a:endParaRPr lang="en-US"/>
          </a:p>
        </p:txBody>
      </p:sp>
      <p:sp>
        <p:nvSpPr>
          <p:cNvPr id="3" name="Footer Placeholder 2">
            <a:extLst>
              <a:ext uri="{FF2B5EF4-FFF2-40B4-BE49-F238E27FC236}">
                <a16:creationId xmlns:a16="http://schemas.microsoft.com/office/drawing/2014/main" id="{03059EC8-749D-3C44-91A4-EE3A73AD02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A01968-3DEF-7041-8B96-2B242648663D}"/>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32372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8DCE-453F-C34F-9D4F-8D2ED73FA1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6770-C414-4843-825F-FF6D65ECBC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410BDD-48B3-FA45-8E1A-1EEFA9D5B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A0BE70-DA0B-BF4E-8976-057C5142C0F4}"/>
              </a:ext>
            </a:extLst>
          </p:cNvPr>
          <p:cNvSpPr>
            <a:spLocks noGrp="1"/>
          </p:cNvSpPr>
          <p:nvPr>
            <p:ph type="dt" sz="half" idx="10"/>
          </p:nvPr>
        </p:nvSpPr>
        <p:spPr/>
        <p:txBody>
          <a:bodyPr/>
          <a:lstStyle/>
          <a:p>
            <a:fld id="{8153ADB8-CF42-7A47-8F8F-609599C2F6D6}" type="datetimeFigureOut">
              <a:rPr lang="en-US" smtClean="0"/>
              <a:t>2/25/19</a:t>
            </a:fld>
            <a:endParaRPr lang="en-US"/>
          </a:p>
        </p:txBody>
      </p:sp>
      <p:sp>
        <p:nvSpPr>
          <p:cNvPr id="6" name="Footer Placeholder 5">
            <a:extLst>
              <a:ext uri="{FF2B5EF4-FFF2-40B4-BE49-F238E27FC236}">
                <a16:creationId xmlns:a16="http://schemas.microsoft.com/office/drawing/2014/main" id="{A4457D5E-4B33-9649-890F-364BE7C2F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3BD84-C8B0-B346-B3C5-57BC9401DAEC}"/>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173014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E21A-D331-A746-80E1-0A36DC92F8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F4479A-D655-5D4A-8D9A-A3ADCC2455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2BCE72-15F8-B44C-9780-953CDB986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DB4834-0AAB-414B-BDE0-F71C3CFABB33}"/>
              </a:ext>
            </a:extLst>
          </p:cNvPr>
          <p:cNvSpPr>
            <a:spLocks noGrp="1"/>
          </p:cNvSpPr>
          <p:nvPr>
            <p:ph type="dt" sz="half" idx="10"/>
          </p:nvPr>
        </p:nvSpPr>
        <p:spPr/>
        <p:txBody>
          <a:bodyPr/>
          <a:lstStyle/>
          <a:p>
            <a:fld id="{8153ADB8-CF42-7A47-8F8F-609599C2F6D6}" type="datetimeFigureOut">
              <a:rPr lang="en-US" smtClean="0"/>
              <a:t>2/25/19</a:t>
            </a:fld>
            <a:endParaRPr lang="en-US"/>
          </a:p>
        </p:txBody>
      </p:sp>
      <p:sp>
        <p:nvSpPr>
          <p:cNvPr id="6" name="Footer Placeholder 5">
            <a:extLst>
              <a:ext uri="{FF2B5EF4-FFF2-40B4-BE49-F238E27FC236}">
                <a16:creationId xmlns:a16="http://schemas.microsoft.com/office/drawing/2014/main" id="{08281EEA-45F7-2C4B-A07D-DC0ED126F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3D54B-08FA-1345-96CC-4B9B0F28DC46}"/>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248271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979A34-6022-8849-A4B0-FE7F12B83A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747DC4C-E305-1040-B0EB-06EBC0BDEC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1A7B01B-89CA-6F4D-AD7E-71FFC17563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3ADB8-CF42-7A47-8F8F-609599C2F6D6}" type="datetimeFigureOut">
              <a:rPr lang="en-US" smtClean="0"/>
              <a:t>2/25/19</a:t>
            </a:fld>
            <a:endParaRPr lang="en-US"/>
          </a:p>
        </p:txBody>
      </p:sp>
      <p:sp>
        <p:nvSpPr>
          <p:cNvPr id="5" name="Footer Placeholder 4">
            <a:extLst>
              <a:ext uri="{FF2B5EF4-FFF2-40B4-BE49-F238E27FC236}">
                <a16:creationId xmlns:a16="http://schemas.microsoft.com/office/drawing/2014/main" id="{7E99A647-EC77-D040-86D6-B66C35C006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5D59C7-F835-5747-A892-9A6C2A7D2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0131F-B18C-074C-9B47-EE084C0DF5EA}" type="slidenum">
              <a:rPr lang="en-US" smtClean="0"/>
              <a:t>‹#›</a:t>
            </a:fld>
            <a:endParaRPr lang="en-US"/>
          </a:p>
        </p:txBody>
      </p:sp>
    </p:spTree>
    <p:extLst>
      <p:ext uri="{BB962C8B-B14F-4D97-AF65-F5344CB8AC3E}">
        <p14:creationId xmlns:p14="http://schemas.microsoft.com/office/powerpoint/2010/main" val="2137052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Helvetica Neue Light" panose="02000403000000020004" pitchFamily="2" charset="0"/>
          <a:ea typeface="Helvetica Neue Light" panose="02000403000000020004"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Helvetica Neue Light" panose="02000403000000020004" pitchFamily="2" charset="0"/>
          <a:ea typeface="Helvetica Neue Light" panose="02000403000000020004"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Helvetica Neue Light" panose="02000403000000020004" pitchFamily="2" charset="0"/>
          <a:ea typeface="Helvetica Neue Light" panose="02000403000000020004"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Neue Light" panose="02000403000000020004" pitchFamily="2" charset="0"/>
          <a:ea typeface="Helvetica Neue Light" panose="02000403000000020004"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Neue Light" panose="02000403000000020004" pitchFamily="2" charset="0"/>
          <a:ea typeface="Helvetica Neue Light" panose="020004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CompSci 116:</a:t>
            </a:r>
            <a:br>
              <a:rPr lang="en-US" dirty="0">
                <a:latin typeface="Helvetica Neue" panose="02000503000000020004" pitchFamily="2" charset="0"/>
                <a:ea typeface="Helvetica Neue" panose="02000503000000020004" pitchFamily="2" charset="0"/>
                <a:cs typeface="Helvetica Neue" panose="02000503000000020004" pitchFamily="2" charset="0"/>
              </a:rPr>
            </a:br>
            <a:r>
              <a:rPr lang="en-US" dirty="0">
                <a:latin typeface="Helvetica Neue" panose="02000503000000020004" pitchFamily="2" charset="0"/>
                <a:ea typeface="Helvetica Neue" panose="02000503000000020004" pitchFamily="2" charset="0"/>
                <a:cs typeface="Helvetica Neue" panose="02000503000000020004" pitchFamily="2" charset="0"/>
              </a:rPr>
              <a:t>Hypotheses </a:t>
            </a:r>
            <a:r>
              <a:rPr lang="en-US">
                <a:latin typeface="Helvetica Neue" panose="02000503000000020004" pitchFamily="2" charset="0"/>
                <a:ea typeface="Helvetica Neue" panose="02000503000000020004" pitchFamily="2" charset="0"/>
                <a:cs typeface="Helvetica Neue" panose="02000503000000020004" pitchFamily="2" charset="0"/>
              </a:rPr>
              <a:t>&amp; Errors</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Subtitle 2"/>
          <p:cNvSpPr>
            <a:spLocks noGrp="1"/>
          </p:cNvSpPr>
          <p:nvPr>
            <p:ph type="subTitle" idx="1"/>
          </p:nvPr>
        </p:nvSpPr>
        <p:spPr>
          <a:xfrm>
            <a:off x="1524000" y="3602038"/>
            <a:ext cx="9144000" cy="2058098"/>
          </a:xfrm>
        </p:spPr>
        <p:txBody>
          <a:bodyPr>
            <a:normAutofit/>
          </a:bodyPr>
          <a:lstStyle/>
          <a:p>
            <a:r>
              <a:rPr lang="en-US" dirty="0">
                <a:latin typeface="Helvetica Neue Light" panose="02000403000000020004" pitchFamily="2" charset="0"/>
                <a:ea typeface="Helvetica Neue Light" panose="02000403000000020004" pitchFamily="2" charset="0"/>
              </a:rPr>
              <a:t>Jeff Forbes</a:t>
            </a:r>
          </a:p>
          <a:p>
            <a:r>
              <a:rPr lang="en-US" dirty="0">
                <a:latin typeface="Helvetica Neue Light" panose="02000403000000020004" pitchFamily="2" charset="0"/>
                <a:ea typeface="Helvetica Neue Light" panose="02000403000000020004" pitchFamily="2" charset="0"/>
              </a:rPr>
              <a:t>February 26, 2019</a:t>
            </a:r>
          </a:p>
          <a:p>
            <a:endParaRPr lang="en-US" dirty="0">
              <a:latin typeface="Helvetica Neue Light" panose="02000403000000020004" pitchFamily="2" charset="0"/>
              <a:ea typeface="Helvetica Neue Light" panose="02000403000000020004" pitchFamily="2" charset="0"/>
            </a:endParaRPr>
          </a:p>
        </p:txBody>
      </p:sp>
      <p:sp>
        <p:nvSpPr>
          <p:cNvPr id="6" name="Slide Number Placeholder 5"/>
          <p:cNvSpPr>
            <a:spLocks noGrp="1"/>
          </p:cNvSpPr>
          <p:nvPr>
            <p:ph type="sldNum" sz="quarter" idx="12"/>
          </p:nvPr>
        </p:nvSpPr>
        <p:spPr>
          <a:xfrm>
            <a:off x="8479971" y="6356349"/>
            <a:ext cx="2743200" cy="365125"/>
          </a:xfrm>
        </p:spPr>
        <p:txBody>
          <a:bodyPr/>
          <a:lstStyle/>
          <a:p>
            <a:fld id="{CCE1C50A-A548-314E-A0B9-6004DAD6FBA4}" type="slidenum">
              <a:rPr lang="en-US" smtClean="0"/>
              <a:pPr/>
              <a:t>1</a:t>
            </a:fld>
            <a:endParaRPr lang="en-US" dirty="0"/>
          </a:p>
        </p:txBody>
      </p:sp>
      <p:sp>
        <p:nvSpPr>
          <p:cNvPr id="9" name="Date Placeholder 3"/>
          <p:cNvSpPr>
            <a:spLocks noGrp="1"/>
          </p:cNvSpPr>
          <p:nvPr>
            <p:ph type="dt" sz="half" idx="10"/>
          </p:nvPr>
        </p:nvSpPr>
        <p:spPr>
          <a:xfrm>
            <a:off x="914400" y="6356349"/>
            <a:ext cx="2133600" cy="365125"/>
          </a:xfrm>
        </p:spPr>
        <p:txBody>
          <a:bodyPr/>
          <a:lstStyle/>
          <a:p>
            <a:r>
              <a:rPr lang="en-US" dirty="0"/>
              <a:t>2/26/19</a:t>
            </a:r>
          </a:p>
        </p:txBody>
      </p:sp>
      <p:sp>
        <p:nvSpPr>
          <p:cNvPr id="10" name="Footer Placeholder 4"/>
          <p:cNvSpPr>
            <a:spLocks noGrp="1"/>
          </p:cNvSpPr>
          <p:nvPr>
            <p:ph type="ftr" sz="quarter" idx="11"/>
          </p:nvPr>
        </p:nvSpPr>
        <p:spPr>
          <a:xfrm>
            <a:off x="4648200" y="6356351"/>
            <a:ext cx="2895600" cy="365125"/>
          </a:xfrm>
        </p:spPr>
        <p:txBody>
          <a:bodyPr/>
          <a:lstStyle/>
          <a:p>
            <a:r>
              <a:rPr lang="en-US" dirty="0" err="1"/>
              <a:t>FoDS</a:t>
            </a:r>
            <a:r>
              <a:rPr lang="en-US" dirty="0"/>
              <a:t>, Hypotheses</a:t>
            </a:r>
          </a:p>
        </p:txBody>
      </p:sp>
    </p:spTree>
    <p:extLst>
      <p:ext uri="{BB962C8B-B14F-4D97-AF65-F5344CB8AC3E}">
        <p14:creationId xmlns:p14="http://schemas.microsoft.com/office/powerpoint/2010/main" val="77757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8"/>
          <p:cNvSpPr txBox="1">
            <a:spLocks noGrp="1"/>
          </p:cNvSpPr>
          <p:nvPr>
            <p:ph type="body" idx="1"/>
          </p:nvPr>
        </p:nvSpPr>
        <p:spPr>
          <a:xfrm>
            <a:off x="406400" y="1193800"/>
            <a:ext cx="11684000" cy="4830800"/>
          </a:xfrm>
          <a:prstGeom prst="rect">
            <a:avLst/>
          </a:prstGeom>
        </p:spPr>
        <p:txBody>
          <a:bodyPr spcFirstLastPara="1" vert="horz" wrap="square" lIns="121900" tIns="121900" rIns="121900" bIns="121900" rtlCol="0" anchor="t" anchorCtr="0">
            <a:noAutofit/>
          </a:bodyPr>
          <a:lstStyle/>
          <a:p>
            <a:pPr marL="0" indent="0">
              <a:buNone/>
            </a:pPr>
            <a:r>
              <a:rPr lang="en" sz="2933" b="1"/>
              <a:t>Step 1: Select Two Hypotheses</a:t>
            </a:r>
            <a:endParaRPr sz="2933" b="1"/>
          </a:p>
          <a:p>
            <a:pPr indent="-491054">
              <a:spcBef>
                <a:spcPts val="800"/>
              </a:spcBef>
              <a:buSzPts val="2200"/>
            </a:pPr>
            <a:r>
              <a:rPr lang="en" sz="2933"/>
              <a:t>A test chooses between two views of how data were generated:</a:t>
            </a:r>
            <a:br>
              <a:rPr lang="en" sz="2933"/>
            </a:br>
            <a:r>
              <a:rPr lang="en" sz="2933" i="1"/>
              <a:t>Null hypothesis </a:t>
            </a:r>
            <a:r>
              <a:rPr lang="en" sz="2933"/>
              <a:t>proposes that data were generated at random;</a:t>
            </a:r>
            <a:br>
              <a:rPr lang="en" sz="2933"/>
            </a:br>
            <a:r>
              <a:rPr lang="en" sz="2933" i="1"/>
              <a:t>Alternative hypothesis</a:t>
            </a:r>
            <a:r>
              <a:rPr lang="en" sz="2933"/>
              <a:t> proposes some effect other than chance</a:t>
            </a:r>
            <a:endParaRPr sz="2933"/>
          </a:p>
          <a:p>
            <a:pPr marL="0" indent="0">
              <a:spcBef>
                <a:spcPts val="800"/>
              </a:spcBef>
              <a:buNone/>
            </a:pPr>
            <a:r>
              <a:rPr lang="en" sz="2933" b="1"/>
              <a:t>Step 2: Choose a Test Statistic</a:t>
            </a:r>
            <a:endParaRPr sz="2933" b="1"/>
          </a:p>
          <a:p>
            <a:pPr indent="-491054">
              <a:spcBef>
                <a:spcPts val="800"/>
              </a:spcBef>
              <a:buSzPts val="2200"/>
            </a:pPr>
            <a:r>
              <a:rPr lang="en" sz="2933"/>
              <a:t>A value that can be computed from the data</a:t>
            </a:r>
            <a:endParaRPr sz="2933"/>
          </a:p>
          <a:p>
            <a:pPr marL="0" indent="0">
              <a:spcBef>
                <a:spcPts val="800"/>
              </a:spcBef>
              <a:buNone/>
            </a:pPr>
            <a:r>
              <a:rPr lang="en" sz="2933" b="1"/>
              <a:t>Step 3: Compute What The Null Hypothesis Predicts</a:t>
            </a:r>
            <a:endParaRPr sz="2933" b="1"/>
          </a:p>
          <a:p>
            <a:pPr indent="-491054">
              <a:spcBef>
                <a:spcPts val="800"/>
              </a:spcBef>
              <a:buSzPts val="2200"/>
            </a:pPr>
            <a:r>
              <a:rPr lang="en" sz="2933"/>
              <a:t>Compute the distribution of the test statistic: what the test statistic might be if the null hypothesis were true.</a:t>
            </a:r>
            <a:endParaRPr sz="2933"/>
          </a:p>
          <a:p>
            <a:pPr marL="0" indent="0">
              <a:spcBef>
                <a:spcPts val="800"/>
              </a:spcBef>
              <a:spcAft>
                <a:spcPts val="800"/>
              </a:spcAft>
              <a:buNone/>
            </a:pPr>
            <a:r>
              <a:rPr lang="en" sz="2933" b="1"/>
              <a:t>Step 4: Compare the Prediction to the Observed Data</a:t>
            </a:r>
            <a:endParaRPr sz="2933"/>
          </a:p>
        </p:txBody>
      </p:sp>
      <p:sp>
        <p:nvSpPr>
          <p:cNvPr id="174" name="Google Shape;174;p38"/>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Testing a Hypothesis</a:t>
            </a:r>
            <a:endParaRPr/>
          </a:p>
        </p:txBody>
      </p:sp>
    </p:spTree>
    <p:extLst>
      <p:ext uri="{BB962C8B-B14F-4D97-AF65-F5344CB8AC3E}">
        <p14:creationId xmlns:p14="http://schemas.microsoft.com/office/powerpoint/2010/main" val="39018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Effect transition="in" filter="fade">
                                      <p:cBhvr>
                                        <p:cTn id="7" dur="1"/>
                                        <p:tgtEl>
                                          <p:spTgt spid="1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3">
                                            <p:txEl>
                                              <p:pRg st="1" end="1"/>
                                            </p:txEl>
                                          </p:spTgt>
                                        </p:tgtEl>
                                        <p:attrNameLst>
                                          <p:attrName>style.visibility</p:attrName>
                                        </p:attrNameLst>
                                      </p:cBhvr>
                                      <p:to>
                                        <p:strVal val="visible"/>
                                      </p:to>
                                    </p:set>
                                    <p:animEffect transition="in" filter="fade">
                                      <p:cBhvr>
                                        <p:cTn id="12" dur="1"/>
                                        <p:tgtEl>
                                          <p:spTgt spid="1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3">
                                            <p:txEl>
                                              <p:pRg st="2" end="2"/>
                                            </p:txEl>
                                          </p:spTgt>
                                        </p:tgtEl>
                                        <p:attrNameLst>
                                          <p:attrName>style.visibility</p:attrName>
                                        </p:attrNameLst>
                                      </p:cBhvr>
                                      <p:to>
                                        <p:strVal val="visible"/>
                                      </p:to>
                                    </p:set>
                                    <p:animEffect transition="in" filter="fade">
                                      <p:cBhvr>
                                        <p:cTn id="17" dur="1"/>
                                        <p:tgtEl>
                                          <p:spTgt spid="1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3">
                                            <p:txEl>
                                              <p:pRg st="3" end="3"/>
                                            </p:txEl>
                                          </p:spTgt>
                                        </p:tgtEl>
                                        <p:attrNameLst>
                                          <p:attrName>style.visibility</p:attrName>
                                        </p:attrNameLst>
                                      </p:cBhvr>
                                      <p:to>
                                        <p:strVal val="visible"/>
                                      </p:to>
                                    </p:set>
                                    <p:animEffect transition="in" filter="fade">
                                      <p:cBhvr>
                                        <p:cTn id="22" dur="1"/>
                                        <p:tgtEl>
                                          <p:spTgt spid="1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3">
                                            <p:txEl>
                                              <p:pRg st="4" end="4"/>
                                            </p:txEl>
                                          </p:spTgt>
                                        </p:tgtEl>
                                        <p:attrNameLst>
                                          <p:attrName>style.visibility</p:attrName>
                                        </p:attrNameLst>
                                      </p:cBhvr>
                                      <p:to>
                                        <p:strVal val="visible"/>
                                      </p:to>
                                    </p:set>
                                    <p:animEffect transition="in" filter="fade">
                                      <p:cBhvr>
                                        <p:cTn id="27" dur="1"/>
                                        <p:tgtEl>
                                          <p:spTgt spid="17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3">
                                            <p:txEl>
                                              <p:pRg st="5" end="5"/>
                                            </p:txEl>
                                          </p:spTgt>
                                        </p:tgtEl>
                                        <p:attrNameLst>
                                          <p:attrName>style.visibility</p:attrName>
                                        </p:attrNameLst>
                                      </p:cBhvr>
                                      <p:to>
                                        <p:strVal val="visible"/>
                                      </p:to>
                                    </p:set>
                                    <p:animEffect transition="in" filter="fade">
                                      <p:cBhvr>
                                        <p:cTn id="32" dur="1"/>
                                        <p:tgtEl>
                                          <p:spTgt spid="17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3">
                                            <p:txEl>
                                              <p:pRg st="6" end="6"/>
                                            </p:txEl>
                                          </p:spTgt>
                                        </p:tgtEl>
                                        <p:attrNameLst>
                                          <p:attrName>style.visibility</p:attrName>
                                        </p:attrNameLst>
                                      </p:cBhvr>
                                      <p:to>
                                        <p:strVal val="visible"/>
                                      </p:to>
                                    </p:set>
                                    <p:animEffect transition="in" filter="fade">
                                      <p:cBhvr>
                                        <p:cTn id="37" dur="1"/>
                                        <p:tgtEl>
                                          <p:spTgt spid="17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2"/>
          <p:cNvSpPr txBox="1">
            <a:spLocks noGrp="1"/>
          </p:cNvSpPr>
          <p:nvPr>
            <p:ph type="body" idx="1"/>
          </p:nvPr>
        </p:nvSpPr>
        <p:spPr>
          <a:xfrm>
            <a:off x="609600" y="1146032"/>
            <a:ext cx="10972800" cy="4272800"/>
          </a:xfrm>
          <a:prstGeom prst="rect">
            <a:avLst/>
          </a:prstGeom>
        </p:spPr>
        <p:txBody>
          <a:bodyPr spcFirstLastPara="1" vert="horz" wrap="square" lIns="121900" tIns="121900" rIns="121900" bIns="121900" rtlCol="0" anchor="t" anchorCtr="0">
            <a:noAutofit/>
          </a:bodyPr>
          <a:lstStyle/>
          <a:p>
            <a:pPr marL="0" indent="0">
              <a:spcBef>
                <a:spcPts val="640"/>
              </a:spcBef>
              <a:buNone/>
            </a:pPr>
            <a:r>
              <a:rPr lang="en">
                <a:solidFill>
                  <a:srgbClr val="003262"/>
                </a:solidFill>
              </a:rPr>
              <a:t>Researchers are interested in whether there is an association between smoking mothers and the health of their babies. For each birth, they record the baby's birth weight and whether the mother smokes or not.</a:t>
            </a:r>
            <a:endParaRPr>
              <a:solidFill>
                <a:srgbClr val="003262"/>
              </a:solidFill>
            </a:endParaRPr>
          </a:p>
          <a:p>
            <a:pPr>
              <a:spcBef>
                <a:spcPts val="640"/>
              </a:spcBef>
              <a:buClr>
                <a:srgbClr val="D89F39"/>
              </a:buClr>
            </a:pPr>
            <a:r>
              <a:rPr lang="en" b="1">
                <a:solidFill>
                  <a:srgbClr val="003262"/>
                </a:solidFill>
              </a:rPr>
              <a:t>Birth weights aren't affected by maternal smoking.</a:t>
            </a:r>
            <a:r>
              <a:rPr lang="en"/>
              <a:t> The birthweight distribution for babies of smokers is same as that of babies of non-smokers.</a:t>
            </a:r>
            <a:endParaRPr/>
          </a:p>
          <a:p>
            <a:pPr marL="0" indent="0">
              <a:spcBef>
                <a:spcPts val="640"/>
              </a:spcBef>
              <a:buNone/>
            </a:pPr>
            <a:endParaRPr/>
          </a:p>
          <a:p>
            <a:pPr>
              <a:spcBef>
                <a:spcPts val="640"/>
              </a:spcBef>
              <a:buClr>
                <a:srgbClr val="D89F39"/>
              </a:buClr>
            </a:pPr>
            <a:r>
              <a:rPr lang="en" b="1">
                <a:solidFill>
                  <a:srgbClr val="003262"/>
                </a:solidFill>
              </a:rPr>
              <a:t>They are affected.</a:t>
            </a:r>
            <a:endParaRPr b="1">
              <a:solidFill>
                <a:srgbClr val="003262"/>
              </a:solidFill>
            </a:endParaRPr>
          </a:p>
        </p:txBody>
      </p:sp>
      <p:sp>
        <p:nvSpPr>
          <p:cNvPr id="200" name="Google Shape;200;p42"/>
          <p:cNvSpPr/>
          <p:nvPr/>
        </p:nvSpPr>
        <p:spPr>
          <a:xfrm>
            <a:off x="4645400" y="4812903"/>
            <a:ext cx="2901200" cy="881200"/>
          </a:xfrm>
          <a:prstGeom prst="wedgeRoundRectCallout">
            <a:avLst>
              <a:gd name="adj1" fmla="val -58393"/>
              <a:gd name="adj2" fmla="val -8235"/>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4000"/>
              <a:t>Alternative</a:t>
            </a:r>
            <a:endParaRPr sz="4000"/>
          </a:p>
        </p:txBody>
      </p:sp>
      <p:sp>
        <p:nvSpPr>
          <p:cNvPr id="201" name="Google Shape;201;p42"/>
          <p:cNvSpPr/>
          <p:nvPr/>
        </p:nvSpPr>
        <p:spPr>
          <a:xfrm>
            <a:off x="7956834" y="4030330"/>
            <a:ext cx="1468800" cy="881200"/>
          </a:xfrm>
          <a:prstGeom prst="wedgeRoundRectCallout">
            <a:avLst>
              <a:gd name="adj1" fmla="val -63643"/>
              <a:gd name="adj2" fmla="val -35745"/>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4000" dirty="0"/>
              <a:t>Null</a:t>
            </a:r>
            <a:endParaRPr sz="4000" dirty="0"/>
          </a:p>
        </p:txBody>
      </p:sp>
      <p:sp>
        <p:nvSpPr>
          <p:cNvPr id="202" name="Google Shape;202;p42"/>
          <p:cNvSpPr txBox="1">
            <a:spLocks noGrp="1"/>
          </p:cNvSpPr>
          <p:nvPr>
            <p:ph type="title"/>
          </p:nvPr>
        </p:nvSpPr>
        <p:spPr>
          <a:xfrm>
            <a:off x="609600" y="274633"/>
            <a:ext cx="9854000" cy="901200"/>
          </a:xfrm>
          <a:prstGeom prst="rect">
            <a:avLst/>
          </a:prstGeom>
        </p:spPr>
        <p:txBody>
          <a:bodyPr spcFirstLastPara="1" vert="horz" wrap="square" lIns="121900" tIns="121900" rIns="121900" bIns="121900" rtlCol="0" anchor="b" anchorCtr="0">
            <a:noAutofit/>
          </a:bodyPr>
          <a:lstStyle/>
          <a:p>
            <a:r>
              <a:rPr lang="en" dirty="0"/>
              <a:t>Step 1: Smoking and Babies</a:t>
            </a:r>
            <a:endParaRPr dirty="0"/>
          </a:p>
        </p:txBody>
      </p:sp>
    </p:spTree>
    <p:extLst>
      <p:ext uri="{BB962C8B-B14F-4D97-AF65-F5344CB8AC3E}">
        <p14:creationId xmlns:p14="http://schemas.microsoft.com/office/powerpoint/2010/main" val="353155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1"/>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1" end="1"/>
                                            </p:txEl>
                                          </p:spTgt>
                                        </p:tgtEl>
                                        <p:attrNameLst>
                                          <p:attrName>style.visibility</p:attrName>
                                        </p:attrNameLst>
                                      </p:cBhvr>
                                      <p:to>
                                        <p:strVal val="visible"/>
                                      </p:to>
                                    </p:set>
                                    <p:animEffect transition="in" filter="fade">
                                      <p:cBhvr>
                                        <p:cTn id="12" dur="1"/>
                                        <p:tgtEl>
                                          <p:spTgt spid="1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3" end="3"/>
                                            </p:txEl>
                                          </p:spTgt>
                                        </p:tgtEl>
                                        <p:attrNameLst>
                                          <p:attrName>style.visibility</p:attrName>
                                        </p:attrNameLst>
                                      </p:cBhvr>
                                      <p:to>
                                        <p:strVal val="visible"/>
                                      </p:to>
                                    </p:set>
                                    <p:animEffect transition="in" filter="fade">
                                      <p:cBhvr>
                                        <p:cTn id="17" dur="1"/>
                                        <p:tgtEl>
                                          <p:spTgt spid="1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1"/>
                                        </p:tgtEl>
                                        <p:attrNameLst>
                                          <p:attrName>style.visibility</p:attrName>
                                        </p:attrNameLst>
                                      </p:cBhvr>
                                      <p:to>
                                        <p:strVal val="visible"/>
                                      </p:to>
                                    </p:set>
                                    <p:animEffect transition="in" filter="fade">
                                      <p:cBhvr>
                                        <p:cTn id="22" dur="1"/>
                                        <p:tgtEl>
                                          <p:spTgt spid="20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0"/>
                                        </p:tgtEl>
                                        <p:attrNameLst>
                                          <p:attrName>style.visibility</p:attrName>
                                        </p:attrNameLst>
                                      </p:cBhvr>
                                      <p:to>
                                        <p:strVal val="visible"/>
                                      </p:to>
                                    </p:set>
                                    <p:animEffect transition="in" filter="fade">
                                      <p:cBhvr>
                                        <p:cTn id="27" dur="1"/>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3"/>
          <p:cNvSpPr txBox="1">
            <a:spLocks noGrp="1"/>
          </p:cNvSpPr>
          <p:nvPr>
            <p:ph type="body" idx="1"/>
          </p:nvPr>
        </p:nvSpPr>
        <p:spPr>
          <a:xfrm>
            <a:off x="609600" y="1146032"/>
            <a:ext cx="10972800" cy="4272800"/>
          </a:xfrm>
          <a:prstGeom prst="rect">
            <a:avLst/>
          </a:prstGeom>
        </p:spPr>
        <p:txBody>
          <a:bodyPr spcFirstLastPara="1" vert="horz" wrap="square" lIns="121900" tIns="121900" rIns="121900" bIns="121900" rtlCol="0" anchor="t" anchorCtr="0">
            <a:noAutofit/>
          </a:bodyPr>
          <a:lstStyle/>
          <a:p>
            <a:pPr marL="0" indent="0">
              <a:spcBef>
                <a:spcPts val="640"/>
              </a:spcBef>
              <a:buNone/>
            </a:pPr>
            <a:r>
              <a:rPr lang="en">
                <a:solidFill>
                  <a:srgbClr val="003262"/>
                </a:solidFill>
              </a:rPr>
              <a:t>Researchers are interested in whether there is an association between smoking mothers and the health of their babies. For each birth, they record the baby's birth weight and whether the mother smokes or not.</a:t>
            </a:r>
            <a:endParaRPr>
              <a:solidFill>
                <a:srgbClr val="003262"/>
              </a:solidFill>
            </a:endParaRPr>
          </a:p>
          <a:p>
            <a:pPr>
              <a:spcBef>
                <a:spcPts val="640"/>
              </a:spcBef>
              <a:buClr>
                <a:srgbClr val="D89F39"/>
              </a:buClr>
            </a:pPr>
            <a:r>
              <a:rPr lang="en" b="1">
                <a:solidFill>
                  <a:srgbClr val="003262"/>
                </a:solidFill>
              </a:rPr>
              <a:t>Birth weights aren't affected by maternal smoking.</a:t>
            </a:r>
            <a:r>
              <a:rPr lang="en"/>
              <a:t> The birthweight distribution for babies of smokers is same as that of babies of non-smokers.</a:t>
            </a:r>
            <a:endParaRPr/>
          </a:p>
          <a:p>
            <a:pPr>
              <a:buClr>
                <a:srgbClr val="D89F39"/>
              </a:buClr>
            </a:pPr>
            <a:r>
              <a:rPr lang="en" b="1">
                <a:solidFill>
                  <a:srgbClr val="003262"/>
                </a:solidFill>
              </a:rPr>
              <a:t>They are lower.  </a:t>
            </a:r>
            <a:r>
              <a:rPr lang="en"/>
              <a:t>Birthweight of babies of smokers are lower than birthweights of babies of non-smokers.</a:t>
            </a:r>
            <a:endParaRPr b="1">
              <a:solidFill>
                <a:srgbClr val="003262"/>
              </a:solidFill>
            </a:endParaRPr>
          </a:p>
        </p:txBody>
      </p:sp>
      <p:sp>
        <p:nvSpPr>
          <p:cNvPr id="208" name="Google Shape;208;p43"/>
          <p:cNvSpPr txBox="1">
            <a:spLocks noGrp="1"/>
          </p:cNvSpPr>
          <p:nvPr>
            <p:ph type="title"/>
          </p:nvPr>
        </p:nvSpPr>
        <p:spPr>
          <a:xfrm>
            <a:off x="609600" y="274633"/>
            <a:ext cx="9854000" cy="901200"/>
          </a:xfrm>
          <a:prstGeom prst="rect">
            <a:avLst/>
          </a:prstGeom>
        </p:spPr>
        <p:txBody>
          <a:bodyPr spcFirstLastPara="1" vert="horz" wrap="square" lIns="121900" tIns="121900" rIns="121900" bIns="121900" rtlCol="0" anchor="b" anchorCtr="0">
            <a:noAutofit/>
          </a:bodyPr>
          <a:lstStyle/>
          <a:p>
            <a:r>
              <a:rPr lang="en"/>
              <a:t>Example: Smoking and Babies</a:t>
            </a:r>
            <a:endParaRPr/>
          </a:p>
        </p:txBody>
      </p:sp>
    </p:spTree>
    <p:extLst>
      <p:ext uri="{BB962C8B-B14F-4D97-AF65-F5344CB8AC3E}">
        <p14:creationId xmlns:p14="http://schemas.microsoft.com/office/powerpoint/2010/main" val="287653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xEl>
                                              <p:pRg st="0" end="0"/>
                                            </p:txEl>
                                          </p:spTgt>
                                        </p:tgtEl>
                                        <p:attrNameLst>
                                          <p:attrName>style.visibility</p:attrName>
                                        </p:attrNameLst>
                                      </p:cBhvr>
                                      <p:to>
                                        <p:strVal val="visible"/>
                                      </p:to>
                                    </p:set>
                                    <p:animEffect transition="in" filter="fade">
                                      <p:cBhvr>
                                        <p:cTn id="7" dur="1"/>
                                        <p:tgtEl>
                                          <p:spTgt spid="2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7">
                                            <p:txEl>
                                              <p:pRg st="1" end="1"/>
                                            </p:txEl>
                                          </p:spTgt>
                                        </p:tgtEl>
                                        <p:attrNameLst>
                                          <p:attrName>style.visibility</p:attrName>
                                        </p:attrNameLst>
                                      </p:cBhvr>
                                      <p:to>
                                        <p:strVal val="visible"/>
                                      </p:to>
                                    </p:set>
                                    <p:animEffect transition="in" filter="fade">
                                      <p:cBhvr>
                                        <p:cTn id="12" dur="1"/>
                                        <p:tgtEl>
                                          <p:spTgt spid="2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7">
                                            <p:txEl>
                                              <p:pRg st="2" end="2"/>
                                            </p:txEl>
                                          </p:spTgt>
                                        </p:tgtEl>
                                        <p:attrNameLst>
                                          <p:attrName>style.visibility</p:attrName>
                                        </p:attrNameLst>
                                      </p:cBhvr>
                                      <p:to>
                                        <p:strVal val="visible"/>
                                      </p:to>
                                    </p:set>
                                    <p:animEffect transition="in" filter="fade">
                                      <p:cBhvr>
                                        <p:cTn id="17" dur="1"/>
                                        <p:tgtEl>
                                          <p:spTgt spid="2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6"/>
          <p:cNvSpPr txBox="1">
            <a:spLocks noGrp="1"/>
          </p:cNvSpPr>
          <p:nvPr>
            <p:ph type="title"/>
          </p:nvPr>
        </p:nvSpPr>
        <p:spPr>
          <a:xfrm>
            <a:off x="609600" y="274637"/>
            <a:ext cx="10477500" cy="901200"/>
          </a:xfrm>
          <a:prstGeom prst="rect">
            <a:avLst/>
          </a:prstGeom>
        </p:spPr>
        <p:txBody>
          <a:bodyPr spcFirstLastPara="1" vert="horz" wrap="square" lIns="121900" tIns="121900" rIns="121900" bIns="121900" rtlCol="0" anchor="b" anchorCtr="0">
            <a:noAutofit/>
          </a:bodyPr>
          <a:lstStyle/>
          <a:p>
            <a:r>
              <a:rPr lang="en" dirty="0"/>
              <a:t>Step 2: Choosing a Test Statistic</a:t>
            </a:r>
            <a:endParaRPr dirty="0"/>
          </a:p>
        </p:txBody>
      </p:sp>
      <p:sp>
        <p:nvSpPr>
          <p:cNvPr id="225" name="Google Shape;225;p46"/>
          <p:cNvSpPr txBox="1">
            <a:spLocks noGrp="1"/>
          </p:cNvSpPr>
          <p:nvPr>
            <p:ph type="body" idx="1"/>
          </p:nvPr>
        </p:nvSpPr>
        <p:spPr>
          <a:xfrm>
            <a:off x="609600" y="1295400"/>
            <a:ext cx="10972800" cy="4830800"/>
          </a:xfrm>
          <a:prstGeom prst="rect">
            <a:avLst/>
          </a:prstGeom>
        </p:spPr>
        <p:txBody>
          <a:bodyPr spcFirstLastPara="1" vert="horz" wrap="square" lIns="121900" tIns="121900" rIns="121900" bIns="121900" rtlCol="0" anchor="t" anchorCtr="0">
            <a:noAutofit/>
          </a:bodyPr>
          <a:lstStyle/>
          <a:p>
            <a:pPr marL="0" indent="0">
              <a:buNone/>
            </a:pPr>
            <a:r>
              <a:rPr lang="en" b="1"/>
              <a:t>Test statistic: </a:t>
            </a:r>
            <a:r>
              <a:rPr lang="en"/>
              <a:t>The statistic that you have chosen to calculate, to help you decide between the two hypotheses</a:t>
            </a:r>
            <a:endParaRPr/>
          </a:p>
          <a:p>
            <a:pPr marL="0" indent="0">
              <a:spcBef>
                <a:spcPts val="533"/>
              </a:spcBef>
              <a:buNone/>
            </a:pPr>
            <a:endParaRPr/>
          </a:p>
          <a:p>
            <a:pPr marL="0" indent="0">
              <a:spcBef>
                <a:spcPts val="533"/>
              </a:spcBef>
              <a:buNone/>
            </a:pPr>
            <a:r>
              <a:rPr lang="en" b="1"/>
              <a:t>Goal</a:t>
            </a:r>
            <a:r>
              <a:rPr lang="en"/>
              <a:t>: If the null hypothesis is false, then you expect that measuring the test statistic will allow you to reject the null</a:t>
            </a:r>
            <a:endParaRPr/>
          </a:p>
          <a:p>
            <a:pPr marL="0" indent="0">
              <a:spcBef>
                <a:spcPts val="533"/>
              </a:spcBef>
              <a:buNone/>
            </a:pPr>
            <a:endParaRPr/>
          </a:p>
          <a:p>
            <a:pPr marL="0" indent="0">
              <a:spcBef>
                <a:spcPts val="533"/>
              </a:spcBef>
              <a:buNone/>
            </a:pPr>
            <a:endParaRPr b="1"/>
          </a:p>
          <a:p>
            <a:pPr marL="0" indent="0">
              <a:spcBef>
                <a:spcPts val="533"/>
              </a:spcBef>
              <a:buNone/>
            </a:pPr>
            <a:endParaRPr/>
          </a:p>
          <a:p>
            <a:pPr marL="0" indent="0">
              <a:spcBef>
                <a:spcPts val="533"/>
              </a:spcBef>
              <a:spcAft>
                <a:spcPts val="533"/>
              </a:spcAft>
              <a:buNone/>
            </a:pPr>
            <a:endParaRPr/>
          </a:p>
        </p:txBody>
      </p:sp>
    </p:spTree>
    <p:extLst>
      <p:ext uri="{BB962C8B-B14F-4D97-AF65-F5344CB8AC3E}">
        <p14:creationId xmlns:p14="http://schemas.microsoft.com/office/powerpoint/2010/main" val="182917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animEffect transition="in" filter="fade">
                                      <p:cBhvr>
                                        <p:cTn id="7" dur="1"/>
                                        <p:tgtEl>
                                          <p:spTgt spid="2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xEl>
                                              <p:pRg st="2" end="2"/>
                                            </p:txEl>
                                          </p:spTgt>
                                        </p:tgtEl>
                                        <p:attrNameLst>
                                          <p:attrName>style.visibility</p:attrName>
                                        </p:attrNameLst>
                                      </p:cBhvr>
                                      <p:to>
                                        <p:strVal val="visible"/>
                                      </p:to>
                                    </p:set>
                                    <p:animEffect transition="in" filter="fade">
                                      <p:cBhvr>
                                        <p:cTn id="12" dur="1"/>
                                        <p:tgtEl>
                                          <p:spTgt spid="2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8"/>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Choosing a Test Statistic</a:t>
            </a:r>
            <a:endParaRPr/>
          </a:p>
        </p:txBody>
      </p:sp>
      <p:sp>
        <p:nvSpPr>
          <p:cNvPr id="238" name="Google Shape;238;p48"/>
          <p:cNvSpPr txBox="1">
            <a:spLocks noGrp="1"/>
          </p:cNvSpPr>
          <p:nvPr>
            <p:ph type="body" idx="1"/>
          </p:nvPr>
        </p:nvSpPr>
        <p:spPr>
          <a:xfrm>
            <a:off x="609600" y="1295400"/>
            <a:ext cx="10972800" cy="4830800"/>
          </a:xfrm>
          <a:prstGeom prst="rect">
            <a:avLst/>
          </a:prstGeom>
        </p:spPr>
        <p:txBody>
          <a:bodyPr spcFirstLastPara="1" vert="horz" wrap="square" lIns="121900" tIns="121900" rIns="121900" bIns="121900" rtlCol="0" anchor="t" anchorCtr="0">
            <a:noAutofit/>
          </a:bodyPr>
          <a:lstStyle/>
          <a:p>
            <a:pPr marL="0" indent="0">
              <a:buNone/>
            </a:pPr>
            <a:r>
              <a:rPr lang="en" dirty="0"/>
              <a:t>For the baby birth weights experiment, which of the following would be reasonable test statistics?</a:t>
            </a:r>
            <a:br>
              <a:rPr lang="en" dirty="0"/>
            </a:br>
            <a:r>
              <a:rPr lang="en" dirty="0"/>
              <a:t>(Choose all that are OK.)</a:t>
            </a:r>
            <a:endParaRPr dirty="0"/>
          </a:p>
          <a:p>
            <a:pPr>
              <a:spcBef>
                <a:spcPts val="533"/>
              </a:spcBef>
              <a:buAutoNum type="arabicPeriod"/>
            </a:pPr>
            <a:r>
              <a:rPr lang="en" dirty="0"/>
              <a:t>The average birth weight of all the babies.</a:t>
            </a:r>
            <a:endParaRPr dirty="0"/>
          </a:p>
          <a:p>
            <a:pPr>
              <a:buAutoNum type="arabicPeriod"/>
            </a:pPr>
            <a:r>
              <a:rPr lang="en" dirty="0"/>
              <a:t>The proportion of babies whose mother smoked.</a:t>
            </a:r>
            <a:endParaRPr dirty="0"/>
          </a:p>
          <a:p>
            <a:pPr>
              <a:buAutoNum type="arabicPeriod"/>
            </a:pPr>
            <a:r>
              <a:rPr lang="en" dirty="0"/>
              <a:t>The average birth weight of babies of smokers, minus the average birth weight of babies of non-smokers.</a:t>
            </a:r>
            <a:endParaRPr dirty="0"/>
          </a:p>
          <a:p>
            <a:pPr>
              <a:buAutoNum type="arabicPeriod"/>
            </a:pPr>
            <a:r>
              <a:rPr lang="en" dirty="0"/>
              <a:t>The absolute value of the previous difference.</a:t>
            </a:r>
            <a:endParaRPr dirty="0"/>
          </a:p>
        </p:txBody>
      </p:sp>
      <p:sp>
        <p:nvSpPr>
          <p:cNvPr id="239" name="Google Shape;239;p48"/>
          <p:cNvSpPr/>
          <p:nvPr/>
        </p:nvSpPr>
        <p:spPr>
          <a:xfrm>
            <a:off x="5538475" y="274637"/>
            <a:ext cx="6280800" cy="1842000"/>
          </a:xfrm>
          <a:prstGeom prst="wedgeRoundRectCallout">
            <a:avLst>
              <a:gd name="adj1" fmla="val -56360"/>
              <a:gd name="adj2" fmla="val 86151"/>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3200" dirty="0"/>
              <a:t>If the alternative hypothesis is true, will test statistic be </a:t>
            </a:r>
            <a:r>
              <a:rPr lang="en" sz="3200" i="1" dirty="0"/>
              <a:t>larger</a:t>
            </a:r>
            <a:r>
              <a:rPr lang="en" sz="3200" dirty="0"/>
              <a:t> than prediction, </a:t>
            </a:r>
            <a:r>
              <a:rPr lang="en" sz="3200" i="1" dirty="0"/>
              <a:t>smaller</a:t>
            </a:r>
            <a:r>
              <a:rPr lang="en" sz="3200" dirty="0"/>
              <a:t>, or </a:t>
            </a:r>
            <a:r>
              <a:rPr lang="en" sz="3200" i="1" dirty="0"/>
              <a:t>could be either way</a:t>
            </a:r>
            <a:r>
              <a:rPr lang="en" sz="3200" dirty="0"/>
              <a:t>?</a:t>
            </a:r>
            <a:endParaRPr sz="3200" dirty="0"/>
          </a:p>
        </p:txBody>
      </p:sp>
    </p:spTree>
    <p:extLst>
      <p:ext uri="{BB962C8B-B14F-4D97-AF65-F5344CB8AC3E}">
        <p14:creationId xmlns:p14="http://schemas.microsoft.com/office/powerpoint/2010/main" val="116424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animEffect transition="in" filter="fade">
                                      <p:cBhvr>
                                        <p:cTn id="7" dur="1"/>
                                        <p:tgtEl>
                                          <p:spTgt spid="2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
                                            <p:txEl>
                                              <p:pRg st="1" end="1"/>
                                            </p:txEl>
                                          </p:spTgt>
                                        </p:tgtEl>
                                        <p:attrNameLst>
                                          <p:attrName>style.visibility</p:attrName>
                                        </p:attrNameLst>
                                      </p:cBhvr>
                                      <p:to>
                                        <p:strVal val="visible"/>
                                      </p:to>
                                    </p:set>
                                    <p:animEffect transition="in" filter="fade">
                                      <p:cBhvr>
                                        <p:cTn id="12" dur="1"/>
                                        <p:tgtEl>
                                          <p:spTgt spid="2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8">
                                            <p:txEl>
                                              <p:pRg st="2" end="2"/>
                                            </p:txEl>
                                          </p:spTgt>
                                        </p:tgtEl>
                                        <p:attrNameLst>
                                          <p:attrName>style.visibility</p:attrName>
                                        </p:attrNameLst>
                                      </p:cBhvr>
                                      <p:to>
                                        <p:strVal val="visible"/>
                                      </p:to>
                                    </p:set>
                                    <p:animEffect transition="in" filter="fade">
                                      <p:cBhvr>
                                        <p:cTn id="17" dur="1"/>
                                        <p:tgtEl>
                                          <p:spTgt spid="2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8">
                                            <p:txEl>
                                              <p:pRg st="3" end="3"/>
                                            </p:txEl>
                                          </p:spTgt>
                                        </p:tgtEl>
                                        <p:attrNameLst>
                                          <p:attrName>style.visibility</p:attrName>
                                        </p:attrNameLst>
                                      </p:cBhvr>
                                      <p:to>
                                        <p:strVal val="visible"/>
                                      </p:to>
                                    </p:set>
                                    <p:animEffect transition="in" filter="fade">
                                      <p:cBhvr>
                                        <p:cTn id="22" dur="1"/>
                                        <p:tgtEl>
                                          <p:spTgt spid="2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8">
                                            <p:txEl>
                                              <p:pRg st="4" end="4"/>
                                            </p:txEl>
                                          </p:spTgt>
                                        </p:tgtEl>
                                        <p:attrNameLst>
                                          <p:attrName>style.visibility</p:attrName>
                                        </p:attrNameLst>
                                      </p:cBhvr>
                                      <p:to>
                                        <p:strVal val="visible"/>
                                      </p:to>
                                    </p:set>
                                    <p:animEffect transition="in" filter="fade">
                                      <p:cBhvr>
                                        <p:cTn id="27" dur="1"/>
                                        <p:tgtEl>
                                          <p:spTgt spid="2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9"/>
                                        </p:tgtEl>
                                        <p:attrNameLst>
                                          <p:attrName>style.visibility</p:attrName>
                                        </p:attrNameLst>
                                      </p:cBhvr>
                                      <p:to>
                                        <p:strVal val="visible"/>
                                      </p:to>
                                    </p:set>
                                    <p:animEffect transition="in" filter="fade">
                                      <p:cBhvr>
                                        <p:cTn id="32"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9"/>
          <p:cNvSpPr txBox="1">
            <a:spLocks noGrp="1"/>
          </p:cNvSpPr>
          <p:nvPr>
            <p:ph type="body" idx="1"/>
          </p:nvPr>
        </p:nvSpPr>
        <p:spPr>
          <a:xfrm>
            <a:off x="609600" y="1308251"/>
            <a:ext cx="10972800" cy="4804000"/>
          </a:xfrm>
          <a:prstGeom prst="rect">
            <a:avLst/>
          </a:prstGeom>
        </p:spPr>
        <p:txBody>
          <a:bodyPr spcFirstLastPara="1" vert="horz" wrap="square" lIns="121900" tIns="121900" rIns="121900" bIns="121900" rtlCol="0" anchor="t" anchorCtr="0">
            <a:noAutofit/>
          </a:bodyPr>
          <a:lstStyle/>
          <a:p>
            <a:pPr>
              <a:buClr>
                <a:srgbClr val="D89F39"/>
              </a:buClr>
            </a:pPr>
            <a:r>
              <a:rPr lang="en" sz="2933"/>
              <a:t>Choose a test statistic where alternative hypothesis suggests which direction statistic will go.</a:t>
            </a:r>
            <a:endParaRPr>
              <a:solidFill>
                <a:srgbClr val="000000"/>
              </a:solidFill>
            </a:endParaRPr>
          </a:p>
          <a:p>
            <a:pPr marL="0" indent="0">
              <a:spcBef>
                <a:spcPts val="640"/>
              </a:spcBef>
              <a:buNone/>
            </a:pPr>
            <a:endParaRPr sz="800">
              <a:solidFill>
                <a:srgbClr val="000000"/>
              </a:solidFill>
            </a:endParaRPr>
          </a:p>
          <a:p>
            <a:pPr>
              <a:spcBef>
                <a:spcPts val="640"/>
              </a:spcBef>
              <a:buClr>
                <a:srgbClr val="D89F39"/>
              </a:buClr>
            </a:pPr>
            <a:r>
              <a:rPr lang="en" b="1">
                <a:solidFill>
                  <a:srgbClr val="003262"/>
                </a:solidFill>
              </a:rPr>
              <a:t>Alternative: Smoking causes poor health.</a:t>
            </a:r>
            <a:endParaRPr b="1">
              <a:solidFill>
                <a:srgbClr val="003262"/>
              </a:solidFill>
            </a:endParaRPr>
          </a:p>
          <a:p>
            <a:pPr lvl="1">
              <a:spcBef>
                <a:spcPts val="0"/>
              </a:spcBef>
              <a:buClr>
                <a:srgbClr val="D89F39"/>
              </a:buClr>
            </a:pPr>
            <a:r>
              <a:rPr lang="en" sz="2933"/>
              <a:t>Test statistic: Average birth weight for smokers, minus average for non-smokers.</a:t>
            </a:r>
            <a:endParaRPr>
              <a:solidFill>
                <a:srgbClr val="000000"/>
              </a:solidFill>
            </a:endParaRPr>
          </a:p>
          <a:p>
            <a:pPr marL="0" indent="0">
              <a:spcBef>
                <a:spcPts val="640"/>
              </a:spcBef>
              <a:buNone/>
            </a:pPr>
            <a:endParaRPr sz="800">
              <a:solidFill>
                <a:srgbClr val="000000"/>
              </a:solidFill>
            </a:endParaRPr>
          </a:p>
          <a:p>
            <a:pPr>
              <a:spcBef>
                <a:spcPts val="640"/>
              </a:spcBef>
              <a:buClr>
                <a:srgbClr val="D89F39"/>
              </a:buClr>
            </a:pPr>
            <a:r>
              <a:rPr lang="en" b="1">
                <a:solidFill>
                  <a:srgbClr val="003262"/>
                </a:solidFill>
              </a:rPr>
              <a:t>Alternative: Smoking has some relation to health.</a:t>
            </a:r>
            <a:endParaRPr b="1">
              <a:solidFill>
                <a:srgbClr val="003262"/>
              </a:solidFill>
            </a:endParaRPr>
          </a:p>
          <a:p>
            <a:pPr lvl="1">
              <a:spcBef>
                <a:spcPts val="0"/>
              </a:spcBef>
              <a:buClr>
                <a:srgbClr val="D89F39"/>
              </a:buClr>
            </a:pPr>
            <a:r>
              <a:rPr lang="en" sz="2933"/>
              <a:t>Test statistic: Absolute value of that difference.</a:t>
            </a:r>
            <a:endParaRPr/>
          </a:p>
        </p:txBody>
      </p:sp>
      <p:sp>
        <p:nvSpPr>
          <p:cNvPr id="245" name="Google Shape;245;p49"/>
          <p:cNvSpPr txBox="1">
            <a:spLocks noGrp="1"/>
          </p:cNvSpPr>
          <p:nvPr>
            <p:ph type="title"/>
          </p:nvPr>
        </p:nvSpPr>
        <p:spPr>
          <a:xfrm>
            <a:off x="609600" y="274633"/>
            <a:ext cx="9877200" cy="901200"/>
          </a:xfrm>
          <a:prstGeom prst="rect">
            <a:avLst/>
          </a:prstGeom>
        </p:spPr>
        <p:txBody>
          <a:bodyPr spcFirstLastPara="1" vert="horz" wrap="square" lIns="121900" tIns="121900" rIns="121900" bIns="121900" rtlCol="0" anchor="b" anchorCtr="0">
            <a:noAutofit/>
          </a:bodyPr>
          <a:lstStyle/>
          <a:p>
            <a:r>
              <a:rPr lang="en"/>
              <a:t>Absolute Values &amp; Alternatives</a:t>
            </a:r>
            <a:endParaRPr/>
          </a:p>
        </p:txBody>
      </p:sp>
    </p:spTree>
    <p:extLst>
      <p:ext uri="{BB962C8B-B14F-4D97-AF65-F5344CB8AC3E}">
        <p14:creationId xmlns:p14="http://schemas.microsoft.com/office/powerpoint/2010/main" val="79489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52"/>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Conclusion of a Test</a:t>
            </a:r>
            <a:endParaRPr/>
          </a:p>
        </p:txBody>
      </p:sp>
      <p:sp>
        <p:nvSpPr>
          <p:cNvPr id="261" name="Google Shape;261;p52"/>
          <p:cNvSpPr txBox="1">
            <a:spLocks noGrp="1"/>
          </p:cNvSpPr>
          <p:nvPr>
            <p:ph type="body" idx="1"/>
          </p:nvPr>
        </p:nvSpPr>
        <p:spPr>
          <a:xfrm>
            <a:off x="609600" y="1295400"/>
            <a:ext cx="10972800" cy="4830800"/>
          </a:xfrm>
          <a:prstGeom prst="rect">
            <a:avLst/>
          </a:prstGeom>
        </p:spPr>
        <p:txBody>
          <a:bodyPr spcFirstLastPara="1" vert="horz" wrap="square" lIns="121900" tIns="121900" rIns="121900" bIns="121900" rtlCol="0" anchor="t" anchorCtr="0">
            <a:noAutofit/>
          </a:bodyPr>
          <a:lstStyle/>
          <a:p>
            <a:pPr marL="0" indent="0">
              <a:buNone/>
            </a:pPr>
            <a:r>
              <a:rPr lang="en"/>
              <a:t>Resolve choice between null and alternative hypotheses</a:t>
            </a:r>
            <a:endParaRPr/>
          </a:p>
          <a:p>
            <a:pPr>
              <a:spcBef>
                <a:spcPts val="533"/>
              </a:spcBef>
            </a:pPr>
            <a:r>
              <a:rPr lang="en"/>
              <a:t>Compare observed test statistic to its empirical distribution under the null hypothesis</a:t>
            </a:r>
            <a:endParaRPr/>
          </a:p>
          <a:p>
            <a:r>
              <a:rPr lang="en"/>
              <a:t>If the observed value is </a:t>
            </a:r>
            <a:r>
              <a:rPr lang="en" b="1"/>
              <a:t>consistent</a:t>
            </a:r>
            <a:r>
              <a:rPr lang="en"/>
              <a:t> with the distribution, then the test </a:t>
            </a:r>
            <a:r>
              <a:rPr lang="en" i="1"/>
              <a:t>does not </a:t>
            </a:r>
            <a:r>
              <a:rPr lang="en"/>
              <a:t>reject the null hypothesis</a:t>
            </a:r>
            <a:endParaRPr/>
          </a:p>
          <a:p>
            <a:pPr marL="0" indent="0">
              <a:spcBef>
                <a:spcPts val="533"/>
              </a:spcBef>
              <a:buNone/>
            </a:pPr>
            <a:r>
              <a:rPr lang="en"/>
              <a:t>Whether a value is consistent with a distribution:</a:t>
            </a:r>
            <a:endParaRPr/>
          </a:p>
          <a:p>
            <a:pPr>
              <a:spcBef>
                <a:spcPts val="533"/>
              </a:spcBef>
            </a:pPr>
            <a:r>
              <a:rPr lang="en"/>
              <a:t>A visualization may be sufficient</a:t>
            </a:r>
            <a:endParaRPr/>
          </a:p>
          <a:p>
            <a:r>
              <a:rPr lang="en"/>
              <a:t>Convention: The observed significance level (P-value)</a:t>
            </a:r>
            <a:endParaRPr/>
          </a:p>
        </p:txBody>
      </p:sp>
    </p:spTree>
    <p:extLst>
      <p:ext uri="{BB962C8B-B14F-4D97-AF65-F5344CB8AC3E}">
        <p14:creationId xmlns:p14="http://schemas.microsoft.com/office/powerpoint/2010/main" val="195058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animEffect transition="in" filter="fade">
                                      <p:cBhvr>
                                        <p:cTn id="7" dur="1"/>
                                        <p:tgtEl>
                                          <p:spTgt spid="2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1">
                                            <p:txEl>
                                              <p:pRg st="1" end="1"/>
                                            </p:txEl>
                                          </p:spTgt>
                                        </p:tgtEl>
                                        <p:attrNameLst>
                                          <p:attrName>style.visibility</p:attrName>
                                        </p:attrNameLst>
                                      </p:cBhvr>
                                      <p:to>
                                        <p:strVal val="visible"/>
                                      </p:to>
                                    </p:set>
                                    <p:animEffect transition="in" filter="fade">
                                      <p:cBhvr>
                                        <p:cTn id="12" dur="1"/>
                                        <p:tgtEl>
                                          <p:spTgt spid="2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1">
                                            <p:txEl>
                                              <p:pRg st="2" end="2"/>
                                            </p:txEl>
                                          </p:spTgt>
                                        </p:tgtEl>
                                        <p:attrNameLst>
                                          <p:attrName>style.visibility</p:attrName>
                                        </p:attrNameLst>
                                      </p:cBhvr>
                                      <p:to>
                                        <p:strVal val="visible"/>
                                      </p:to>
                                    </p:set>
                                    <p:animEffect transition="in" filter="fade">
                                      <p:cBhvr>
                                        <p:cTn id="17" dur="1"/>
                                        <p:tgtEl>
                                          <p:spTgt spid="2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1">
                                            <p:txEl>
                                              <p:pRg st="3" end="3"/>
                                            </p:txEl>
                                          </p:spTgt>
                                        </p:tgtEl>
                                        <p:attrNameLst>
                                          <p:attrName>style.visibility</p:attrName>
                                        </p:attrNameLst>
                                      </p:cBhvr>
                                      <p:to>
                                        <p:strVal val="visible"/>
                                      </p:to>
                                    </p:set>
                                    <p:animEffect transition="in" filter="fade">
                                      <p:cBhvr>
                                        <p:cTn id="22" dur="1"/>
                                        <p:tgtEl>
                                          <p:spTgt spid="2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1">
                                            <p:txEl>
                                              <p:pRg st="4" end="4"/>
                                            </p:txEl>
                                          </p:spTgt>
                                        </p:tgtEl>
                                        <p:attrNameLst>
                                          <p:attrName>style.visibility</p:attrName>
                                        </p:attrNameLst>
                                      </p:cBhvr>
                                      <p:to>
                                        <p:strVal val="visible"/>
                                      </p:to>
                                    </p:set>
                                    <p:animEffect transition="in" filter="fade">
                                      <p:cBhvr>
                                        <p:cTn id="27" dur="1"/>
                                        <p:tgtEl>
                                          <p:spTgt spid="2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1">
                                            <p:txEl>
                                              <p:pRg st="5" end="5"/>
                                            </p:txEl>
                                          </p:spTgt>
                                        </p:tgtEl>
                                        <p:attrNameLst>
                                          <p:attrName>style.visibility</p:attrName>
                                        </p:attrNameLst>
                                      </p:cBhvr>
                                      <p:to>
                                        <p:strVal val="visible"/>
                                      </p:to>
                                    </p:set>
                                    <p:animEffect transition="in" filter="fade">
                                      <p:cBhvr>
                                        <p:cTn id="32" dur="1"/>
                                        <p:tgtEl>
                                          <p:spTgt spid="2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3"/>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Quantifying Conclusions</a:t>
            </a:r>
            <a:endParaRPr/>
          </a:p>
        </p:txBody>
      </p:sp>
      <p:sp>
        <p:nvSpPr>
          <p:cNvPr id="267" name="Google Shape;267;p53"/>
          <p:cNvSpPr txBox="1">
            <a:spLocks noGrp="1"/>
          </p:cNvSpPr>
          <p:nvPr>
            <p:ph type="body" idx="1"/>
          </p:nvPr>
        </p:nvSpPr>
        <p:spPr>
          <a:xfrm>
            <a:off x="609600" y="1295400"/>
            <a:ext cx="10972800" cy="4830800"/>
          </a:xfrm>
          <a:prstGeom prst="rect">
            <a:avLst/>
          </a:prstGeom>
        </p:spPr>
        <p:txBody>
          <a:bodyPr spcFirstLastPara="1" vert="horz" wrap="square" lIns="121900" tIns="121900" rIns="121900" bIns="121900" rtlCol="0" anchor="t" anchorCtr="0">
            <a:noAutofit/>
          </a:bodyPr>
          <a:lstStyle/>
          <a:p>
            <a:pPr marL="0" indent="0">
              <a:buNone/>
            </a:pPr>
            <a:r>
              <a:rPr lang="en" b="1"/>
              <a:t>Step 0</a:t>
            </a:r>
            <a:r>
              <a:rPr lang="en"/>
              <a:t>: Go find some data. These are the </a:t>
            </a:r>
            <a:r>
              <a:rPr lang="en" i="1"/>
              <a:t>observations.</a:t>
            </a:r>
            <a:endParaRPr i="1"/>
          </a:p>
          <a:p>
            <a:pPr marL="0" indent="0">
              <a:spcBef>
                <a:spcPts val="533"/>
              </a:spcBef>
              <a:buNone/>
            </a:pPr>
            <a:r>
              <a:rPr lang="en" b="1"/>
              <a:t>Step 1</a:t>
            </a:r>
            <a:r>
              <a:rPr lang="en"/>
              <a:t>: Two descriptions of the world:</a:t>
            </a:r>
            <a:endParaRPr/>
          </a:p>
          <a:p>
            <a:pPr>
              <a:spcBef>
                <a:spcPts val="533"/>
              </a:spcBef>
            </a:pPr>
            <a:r>
              <a:rPr lang="en"/>
              <a:t>Null: Data come from a well-defined random process</a:t>
            </a:r>
            <a:endParaRPr/>
          </a:p>
          <a:p>
            <a:r>
              <a:rPr lang="en"/>
              <a:t>Alternative: Something else is going on</a:t>
            </a:r>
            <a:endParaRPr/>
          </a:p>
          <a:p>
            <a:pPr marL="0" indent="0">
              <a:spcBef>
                <a:spcPts val="533"/>
              </a:spcBef>
              <a:buNone/>
            </a:pPr>
            <a:r>
              <a:rPr lang="en"/>
              <a:t>We evaluate how unusual the data would be under the null</a:t>
            </a:r>
            <a:endParaRPr/>
          </a:p>
          <a:p>
            <a:pPr marL="0" indent="0">
              <a:spcBef>
                <a:spcPts val="533"/>
              </a:spcBef>
              <a:buNone/>
            </a:pPr>
            <a:r>
              <a:rPr lang="en" b="1"/>
              <a:t>Step 2</a:t>
            </a:r>
            <a:r>
              <a:rPr lang="en"/>
              <a:t>: Choose a test statistic to summarize the data.</a:t>
            </a:r>
            <a:endParaRPr/>
          </a:p>
          <a:p>
            <a:pPr marL="0" indent="0">
              <a:spcBef>
                <a:spcPts val="533"/>
              </a:spcBef>
              <a:buNone/>
            </a:pPr>
            <a:r>
              <a:rPr lang="en" b="1"/>
              <a:t>Step 3</a:t>
            </a:r>
            <a:r>
              <a:rPr lang="en"/>
              <a:t>: Compute the following probability (p-value)</a:t>
            </a:r>
            <a:endParaRPr/>
          </a:p>
          <a:p>
            <a:pPr marL="0" indent="0">
              <a:spcBef>
                <a:spcPts val="533"/>
              </a:spcBef>
              <a:buNone/>
            </a:pPr>
            <a:r>
              <a:rPr lang="en"/>
              <a:t>P(the </a:t>
            </a:r>
            <a:r>
              <a:rPr lang="en">
                <a:solidFill>
                  <a:srgbClr val="C4820E"/>
                </a:solidFill>
              </a:rPr>
              <a:t>test statistic</a:t>
            </a:r>
            <a:r>
              <a:rPr lang="en"/>
              <a:t> would be </a:t>
            </a:r>
            <a:r>
              <a:rPr lang="en">
                <a:solidFill>
                  <a:schemeClr val="accent4"/>
                </a:solidFill>
              </a:rPr>
              <a:t>equal to or more extreme</a:t>
            </a:r>
            <a:br>
              <a:rPr lang="en"/>
            </a:br>
            <a:r>
              <a:rPr lang="en"/>
              <a:t>    than </a:t>
            </a:r>
            <a:r>
              <a:rPr lang="en">
                <a:solidFill>
                  <a:srgbClr val="000000"/>
                </a:solidFill>
              </a:rPr>
              <a:t>the</a:t>
            </a:r>
            <a:r>
              <a:rPr lang="en">
                <a:solidFill>
                  <a:srgbClr val="007DD6"/>
                </a:solidFill>
              </a:rPr>
              <a:t> observed test statistic</a:t>
            </a:r>
            <a:r>
              <a:rPr lang="en"/>
              <a:t> </a:t>
            </a:r>
            <a:r>
              <a:rPr lang="en">
                <a:solidFill>
                  <a:srgbClr val="0B5394"/>
                </a:solidFill>
              </a:rPr>
              <a:t>under the null hypothesis</a:t>
            </a:r>
            <a:r>
              <a:rPr lang="en"/>
              <a:t>)</a:t>
            </a:r>
            <a:endParaRPr/>
          </a:p>
          <a:p>
            <a:pPr marL="0" indent="0">
              <a:spcBef>
                <a:spcPts val="533"/>
              </a:spcBef>
              <a:spcAft>
                <a:spcPts val="533"/>
              </a:spcAft>
              <a:buNone/>
            </a:pPr>
            <a:endParaRPr/>
          </a:p>
        </p:txBody>
      </p:sp>
    </p:spTree>
    <p:extLst>
      <p:ext uri="{BB962C8B-B14F-4D97-AF65-F5344CB8AC3E}">
        <p14:creationId xmlns:p14="http://schemas.microsoft.com/office/powerpoint/2010/main" val="198452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animEffect transition="in" filter="fade">
                                      <p:cBhvr>
                                        <p:cTn id="7" dur="1"/>
                                        <p:tgtEl>
                                          <p:spTgt spid="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7">
                                            <p:txEl>
                                              <p:pRg st="1" end="1"/>
                                            </p:txEl>
                                          </p:spTgt>
                                        </p:tgtEl>
                                        <p:attrNameLst>
                                          <p:attrName>style.visibility</p:attrName>
                                        </p:attrNameLst>
                                      </p:cBhvr>
                                      <p:to>
                                        <p:strVal val="visible"/>
                                      </p:to>
                                    </p:set>
                                    <p:animEffect transition="in" filter="fade">
                                      <p:cBhvr>
                                        <p:cTn id="12" dur="1"/>
                                        <p:tgtEl>
                                          <p:spTgt spid="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7">
                                            <p:txEl>
                                              <p:pRg st="2" end="2"/>
                                            </p:txEl>
                                          </p:spTgt>
                                        </p:tgtEl>
                                        <p:attrNameLst>
                                          <p:attrName>style.visibility</p:attrName>
                                        </p:attrNameLst>
                                      </p:cBhvr>
                                      <p:to>
                                        <p:strVal val="visible"/>
                                      </p:to>
                                    </p:set>
                                    <p:animEffect transition="in" filter="fade">
                                      <p:cBhvr>
                                        <p:cTn id="17" dur="1"/>
                                        <p:tgtEl>
                                          <p:spTgt spid="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7">
                                            <p:txEl>
                                              <p:pRg st="3" end="3"/>
                                            </p:txEl>
                                          </p:spTgt>
                                        </p:tgtEl>
                                        <p:attrNameLst>
                                          <p:attrName>style.visibility</p:attrName>
                                        </p:attrNameLst>
                                      </p:cBhvr>
                                      <p:to>
                                        <p:strVal val="visible"/>
                                      </p:to>
                                    </p:set>
                                    <p:animEffect transition="in" filter="fade">
                                      <p:cBhvr>
                                        <p:cTn id="22" dur="1"/>
                                        <p:tgtEl>
                                          <p:spTgt spid="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7">
                                            <p:txEl>
                                              <p:pRg st="4" end="4"/>
                                            </p:txEl>
                                          </p:spTgt>
                                        </p:tgtEl>
                                        <p:attrNameLst>
                                          <p:attrName>style.visibility</p:attrName>
                                        </p:attrNameLst>
                                      </p:cBhvr>
                                      <p:to>
                                        <p:strVal val="visible"/>
                                      </p:to>
                                    </p:set>
                                    <p:animEffect transition="in" filter="fade">
                                      <p:cBhvr>
                                        <p:cTn id="27" dur="1"/>
                                        <p:tgtEl>
                                          <p:spTgt spid="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7">
                                            <p:txEl>
                                              <p:pRg st="5" end="5"/>
                                            </p:txEl>
                                          </p:spTgt>
                                        </p:tgtEl>
                                        <p:attrNameLst>
                                          <p:attrName>style.visibility</p:attrName>
                                        </p:attrNameLst>
                                      </p:cBhvr>
                                      <p:to>
                                        <p:strVal val="visible"/>
                                      </p:to>
                                    </p:set>
                                    <p:animEffect transition="in" filter="fade">
                                      <p:cBhvr>
                                        <p:cTn id="32" dur="1"/>
                                        <p:tgtEl>
                                          <p:spTgt spid="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7">
                                            <p:txEl>
                                              <p:pRg st="6" end="6"/>
                                            </p:txEl>
                                          </p:spTgt>
                                        </p:tgtEl>
                                        <p:attrNameLst>
                                          <p:attrName>style.visibility</p:attrName>
                                        </p:attrNameLst>
                                      </p:cBhvr>
                                      <p:to>
                                        <p:strVal val="visible"/>
                                      </p:to>
                                    </p:set>
                                    <p:animEffect transition="in" filter="fade">
                                      <p:cBhvr>
                                        <p:cTn id="37" dur="1"/>
                                        <p:tgtEl>
                                          <p:spTgt spid="2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7">
                                            <p:txEl>
                                              <p:pRg st="7" end="7"/>
                                            </p:txEl>
                                          </p:spTgt>
                                        </p:tgtEl>
                                        <p:attrNameLst>
                                          <p:attrName>style.visibility</p:attrName>
                                        </p:attrNameLst>
                                      </p:cBhvr>
                                      <p:to>
                                        <p:strVal val="visible"/>
                                      </p:to>
                                    </p:set>
                                    <p:animEffect transition="in" filter="fade">
                                      <p:cBhvr>
                                        <p:cTn id="42" dur="1"/>
                                        <p:tgtEl>
                                          <p:spTgt spid="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4"/>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Definition of </a:t>
            </a:r>
            <a:r>
              <a:rPr lang="en" i="1"/>
              <a:t>P</a:t>
            </a:r>
            <a:r>
              <a:rPr lang="en"/>
              <a:t>-value</a:t>
            </a:r>
            <a:endParaRPr/>
          </a:p>
        </p:txBody>
      </p:sp>
      <p:sp>
        <p:nvSpPr>
          <p:cNvPr id="273" name="Google Shape;273;p54"/>
          <p:cNvSpPr txBox="1">
            <a:spLocks noGrp="1"/>
          </p:cNvSpPr>
          <p:nvPr>
            <p:ph type="body" idx="1"/>
          </p:nvPr>
        </p:nvSpPr>
        <p:spPr>
          <a:xfrm>
            <a:off x="609600" y="1368000"/>
            <a:ext cx="5486400" cy="4588300"/>
          </a:xfrm>
          <a:prstGeom prst="rect">
            <a:avLst/>
          </a:prstGeom>
        </p:spPr>
        <p:txBody>
          <a:bodyPr spcFirstLastPara="1" vert="horz" wrap="square" lIns="121900" tIns="121900" rIns="121900" bIns="121900" rtlCol="0" anchor="t" anchorCtr="0">
            <a:noAutofit/>
          </a:bodyPr>
          <a:lstStyle/>
          <a:p>
            <a:pPr marL="0" indent="0">
              <a:spcBef>
                <a:spcPts val="640"/>
              </a:spcBef>
              <a:buNone/>
            </a:pPr>
            <a:r>
              <a:rPr lang="en" dirty="0">
                <a:solidFill>
                  <a:srgbClr val="000000"/>
                </a:solidFill>
                <a:highlight>
                  <a:srgbClr val="FFFFFF"/>
                </a:highlight>
              </a:rPr>
              <a:t>The P-value is the chance, </a:t>
            </a:r>
            <a:endParaRPr dirty="0">
              <a:solidFill>
                <a:srgbClr val="000000"/>
              </a:solidFill>
              <a:highlight>
                <a:srgbClr val="FFFFFF"/>
              </a:highlight>
            </a:endParaRPr>
          </a:p>
          <a:p>
            <a:pPr marL="1219170">
              <a:spcBef>
                <a:spcPts val="640"/>
              </a:spcBef>
              <a:buClr>
                <a:srgbClr val="C4820E"/>
              </a:buClr>
            </a:pPr>
            <a:r>
              <a:rPr lang="en" dirty="0">
                <a:solidFill>
                  <a:srgbClr val="000000"/>
                </a:solidFill>
                <a:highlight>
                  <a:srgbClr val="FFFFFF"/>
                </a:highlight>
              </a:rPr>
              <a:t>under the null hypothesis, </a:t>
            </a:r>
            <a:endParaRPr dirty="0">
              <a:solidFill>
                <a:srgbClr val="000000"/>
              </a:solidFill>
              <a:highlight>
                <a:srgbClr val="FFFFFF"/>
              </a:highlight>
            </a:endParaRPr>
          </a:p>
          <a:p>
            <a:pPr marL="1219170">
              <a:buClr>
                <a:srgbClr val="C4820E"/>
              </a:buClr>
            </a:pPr>
            <a:r>
              <a:rPr lang="en" dirty="0">
                <a:solidFill>
                  <a:srgbClr val="000000"/>
                </a:solidFill>
                <a:highlight>
                  <a:srgbClr val="FFFFFF"/>
                </a:highlight>
              </a:rPr>
              <a:t>that the test statistic </a:t>
            </a:r>
            <a:endParaRPr dirty="0">
              <a:solidFill>
                <a:srgbClr val="000000"/>
              </a:solidFill>
              <a:highlight>
                <a:srgbClr val="FFFFFF"/>
              </a:highlight>
            </a:endParaRPr>
          </a:p>
          <a:p>
            <a:pPr marL="1219170">
              <a:buClr>
                <a:srgbClr val="C4820E"/>
              </a:buClr>
            </a:pPr>
            <a:r>
              <a:rPr lang="en" dirty="0">
                <a:solidFill>
                  <a:srgbClr val="000000"/>
                </a:solidFill>
                <a:highlight>
                  <a:srgbClr val="FFFFFF"/>
                </a:highlight>
              </a:rPr>
              <a:t>is equal to the value that was observed in the data or is even further in the direction of the alternative.</a:t>
            </a:r>
            <a:endParaRPr dirty="0"/>
          </a:p>
        </p:txBody>
      </p:sp>
      <p:pic>
        <p:nvPicPr>
          <p:cNvPr id="3" name="Picture 2">
            <a:extLst>
              <a:ext uri="{FF2B5EF4-FFF2-40B4-BE49-F238E27FC236}">
                <a16:creationId xmlns:a16="http://schemas.microsoft.com/office/drawing/2014/main" id="{15A63803-6039-3343-BCEB-D48C582419DE}"/>
              </a:ext>
            </a:extLst>
          </p:cNvPr>
          <p:cNvPicPr>
            <a:picLocks noChangeAspect="1"/>
          </p:cNvPicPr>
          <p:nvPr/>
        </p:nvPicPr>
        <p:blipFill>
          <a:blip r:embed="rId3"/>
          <a:stretch>
            <a:fillRect/>
          </a:stretch>
        </p:blipFill>
        <p:spPr>
          <a:xfrm>
            <a:off x="6635750" y="1543050"/>
            <a:ext cx="5422900" cy="3314700"/>
          </a:xfrm>
          <a:prstGeom prst="rect">
            <a:avLst/>
          </a:prstGeom>
        </p:spPr>
      </p:pic>
    </p:spTree>
    <p:extLst>
      <p:ext uri="{BB962C8B-B14F-4D97-AF65-F5344CB8AC3E}">
        <p14:creationId xmlns:p14="http://schemas.microsoft.com/office/powerpoint/2010/main" val="154546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6"/>
          <p:cNvSpPr txBox="1">
            <a:spLocks noGrp="1"/>
          </p:cNvSpPr>
          <p:nvPr>
            <p:ph type="body" idx="1"/>
          </p:nvPr>
        </p:nvSpPr>
        <p:spPr>
          <a:xfrm>
            <a:off x="609600" y="1308251"/>
            <a:ext cx="10972800" cy="4804000"/>
          </a:xfrm>
          <a:prstGeom prst="rect">
            <a:avLst/>
          </a:prstGeom>
        </p:spPr>
        <p:txBody>
          <a:bodyPr spcFirstLastPara="1" vert="horz" wrap="square" lIns="121900" tIns="121900" rIns="121900" bIns="121900" rtlCol="0" anchor="t" anchorCtr="0">
            <a:noAutofit/>
          </a:bodyPr>
          <a:lstStyle/>
          <a:p>
            <a:pPr>
              <a:spcBef>
                <a:spcPts val="640"/>
              </a:spcBef>
              <a:buClr>
                <a:srgbClr val="D89F39"/>
              </a:buClr>
            </a:pPr>
            <a:r>
              <a:rPr lang="en" b="1">
                <a:solidFill>
                  <a:srgbClr val="003262"/>
                </a:solidFill>
              </a:rPr>
              <a:t>“Inconsistent”: </a:t>
            </a:r>
            <a:r>
              <a:rPr lang="en">
                <a:solidFill>
                  <a:srgbClr val="000000"/>
                </a:solidFill>
              </a:rPr>
              <a:t>The test statistic is in the tail of the null distribution.</a:t>
            </a:r>
            <a:endParaRPr>
              <a:solidFill>
                <a:srgbClr val="000000"/>
              </a:solidFill>
            </a:endParaRPr>
          </a:p>
          <a:p>
            <a:pPr marL="0" indent="0">
              <a:spcBef>
                <a:spcPts val="640"/>
              </a:spcBef>
              <a:buNone/>
            </a:pPr>
            <a:endParaRPr sz="800">
              <a:solidFill>
                <a:srgbClr val="000000"/>
              </a:solidFill>
            </a:endParaRPr>
          </a:p>
          <a:p>
            <a:pPr>
              <a:spcBef>
                <a:spcPts val="640"/>
              </a:spcBef>
              <a:buClr>
                <a:srgbClr val="D89F39"/>
              </a:buClr>
            </a:pPr>
            <a:r>
              <a:rPr lang="en" b="1">
                <a:solidFill>
                  <a:srgbClr val="003262"/>
                </a:solidFill>
              </a:rPr>
              <a:t>“In the tail,” first convention:</a:t>
            </a:r>
            <a:endParaRPr b="1">
              <a:solidFill>
                <a:srgbClr val="003262"/>
              </a:solidFill>
            </a:endParaRPr>
          </a:p>
          <a:p>
            <a:pPr lvl="1">
              <a:spcBef>
                <a:spcPts val="0"/>
              </a:spcBef>
              <a:buClr>
                <a:srgbClr val="D89F39"/>
              </a:buClr>
            </a:pPr>
            <a:r>
              <a:rPr lang="en">
                <a:solidFill>
                  <a:srgbClr val="000000"/>
                </a:solidFill>
              </a:rPr>
              <a:t>The area in the tail is less than 5%.</a:t>
            </a:r>
            <a:endParaRPr>
              <a:solidFill>
                <a:srgbClr val="000000"/>
              </a:solidFill>
            </a:endParaRPr>
          </a:p>
          <a:p>
            <a:pPr lvl="1">
              <a:spcBef>
                <a:spcPts val="0"/>
              </a:spcBef>
              <a:buClr>
                <a:srgbClr val="D89F39"/>
              </a:buClr>
            </a:pPr>
            <a:r>
              <a:rPr lang="en">
                <a:solidFill>
                  <a:srgbClr val="000000"/>
                </a:solidFill>
              </a:rPr>
              <a:t>The result is “statistically significant.”</a:t>
            </a:r>
            <a:endParaRPr>
              <a:solidFill>
                <a:srgbClr val="000000"/>
              </a:solidFill>
            </a:endParaRPr>
          </a:p>
          <a:p>
            <a:pPr marL="0" indent="0">
              <a:spcBef>
                <a:spcPts val="640"/>
              </a:spcBef>
              <a:buNone/>
            </a:pPr>
            <a:endParaRPr sz="800">
              <a:solidFill>
                <a:srgbClr val="000000"/>
              </a:solidFill>
            </a:endParaRPr>
          </a:p>
          <a:p>
            <a:pPr>
              <a:spcBef>
                <a:spcPts val="640"/>
              </a:spcBef>
              <a:buClr>
                <a:srgbClr val="D89F39"/>
              </a:buClr>
            </a:pPr>
            <a:r>
              <a:rPr lang="en" b="1">
                <a:solidFill>
                  <a:srgbClr val="003262"/>
                </a:solidFill>
              </a:rPr>
              <a:t>“In the tail,” second convention:</a:t>
            </a:r>
            <a:endParaRPr b="1">
              <a:solidFill>
                <a:srgbClr val="003262"/>
              </a:solidFill>
            </a:endParaRPr>
          </a:p>
          <a:p>
            <a:pPr lvl="1">
              <a:spcBef>
                <a:spcPts val="0"/>
              </a:spcBef>
              <a:buClr>
                <a:srgbClr val="D89F39"/>
              </a:buClr>
            </a:pPr>
            <a:r>
              <a:rPr lang="en"/>
              <a:t>The area in the tail is less than 1%.</a:t>
            </a:r>
            <a:endParaRPr/>
          </a:p>
          <a:p>
            <a:pPr lvl="1">
              <a:spcBef>
                <a:spcPts val="0"/>
              </a:spcBef>
              <a:buClr>
                <a:srgbClr val="D89F39"/>
              </a:buClr>
            </a:pPr>
            <a:r>
              <a:rPr lang="en"/>
              <a:t>The result is “highly statistically significant.”</a:t>
            </a:r>
            <a:endParaRPr/>
          </a:p>
        </p:txBody>
      </p:sp>
      <p:sp>
        <p:nvSpPr>
          <p:cNvPr id="297" name="Google Shape;297;p56"/>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Conventions of Consistency</a:t>
            </a:r>
            <a:endParaRPr/>
          </a:p>
        </p:txBody>
      </p:sp>
    </p:spTree>
    <p:extLst>
      <p:ext uri="{BB962C8B-B14F-4D97-AF65-F5344CB8AC3E}">
        <p14:creationId xmlns:p14="http://schemas.microsoft.com/office/powerpoint/2010/main" val="39021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9CD0-D629-9C47-A8E0-FC6C7390A4CF}"/>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How do we assess a model?</a:t>
            </a:r>
          </a:p>
        </p:txBody>
      </p:sp>
      <p:sp>
        <p:nvSpPr>
          <p:cNvPr id="3" name="Content Placeholder 2">
            <a:extLst>
              <a:ext uri="{FF2B5EF4-FFF2-40B4-BE49-F238E27FC236}">
                <a16:creationId xmlns:a16="http://schemas.microsoft.com/office/drawing/2014/main" id="{C122B123-D58E-A041-88CB-B0F81DAD4BA3}"/>
              </a:ext>
            </a:extLst>
          </p:cNvPr>
          <p:cNvSpPr>
            <a:spLocks noGrp="1"/>
          </p:cNvSpPr>
          <p:nvPr>
            <p:ph idx="1"/>
          </p:nvPr>
        </p:nvSpPr>
        <p:spPr/>
        <p:txBody>
          <a:bodyPr/>
          <a:lstStyle/>
          <a:p>
            <a:r>
              <a:rPr lang="en-US" dirty="0"/>
              <a:t>Simulate data according to the assumptions of the model</a:t>
            </a:r>
          </a:p>
          <a:p>
            <a:pPr lvl="1"/>
            <a:r>
              <a:rPr lang="en-US" dirty="0"/>
              <a:t>Learn what the model predicts. </a:t>
            </a:r>
          </a:p>
          <a:p>
            <a:endParaRPr lang="en-US" dirty="0"/>
          </a:p>
          <a:p>
            <a:r>
              <a:rPr lang="en-US" dirty="0"/>
              <a:t>Compare the predictions to the data that were observed.</a:t>
            </a:r>
          </a:p>
          <a:p>
            <a:endParaRPr lang="en-US" dirty="0"/>
          </a:p>
          <a:p>
            <a:r>
              <a:rPr lang="en-US" dirty="0"/>
              <a:t>If the data and the model’s predictions are not consistent, that is evidence against the model.</a:t>
            </a:r>
          </a:p>
        </p:txBody>
      </p:sp>
    </p:spTree>
    <p:extLst>
      <p:ext uri="{BB962C8B-B14F-4D97-AF65-F5344CB8AC3E}">
        <p14:creationId xmlns:p14="http://schemas.microsoft.com/office/powerpoint/2010/main" val="2615165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57"/>
          <p:cNvPicPr preferRelativeResize="0"/>
          <p:nvPr/>
        </p:nvPicPr>
        <p:blipFill>
          <a:blip r:embed="rId3">
            <a:alphaModFix/>
          </a:blip>
          <a:stretch>
            <a:fillRect/>
          </a:stretch>
        </p:blipFill>
        <p:spPr>
          <a:xfrm>
            <a:off x="1430251" y="1338800"/>
            <a:ext cx="8931100" cy="4621144"/>
          </a:xfrm>
          <a:prstGeom prst="rect">
            <a:avLst/>
          </a:prstGeom>
          <a:noFill/>
          <a:ln>
            <a:noFill/>
          </a:ln>
        </p:spPr>
      </p:pic>
      <p:sp>
        <p:nvSpPr>
          <p:cNvPr id="303" name="Google Shape;303;p57"/>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Sir Ronald Fisher, 1890-1962</a:t>
            </a:r>
            <a:endParaRPr/>
          </a:p>
        </p:txBody>
      </p:sp>
    </p:spTree>
    <p:extLst>
      <p:ext uri="{BB962C8B-B14F-4D97-AF65-F5344CB8AC3E}">
        <p14:creationId xmlns:p14="http://schemas.microsoft.com/office/powerpoint/2010/main" val="2338290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8"/>
          <p:cNvSpPr txBox="1">
            <a:spLocks noGrp="1"/>
          </p:cNvSpPr>
          <p:nvPr>
            <p:ph type="body" idx="1"/>
          </p:nvPr>
        </p:nvSpPr>
        <p:spPr>
          <a:xfrm>
            <a:off x="609600" y="2240251"/>
            <a:ext cx="10972800" cy="2377600"/>
          </a:xfrm>
          <a:prstGeom prst="rect">
            <a:avLst/>
          </a:prstGeom>
        </p:spPr>
        <p:txBody>
          <a:bodyPr spcFirstLastPara="1" vert="horz" wrap="square" lIns="121900" tIns="121900" rIns="121900" bIns="121900" rtlCol="0" anchor="t" anchorCtr="0">
            <a:noAutofit/>
          </a:bodyPr>
          <a:lstStyle/>
          <a:p>
            <a:pPr marL="0" indent="0">
              <a:spcBef>
                <a:spcPts val="640"/>
              </a:spcBef>
              <a:buNone/>
            </a:pPr>
            <a:r>
              <a:rPr lang="en">
                <a:solidFill>
                  <a:srgbClr val="003262"/>
                </a:solidFill>
              </a:rPr>
              <a:t>“It is convenient to take this point [5%] as a limit in judging whether a deviation is to be considered significant or not.”</a:t>
            </a:r>
            <a:endParaRPr>
              <a:solidFill>
                <a:srgbClr val="003262"/>
              </a:solidFill>
            </a:endParaRPr>
          </a:p>
          <a:p>
            <a:pPr marL="0" indent="0">
              <a:spcBef>
                <a:spcPts val="640"/>
              </a:spcBef>
              <a:buNone/>
            </a:pPr>
            <a:r>
              <a:rPr lang="en"/>
              <a:t>–– </a:t>
            </a:r>
            <a:r>
              <a:rPr lang="en" i="1"/>
              <a:t>Statistical Methods for Research Workers</a:t>
            </a:r>
            <a:endParaRPr i="1"/>
          </a:p>
        </p:txBody>
      </p:sp>
      <p:sp>
        <p:nvSpPr>
          <p:cNvPr id="309" name="Google Shape;309;p58"/>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Sir Ronald Fisher, 1925</a:t>
            </a:r>
            <a:endParaRPr/>
          </a:p>
        </p:txBody>
      </p:sp>
    </p:spTree>
    <p:extLst>
      <p:ext uri="{BB962C8B-B14F-4D97-AF65-F5344CB8AC3E}">
        <p14:creationId xmlns:p14="http://schemas.microsoft.com/office/powerpoint/2010/main" val="1673378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9"/>
          <p:cNvSpPr txBox="1">
            <a:spLocks noGrp="1"/>
          </p:cNvSpPr>
          <p:nvPr>
            <p:ph type="body" idx="1"/>
          </p:nvPr>
        </p:nvSpPr>
        <p:spPr>
          <a:xfrm>
            <a:off x="609600" y="1854600"/>
            <a:ext cx="10972800" cy="3148800"/>
          </a:xfrm>
          <a:prstGeom prst="rect">
            <a:avLst/>
          </a:prstGeom>
        </p:spPr>
        <p:txBody>
          <a:bodyPr spcFirstLastPara="1" vert="horz" wrap="square" lIns="121900" tIns="121900" rIns="121900" bIns="121900" rtlCol="0" anchor="t" anchorCtr="0">
            <a:noAutofit/>
          </a:bodyPr>
          <a:lstStyle/>
          <a:p>
            <a:pPr marL="0" indent="0">
              <a:spcBef>
                <a:spcPts val="640"/>
              </a:spcBef>
              <a:buNone/>
            </a:pPr>
            <a:r>
              <a:rPr lang="en">
                <a:solidFill>
                  <a:srgbClr val="003262"/>
                </a:solidFill>
              </a:rPr>
              <a:t>“If one in twenty does not seem high enough odds, we may, if we prefer it, draw the line at one in fifty (the 2 percent point), or one in a hundred (the 1 percent point). Personally, the author prefers to set a low standard of significance at the 5 percent point …”</a:t>
            </a:r>
            <a:endParaRPr>
              <a:solidFill>
                <a:srgbClr val="003262"/>
              </a:solidFill>
            </a:endParaRPr>
          </a:p>
        </p:txBody>
      </p:sp>
      <p:sp>
        <p:nvSpPr>
          <p:cNvPr id="315" name="Google Shape;315;p59"/>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Sir Ronald Fisher, 1926</a:t>
            </a:r>
            <a:endParaRPr/>
          </a:p>
        </p:txBody>
      </p:sp>
    </p:spTree>
    <p:extLst>
      <p:ext uri="{BB962C8B-B14F-4D97-AF65-F5344CB8AC3E}">
        <p14:creationId xmlns:p14="http://schemas.microsoft.com/office/powerpoint/2010/main" val="3528658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60"/>
          <p:cNvSpPr txBox="1">
            <a:spLocks noGrp="1"/>
          </p:cNvSpPr>
          <p:nvPr>
            <p:ph type="body" idx="1"/>
          </p:nvPr>
        </p:nvSpPr>
        <p:spPr>
          <a:xfrm>
            <a:off x="609600" y="1854600"/>
            <a:ext cx="10972800" cy="3148800"/>
          </a:xfrm>
          <a:prstGeom prst="rect">
            <a:avLst/>
          </a:prstGeom>
        </p:spPr>
        <p:txBody>
          <a:bodyPr spcFirstLastPara="1" vert="horz" wrap="square" lIns="121900" tIns="121900" rIns="121900" bIns="121900" rtlCol="0" anchor="t" anchorCtr="0">
            <a:noAutofit/>
          </a:bodyPr>
          <a:lstStyle/>
          <a:p>
            <a:pPr marL="0" indent="0">
              <a:spcBef>
                <a:spcPts val="640"/>
              </a:spcBef>
              <a:buNone/>
            </a:pPr>
            <a:r>
              <a:rPr lang="en">
                <a:solidFill>
                  <a:srgbClr val="003262"/>
                </a:solidFill>
              </a:rPr>
              <a:t>“</a:t>
            </a:r>
            <a:r>
              <a:rPr lang="en"/>
              <a:t>No isolated experiment, however significant in itself, can suffice for the experimental demonstration of any natural phenomenon.</a:t>
            </a:r>
            <a:r>
              <a:rPr lang="en">
                <a:solidFill>
                  <a:srgbClr val="003262"/>
                </a:solidFill>
              </a:rPr>
              <a:t>”</a:t>
            </a:r>
            <a:endParaRPr>
              <a:solidFill>
                <a:srgbClr val="003262"/>
              </a:solidFill>
            </a:endParaRPr>
          </a:p>
        </p:txBody>
      </p:sp>
      <p:sp>
        <p:nvSpPr>
          <p:cNvPr id="321" name="Google Shape;321;p60"/>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Sir Ronald Fisher, 1935</a:t>
            </a:r>
            <a:endParaRPr/>
          </a:p>
        </p:txBody>
      </p:sp>
    </p:spTree>
    <p:extLst>
      <p:ext uri="{BB962C8B-B14F-4D97-AF65-F5344CB8AC3E}">
        <p14:creationId xmlns:p14="http://schemas.microsoft.com/office/powerpoint/2010/main" val="1904486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61"/>
          <p:cNvSpPr txBox="1">
            <a:spLocks noGrp="1"/>
          </p:cNvSpPr>
          <p:nvPr>
            <p:ph type="body" idx="1"/>
          </p:nvPr>
        </p:nvSpPr>
        <p:spPr>
          <a:xfrm>
            <a:off x="609600" y="1302700"/>
            <a:ext cx="10972800" cy="780000"/>
          </a:xfrm>
          <a:prstGeom prst="rect">
            <a:avLst/>
          </a:prstGeom>
        </p:spPr>
        <p:txBody>
          <a:bodyPr spcFirstLastPara="1" vert="horz" wrap="square" lIns="121900" tIns="121900" rIns="121900" bIns="121900" rtlCol="0" anchor="t" anchorCtr="0">
            <a:noAutofit/>
          </a:bodyPr>
          <a:lstStyle/>
          <a:p>
            <a:pPr marL="0" indent="0">
              <a:spcBef>
                <a:spcPts val="640"/>
              </a:spcBef>
              <a:buNone/>
            </a:pPr>
            <a:r>
              <a:rPr lang="en" b="1">
                <a:solidFill>
                  <a:srgbClr val="CC4125"/>
                </a:solidFill>
              </a:rPr>
              <a:t>Yes.</a:t>
            </a:r>
            <a:r>
              <a:rPr lang="en">
                <a:solidFill>
                  <a:srgbClr val="000000"/>
                </a:solidFill>
              </a:rPr>
              <a:t> </a:t>
            </a:r>
            <a:endParaRPr sz="1067">
              <a:solidFill>
                <a:srgbClr val="000000"/>
              </a:solidFill>
            </a:endParaRPr>
          </a:p>
          <a:p>
            <a:pPr marL="0" indent="0">
              <a:spcBef>
                <a:spcPts val="640"/>
              </a:spcBef>
              <a:buNone/>
            </a:pPr>
            <a:endParaRPr>
              <a:solidFill>
                <a:srgbClr val="000000"/>
              </a:solidFill>
            </a:endParaRPr>
          </a:p>
        </p:txBody>
      </p:sp>
      <p:graphicFrame>
        <p:nvGraphicFramePr>
          <p:cNvPr id="327" name="Google Shape;327;p61"/>
          <p:cNvGraphicFramePr/>
          <p:nvPr/>
        </p:nvGraphicFramePr>
        <p:xfrm>
          <a:off x="729434" y="2230825"/>
          <a:ext cx="9770233" cy="2910798"/>
        </p:xfrm>
        <a:graphic>
          <a:graphicData uri="http://schemas.openxmlformats.org/drawingml/2006/table">
            <a:tbl>
              <a:tblPr>
                <a:noFill/>
              </a:tblPr>
              <a:tblGrid>
                <a:gridCol w="3335567">
                  <a:extLst>
                    <a:ext uri="{9D8B030D-6E8A-4147-A177-3AD203B41FA5}">
                      <a16:colId xmlns:a16="http://schemas.microsoft.com/office/drawing/2014/main" val="20000"/>
                    </a:ext>
                  </a:extLst>
                </a:gridCol>
                <a:gridCol w="3217333">
                  <a:extLst>
                    <a:ext uri="{9D8B030D-6E8A-4147-A177-3AD203B41FA5}">
                      <a16:colId xmlns:a16="http://schemas.microsoft.com/office/drawing/2014/main" val="20001"/>
                    </a:ext>
                  </a:extLst>
                </a:gridCol>
                <a:gridCol w="3217333">
                  <a:extLst>
                    <a:ext uri="{9D8B030D-6E8A-4147-A177-3AD203B41FA5}">
                      <a16:colId xmlns:a16="http://schemas.microsoft.com/office/drawing/2014/main" val="20002"/>
                    </a:ext>
                  </a:extLst>
                </a:gridCol>
              </a:tblGrid>
              <a:tr h="650227">
                <a:tc>
                  <a:txBody>
                    <a:bodyPr/>
                    <a:lstStyle/>
                    <a:p>
                      <a:pPr marL="0" lvl="0" indent="0" rtl="0">
                        <a:spcBef>
                          <a:spcPts val="0"/>
                        </a:spcBef>
                        <a:spcAft>
                          <a:spcPts val="0"/>
                        </a:spcAft>
                        <a:buNone/>
                      </a:pPr>
                      <a:endParaRPr sz="3100"/>
                    </a:p>
                  </a:txBody>
                  <a:tcPr marL="121900" marR="121900" marT="91433" marB="91433">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3100" b="1"/>
                        <a:t>Null is true</a:t>
                      </a:r>
                      <a:endParaRPr sz="3100" b="1"/>
                    </a:p>
                  </a:txBody>
                  <a:tcPr marL="121900" marR="121900" marT="91433" marB="91433">
                    <a:lnL w="9525" cap="flat" cmpd="sng">
                      <a:solidFill>
                        <a:srgbClr val="9E9E9E"/>
                      </a:solidFill>
                      <a:prstDash val="solid"/>
                      <a:round/>
                      <a:headEnd type="none" w="sm" len="sm"/>
                      <a:tailEnd type="none" w="sm" len="sm"/>
                    </a:lnL>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3100" b="1"/>
                        <a:t>Alternative is true</a:t>
                      </a:r>
                      <a:endParaRPr sz="3100" b="1"/>
                    </a:p>
                  </a:txBody>
                  <a:tcPr marL="121900" marR="121900" marT="91433" marB="91433">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17587">
                <a:tc>
                  <a:txBody>
                    <a:bodyPr/>
                    <a:lstStyle/>
                    <a:p>
                      <a:pPr marL="0" lvl="0" indent="0" rtl="0">
                        <a:spcBef>
                          <a:spcPts val="0"/>
                        </a:spcBef>
                        <a:spcAft>
                          <a:spcPts val="0"/>
                        </a:spcAft>
                        <a:buNone/>
                      </a:pPr>
                      <a:r>
                        <a:rPr lang="en" sz="3100" b="1"/>
                        <a:t>Test rejects the null</a:t>
                      </a:r>
                      <a:endParaRPr sz="3100" b="1"/>
                    </a:p>
                  </a:txBody>
                  <a:tcPr marL="121900" marR="121900" marT="91433" marB="91433">
                    <a:lnR w="2857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6000">
                          <a:solidFill>
                            <a:srgbClr val="FF0000"/>
                          </a:solidFill>
                        </a:rPr>
                        <a:t>❌</a:t>
                      </a:r>
                      <a:endParaRPr sz="6000">
                        <a:solidFill>
                          <a:srgbClr val="FF0000"/>
                        </a:solidFill>
                      </a:endParaRPr>
                    </a:p>
                  </a:txBody>
                  <a:tcPr marL="121900" marR="121900" marT="91433" marB="91433">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800"/>
                        <a:buFont typeface="Arial"/>
                        <a:buNone/>
                      </a:pPr>
                      <a:r>
                        <a:rPr lang="en" sz="6000">
                          <a:solidFill>
                            <a:srgbClr val="00FF00"/>
                          </a:solidFill>
                        </a:rPr>
                        <a:t>✅</a:t>
                      </a:r>
                      <a:endParaRPr sz="6000">
                        <a:solidFill>
                          <a:srgbClr val="00FF00"/>
                        </a:solidFill>
                      </a:endParaRPr>
                    </a:p>
                  </a:txBody>
                  <a:tcPr marL="121900" marR="121900" marT="91433" marB="91433">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117587">
                <a:tc>
                  <a:txBody>
                    <a:bodyPr/>
                    <a:lstStyle/>
                    <a:p>
                      <a:pPr marL="0" lvl="0" indent="0" rtl="0">
                        <a:spcBef>
                          <a:spcPts val="0"/>
                        </a:spcBef>
                        <a:spcAft>
                          <a:spcPts val="0"/>
                        </a:spcAft>
                        <a:buNone/>
                      </a:pPr>
                      <a:r>
                        <a:rPr lang="en" sz="3100" b="1"/>
                        <a:t>Test doesn’t reject the null</a:t>
                      </a:r>
                      <a:endParaRPr sz="3100" b="1"/>
                    </a:p>
                  </a:txBody>
                  <a:tcPr marL="121900" marR="121900" marT="91433" marB="91433">
                    <a:lnR w="2857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Clr>
                          <a:schemeClr val="dk1"/>
                        </a:buClr>
                        <a:buSzPts val="800"/>
                        <a:buFont typeface="Arial"/>
                        <a:buNone/>
                      </a:pPr>
                      <a:r>
                        <a:rPr lang="en" sz="6000">
                          <a:solidFill>
                            <a:srgbClr val="00FF00"/>
                          </a:solidFill>
                        </a:rPr>
                        <a:t>✅</a:t>
                      </a:r>
                      <a:endParaRPr sz="3100">
                        <a:solidFill>
                          <a:srgbClr val="00FF00"/>
                        </a:solidFill>
                      </a:endParaRPr>
                    </a:p>
                  </a:txBody>
                  <a:tcPr marL="121900" marR="121900" marT="91433" marB="91433">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800"/>
                        <a:buFont typeface="Arial"/>
                        <a:buNone/>
                      </a:pPr>
                      <a:r>
                        <a:rPr lang="en" sz="6000">
                          <a:solidFill>
                            <a:srgbClr val="FF0000"/>
                          </a:solidFill>
                        </a:rPr>
                        <a:t>❌</a:t>
                      </a:r>
                      <a:endParaRPr sz="3100">
                        <a:solidFill>
                          <a:srgbClr val="FF0000"/>
                        </a:solidFill>
                      </a:endParaRPr>
                    </a:p>
                  </a:txBody>
                  <a:tcPr marL="121900" marR="121900" marT="91433" marB="91433">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28" name="Google Shape;328;p61"/>
          <p:cNvSpPr txBox="1">
            <a:spLocks noGrp="1"/>
          </p:cNvSpPr>
          <p:nvPr>
            <p:ph type="title"/>
          </p:nvPr>
        </p:nvSpPr>
        <p:spPr>
          <a:xfrm>
            <a:off x="609600" y="274633"/>
            <a:ext cx="10327600" cy="901200"/>
          </a:xfrm>
          <a:prstGeom prst="rect">
            <a:avLst/>
          </a:prstGeom>
        </p:spPr>
        <p:txBody>
          <a:bodyPr spcFirstLastPara="1" vert="horz" wrap="square" lIns="121900" tIns="121900" rIns="121900" bIns="121900" rtlCol="0" anchor="b" anchorCtr="0">
            <a:noAutofit/>
          </a:bodyPr>
          <a:lstStyle/>
          <a:p>
            <a:r>
              <a:rPr lang="en"/>
              <a:t>Can the Conclusion be Wrong?</a:t>
            </a:r>
            <a:endParaRPr/>
          </a:p>
        </p:txBody>
      </p:sp>
    </p:spTree>
    <p:extLst>
      <p:ext uri="{BB962C8B-B14F-4D97-AF65-F5344CB8AC3E}">
        <p14:creationId xmlns:p14="http://schemas.microsoft.com/office/powerpoint/2010/main" val="404945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62"/>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An Error Probability</a:t>
            </a:r>
            <a:endParaRPr/>
          </a:p>
        </p:txBody>
      </p:sp>
      <p:sp>
        <p:nvSpPr>
          <p:cNvPr id="334" name="Google Shape;334;p62"/>
          <p:cNvSpPr txBox="1">
            <a:spLocks noGrp="1"/>
          </p:cNvSpPr>
          <p:nvPr>
            <p:ph type="body" idx="1"/>
          </p:nvPr>
        </p:nvSpPr>
        <p:spPr>
          <a:xfrm>
            <a:off x="609600" y="1295400"/>
            <a:ext cx="10972800" cy="4830800"/>
          </a:xfrm>
          <a:prstGeom prst="rect">
            <a:avLst/>
          </a:prstGeom>
        </p:spPr>
        <p:txBody>
          <a:bodyPr spcFirstLastPara="1" vert="horz" wrap="square" lIns="121900" tIns="121900" rIns="121900" bIns="121900" rtlCol="0" anchor="t" anchorCtr="0">
            <a:noAutofit/>
          </a:bodyPr>
          <a:lstStyle/>
          <a:p>
            <a:pPr>
              <a:spcBef>
                <a:spcPts val="640"/>
              </a:spcBef>
            </a:pPr>
            <a:r>
              <a:rPr lang="en"/>
              <a:t>The cutoff for the P-value is an error probability.</a:t>
            </a:r>
            <a:endParaRPr/>
          </a:p>
          <a:p>
            <a:pPr marL="0" indent="0">
              <a:spcBef>
                <a:spcPts val="640"/>
              </a:spcBef>
              <a:buNone/>
            </a:pPr>
            <a:endParaRPr sz="1067"/>
          </a:p>
          <a:p>
            <a:pPr>
              <a:spcBef>
                <a:spcPts val="640"/>
              </a:spcBef>
            </a:pPr>
            <a:r>
              <a:rPr lang="en"/>
              <a:t>If:</a:t>
            </a:r>
            <a:endParaRPr/>
          </a:p>
          <a:p>
            <a:pPr lvl="1">
              <a:spcBef>
                <a:spcPts val="0"/>
              </a:spcBef>
            </a:pPr>
            <a:r>
              <a:rPr lang="en"/>
              <a:t>your </a:t>
            </a:r>
            <a:r>
              <a:rPr lang="en" b="1">
                <a:solidFill>
                  <a:srgbClr val="0000FF"/>
                </a:solidFill>
              </a:rPr>
              <a:t>cutoff is 5%</a:t>
            </a:r>
            <a:endParaRPr b="1">
              <a:solidFill>
                <a:srgbClr val="0000FF"/>
              </a:solidFill>
            </a:endParaRPr>
          </a:p>
          <a:p>
            <a:pPr lvl="1">
              <a:spcBef>
                <a:spcPts val="0"/>
              </a:spcBef>
            </a:pPr>
            <a:r>
              <a:rPr lang="en"/>
              <a:t>and the </a:t>
            </a:r>
            <a:r>
              <a:rPr lang="en" b="1">
                <a:solidFill>
                  <a:srgbClr val="0000FF"/>
                </a:solidFill>
              </a:rPr>
              <a:t>null hypothesis happens to be true</a:t>
            </a:r>
            <a:endParaRPr b="1">
              <a:solidFill>
                <a:srgbClr val="0000FF"/>
              </a:solidFill>
            </a:endParaRPr>
          </a:p>
          <a:p>
            <a:pPr lvl="1">
              <a:spcBef>
                <a:spcPts val="0"/>
              </a:spcBef>
            </a:pPr>
            <a:r>
              <a:rPr lang="en"/>
              <a:t>(but you don’t know that)</a:t>
            </a:r>
            <a:endParaRPr/>
          </a:p>
          <a:p>
            <a:pPr marL="0" indent="0">
              <a:spcBef>
                <a:spcPts val="640"/>
              </a:spcBef>
              <a:buNone/>
            </a:pPr>
            <a:endParaRPr sz="1067"/>
          </a:p>
          <a:p>
            <a:pPr>
              <a:spcBef>
                <a:spcPts val="640"/>
              </a:spcBef>
            </a:pPr>
            <a:r>
              <a:rPr lang="en"/>
              <a:t>then there is about a </a:t>
            </a:r>
            <a:r>
              <a:rPr lang="en" b="1">
                <a:solidFill>
                  <a:srgbClr val="FF0000"/>
                </a:solidFill>
              </a:rPr>
              <a:t>5% chance</a:t>
            </a:r>
            <a:r>
              <a:rPr lang="en"/>
              <a:t> that </a:t>
            </a:r>
            <a:r>
              <a:rPr lang="en" b="1">
                <a:solidFill>
                  <a:srgbClr val="FF0000"/>
                </a:solidFill>
              </a:rPr>
              <a:t>your test will reject the null hypothesis anyway</a:t>
            </a:r>
            <a:r>
              <a:rPr lang="en"/>
              <a:t>.</a:t>
            </a:r>
            <a:endParaRPr/>
          </a:p>
        </p:txBody>
      </p:sp>
      <p:sp>
        <p:nvSpPr>
          <p:cNvPr id="335" name="Google Shape;335;p62"/>
          <p:cNvSpPr txBox="1"/>
          <p:nvPr/>
        </p:nvSpPr>
        <p:spPr>
          <a:xfrm>
            <a:off x="5199200" y="5519844"/>
            <a:ext cx="1793600" cy="1011200"/>
          </a:xfrm>
          <a:prstGeom prst="rect">
            <a:avLst/>
          </a:prstGeom>
          <a:noFill/>
          <a:ln>
            <a:noFill/>
          </a:ln>
        </p:spPr>
        <p:txBody>
          <a:bodyPr spcFirstLastPara="1" wrap="square" lIns="121900" tIns="121900" rIns="121900" bIns="121900" anchor="t" anchorCtr="0">
            <a:noAutofit/>
          </a:bodyPr>
          <a:lstStyle/>
          <a:p>
            <a:r>
              <a:rPr lang="en" sz="3200">
                <a:solidFill>
                  <a:srgbClr val="3B7EA1"/>
                </a:solidFill>
              </a:rPr>
              <a:t>(Demo)</a:t>
            </a:r>
            <a:endParaRPr sz="3200">
              <a:solidFill>
                <a:srgbClr val="3B7EA1"/>
              </a:solidFill>
            </a:endParaRPr>
          </a:p>
        </p:txBody>
      </p:sp>
    </p:spTree>
    <p:extLst>
      <p:ext uri="{BB962C8B-B14F-4D97-AF65-F5344CB8AC3E}">
        <p14:creationId xmlns:p14="http://schemas.microsoft.com/office/powerpoint/2010/main" val="329890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Robert Swain v. Alabama</a:t>
            </a:r>
            <a:endParaRPr/>
          </a:p>
        </p:txBody>
      </p:sp>
      <p:sp>
        <p:nvSpPr>
          <p:cNvPr id="209" name="Google Shape;209;p45"/>
          <p:cNvSpPr txBox="1">
            <a:spLocks noGrp="1"/>
          </p:cNvSpPr>
          <p:nvPr>
            <p:ph type="body" idx="1"/>
          </p:nvPr>
        </p:nvSpPr>
        <p:spPr>
          <a:xfrm>
            <a:off x="609600" y="1295400"/>
            <a:ext cx="10972800" cy="3886800"/>
          </a:xfrm>
          <a:prstGeom prst="rect">
            <a:avLst/>
          </a:prstGeom>
        </p:spPr>
        <p:txBody>
          <a:bodyPr spcFirstLastPara="1" vert="horz" wrap="square" lIns="121900" tIns="121900" rIns="121900" bIns="121900" rtlCol="0" anchor="t" anchorCtr="0">
            <a:noAutofit/>
          </a:bodyPr>
          <a:lstStyle/>
          <a:p>
            <a:pPr marL="0" indent="0">
              <a:buNone/>
            </a:pPr>
            <a:r>
              <a:rPr lang="en"/>
              <a:t>1965 Supreme Court case about jury selection</a:t>
            </a:r>
            <a:endParaRPr/>
          </a:p>
          <a:p>
            <a:pPr>
              <a:spcBef>
                <a:spcPts val="533"/>
              </a:spcBef>
            </a:pPr>
            <a:r>
              <a:rPr lang="en"/>
              <a:t>In Talladega, Alabama, 26% of residents were black</a:t>
            </a:r>
            <a:endParaRPr/>
          </a:p>
          <a:p>
            <a:r>
              <a:rPr lang="en"/>
              <a:t>In Swain's jury panel, 8 of 100 panelists were black</a:t>
            </a:r>
            <a:endParaRPr/>
          </a:p>
          <a:p>
            <a:r>
              <a:rPr lang="en"/>
              <a:t>All 8 were struck from the jury by the prosecution</a:t>
            </a:r>
            <a:br>
              <a:rPr lang="en"/>
            </a:br>
            <a:r>
              <a:rPr lang="en"/>
              <a:t>(using peremptory challenges)</a:t>
            </a:r>
            <a:endParaRPr/>
          </a:p>
          <a:p>
            <a:pPr marL="0" indent="0">
              <a:spcBef>
                <a:spcPts val="1333"/>
              </a:spcBef>
              <a:spcAft>
                <a:spcPts val="533"/>
              </a:spcAft>
              <a:buNone/>
            </a:pPr>
            <a:r>
              <a:rPr lang="en" b="1"/>
              <a:t>Ruling</a:t>
            </a:r>
            <a:r>
              <a:rPr lang="en"/>
              <a:t>: "The overall percentage disparity has been small and reflects no studied attempt to include or exclude a specified number of [black men]."</a:t>
            </a:r>
            <a:endParaRPr/>
          </a:p>
        </p:txBody>
      </p:sp>
    </p:spTree>
    <p:extLst>
      <p:ext uri="{BB962C8B-B14F-4D97-AF65-F5344CB8AC3E}">
        <p14:creationId xmlns:p14="http://schemas.microsoft.com/office/powerpoint/2010/main" val="130579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animEffect transition="in" filter="fade">
                                      <p:cBhvr>
                                        <p:cTn id="7" dur="1"/>
                                        <p:tgtEl>
                                          <p:spTgt spid="2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9">
                                            <p:txEl>
                                              <p:pRg st="1" end="1"/>
                                            </p:txEl>
                                          </p:spTgt>
                                        </p:tgtEl>
                                        <p:attrNameLst>
                                          <p:attrName>style.visibility</p:attrName>
                                        </p:attrNameLst>
                                      </p:cBhvr>
                                      <p:to>
                                        <p:strVal val="visible"/>
                                      </p:to>
                                    </p:set>
                                    <p:animEffect transition="in" filter="fade">
                                      <p:cBhvr>
                                        <p:cTn id="12" dur="1"/>
                                        <p:tgtEl>
                                          <p:spTgt spid="2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9">
                                            <p:txEl>
                                              <p:pRg st="2" end="2"/>
                                            </p:txEl>
                                          </p:spTgt>
                                        </p:tgtEl>
                                        <p:attrNameLst>
                                          <p:attrName>style.visibility</p:attrName>
                                        </p:attrNameLst>
                                      </p:cBhvr>
                                      <p:to>
                                        <p:strVal val="visible"/>
                                      </p:to>
                                    </p:set>
                                    <p:animEffect transition="in" filter="fade">
                                      <p:cBhvr>
                                        <p:cTn id="17" dur="1"/>
                                        <p:tgtEl>
                                          <p:spTgt spid="2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9">
                                            <p:txEl>
                                              <p:pRg st="3" end="3"/>
                                            </p:txEl>
                                          </p:spTgt>
                                        </p:tgtEl>
                                        <p:attrNameLst>
                                          <p:attrName>style.visibility</p:attrName>
                                        </p:attrNameLst>
                                      </p:cBhvr>
                                      <p:to>
                                        <p:strVal val="visible"/>
                                      </p:to>
                                    </p:set>
                                    <p:animEffect transition="in" filter="fade">
                                      <p:cBhvr>
                                        <p:cTn id="22" dur="1"/>
                                        <p:tgtEl>
                                          <p:spTgt spid="2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9">
                                            <p:txEl>
                                              <p:pRg st="4" end="4"/>
                                            </p:txEl>
                                          </p:spTgt>
                                        </p:tgtEl>
                                        <p:attrNameLst>
                                          <p:attrName>style.visibility</p:attrName>
                                        </p:attrNameLst>
                                      </p:cBhvr>
                                      <p:to>
                                        <p:strVal val="visible"/>
                                      </p:to>
                                    </p:set>
                                    <p:animEffect transition="in" filter="fade">
                                      <p:cBhvr>
                                        <p:cTn id="27" dur="1"/>
                                        <p:tgtEl>
                                          <p:spTgt spid="2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4"/>
          <p:cNvSpPr txBox="1">
            <a:spLocks noGrp="1"/>
          </p:cNvSpPr>
          <p:nvPr>
            <p:ph type="body" idx="1"/>
          </p:nvPr>
        </p:nvSpPr>
        <p:spPr>
          <a:xfrm>
            <a:off x="609600" y="2900933"/>
            <a:ext cx="10972800" cy="3727600"/>
          </a:xfrm>
          <a:prstGeom prst="rect">
            <a:avLst/>
          </a:prstGeom>
        </p:spPr>
        <p:txBody>
          <a:bodyPr spcFirstLastPara="1" vert="horz" wrap="square" lIns="121900" tIns="121900" rIns="121900" bIns="121900" rtlCol="0" anchor="t" anchorCtr="0">
            <a:noAutofit/>
          </a:bodyPr>
          <a:lstStyle/>
          <a:p>
            <a:pPr marL="0" indent="0">
              <a:buNone/>
            </a:pPr>
            <a:r>
              <a:rPr lang="en" sz="2667" b="1"/>
              <a:t>Section 197 of California's Code of Civil Procedure</a:t>
            </a:r>
            <a:r>
              <a:rPr lang="en" sz="2667"/>
              <a:t>: All persons selected for jury service shall be selected at random, from a source or sources inclusive of a representative cross section of the population of the area served by the court.</a:t>
            </a:r>
            <a:endParaRPr sz="2667"/>
          </a:p>
          <a:p>
            <a:pPr marL="0" indent="0">
              <a:spcBef>
                <a:spcPts val="1333"/>
              </a:spcBef>
              <a:spcAft>
                <a:spcPts val="533"/>
              </a:spcAft>
              <a:buNone/>
            </a:pPr>
            <a:r>
              <a:rPr lang="en" sz="2667" b="1"/>
              <a:t>Sixth Amendment to the US Constitution</a:t>
            </a:r>
            <a:r>
              <a:rPr lang="en" sz="2667"/>
              <a:t>: … the accused shall enjoy the right to a speedy and public trial, by an impartial jury of the state and district wherein the crime shall have been committed.</a:t>
            </a:r>
            <a:endParaRPr sz="2667"/>
          </a:p>
        </p:txBody>
      </p:sp>
      <p:sp>
        <p:nvSpPr>
          <p:cNvPr id="194" name="Google Shape;194;p44"/>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a:t>Jury Panels</a:t>
            </a:r>
            <a:endParaRPr/>
          </a:p>
        </p:txBody>
      </p:sp>
      <p:sp>
        <p:nvSpPr>
          <p:cNvPr id="195" name="Google Shape;195;p44"/>
          <p:cNvSpPr/>
          <p:nvPr/>
        </p:nvSpPr>
        <p:spPr>
          <a:xfrm>
            <a:off x="838867" y="1478633"/>
            <a:ext cx="2244800" cy="11584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Eligible jurors in a county</a:t>
            </a:r>
            <a:endParaRPr sz="2400"/>
          </a:p>
        </p:txBody>
      </p:sp>
      <p:sp>
        <p:nvSpPr>
          <p:cNvPr id="196" name="Google Shape;196;p44"/>
          <p:cNvSpPr/>
          <p:nvPr/>
        </p:nvSpPr>
        <p:spPr>
          <a:xfrm>
            <a:off x="9271667" y="1478633"/>
            <a:ext cx="2244800" cy="11584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Jury</a:t>
            </a:r>
            <a:endParaRPr sz="2400"/>
          </a:p>
        </p:txBody>
      </p:sp>
      <p:grpSp>
        <p:nvGrpSpPr>
          <p:cNvPr id="197" name="Google Shape;197;p44"/>
          <p:cNvGrpSpPr/>
          <p:nvPr/>
        </p:nvGrpSpPr>
        <p:grpSpPr>
          <a:xfrm>
            <a:off x="3218933" y="1478633"/>
            <a:ext cx="2675667" cy="1158400"/>
            <a:chOff x="2414200" y="1108975"/>
            <a:chExt cx="2006750" cy="868800"/>
          </a:xfrm>
        </p:grpSpPr>
        <p:sp>
          <p:nvSpPr>
            <p:cNvPr id="198" name="Google Shape;198;p44"/>
            <p:cNvSpPr/>
            <p:nvPr/>
          </p:nvSpPr>
          <p:spPr>
            <a:xfrm>
              <a:off x="2737350" y="1108975"/>
              <a:ext cx="1683600" cy="8688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List of eligible residents</a:t>
              </a:r>
              <a:endParaRPr sz="2400"/>
            </a:p>
          </p:txBody>
        </p:sp>
        <p:sp>
          <p:nvSpPr>
            <p:cNvPr id="199" name="Google Shape;199;p44"/>
            <p:cNvSpPr/>
            <p:nvPr/>
          </p:nvSpPr>
          <p:spPr>
            <a:xfrm>
              <a:off x="2414200" y="1339050"/>
              <a:ext cx="221700" cy="369600"/>
            </a:xfrm>
            <a:prstGeom prst="rightArrow">
              <a:avLst>
                <a:gd name="adj1" fmla="val 50000"/>
                <a:gd name="adj2" fmla="val 116361"/>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200" name="Google Shape;200;p44"/>
          <p:cNvGrpSpPr/>
          <p:nvPr/>
        </p:nvGrpSpPr>
        <p:grpSpPr>
          <a:xfrm>
            <a:off x="6029867" y="1478633"/>
            <a:ext cx="3106533" cy="1158400"/>
            <a:chOff x="4522400" y="1108975"/>
            <a:chExt cx="2329900" cy="868800"/>
          </a:xfrm>
        </p:grpSpPr>
        <p:sp>
          <p:nvSpPr>
            <p:cNvPr id="201" name="Google Shape;201;p44"/>
            <p:cNvSpPr/>
            <p:nvPr/>
          </p:nvSpPr>
          <p:spPr>
            <a:xfrm>
              <a:off x="4845550" y="1108975"/>
              <a:ext cx="1683600" cy="8688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Jury panel</a:t>
              </a:r>
              <a:endParaRPr sz="2400"/>
            </a:p>
          </p:txBody>
        </p:sp>
        <p:sp>
          <p:nvSpPr>
            <p:cNvPr id="202" name="Google Shape;202;p44"/>
            <p:cNvSpPr/>
            <p:nvPr/>
          </p:nvSpPr>
          <p:spPr>
            <a:xfrm>
              <a:off x="4522400" y="1339050"/>
              <a:ext cx="221700" cy="369600"/>
            </a:xfrm>
            <a:prstGeom prst="rightArrow">
              <a:avLst>
                <a:gd name="adj1" fmla="val 50000"/>
                <a:gd name="adj2" fmla="val 116361"/>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3" name="Google Shape;203;p44"/>
            <p:cNvSpPr/>
            <p:nvPr/>
          </p:nvSpPr>
          <p:spPr>
            <a:xfrm>
              <a:off x="6630600" y="1339050"/>
              <a:ext cx="221700" cy="369600"/>
            </a:xfrm>
            <a:prstGeom prst="rightArrow">
              <a:avLst>
                <a:gd name="adj1" fmla="val 50000"/>
                <a:gd name="adj2" fmla="val 116361"/>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31132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1"/>
                                        <p:tgtEl>
                                          <p:spTgt spid="1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fade">
                                      <p:cBhvr>
                                        <p:cTn id="12" dur="1"/>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7"/>
                                        </p:tgtEl>
                                        <p:attrNameLst>
                                          <p:attrName>style.visibility</p:attrName>
                                        </p:attrNameLst>
                                      </p:cBhvr>
                                      <p:to>
                                        <p:strVal val="visible"/>
                                      </p:to>
                                    </p:set>
                                    <p:animEffect transition="in" filter="fade">
                                      <p:cBhvr>
                                        <p:cTn id="17" dur="1"/>
                                        <p:tgtEl>
                                          <p:spTgt spid="1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0"/>
                                        </p:tgtEl>
                                        <p:attrNameLst>
                                          <p:attrName>style.visibility</p:attrName>
                                        </p:attrNameLst>
                                      </p:cBhvr>
                                      <p:to>
                                        <p:strVal val="visible"/>
                                      </p:to>
                                    </p:set>
                                    <p:animEffect transition="in" filter="fade">
                                      <p:cBhvr>
                                        <p:cTn id="22" dur="1"/>
                                        <p:tgtEl>
                                          <p:spTgt spid="2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3">
                                            <p:txEl>
                                              <p:pRg st="0" end="0"/>
                                            </p:txEl>
                                          </p:spTgt>
                                        </p:tgtEl>
                                        <p:attrNameLst>
                                          <p:attrName>style.visibility</p:attrName>
                                        </p:attrNameLst>
                                      </p:cBhvr>
                                      <p:to>
                                        <p:strVal val="visible"/>
                                      </p:to>
                                    </p:set>
                                    <p:animEffect transition="in" filter="fade">
                                      <p:cBhvr>
                                        <p:cTn id="27" dur="1"/>
                                        <p:tgtEl>
                                          <p:spTgt spid="19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3">
                                            <p:txEl>
                                              <p:pRg st="1" end="1"/>
                                            </p:txEl>
                                          </p:spTgt>
                                        </p:tgtEl>
                                        <p:attrNameLst>
                                          <p:attrName>style.visibility</p:attrName>
                                        </p:attrNameLst>
                                      </p:cBhvr>
                                      <p:to>
                                        <p:strVal val="visible"/>
                                      </p:to>
                                    </p:set>
                                    <p:animEffect transition="in" filter="fade">
                                      <p:cBhvr>
                                        <p:cTn id="32" dur="1"/>
                                        <p:tgtEl>
                                          <p:spTgt spid="1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605F-3F6F-954F-B6B6-C954228F0270}"/>
              </a:ext>
            </a:extLst>
          </p:cNvPr>
          <p:cNvSpPr>
            <a:spLocks noGrp="1"/>
          </p:cNvSpPr>
          <p:nvPr>
            <p:ph type="title"/>
          </p:nvPr>
        </p:nvSpPr>
        <p:spPr/>
        <p:txBody>
          <a:bodyPr/>
          <a:lstStyle/>
          <a:p>
            <a:r>
              <a:rPr lang="en-US" dirty="0"/>
              <a:t>Sampling from a Distribution</a:t>
            </a:r>
          </a:p>
        </p:txBody>
      </p:sp>
      <p:sp>
        <p:nvSpPr>
          <p:cNvPr id="3" name="Text Placeholder 2">
            <a:extLst>
              <a:ext uri="{FF2B5EF4-FFF2-40B4-BE49-F238E27FC236}">
                <a16:creationId xmlns:a16="http://schemas.microsoft.com/office/drawing/2014/main" id="{C271AB5D-F2B0-0B41-B522-4A164AC848DB}"/>
              </a:ext>
            </a:extLst>
          </p:cNvPr>
          <p:cNvSpPr>
            <a:spLocks noGrp="1"/>
          </p:cNvSpPr>
          <p:nvPr>
            <p:ph type="body" idx="1"/>
          </p:nvPr>
        </p:nvSpPr>
        <p:spPr>
          <a:xfrm>
            <a:off x="609600" y="1295400"/>
            <a:ext cx="11456276" cy="4830800"/>
          </a:xfrm>
        </p:spPr>
        <p:txBody>
          <a:bodyPr/>
          <a:lstStyle/>
          <a:p>
            <a:r>
              <a:rPr lang="en-US" dirty="0"/>
              <a:t>Sample at random from a categorical distribution</a:t>
            </a:r>
          </a:p>
          <a:p>
            <a:endParaRPr lang="en-US" dirty="0"/>
          </a:p>
          <a:p>
            <a:pPr marL="711183" lvl="1" indent="0">
              <a:buNone/>
            </a:pPr>
            <a:r>
              <a:rPr lang="en-US" sz="2800" b="1" dirty="0" err="1">
                <a:latin typeface="Courier" pitchFamily="2" charset="0"/>
              </a:rPr>
              <a:t>sample_proportions</a:t>
            </a:r>
            <a:r>
              <a:rPr lang="en-US" sz="2800" b="1" dirty="0">
                <a:latin typeface="Courier" pitchFamily="2" charset="0"/>
              </a:rPr>
              <a:t>(</a:t>
            </a:r>
            <a:r>
              <a:rPr lang="en-US" sz="2800" b="1" dirty="0" err="1">
                <a:latin typeface="Courier" pitchFamily="2" charset="0"/>
              </a:rPr>
              <a:t>sample_size</a:t>
            </a:r>
            <a:r>
              <a:rPr lang="en-US" sz="2800" b="1" dirty="0">
                <a:latin typeface="Courier" pitchFamily="2" charset="0"/>
              </a:rPr>
              <a:t>, </a:t>
            </a:r>
            <a:r>
              <a:rPr lang="en-US" sz="2800" b="1" dirty="0" err="1">
                <a:latin typeface="Courier" pitchFamily="2" charset="0"/>
              </a:rPr>
              <a:t>pop_distribution</a:t>
            </a:r>
            <a:r>
              <a:rPr lang="en-US" sz="2800" b="1" dirty="0">
                <a:latin typeface="Courier" pitchFamily="2" charset="0"/>
              </a:rPr>
              <a:t>)</a:t>
            </a:r>
          </a:p>
          <a:p>
            <a:endParaRPr lang="en-US" dirty="0"/>
          </a:p>
          <a:p>
            <a:r>
              <a:rPr lang="en-US" dirty="0"/>
              <a:t>Samples at random from the population </a:t>
            </a:r>
          </a:p>
          <a:p>
            <a:pPr lvl="1"/>
            <a:r>
              <a:rPr lang="en-US" dirty="0"/>
              <a:t>Returns an array containing the distribution of the categories in the sample</a:t>
            </a:r>
          </a:p>
        </p:txBody>
      </p:sp>
    </p:spTree>
    <p:extLst>
      <p:ext uri="{BB962C8B-B14F-4D97-AF65-F5344CB8AC3E}">
        <p14:creationId xmlns:p14="http://schemas.microsoft.com/office/powerpoint/2010/main" val="1613444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9"/>
          <p:cNvSpPr txBox="1">
            <a:spLocks noGrp="1"/>
          </p:cNvSpPr>
          <p:nvPr>
            <p:ph type="title"/>
          </p:nvPr>
        </p:nvSpPr>
        <p:spPr>
          <a:xfrm>
            <a:off x="588000" y="248572"/>
            <a:ext cx="10972800" cy="906000"/>
          </a:xfrm>
          <a:prstGeom prst="rect">
            <a:avLst/>
          </a:prstGeom>
        </p:spPr>
        <p:txBody>
          <a:bodyPr spcFirstLastPara="1" vert="horz" wrap="square" lIns="121900" tIns="121900" rIns="121900" bIns="121900" rtlCol="0" anchor="b" anchorCtr="0">
            <a:noAutofit/>
          </a:bodyPr>
          <a:lstStyle/>
          <a:p>
            <a:r>
              <a:rPr lang="en"/>
              <a:t>Terminology</a:t>
            </a:r>
            <a:endParaRPr/>
          </a:p>
        </p:txBody>
      </p:sp>
      <p:sp>
        <p:nvSpPr>
          <p:cNvPr id="233" name="Google Shape;233;p49"/>
          <p:cNvSpPr txBox="1">
            <a:spLocks noGrp="1"/>
          </p:cNvSpPr>
          <p:nvPr>
            <p:ph type="body" idx="1"/>
          </p:nvPr>
        </p:nvSpPr>
        <p:spPr>
          <a:xfrm>
            <a:off x="609600" y="1450825"/>
            <a:ext cx="10972800" cy="4661600"/>
          </a:xfrm>
          <a:prstGeom prst="rect">
            <a:avLst/>
          </a:prstGeom>
        </p:spPr>
        <p:txBody>
          <a:bodyPr spcFirstLastPara="1" vert="horz" wrap="square" lIns="121900" tIns="121900" rIns="121900" bIns="121900" rtlCol="0" anchor="t" anchorCtr="0">
            <a:noAutofit/>
          </a:bodyPr>
          <a:lstStyle/>
          <a:p>
            <a:pPr>
              <a:spcBef>
                <a:spcPts val="800"/>
              </a:spcBef>
              <a:buClr>
                <a:srgbClr val="D89F39"/>
              </a:buClr>
            </a:pPr>
            <a:r>
              <a:rPr lang="en" b="1" dirty="0">
                <a:solidFill>
                  <a:srgbClr val="003262"/>
                </a:solidFill>
              </a:rPr>
              <a:t>Population: </a:t>
            </a:r>
            <a:r>
              <a:rPr lang="en" dirty="0"/>
              <a:t>A collection of individuals</a:t>
            </a:r>
            <a:endParaRPr dirty="0"/>
          </a:p>
          <a:p>
            <a:pPr lvl="1">
              <a:spcBef>
                <a:spcPts val="0"/>
              </a:spcBef>
              <a:buClr>
                <a:srgbClr val="D89F39"/>
              </a:buClr>
            </a:pPr>
            <a:r>
              <a:rPr lang="en" dirty="0"/>
              <a:t>All United flights out of SFO in Summer 2015</a:t>
            </a:r>
            <a:endParaRPr dirty="0"/>
          </a:p>
          <a:p>
            <a:pPr marL="0" indent="0">
              <a:spcBef>
                <a:spcPts val="800"/>
              </a:spcBef>
              <a:buNone/>
            </a:pPr>
            <a:endParaRPr dirty="0"/>
          </a:p>
          <a:p>
            <a:pPr>
              <a:spcBef>
                <a:spcPts val="800"/>
              </a:spcBef>
              <a:buClr>
                <a:srgbClr val="D89F39"/>
              </a:buClr>
            </a:pPr>
            <a:r>
              <a:rPr lang="en" b="1" dirty="0">
                <a:solidFill>
                  <a:srgbClr val="003262"/>
                </a:solidFill>
              </a:rPr>
              <a:t>Variable:</a:t>
            </a:r>
            <a:r>
              <a:rPr lang="en" dirty="0"/>
              <a:t> Something that varies in the population</a:t>
            </a:r>
            <a:endParaRPr dirty="0"/>
          </a:p>
          <a:p>
            <a:pPr lvl="1">
              <a:spcBef>
                <a:spcPts val="0"/>
              </a:spcBef>
              <a:buClr>
                <a:srgbClr val="D89F39"/>
              </a:buClr>
            </a:pPr>
            <a:r>
              <a:rPr lang="en" dirty="0"/>
              <a:t>airline </a:t>
            </a:r>
            <a:r>
              <a:rPr lang="en" i="1" dirty="0">
                <a:solidFill>
                  <a:srgbClr val="003262"/>
                </a:solidFill>
              </a:rPr>
              <a:t>(categorical variable)</a:t>
            </a:r>
            <a:endParaRPr i="1" dirty="0">
              <a:solidFill>
                <a:srgbClr val="003262"/>
              </a:solidFill>
            </a:endParaRPr>
          </a:p>
          <a:p>
            <a:pPr lvl="1">
              <a:spcBef>
                <a:spcPts val="0"/>
              </a:spcBef>
              <a:buClr>
                <a:srgbClr val="D89F39"/>
              </a:buClr>
            </a:pPr>
            <a:r>
              <a:rPr lang="en" dirty="0"/>
              <a:t>amount of delay in departure </a:t>
            </a:r>
            <a:r>
              <a:rPr lang="en" i="1" dirty="0">
                <a:solidFill>
                  <a:srgbClr val="003262"/>
                </a:solidFill>
              </a:rPr>
              <a:t>(quantitative variable)</a:t>
            </a:r>
            <a:endParaRPr i="1" dirty="0">
              <a:solidFill>
                <a:srgbClr val="003262"/>
              </a:solidFill>
            </a:endParaRPr>
          </a:p>
          <a:p>
            <a:pPr marL="0" indent="0">
              <a:spcBef>
                <a:spcPts val="800"/>
              </a:spcBef>
              <a:buNone/>
            </a:pPr>
            <a:endParaRPr dirty="0">
              <a:solidFill>
                <a:srgbClr val="003262"/>
              </a:solidFill>
            </a:endParaRPr>
          </a:p>
          <a:p>
            <a:pPr>
              <a:spcBef>
                <a:spcPts val="800"/>
              </a:spcBef>
              <a:buClr>
                <a:srgbClr val="D89F39"/>
              </a:buClr>
            </a:pPr>
            <a:r>
              <a:rPr lang="en" b="1" dirty="0">
                <a:solidFill>
                  <a:srgbClr val="003262"/>
                </a:solidFill>
              </a:rPr>
              <a:t>Sample:</a:t>
            </a:r>
            <a:r>
              <a:rPr lang="en" dirty="0"/>
              <a:t> A subset of the population</a:t>
            </a:r>
            <a:endParaRPr dirty="0"/>
          </a:p>
        </p:txBody>
      </p:sp>
    </p:spTree>
    <p:extLst>
      <p:ext uri="{BB962C8B-B14F-4D97-AF65-F5344CB8AC3E}">
        <p14:creationId xmlns:p14="http://schemas.microsoft.com/office/powerpoint/2010/main" val="1724440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3"/>
          <p:cNvSpPr txBox="1">
            <a:spLocks noGrp="1"/>
          </p:cNvSpPr>
          <p:nvPr>
            <p:ph type="title"/>
          </p:nvPr>
        </p:nvSpPr>
        <p:spPr>
          <a:xfrm>
            <a:off x="588000" y="248572"/>
            <a:ext cx="10972800" cy="906000"/>
          </a:xfrm>
          <a:prstGeom prst="rect">
            <a:avLst/>
          </a:prstGeom>
        </p:spPr>
        <p:txBody>
          <a:bodyPr spcFirstLastPara="1" vert="horz" wrap="square" lIns="121900" tIns="121900" rIns="121900" bIns="121900" rtlCol="0" anchor="b" anchorCtr="0">
            <a:noAutofit/>
          </a:bodyPr>
          <a:lstStyle/>
          <a:p>
            <a:r>
              <a:rPr lang="en"/>
              <a:t>Two distributions</a:t>
            </a:r>
            <a:endParaRPr/>
          </a:p>
        </p:txBody>
      </p:sp>
      <p:sp>
        <p:nvSpPr>
          <p:cNvPr id="282" name="Google Shape;282;p53"/>
          <p:cNvSpPr txBox="1">
            <a:spLocks noGrp="1"/>
          </p:cNvSpPr>
          <p:nvPr>
            <p:ph type="body" idx="1"/>
          </p:nvPr>
        </p:nvSpPr>
        <p:spPr>
          <a:xfrm>
            <a:off x="2368133" y="1846851"/>
            <a:ext cx="3777200" cy="1320000"/>
          </a:xfrm>
          <a:prstGeom prst="rect">
            <a:avLst/>
          </a:prstGeom>
        </p:spPr>
        <p:txBody>
          <a:bodyPr spcFirstLastPara="1" vert="horz" wrap="square" lIns="121900" tIns="121900" rIns="121900" bIns="121900" rtlCol="0" anchor="t" anchorCtr="0">
            <a:noAutofit/>
          </a:bodyPr>
          <a:lstStyle/>
          <a:p>
            <a:pPr marL="0" indent="0">
              <a:spcBef>
                <a:spcPts val="800"/>
              </a:spcBef>
              <a:buNone/>
            </a:pPr>
            <a:r>
              <a:rPr lang="en"/>
              <a:t>distribution of the population</a:t>
            </a:r>
            <a:endParaRPr/>
          </a:p>
          <a:p>
            <a:pPr marL="0" indent="0">
              <a:spcBef>
                <a:spcPts val="800"/>
              </a:spcBef>
              <a:buNone/>
            </a:pPr>
            <a:endParaRPr/>
          </a:p>
        </p:txBody>
      </p:sp>
      <p:pic>
        <p:nvPicPr>
          <p:cNvPr id="283" name="Google Shape;283;p53"/>
          <p:cNvPicPr preferRelativeResize="0"/>
          <p:nvPr/>
        </p:nvPicPr>
        <p:blipFill>
          <a:blip r:embed="rId3">
            <a:alphaModFix/>
          </a:blip>
          <a:stretch>
            <a:fillRect/>
          </a:stretch>
        </p:blipFill>
        <p:spPr>
          <a:xfrm>
            <a:off x="7277267" y="1425212"/>
            <a:ext cx="3212651" cy="2163325"/>
          </a:xfrm>
          <a:prstGeom prst="rect">
            <a:avLst/>
          </a:prstGeom>
          <a:noFill/>
          <a:ln>
            <a:noFill/>
          </a:ln>
        </p:spPr>
      </p:pic>
      <p:pic>
        <p:nvPicPr>
          <p:cNvPr id="284" name="Google Shape;284;p53"/>
          <p:cNvPicPr preferRelativeResize="0"/>
          <p:nvPr/>
        </p:nvPicPr>
        <p:blipFill>
          <a:blip r:embed="rId4">
            <a:alphaModFix/>
          </a:blip>
          <a:stretch>
            <a:fillRect/>
          </a:stretch>
        </p:blipFill>
        <p:spPr>
          <a:xfrm>
            <a:off x="7277267" y="3678675"/>
            <a:ext cx="3212651" cy="2292725"/>
          </a:xfrm>
          <a:prstGeom prst="rect">
            <a:avLst/>
          </a:prstGeom>
          <a:noFill/>
          <a:ln>
            <a:noFill/>
          </a:ln>
        </p:spPr>
      </p:pic>
      <p:sp>
        <p:nvSpPr>
          <p:cNvPr id="285" name="Google Shape;285;p53"/>
          <p:cNvSpPr txBox="1"/>
          <p:nvPr/>
        </p:nvSpPr>
        <p:spPr>
          <a:xfrm>
            <a:off x="1166133" y="4241988"/>
            <a:ext cx="4979200" cy="1166000"/>
          </a:xfrm>
          <a:prstGeom prst="rect">
            <a:avLst/>
          </a:prstGeom>
          <a:noFill/>
          <a:ln>
            <a:noFill/>
          </a:ln>
        </p:spPr>
        <p:txBody>
          <a:bodyPr spcFirstLastPara="1" wrap="square" lIns="121900" tIns="121900" rIns="121900" bIns="121900" anchor="t" anchorCtr="0">
            <a:noAutofit/>
          </a:bodyPr>
          <a:lstStyle/>
          <a:p>
            <a:pPr algn="r"/>
            <a:r>
              <a:rPr lang="en" sz="4000"/>
              <a:t>empirical distribution of a sample</a:t>
            </a:r>
            <a:endParaRPr sz="4000"/>
          </a:p>
        </p:txBody>
      </p:sp>
    </p:spTree>
    <p:extLst>
      <p:ext uri="{BB962C8B-B14F-4D97-AF65-F5344CB8AC3E}">
        <p14:creationId xmlns:p14="http://schemas.microsoft.com/office/powerpoint/2010/main" val="266725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57"/>
          <p:cNvPicPr preferRelativeResize="0"/>
          <p:nvPr/>
        </p:nvPicPr>
        <p:blipFill>
          <a:blip r:embed="rId3">
            <a:alphaModFix/>
          </a:blip>
          <a:stretch>
            <a:fillRect/>
          </a:stretch>
        </p:blipFill>
        <p:spPr>
          <a:xfrm>
            <a:off x="4703200" y="279370"/>
            <a:ext cx="2089200" cy="1407825"/>
          </a:xfrm>
          <a:prstGeom prst="rect">
            <a:avLst/>
          </a:prstGeom>
          <a:noFill/>
          <a:ln>
            <a:noFill/>
          </a:ln>
        </p:spPr>
      </p:pic>
      <p:pic>
        <p:nvPicPr>
          <p:cNvPr id="310" name="Google Shape;310;p57"/>
          <p:cNvPicPr preferRelativeResize="0"/>
          <p:nvPr/>
        </p:nvPicPr>
        <p:blipFill>
          <a:blip r:embed="rId4">
            <a:alphaModFix/>
          </a:blip>
          <a:stretch>
            <a:fillRect/>
          </a:stretch>
        </p:blipFill>
        <p:spPr>
          <a:xfrm>
            <a:off x="915367" y="2579426"/>
            <a:ext cx="2089180" cy="1407825"/>
          </a:xfrm>
          <a:prstGeom prst="rect">
            <a:avLst/>
          </a:prstGeom>
          <a:noFill/>
          <a:ln>
            <a:noFill/>
          </a:ln>
        </p:spPr>
      </p:pic>
      <p:pic>
        <p:nvPicPr>
          <p:cNvPr id="311" name="Google Shape;311;p57"/>
          <p:cNvPicPr preferRelativeResize="0"/>
          <p:nvPr/>
        </p:nvPicPr>
        <p:blipFill>
          <a:blip r:embed="rId5">
            <a:alphaModFix/>
          </a:blip>
          <a:stretch>
            <a:fillRect/>
          </a:stretch>
        </p:blipFill>
        <p:spPr>
          <a:xfrm>
            <a:off x="4836371" y="2579424"/>
            <a:ext cx="2089192" cy="1407825"/>
          </a:xfrm>
          <a:prstGeom prst="rect">
            <a:avLst/>
          </a:prstGeom>
          <a:noFill/>
          <a:ln>
            <a:noFill/>
          </a:ln>
        </p:spPr>
      </p:pic>
      <p:pic>
        <p:nvPicPr>
          <p:cNvPr id="312" name="Google Shape;312;p57"/>
          <p:cNvPicPr preferRelativeResize="0"/>
          <p:nvPr/>
        </p:nvPicPr>
        <p:blipFill>
          <a:blip r:embed="rId6">
            <a:alphaModFix/>
          </a:blip>
          <a:stretch>
            <a:fillRect/>
          </a:stretch>
        </p:blipFill>
        <p:spPr>
          <a:xfrm>
            <a:off x="8890501" y="2579426"/>
            <a:ext cx="2089212" cy="1407825"/>
          </a:xfrm>
          <a:prstGeom prst="rect">
            <a:avLst/>
          </a:prstGeom>
          <a:noFill/>
          <a:ln>
            <a:noFill/>
          </a:ln>
        </p:spPr>
      </p:pic>
      <p:pic>
        <p:nvPicPr>
          <p:cNvPr id="313" name="Google Shape;313;p57"/>
          <p:cNvPicPr preferRelativeResize="0"/>
          <p:nvPr/>
        </p:nvPicPr>
        <p:blipFill>
          <a:blip r:embed="rId7">
            <a:alphaModFix/>
          </a:blip>
          <a:stretch>
            <a:fillRect/>
          </a:stretch>
        </p:blipFill>
        <p:spPr>
          <a:xfrm>
            <a:off x="4836367" y="5141426"/>
            <a:ext cx="2089200" cy="1407825"/>
          </a:xfrm>
          <a:prstGeom prst="rect">
            <a:avLst/>
          </a:prstGeom>
          <a:noFill/>
          <a:ln>
            <a:noFill/>
          </a:ln>
        </p:spPr>
      </p:pic>
      <p:cxnSp>
        <p:nvCxnSpPr>
          <p:cNvPr id="314" name="Google Shape;314;p57"/>
          <p:cNvCxnSpPr/>
          <p:nvPr/>
        </p:nvCxnSpPr>
        <p:spPr>
          <a:xfrm flipH="1">
            <a:off x="2841067" y="1713400"/>
            <a:ext cx="2189600" cy="754800"/>
          </a:xfrm>
          <a:prstGeom prst="straightConnector1">
            <a:avLst/>
          </a:prstGeom>
          <a:noFill/>
          <a:ln w="9525" cap="flat" cmpd="sng">
            <a:solidFill>
              <a:schemeClr val="dk2"/>
            </a:solidFill>
            <a:prstDash val="solid"/>
            <a:round/>
            <a:headEnd type="none" w="med" len="med"/>
            <a:tailEnd type="triangle" w="med" len="med"/>
          </a:ln>
        </p:spPr>
      </p:cxnSp>
      <p:cxnSp>
        <p:nvCxnSpPr>
          <p:cNvPr id="315" name="Google Shape;315;p57"/>
          <p:cNvCxnSpPr/>
          <p:nvPr/>
        </p:nvCxnSpPr>
        <p:spPr>
          <a:xfrm>
            <a:off x="7270067" y="1713400"/>
            <a:ext cx="2189600" cy="754800"/>
          </a:xfrm>
          <a:prstGeom prst="straightConnector1">
            <a:avLst/>
          </a:prstGeom>
          <a:noFill/>
          <a:ln w="9525" cap="flat" cmpd="sng">
            <a:solidFill>
              <a:schemeClr val="dk2"/>
            </a:solidFill>
            <a:prstDash val="solid"/>
            <a:round/>
            <a:headEnd type="none" w="med" len="med"/>
            <a:tailEnd type="triangle" w="med" len="med"/>
          </a:ln>
        </p:spPr>
      </p:cxnSp>
      <p:cxnSp>
        <p:nvCxnSpPr>
          <p:cNvPr id="316" name="Google Shape;316;p57"/>
          <p:cNvCxnSpPr/>
          <p:nvPr/>
        </p:nvCxnSpPr>
        <p:spPr>
          <a:xfrm flipH="1">
            <a:off x="6182800" y="1763395"/>
            <a:ext cx="14800" cy="692000"/>
          </a:xfrm>
          <a:prstGeom prst="straightConnector1">
            <a:avLst/>
          </a:prstGeom>
          <a:noFill/>
          <a:ln w="9525" cap="flat" cmpd="sng">
            <a:solidFill>
              <a:schemeClr val="dk2"/>
            </a:solidFill>
            <a:prstDash val="solid"/>
            <a:round/>
            <a:headEnd type="none" w="med" len="med"/>
            <a:tailEnd type="triangle" w="med" len="med"/>
          </a:ln>
        </p:spPr>
      </p:cxnSp>
      <p:sp>
        <p:nvSpPr>
          <p:cNvPr id="317" name="Google Shape;317;p57"/>
          <p:cNvSpPr txBox="1"/>
          <p:nvPr/>
        </p:nvSpPr>
        <p:spPr>
          <a:xfrm>
            <a:off x="1967900" y="1763400"/>
            <a:ext cx="2352800" cy="344000"/>
          </a:xfrm>
          <a:prstGeom prst="rect">
            <a:avLst/>
          </a:prstGeom>
          <a:noFill/>
          <a:ln>
            <a:noFill/>
          </a:ln>
        </p:spPr>
        <p:txBody>
          <a:bodyPr spcFirstLastPara="1" wrap="square" lIns="121900" tIns="121900" rIns="121900" bIns="121900" anchor="t" anchorCtr="0">
            <a:noAutofit/>
          </a:bodyPr>
          <a:lstStyle/>
          <a:p>
            <a:r>
              <a:rPr lang="en" sz="2400"/>
              <a:t>randomly sample</a:t>
            </a:r>
            <a:endParaRPr sz="2400"/>
          </a:p>
        </p:txBody>
      </p:sp>
      <p:sp>
        <p:nvSpPr>
          <p:cNvPr id="318" name="Google Shape;318;p57"/>
          <p:cNvSpPr txBox="1"/>
          <p:nvPr/>
        </p:nvSpPr>
        <p:spPr>
          <a:xfrm>
            <a:off x="7882400" y="1616175"/>
            <a:ext cx="2352800" cy="344000"/>
          </a:xfrm>
          <a:prstGeom prst="rect">
            <a:avLst/>
          </a:prstGeom>
          <a:noFill/>
          <a:ln>
            <a:noFill/>
          </a:ln>
        </p:spPr>
        <p:txBody>
          <a:bodyPr spcFirstLastPara="1" wrap="square" lIns="121900" tIns="121900" rIns="121900" bIns="121900" anchor="t" anchorCtr="0">
            <a:noAutofit/>
          </a:bodyPr>
          <a:lstStyle/>
          <a:p>
            <a:r>
              <a:rPr lang="en" sz="2400" dirty="0"/>
              <a:t>randomly sample</a:t>
            </a:r>
            <a:endParaRPr sz="2400" dirty="0"/>
          </a:p>
        </p:txBody>
      </p:sp>
      <p:sp>
        <p:nvSpPr>
          <p:cNvPr id="319" name="Google Shape;319;p57"/>
          <p:cNvSpPr txBox="1"/>
          <p:nvPr/>
        </p:nvSpPr>
        <p:spPr>
          <a:xfrm>
            <a:off x="6326800" y="1961263"/>
            <a:ext cx="1555600" cy="344000"/>
          </a:xfrm>
          <a:prstGeom prst="rect">
            <a:avLst/>
          </a:prstGeom>
          <a:noFill/>
          <a:ln>
            <a:noFill/>
          </a:ln>
        </p:spPr>
        <p:txBody>
          <a:bodyPr spcFirstLastPara="1" wrap="square" lIns="121900" tIns="121900" rIns="121900" bIns="121900" anchor="t" anchorCtr="0">
            <a:noAutofit/>
          </a:bodyPr>
          <a:lstStyle/>
          <a:p>
            <a:r>
              <a:rPr lang="en" sz="2400"/>
              <a:t>randomly sample</a:t>
            </a:r>
            <a:endParaRPr sz="2400"/>
          </a:p>
        </p:txBody>
      </p:sp>
      <p:sp>
        <p:nvSpPr>
          <p:cNvPr id="320" name="Google Shape;320;p57"/>
          <p:cNvSpPr txBox="1"/>
          <p:nvPr/>
        </p:nvSpPr>
        <p:spPr>
          <a:xfrm>
            <a:off x="1209333" y="4215851"/>
            <a:ext cx="2352800" cy="344000"/>
          </a:xfrm>
          <a:prstGeom prst="rect">
            <a:avLst/>
          </a:prstGeom>
          <a:noFill/>
          <a:ln>
            <a:noFill/>
          </a:ln>
        </p:spPr>
        <p:txBody>
          <a:bodyPr spcFirstLastPara="1" wrap="square" lIns="121900" tIns="121900" rIns="121900" bIns="121900" anchor="t" anchorCtr="0">
            <a:noAutofit/>
          </a:bodyPr>
          <a:lstStyle/>
          <a:p>
            <a:pPr algn="ctr"/>
            <a:r>
              <a:rPr lang="en" sz="2400" dirty="0"/>
              <a:t>median = 2.0</a:t>
            </a:r>
            <a:endParaRPr sz="2400" dirty="0"/>
          </a:p>
        </p:txBody>
      </p:sp>
      <p:sp>
        <p:nvSpPr>
          <p:cNvPr id="321" name="Google Shape;321;p57"/>
          <p:cNvSpPr txBox="1"/>
          <p:nvPr/>
        </p:nvSpPr>
        <p:spPr>
          <a:xfrm>
            <a:off x="5052767" y="4215851"/>
            <a:ext cx="2352800" cy="344000"/>
          </a:xfrm>
          <a:prstGeom prst="rect">
            <a:avLst/>
          </a:prstGeom>
          <a:noFill/>
          <a:ln>
            <a:noFill/>
          </a:ln>
        </p:spPr>
        <p:txBody>
          <a:bodyPr spcFirstLastPara="1" wrap="square" lIns="121900" tIns="121900" rIns="121900" bIns="121900" anchor="t" anchorCtr="0">
            <a:noAutofit/>
          </a:bodyPr>
          <a:lstStyle/>
          <a:p>
            <a:pPr algn="ctr"/>
            <a:r>
              <a:rPr lang="en" sz="2400"/>
              <a:t>median = -0.5</a:t>
            </a:r>
            <a:endParaRPr sz="2400"/>
          </a:p>
        </p:txBody>
      </p:sp>
      <p:sp>
        <p:nvSpPr>
          <p:cNvPr id="322" name="Google Shape;322;p57"/>
          <p:cNvSpPr txBox="1"/>
          <p:nvPr/>
        </p:nvSpPr>
        <p:spPr>
          <a:xfrm>
            <a:off x="9176933" y="4215851"/>
            <a:ext cx="2352800" cy="344000"/>
          </a:xfrm>
          <a:prstGeom prst="rect">
            <a:avLst/>
          </a:prstGeom>
          <a:noFill/>
          <a:ln>
            <a:noFill/>
          </a:ln>
        </p:spPr>
        <p:txBody>
          <a:bodyPr spcFirstLastPara="1" wrap="square" lIns="121900" tIns="121900" rIns="121900" bIns="121900" anchor="t" anchorCtr="0">
            <a:noAutofit/>
          </a:bodyPr>
          <a:lstStyle/>
          <a:p>
            <a:pPr algn="ctr"/>
            <a:r>
              <a:rPr lang="en" sz="2400"/>
              <a:t>median = 9.5</a:t>
            </a:r>
            <a:endParaRPr sz="2400"/>
          </a:p>
        </p:txBody>
      </p:sp>
      <p:cxnSp>
        <p:nvCxnSpPr>
          <p:cNvPr id="323" name="Google Shape;323;p57"/>
          <p:cNvCxnSpPr/>
          <p:nvPr/>
        </p:nvCxnSpPr>
        <p:spPr>
          <a:xfrm>
            <a:off x="2840867" y="4682975"/>
            <a:ext cx="1952800" cy="455200"/>
          </a:xfrm>
          <a:prstGeom prst="straightConnector1">
            <a:avLst/>
          </a:prstGeom>
          <a:noFill/>
          <a:ln w="9525" cap="flat" cmpd="sng">
            <a:solidFill>
              <a:schemeClr val="dk2"/>
            </a:solidFill>
            <a:prstDash val="solid"/>
            <a:round/>
            <a:headEnd type="none" w="med" len="med"/>
            <a:tailEnd type="triangle" w="med" len="med"/>
          </a:ln>
        </p:spPr>
      </p:cxnSp>
      <p:cxnSp>
        <p:nvCxnSpPr>
          <p:cNvPr id="324" name="Google Shape;324;p57"/>
          <p:cNvCxnSpPr/>
          <p:nvPr/>
        </p:nvCxnSpPr>
        <p:spPr>
          <a:xfrm flipH="1">
            <a:off x="7825167" y="4682975"/>
            <a:ext cx="1952800" cy="45520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57"/>
          <p:cNvCxnSpPr/>
          <p:nvPr/>
        </p:nvCxnSpPr>
        <p:spPr>
          <a:xfrm>
            <a:off x="6236067" y="4617875"/>
            <a:ext cx="0" cy="3884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78146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p:bldP spid="318" grpId="0"/>
      <p:bldP spid="319" grpId="0"/>
      <p:bldP spid="320" grpId="0"/>
      <p:bldP spid="321" grpId="0"/>
      <p:bldP spid="3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8B48-03CE-8B45-871A-595E575FCFC6}"/>
              </a:ext>
            </a:extLst>
          </p:cNvPr>
          <p:cNvSpPr>
            <a:spLocks noGrp="1"/>
          </p:cNvSpPr>
          <p:nvPr>
            <p:ph type="title"/>
          </p:nvPr>
        </p:nvSpPr>
        <p:spPr/>
        <p:txBody>
          <a:bodyPr/>
          <a:lstStyle/>
          <a:p>
            <a:r>
              <a:rPr lang="en-US" dirty="0"/>
              <a:t>Gary’s Game</a:t>
            </a:r>
          </a:p>
        </p:txBody>
      </p:sp>
      <p:sp>
        <p:nvSpPr>
          <p:cNvPr id="3" name="Text Placeholder 2">
            <a:extLst>
              <a:ext uri="{FF2B5EF4-FFF2-40B4-BE49-F238E27FC236}">
                <a16:creationId xmlns:a16="http://schemas.microsoft.com/office/drawing/2014/main" id="{9765D834-532B-6C4A-8823-819599764F92}"/>
              </a:ext>
            </a:extLst>
          </p:cNvPr>
          <p:cNvSpPr>
            <a:spLocks noGrp="1"/>
          </p:cNvSpPr>
          <p:nvPr>
            <p:ph type="body" idx="1"/>
          </p:nvPr>
        </p:nvSpPr>
        <p:spPr/>
        <p:txBody>
          <a:bodyPr/>
          <a:lstStyle/>
          <a:p>
            <a:r>
              <a:rPr lang="en-US" dirty="0"/>
              <a:t>Flip a fair (?) coin 10 times</a:t>
            </a:r>
          </a:p>
          <a:p>
            <a:pPr lvl="1"/>
            <a:r>
              <a:rPr lang="en-US" b="1" dirty="0">
                <a:latin typeface="Courier" pitchFamily="2" charset="0"/>
              </a:rPr>
              <a:t>if</a:t>
            </a:r>
            <a:r>
              <a:rPr lang="en-US" dirty="0"/>
              <a:t> number of heads &gt;= 5, we win</a:t>
            </a:r>
          </a:p>
          <a:p>
            <a:pPr lvl="1"/>
            <a:r>
              <a:rPr lang="en-US" b="1" dirty="0">
                <a:latin typeface="Courier" pitchFamily="2" charset="0"/>
              </a:rPr>
              <a:t>else</a:t>
            </a:r>
            <a:r>
              <a:rPr lang="en-US" dirty="0"/>
              <a:t> Gary wins</a:t>
            </a:r>
          </a:p>
          <a:p>
            <a:pPr lvl="1"/>
            <a:endParaRPr lang="en-US" dirty="0"/>
          </a:p>
          <a:p>
            <a:r>
              <a:rPr lang="en-US" dirty="0"/>
              <a:t>Play the game once</a:t>
            </a:r>
          </a:p>
          <a:p>
            <a:pPr lvl="1"/>
            <a:r>
              <a:rPr lang="en-US" dirty="0"/>
              <a:t>There’s two heads</a:t>
            </a:r>
          </a:p>
          <a:p>
            <a:pPr lvl="1"/>
            <a:r>
              <a:rPr lang="en-US" dirty="0"/>
              <a:t>Was the game rigged?</a:t>
            </a:r>
          </a:p>
        </p:txBody>
      </p:sp>
    </p:spTree>
    <p:extLst>
      <p:ext uri="{BB962C8B-B14F-4D97-AF65-F5344CB8AC3E}">
        <p14:creationId xmlns:p14="http://schemas.microsoft.com/office/powerpoint/2010/main" val="3434060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4021</TotalTime>
  <Words>1157</Words>
  <Application>Microsoft Macintosh PowerPoint</Application>
  <PresentationFormat>Widescreen</PresentationFormat>
  <Paragraphs>158</Paragraphs>
  <Slides>25</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Courier</vt:lpstr>
      <vt:lpstr>Helvetica Neue</vt:lpstr>
      <vt:lpstr>Helvetica Neue Light</vt:lpstr>
      <vt:lpstr>Office Theme</vt:lpstr>
      <vt:lpstr>CompSci 116: Hypotheses &amp; Errors</vt:lpstr>
      <vt:lpstr>How do we assess a model?</vt:lpstr>
      <vt:lpstr>Robert Swain v. Alabama</vt:lpstr>
      <vt:lpstr>Jury Panels</vt:lpstr>
      <vt:lpstr>Sampling from a Distribution</vt:lpstr>
      <vt:lpstr>Terminology</vt:lpstr>
      <vt:lpstr>Two distributions</vt:lpstr>
      <vt:lpstr>PowerPoint Presentation</vt:lpstr>
      <vt:lpstr>Gary’s Game</vt:lpstr>
      <vt:lpstr>Testing a Hypothesis</vt:lpstr>
      <vt:lpstr>Step 1: Smoking and Babies</vt:lpstr>
      <vt:lpstr>Example: Smoking and Babies</vt:lpstr>
      <vt:lpstr>Step 2: Choosing a Test Statistic</vt:lpstr>
      <vt:lpstr>Choosing a Test Statistic</vt:lpstr>
      <vt:lpstr>Absolute Values &amp; Alternatives</vt:lpstr>
      <vt:lpstr>Conclusion of a Test</vt:lpstr>
      <vt:lpstr>Quantifying Conclusions</vt:lpstr>
      <vt:lpstr>Definition of P-value</vt:lpstr>
      <vt:lpstr>Conventions of Consistency</vt:lpstr>
      <vt:lpstr>Sir Ronald Fisher, 1890-1962</vt:lpstr>
      <vt:lpstr>Sir Ronald Fisher, 1925</vt:lpstr>
      <vt:lpstr>Sir Ronald Fisher, 1926</vt:lpstr>
      <vt:lpstr>Sir Ronald Fisher, 1935</vt:lpstr>
      <vt:lpstr>Can the Conclusion be Wrong?</vt:lpstr>
      <vt:lpstr>An Error Probability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CompSci 190: Foundations of Data Science</dc:title>
  <dc:creator>Jeffrey Forbes, Ph.D.</dc:creator>
  <cp:lastModifiedBy>Jeffrey Forbes, Ph.D.</cp:lastModifiedBy>
  <cp:revision>94</cp:revision>
  <cp:lastPrinted>2019-02-26T17:27:26Z</cp:lastPrinted>
  <dcterms:created xsi:type="dcterms:W3CDTF">2018-08-27T13:50:04Z</dcterms:created>
  <dcterms:modified xsi:type="dcterms:W3CDTF">2019-02-26T17:28:07Z</dcterms:modified>
</cp:coreProperties>
</file>