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62" r:id="rId4"/>
    <p:sldId id="268" r:id="rId5"/>
    <p:sldId id="265" r:id="rId6"/>
    <p:sldId id="266" r:id="rId7"/>
    <p:sldId id="272" r:id="rId8"/>
    <p:sldId id="275" r:id="rId9"/>
    <p:sldId id="276" r:id="rId10"/>
    <p:sldId id="278" r:id="rId11"/>
    <p:sldId id="282" r:id="rId12"/>
    <p:sldId id="261" r:id="rId13"/>
    <p:sldId id="259" r:id="rId14"/>
    <p:sldId id="260" r:id="rId15"/>
    <p:sldId id="264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/>
    <p:restoredTop sz="93188"/>
  </p:normalViewPr>
  <p:slideViewPr>
    <p:cSldViewPr snapToGrid="0" snapToObjects="1">
      <p:cViewPr varScale="1">
        <p:scale>
          <a:sx n="115" d="100"/>
          <a:sy n="115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E2-7D14-7B4B-B1F3-04A8B3F4D232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A49B-0025-2943-B218-F3CB39FF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ea3649e8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ea3649e8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84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41563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41563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93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6cf5b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56cf5b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3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41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d2f1fc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bd2f1fc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9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9b976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9b976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6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9b976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9b976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095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9b97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9b97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98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9b976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9b976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89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ea3649e8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ea3649e8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8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ea3649e8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ea3649e8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5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ea3649e8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ea3649e8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34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0b64c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0b64c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04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e0b64c1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e0b64c1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49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e0dab33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e0dab33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e0b64c1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e0b64c1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5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e0dab333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e0dab333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9B1-5414-6942-A377-05E468DFC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8F26-E22A-0743-8DF5-8EDC9C3A0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5B71-A5E5-9D43-A451-2C932B7A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CFC8-95E1-B743-B631-9D0C6BE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D069-DD17-3E42-A6A4-BC89E023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4D50-21D6-744E-A58F-5FE01B123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6FFF-2D49-1945-9DDE-D06213137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35F6-B31D-034C-B983-93AD2B4C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E119-9CC7-7848-B378-13DFFAD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920B-E72A-3743-9E0F-AC72A464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4C060-6F85-AE4D-9535-CA3F75F6A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E8FDF-AD5F-E344-8853-8BDD83F1F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8AE2-D74D-2643-A938-DFCA367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ACA-4079-8146-AA79-F0B3F00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8BE1-5FA4-8441-990F-881BAF7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6" name="Google Shape;116;p27"/>
          <p:cNvCxnSpPr/>
          <p:nvPr/>
        </p:nvCxnSpPr>
        <p:spPr>
          <a:xfrm>
            <a:off x="609600" y="1175787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7"/>
          <p:cNvCxnSpPr/>
          <p:nvPr/>
        </p:nvCxnSpPr>
        <p:spPr>
          <a:xfrm>
            <a:off x="609600" y="6324600"/>
            <a:ext cx="10972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1219170" lvl="1" indent="-507987" rtl="0">
              <a:spcBef>
                <a:spcPts val="533"/>
              </a:spcBef>
              <a:spcAft>
                <a:spcPts val="0"/>
              </a:spcAft>
              <a:buSzPts val="2400"/>
              <a:buChar char="○"/>
              <a:defRPr sz="3200"/>
            </a:lvl2pPr>
            <a:lvl3pPr marL="1828754" lvl="2" indent="-507987" rtl="0">
              <a:spcBef>
                <a:spcPts val="533"/>
              </a:spcBef>
              <a:spcAft>
                <a:spcPts val="0"/>
              </a:spcAft>
              <a:buSzPts val="2400"/>
              <a:buChar char="■"/>
              <a:defRPr sz="3200"/>
            </a:lvl3pPr>
            <a:lvl4pPr marL="2438339" lvl="3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5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5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5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533"/>
              </a:spcBef>
              <a:spcAft>
                <a:spcPts val="5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E0F0-E12A-7443-8933-F0EE513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B05-30D8-814C-B8ED-72C03B52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B557-C443-8144-93F7-5DE2377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C0BD-B5AE-0245-AA39-3E9AFDF6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5E3-01BD-E743-A7AD-8C28F1B6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2B34-8632-274E-8E45-DF0F0FD9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6FCB-215B-7A4D-AD48-3AD6A0C3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2910-6C1F-084E-B73C-EB16682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80B8-FA2D-F84E-95EC-AE5A3550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048A-CDD7-5541-ADBC-E71CFA4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6411-FC39-CE46-87D1-5051A42F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8F07-A4B0-2446-A75B-74827E8F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81150-2289-8746-B672-6CA4E151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CBEE-CAB1-DF4E-AF28-E7C1435E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E7A41-E15A-9E45-85C0-F1931277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72122-BEE7-FA43-959B-D1936300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3E-A92A-634B-B2E0-6579A401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0210-EB8C-504F-8E8D-6E739F13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0A74B-89C7-A04F-8266-33DF02FB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DFFB-625B-4D4B-8035-3634D5A3C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827AC-F56F-9146-9AFC-D3EFA36F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AB622-644C-784C-85AF-B3BC42D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D590D-E9C4-5049-A2E0-EBC981C3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FCFD0-25A5-9C44-BB7F-452C6168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7B4-4F67-6642-91A5-174F5020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65ECE-04EA-F940-917D-0B2220E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E97F-79AA-AD4D-A2C8-A64E8C4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C3BA8-3B91-D547-A65F-D8DB7D4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17ED-AB18-B442-8954-D752F66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9EC8-749D-3C44-91A4-EE3A73A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1968-3DEF-7041-8B96-2B242648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DCE-453F-C34F-9D4F-8D2ED73F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6770-C414-4843-825F-FF6D65EC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10BDD-48B3-FA45-8E1A-1EEFA9D5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BE70-DA0B-BF4E-8976-057C514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7D5E-4B33-9649-890F-364BE7C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BD84-C8B0-B346-B3C5-57BC940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21A-D331-A746-80E1-0A36DC92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479A-D655-5D4A-8D9A-A3ADCC245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CE72-15F8-B44C-9780-953CDB986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4834-0AAB-414B-BDE0-F71C3CF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1EEA-45F7-2C4B-A07D-DC0ED126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D54B-08FA-1345-96CC-4B9B0F28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9A34-6022-8849-A4B0-FE7F12B8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7DC4C-E305-1040-B0EB-06EBC0BD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B01B-89CA-6F4D-AD7E-71FFC1756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ADB8-CF42-7A47-8F8F-609599C2F6D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9A647-EC77-D040-86D6-B66C35C0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59C7-F835-5747-A892-9A6C2A7D2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131F-B18C-074C-9B47-EE084C0D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CompSci 190: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Lecture 12: Predictions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809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Jeff Forbes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March 26, 2019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9971" y="6356349"/>
            <a:ext cx="2743200" cy="365125"/>
          </a:xfrm>
        </p:spPr>
        <p:txBody>
          <a:bodyPr/>
          <a:lstStyle/>
          <a:p>
            <a:fld id="{CCE1C50A-A548-314E-A0B9-6004DAD6FB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56349"/>
            <a:ext cx="2133600" cy="365125"/>
          </a:xfrm>
        </p:spPr>
        <p:txBody>
          <a:bodyPr/>
          <a:lstStyle/>
          <a:p>
            <a:r>
              <a:rPr lang="en-US" dirty="0"/>
              <a:t>3/26/19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 err="1"/>
              <a:t>FoDS</a:t>
            </a:r>
            <a:r>
              <a:rPr lang="en-US" dirty="0"/>
              <a:t>, Predictions</a:t>
            </a:r>
          </a:p>
        </p:txBody>
      </p:sp>
    </p:spTree>
    <p:extLst>
      <p:ext uri="{BB962C8B-B14F-4D97-AF65-F5344CB8AC3E}">
        <p14:creationId xmlns:p14="http://schemas.microsoft.com/office/powerpoint/2010/main" val="77757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2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0769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Why use the Standard Deviation?</a:t>
            </a:r>
            <a:endParaRPr dirty="0"/>
          </a:p>
        </p:txBody>
      </p:sp>
      <p:sp>
        <p:nvSpPr>
          <p:cNvPr id="308" name="Google Shape;308;p6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If the sample is</a:t>
            </a:r>
            <a:endParaRPr dirty="0"/>
          </a:p>
          <a:p>
            <a:pPr>
              <a:spcBef>
                <a:spcPts val="533"/>
              </a:spcBef>
            </a:pPr>
            <a:r>
              <a:rPr lang="en" dirty="0"/>
              <a:t>large, and</a:t>
            </a:r>
            <a:endParaRPr dirty="0"/>
          </a:p>
          <a:p>
            <a:r>
              <a:rPr lang="en" dirty="0"/>
              <a:t>drawn at random with replacement,</a:t>
            </a:r>
            <a:endParaRPr dirty="0"/>
          </a:p>
          <a:p>
            <a:pPr marL="0" indent="0">
              <a:spcBef>
                <a:spcPts val="533"/>
              </a:spcBef>
              <a:buNone/>
            </a:pPr>
            <a:endParaRPr sz="800" dirty="0"/>
          </a:p>
          <a:p>
            <a:pPr marL="0" indent="0">
              <a:spcBef>
                <a:spcPts val="533"/>
              </a:spcBef>
              <a:buNone/>
            </a:pPr>
            <a:r>
              <a:rPr lang="en" dirty="0"/>
              <a:t>Then, </a:t>
            </a:r>
            <a:r>
              <a:rPr lang="en" i="1" dirty="0">
                <a:solidFill>
                  <a:srgbClr val="000000"/>
                </a:solidFill>
              </a:rPr>
              <a:t>regardless of the distribution of the population,</a:t>
            </a:r>
            <a:endParaRPr i="1" dirty="0">
              <a:solidFill>
                <a:srgbClr val="000000"/>
              </a:solidFill>
            </a:endParaRPr>
          </a:p>
          <a:p>
            <a:pPr marL="0" indent="0">
              <a:spcBef>
                <a:spcPts val="533"/>
              </a:spcBef>
              <a:buNone/>
            </a:pPr>
            <a:endParaRPr sz="800" dirty="0"/>
          </a:p>
          <a:p>
            <a:pPr marL="0" indent="609585">
              <a:spcBef>
                <a:spcPts val="533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the probability distribution of the sample sum </a:t>
            </a:r>
            <a:endParaRPr b="1" dirty="0">
              <a:solidFill>
                <a:srgbClr val="0000FF"/>
              </a:solidFill>
            </a:endParaRPr>
          </a:p>
          <a:p>
            <a:pPr marL="0" indent="609585">
              <a:spcBef>
                <a:spcPts val="533"/>
              </a:spcBef>
              <a:buNone/>
            </a:pPr>
            <a:r>
              <a:rPr lang="en" b="1" dirty="0">
                <a:solidFill>
                  <a:srgbClr val="0000FF"/>
                </a:solidFill>
              </a:rPr>
              <a:t>(or of the sample average) </a:t>
            </a:r>
            <a:r>
              <a:rPr lang="en" b="1" dirty="0"/>
              <a:t>is roughly bell-shaped</a:t>
            </a:r>
          </a:p>
          <a:p>
            <a:pPr marL="0" indent="609585">
              <a:spcBef>
                <a:spcPts val="533"/>
              </a:spcBef>
              <a:buNone/>
            </a:pPr>
            <a:endParaRPr lang="en" b="1" dirty="0"/>
          </a:p>
          <a:p>
            <a:pPr marL="457200" indent="-457200">
              <a:spcBef>
                <a:spcPts val="533"/>
              </a:spcBef>
            </a:pPr>
            <a:r>
              <a:rPr lang="en" b="1" dirty="0"/>
              <a:t>The Central Limit Theorem!</a:t>
            </a:r>
            <a:endParaRPr b="1" dirty="0"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1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Prediction Problems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563700"/>
            <a:ext cx="10972800" cy="43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Predicting one characteristic based on another: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I be next year?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tall will my kid be as an adult?</a:t>
            </a:r>
            <a:endParaRPr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/>
              <a:t>Given my height, how much will I sleep tonight?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Characteristics of an example: known and unknown </a:t>
            </a:r>
            <a:endParaRPr/>
          </a:p>
          <a:p>
            <a:pPr>
              <a:lnSpc>
                <a:spcPct val="150000"/>
              </a:lnSpc>
            </a:pPr>
            <a:r>
              <a:rPr lang="en"/>
              <a:t>For some sample, we know all the characteristics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8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672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Relation Between Two Variables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6474800" cy="48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Association</a:t>
            </a:r>
            <a:endParaRPr/>
          </a:p>
          <a:p>
            <a:r>
              <a:rPr lang="en"/>
              <a:t>Trend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Positive association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Negative association</a:t>
            </a:r>
            <a:endParaRPr/>
          </a:p>
          <a:p>
            <a:r>
              <a:rPr lang="en"/>
              <a:t>Pattern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Any discernible “shape”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Linear</a:t>
            </a:r>
            <a:endParaRPr/>
          </a:p>
          <a:p>
            <a:pPr lvl="1">
              <a:spcBef>
                <a:spcPts val="0"/>
              </a:spcBef>
            </a:pPr>
            <a:r>
              <a:rPr lang="en"/>
              <a:t>Non-linear</a:t>
            </a:r>
            <a:endParaRPr/>
          </a:p>
          <a:p>
            <a:pPr marL="0" indent="0">
              <a:spcBef>
                <a:spcPts val="533"/>
              </a:spcBef>
              <a:spcAft>
                <a:spcPts val="533"/>
              </a:spcAft>
              <a:buNone/>
            </a:pPr>
            <a:r>
              <a:rPr lang="en" b="1"/>
              <a:t>Visualize then quantify</a:t>
            </a:r>
            <a:endParaRPr b="1"/>
          </a:p>
        </p:txBody>
      </p:sp>
      <p:sp>
        <p:nvSpPr>
          <p:cNvPr id="146" name="Google Shape;146;p30"/>
          <p:cNvSpPr txBox="1"/>
          <p:nvPr/>
        </p:nvSpPr>
        <p:spPr>
          <a:xfrm>
            <a:off x="9267567" y="5215400"/>
            <a:ext cx="18948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3B7EA1"/>
                </a:solidFill>
              </a:rPr>
              <a:t>(Demo)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304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609600" y="1276867"/>
            <a:ext cx="10972800" cy="38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/>
              <a:t>Measures linear association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Based on standard units</a:t>
            </a:r>
            <a:endParaRPr/>
          </a:p>
          <a:p>
            <a:pPr>
              <a:lnSpc>
                <a:spcPct val="100000"/>
              </a:lnSpc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lvl="1">
              <a:lnSpc>
                <a:spcPct val="100000"/>
              </a:lnSpc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>
              <a:lnSpc>
                <a:spcPct val="100000"/>
              </a:lnSpc>
              <a:spcBef>
                <a:spcPts val="533"/>
              </a:spcBef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90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246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7558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3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49214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5902" y="4611279"/>
            <a:ext cx="1733175" cy="155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9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</a:t>
            </a:r>
            <a:endParaRPr sz="2400"/>
          </a:p>
        </p:txBody>
      </p:sp>
      <p:sp>
        <p:nvSpPr>
          <p:cNvPr id="142" name="Google Shape;142;p28"/>
          <p:cNvSpPr txBox="1"/>
          <p:nvPr/>
        </p:nvSpPr>
        <p:spPr>
          <a:xfrm>
            <a:off x="28114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0.2</a:t>
            </a:r>
            <a:endParaRPr sz="2400"/>
          </a:p>
        </p:txBody>
      </p:sp>
      <p:sp>
        <p:nvSpPr>
          <p:cNvPr id="143" name="Google Shape;143;p28"/>
          <p:cNvSpPr txBox="1"/>
          <p:nvPr/>
        </p:nvSpPr>
        <p:spPr>
          <a:xfrm>
            <a:off x="4649684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0.5</a:t>
            </a:r>
            <a:endParaRPr sz="2400"/>
          </a:p>
        </p:txBody>
      </p:sp>
      <p:sp>
        <p:nvSpPr>
          <p:cNvPr id="144" name="Google Shape;144;p28"/>
          <p:cNvSpPr txBox="1"/>
          <p:nvPr/>
        </p:nvSpPr>
        <p:spPr>
          <a:xfrm>
            <a:off x="6499717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0.8</a:t>
            </a:r>
            <a:endParaRPr sz="2400"/>
          </a:p>
        </p:txBody>
      </p:sp>
      <p:sp>
        <p:nvSpPr>
          <p:cNvPr id="145" name="Google Shape;145;p28"/>
          <p:cNvSpPr txBox="1"/>
          <p:nvPr/>
        </p:nvSpPr>
        <p:spPr>
          <a:xfrm>
            <a:off x="832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0.99</a:t>
            </a:r>
            <a:endParaRPr sz="2400"/>
          </a:p>
        </p:txBody>
      </p:sp>
      <p:sp>
        <p:nvSpPr>
          <p:cNvPr id="146" name="Google Shape;146;p28"/>
          <p:cNvSpPr txBox="1"/>
          <p:nvPr/>
        </p:nvSpPr>
        <p:spPr>
          <a:xfrm>
            <a:off x="10176151" y="5703200"/>
            <a:ext cx="1162800" cy="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r = -0.5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369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0EDEAE-07A1-E644-9CAE-9F0945C44779}"/>
              </a:ext>
            </a:extLst>
          </p:cNvPr>
          <p:cNvSpPr/>
          <p:nvPr/>
        </p:nvSpPr>
        <p:spPr>
          <a:xfrm>
            <a:off x="4500880" y="2986154"/>
            <a:ext cx="5567680" cy="1859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7" name="Google Shape;157;p29"/>
          <p:cNvGraphicFramePr/>
          <p:nvPr>
            <p:extLst>
              <p:ext uri="{D42A27DB-BD31-4B8C-83A1-F6EECF244321}">
                <p14:modId xmlns:p14="http://schemas.microsoft.com/office/powerpoint/2010/main" val="3849291256"/>
              </p:ext>
            </p:extLst>
          </p:nvPr>
        </p:nvGraphicFramePr>
        <p:xfrm>
          <a:off x="7724941" y="3072515"/>
          <a:ext cx="2298467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8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y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52" name="Google Shape;152;p29"/>
          <p:cNvSpPr txBox="1"/>
          <p:nvPr/>
        </p:nvSpPr>
        <p:spPr>
          <a:xfrm>
            <a:off x="2207533" y="3685967"/>
            <a:ext cx="20400" cy="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graphicFrame>
        <p:nvGraphicFramePr>
          <p:cNvPr id="153" name="Google Shape;153;p29"/>
          <p:cNvGraphicFramePr/>
          <p:nvPr>
            <p:extLst>
              <p:ext uri="{D42A27DB-BD31-4B8C-83A1-F6EECF244321}">
                <p14:modId xmlns:p14="http://schemas.microsoft.com/office/powerpoint/2010/main" val="2807341385"/>
              </p:ext>
            </p:extLst>
          </p:nvPr>
        </p:nvGraphicFramePr>
        <p:xfrm>
          <a:off x="2396299" y="3110916"/>
          <a:ext cx="2101700" cy="16723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2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chemeClr val="accent5"/>
                          </a:solidFill>
                        </a:rPr>
                        <a:t>average</a:t>
                      </a:r>
                      <a:r>
                        <a:rPr lang="en" sz="3200" dirty="0"/>
                        <a:t> of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9"/>
          <p:cNvGraphicFramePr/>
          <p:nvPr>
            <p:extLst>
              <p:ext uri="{D42A27DB-BD31-4B8C-83A1-F6EECF244321}">
                <p14:modId xmlns:p14="http://schemas.microsoft.com/office/powerpoint/2010/main" val="4249123313"/>
              </p:ext>
            </p:extLst>
          </p:nvPr>
        </p:nvGraphicFramePr>
        <p:xfrm>
          <a:off x="4506642" y="3072515"/>
          <a:ext cx="2178833" cy="1706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6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x in </a:t>
                      </a:r>
                      <a:r>
                        <a:rPr lang="en" sz="3200" i="1" dirty="0">
                          <a:solidFill>
                            <a:schemeClr val="accent2"/>
                          </a:solidFill>
                        </a:rPr>
                        <a:t>standard units</a:t>
                      </a:r>
                      <a:endParaRPr sz="3200" i="1" dirty="0">
                        <a:solidFill>
                          <a:schemeClr val="accent2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9"/>
          <p:cNvGraphicFramePr/>
          <p:nvPr>
            <p:extLst>
              <p:ext uri="{D42A27DB-BD31-4B8C-83A1-F6EECF244321}">
                <p14:modId xmlns:p14="http://schemas.microsoft.com/office/powerpoint/2010/main" val="2388947264"/>
              </p:ext>
            </p:extLst>
          </p:nvPr>
        </p:nvGraphicFramePr>
        <p:xfrm>
          <a:off x="6685474" y="3089883"/>
          <a:ext cx="1178365" cy="16704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/>
                        <a:t>times</a:t>
                      </a:r>
                      <a:endParaRPr sz="3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9"/>
          <p:cNvSpPr txBox="1"/>
          <p:nvPr/>
        </p:nvSpPr>
        <p:spPr>
          <a:xfrm>
            <a:off x="1194900" y="1984733"/>
            <a:ext cx="62604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/>
              <a:t>Correlation Coefficient</a:t>
            </a:r>
            <a:r>
              <a:rPr lang="en" sz="3200" dirty="0"/>
              <a:t> (</a:t>
            </a:r>
            <a:r>
              <a:rPr lang="en" sz="3200" i="1" dirty="0"/>
              <a:t>r</a:t>
            </a:r>
            <a:r>
              <a:rPr lang="en" sz="3200" dirty="0"/>
              <a:t>)   = </a:t>
            </a:r>
            <a:endParaRPr sz="3200" dirty="0"/>
          </a:p>
        </p:txBody>
      </p:sp>
      <p:sp>
        <p:nvSpPr>
          <p:cNvPr id="159" name="Google Shape;159;p29"/>
          <p:cNvSpPr txBox="1"/>
          <p:nvPr/>
        </p:nvSpPr>
        <p:spPr>
          <a:xfrm>
            <a:off x="436880" y="4845434"/>
            <a:ext cx="11096800" cy="11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Measures how clustered the scatter is around a straight line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38792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Don't jump to conclusions about causality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25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non-linearity.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900" y="2365733"/>
            <a:ext cx="45974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9537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outliers.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0.0</a:t>
            </a:r>
            <a:endParaRPr sz="32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500" y="2435300"/>
            <a:ext cx="46482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533"/>
              </a:spcAft>
              <a:buNone/>
            </a:pPr>
            <a:r>
              <a:rPr lang="en"/>
              <a:t>Watch out for ecological correlations, based on aggregates or averaged data.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8727667" y="4831567"/>
            <a:ext cx="5921200" cy="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r = 0.98</a:t>
            </a:r>
            <a:endParaRPr sz="32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85" y="2540500"/>
            <a:ext cx="46863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7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body" idx="1"/>
          </p:nvPr>
        </p:nvSpPr>
        <p:spPr>
          <a:xfrm>
            <a:off x="609600" y="1397000"/>
            <a:ext cx="10972800" cy="47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Mean:</a:t>
            </a:r>
            <a:r>
              <a:rPr lang="en" dirty="0"/>
              <a:t> Balance point of the histogram</a:t>
            </a:r>
            <a:endParaRPr dirty="0"/>
          </a:p>
          <a:p>
            <a:pPr>
              <a:spcBef>
                <a:spcPts val="2667"/>
              </a:spcBef>
            </a:pPr>
            <a:r>
              <a:rPr lang="en" b="1" dirty="0"/>
              <a:t>Median:</a:t>
            </a:r>
            <a:r>
              <a:rPr lang="en" dirty="0"/>
              <a:t> Half-way point of data; half the area of histogram is on either side of median</a:t>
            </a:r>
            <a:endParaRPr lang="en-US" b="1" dirty="0"/>
          </a:p>
          <a:p>
            <a:pPr>
              <a:spcBef>
                <a:spcPts val="2670"/>
              </a:spcBef>
            </a:pPr>
            <a:r>
              <a:rPr lang="en-US" b="1" dirty="0"/>
              <a:t>Standard deviation (SD):</a:t>
            </a:r>
            <a:r>
              <a:rPr lang="en-US" dirty="0"/>
              <a:t> Measures roughly how far the data are from their mean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Root mean square of deviations from average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SD has the same units as the data</a:t>
            </a:r>
          </a:p>
        </p:txBody>
      </p:sp>
      <p:sp>
        <p:nvSpPr>
          <p:cNvPr id="214" name="Google Shape;214;p47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3856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Comparing Mean and Median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328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9678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How Big are Most of the Values?</a:t>
            </a:r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132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No matter what the shape of the distribution,</a:t>
            </a:r>
            <a:endParaRPr/>
          </a:p>
          <a:p>
            <a:pPr marL="0" indent="0">
              <a:buNone/>
            </a:pPr>
            <a:r>
              <a:rPr lang="en"/>
              <a:t>the bulk of the data are in the range “average ± a few SDs”</a:t>
            </a:r>
            <a:endParaRPr/>
          </a:p>
        </p:txBody>
      </p:sp>
      <p:sp>
        <p:nvSpPr>
          <p:cNvPr id="207" name="Google Shape;207;p46"/>
          <p:cNvSpPr txBox="1"/>
          <p:nvPr/>
        </p:nvSpPr>
        <p:spPr>
          <a:xfrm>
            <a:off x="649000" y="3179800"/>
            <a:ext cx="10894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solidFill>
                  <a:srgbClr val="434343"/>
                </a:solidFill>
              </a:rPr>
              <a:t>Chebyshev’s Inequality</a:t>
            </a:r>
            <a:endParaRPr sz="3200" b="1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No matter what the shape of the distribution,</a:t>
            </a:r>
            <a:endParaRPr sz="3200">
              <a:solidFill>
                <a:srgbClr val="434343"/>
              </a:solidFill>
            </a:endParaRPr>
          </a:p>
          <a:p>
            <a:r>
              <a:rPr lang="en" sz="3200">
                <a:solidFill>
                  <a:srgbClr val="434343"/>
                </a:solidFill>
              </a:rPr>
              <a:t>the proportion of values in the range “average ± 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 SDs” is</a:t>
            </a:r>
            <a:endParaRPr sz="3200">
              <a:solidFill>
                <a:srgbClr val="434343"/>
              </a:solidFill>
            </a:endParaRPr>
          </a:p>
          <a:p>
            <a:pPr algn="ctr"/>
            <a:endParaRPr sz="2400">
              <a:solidFill>
                <a:srgbClr val="434343"/>
              </a:solidFill>
            </a:endParaRPr>
          </a:p>
          <a:p>
            <a:pPr algn="ctr"/>
            <a:r>
              <a:rPr lang="en" sz="3200">
                <a:solidFill>
                  <a:srgbClr val="434343"/>
                </a:solidFill>
              </a:rPr>
              <a:t>at least 1 - 1/</a:t>
            </a:r>
            <a:r>
              <a:rPr lang="en" sz="3200" i="1">
                <a:solidFill>
                  <a:srgbClr val="434343"/>
                </a:solidFill>
              </a:rPr>
              <a:t>z</a:t>
            </a:r>
            <a:r>
              <a:rPr lang="en" sz="3200">
                <a:solidFill>
                  <a:srgbClr val="434343"/>
                </a:solidFill>
              </a:rPr>
              <a:t>²</a:t>
            </a:r>
            <a:endParaRPr sz="320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Chebyshev’s Bounds</a:t>
            </a:r>
            <a:endParaRPr/>
          </a:p>
        </p:txBody>
      </p:sp>
      <p:graphicFrame>
        <p:nvGraphicFramePr>
          <p:cNvPr id="213" name="Google Shape;213;p47"/>
          <p:cNvGraphicFramePr/>
          <p:nvPr/>
        </p:nvGraphicFramePr>
        <p:xfrm>
          <a:off x="1270000" y="1380100"/>
          <a:ext cx="9652000" cy="3657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Range</a:t>
                      </a:r>
                      <a:endParaRPr sz="32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/>
                        <a:t>Proportion</a:t>
                      </a:r>
                      <a:endParaRPr sz="32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2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1 - 1/4   (75%)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3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1 - 1/9   (88.888…%)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4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1 - 1/16 (93.75%)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average ± 5 SDs</a:t>
                      </a:r>
                      <a:endParaRPr sz="3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at least 1 - 1/25  (96%)</a:t>
                      </a:r>
                      <a:endParaRPr sz="3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Google Shape;214;p47"/>
          <p:cNvSpPr txBox="1"/>
          <p:nvPr/>
        </p:nvSpPr>
        <p:spPr>
          <a:xfrm>
            <a:off x="1964600" y="5028900"/>
            <a:ext cx="8262800" cy="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b="1">
                <a:solidFill>
                  <a:srgbClr val="0000FF"/>
                </a:solidFill>
              </a:rPr>
              <a:t>No matter what the distribution looks like</a:t>
            </a:r>
            <a:endParaRPr sz="3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Standard Units</a:t>
            </a:r>
            <a:endParaRPr/>
          </a:p>
        </p:txBody>
      </p:sp>
      <p:sp>
        <p:nvSpPr>
          <p:cNvPr id="226" name="Google Shape;226;p4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40"/>
              </a:spcBef>
            </a:pPr>
            <a:r>
              <a:rPr lang="en" dirty="0"/>
              <a:t>How many SDs above average?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b="1" i="1" dirty="0">
                <a:solidFill>
                  <a:srgbClr val="0000FF"/>
                </a:solidFill>
              </a:rPr>
              <a:t>z = </a:t>
            </a:r>
            <a:r>
              <a:rPr lang="en" b="1" dirty="0">
                <a:solidFill>
                  <a:srgbClr val="0000FF"/>
                </a:solidFill>
              </a:rPr>
              <a:t>(value</a:t>
            </a:r>
            <a:r>
              <a:rPr lang="en" b="1" i="1" dirty="0">
                <a:solidFill>
                  <a:srgbClr val="0000FF"/>
                </a:solidFill>
              </a:rPr>
              <a:t> - </a:t>
            </a:r>
            <a:r>
              <a:rPr lang="en" b="1" dirty="0">
                <a:solidFill>
                  <a:srgbClr val="0000FF"/>
                </a:solidFill>
              </a:rPr>
              <a:t>mean)/SD</a:t>
            </a:r>
            <a:endParaRPr b="1" dirty="0">
              <a:solidFill>
                <a:srgbClr val="0000FF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Negative z: 	value below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Positive z: 	value above average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z = 0: 		value equal to average</a:t>
            </a:r>
            <a:endParaRPr sz="800" dirty="0"/>
          </a:p>
          <a:p>
            <a:pPr>
              <a:lnSpc>
                <a:spcPct val="115000"/>
              </a:lnSpc>
              <a:buClr>
                <a:srgbClr val="C4820E"/>
              </a:buClr>
            </a:pPr>
            <a:r>
              <a:rPr lang="en" dirty="0"/>
              <a:t>When values are in standard units: average = 0, SD = 1</a:t>
            </a:r>
            <a:endParaRPr sz="800" dirty="0"/>
          </a:p>
          <a:p>
            <a:pPr>
              <a:lnSpc>
                <a:spcPct val="115000"/>
              </a:lnSpc>
            </a:pPr>
            <a:r>
              <a:rPr lang="en" dirty="0"/>
              <a:t>Chebyshev: At least 96% of the values of </a:t>
            </a:r>
            <a:r>
              <a:rPr lang="en" i="1" dirty="0"/>
              <a:t>z</a:t>
            </a:r>
            <a:r>
              <a:rPr lang="en" dirty="0"/>
              <a:t> are between -5 and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4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Discussion Question</a:t>
            </a:r>
            <a:endParaRPr/>
          </a:p>
        </p:txBody>
      </p:sp>
      <p:sp>
        <p:nvSpPr>
          <p:cNvPr id="233" name="Google Shape;233;p5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4273200" cy="41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"/>
              <a:t>Find whole numbers that are close to: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average age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>
              <a:spcBef>
                <a:spcPts val="640"/>
              </a:spcBef>
              <a:buAutoNum type="alphaLcParenBoth"/>
            </a:pPr>
            <a:r>
              <a:rPr lang="en"/>
              <a:t>the SD of the ages</a:t>
            </a:r>
            <a:endParaRPr/>
          </a:p>
        </p:txBody>
      </p:sp>
      <p:pic>
        <p:nvPicPr>
          <p:cNvPr id="234" name="Google Shape;23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367" y="1175834"/>
            <a:ext cx="4912367" cy="51331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50"/>
          <p:cNvSpPr txBox="1"/>
          <p:nvPr/>
        </p:nvSpPr>
        <p:spPr>
          <a:xfrm>
            <a:off x="1895800" y="5442200"/>
            <a:ext cx="17008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  <a:highlight>
                  <a:srgbClr val="FFFFFF"/>
                </a:highlight>
              </a:rPr>
              <a:t>(Demo)</a:t>
            </a:r>
            <a:endParaRPr sz="3200">
              <a:solidFill>
                <a:srgbClr val="3B7EA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640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Bell Curve</a:t>
            </a:r>
            <a:endParaRPr/>
          </a:p>
        </p:txBody>
      </p:sp>
      <p:pic>
        <p:nvPicPr>
          <p:cNvPr id="271" name="Google Shape;27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301" y="1446516"/>
            <a:ext cx="6749900" cy="4733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11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>
            <a:spLocks noGrp="1"/>
          </p:cNvSpPr>
          <p:nvPr>
            <p:ph type="title"/>
          </p:nvPr>
        </p:nvSpPr>
        <p:spPr>
          <a:xfrm>
            <a:off x="609600" y="274633"/>
            <a:ext cx="111224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Bounds and Normal Approximations</a:t>
            </a:r>
            <a:endParaRPr/>
          </a:p>
        </p:txBody>
      </p:sp>
      <p:pic>
        <p:nvPicPr>
          <p:cNvPr id="289" name="Google Shape;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67" y="1983800"/>
            <a:ext cx="111506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 txBox="1"/>
          <p:nvPr/>
        </p:nvSpPr>
        <p:spPr>
          <a:xfrm>
            <a:off x="4393933" y="5578633"/>
            <a:ext cx="2189600" cy="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3200"/>
          </a:p>
        </p:txBody>
      </p:sp>
    </p:spTree>
    <p:extLst>
      <p:ext uri="{BB962C8B-B14F-4D97-AF65-F5344CB8AC3E}">
        <p14:creationId xmlns:p14="http://schemas.microsoft.com/office/powerpoint/2010/main" val="7236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894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 “Central” Area</a:t>
            </a:r>
            <a:endParaRPr/>
          </a:p>
        </p:txBody>
      </p:sp>
      <p:pic>
        <p:nvPicPr>
          <p:cNvPr id="296" name="Google Shape;2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18" y="1175834"/>
            <a:ext cx="6787767" cy="506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0"/>
          <p:cNvSpPr txBox="1"/>
          <p:nvPr/>
        </p:nvSpPr>
        <p:spPr>
          <a:xfrm>
            <a:off x="9820733" y="5382267"/>
            <a:ext cx="17008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>
                <a:solidFill>
                  <a:srgbClr val="3B7EA1"/>
                </a:solidFill>
              </a:rPr>
              <a:t>(Demo)</a:t>
            </a:r>
            <a:endParaRPr sz="32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10112</TotalTime>
  <Words>533</Words>
  <Application>Microsoft Macintosh PowerPoint</Application>
  <PresentationFormat>Widescreen</PresentationFormat>
  <Paragraphs>111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Helvetica Neue Light</vt:lpstr>
      <vt:lpstr>Office Theme</vt:lpstr>
      <vt:lpstr>CompSci 190: Lecture 12: Predictions</vt:lpstr>
      <vt:lpstr>Comparing Mean and Median </vt:lpstr>
      <vt:lpstr>How Big are Most of the Values?</vt:lpstr>
      <vt:lpstr>Chebyshev’s Bounds</vt:lpstr>
      <vt:lpstr>Standard Units</vt:lpstr>
      <vt:lpstr>Discussion Question</vt:lpstr>
      <vt:lpstr>Bell Curve</vt:lpstr>
      <vt:lpstr>Bounds and Normal Approximations</vt:lpstr>
      <vt:lpstr>A “Central” Area</vt:lpstr>
      <vt:lpstr>Why use the Standard Deviation?</vt:lpstr>
      <vt:lpstr>Prediction Problems</vt:lpstr>
      <vt:lpstr>Relation Between Two Variables</vt:lpstr>
      <vt:lpstr>The Correlation Coefficient r</vt:lpstr>
      <vt:lpstr>Definition of r</vt:lpstr>
      <vt:lpstr>Interpreting r</vt:lpstr>
      <vt:lpstr>Interpreting r</vt:lpstr>
      <vt:lpstr>Interpreting r</vt:lpstr>
      <vt:lpstr>Interpreting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CompSci 190: Error Probabilities</dc:title>
  <dc:creator>Jeffrey Forbes, Ph.D.</dc:creator>
  <cp:lastModifiedBy>Forbes, Jeffrey</cp:lastModifiedBy>
  <cp:revision>21</cp:revision>
  <cp:lastPrinted>2018-11-14T19:49:46Z</cp:lastPrinted>
  <dcterms:created xsi:type="dcterms:W3CDTF">2018-11-12T18:56:58Z</dcterms:created>
  <dcterms:modified xsi:type="dcterms:W3CDTF">2019-03-26T13:36:02Z</dcterms:modified>
</cp:coreProperties>
</file>