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89" r:id="rId3"/>
    <p:sldId id="28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60" r:id="rId14"/>
    <p:sldId id="262" r:id="rId15"/>
    <p:sldId id="263" r:id="rId16"/>
    <p:sldId id="264" r:id="rId17"/>
    <p:sldId id="265" r:id="rId18"/>
    <p:sldId id="268" r:id="rId19"/>
    <p:sldId id="269" r:id="rId20"/>
    <p:sldId id="280" r:id="rId21"/>
    <p:sldId id="281" r:id="rId22"/>
    <p:sldId id="282" r:id="rId23"/>
    <p:sldId id="283" r:id="rId24"/>
    <p:sldId id="284" r:id="rId25"/>
    <p:sldId id="285" r:id="rId26"/>
    <p:sldId id="267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6"/>
    <a:srgbClr val="CA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3188"/>
  </p:normalViewPr>
  <p:slideViewPr>
    <p:cSldViewPr snapToGrid="0" snapToObjects="1">
      <p:cViewPr varScale="1">
        <p:scale>
          <a:sx n="93" d="100"/>
          <a:sy n="93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d2f1fc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d2f1fc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7a03c3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7a03c3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1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7a03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7a03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c133c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c133c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6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bd2f1fc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bd2f1fc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45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c1d02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c1d02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9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c133cb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c133cb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8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c133cb4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c133cb4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c133cb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c133cb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96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636cad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636cad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8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6636cad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6636cad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9b976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89b976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699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c92005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c92005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82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c92005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c92005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06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92005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c92005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66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6636ca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6636ca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09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6636cad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6636cad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17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6636ca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6636ca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23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89b976e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89b976e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2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89b976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89b976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89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89b976e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89b976e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26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9b976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9b976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2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89b976e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89b976e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43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89b976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89b976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2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a7a03c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a7a03c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6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6" name="Google Shape;116;p27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7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s19-0328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oDS-s19-0328-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116: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Lecture 10: Prediction -Regression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March 28,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3/28/19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Regression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55" name="Google Shape;255;p44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0.5</a:t>
            </a:r>
            <a:endParaRPr sz="3200"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84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62" name="Google Shape;262;p45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0.2</a:t>
            </a:r>
            <a:endParaRPr sz="3200"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45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20589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3130091" y="3281919"/>
            <a:ext cx="1965200" cy="1510800"/>
            <a:chOff x="2347568" y="2461439"/>
            <a:chExt cx="1473900" cy="1133100"/>
          </a:xfrm>
        </p:grpSpPr>
        <p:cxnSp>
          <p:nvCxnSpPr>
            <p:cNvPr id="136" name="Google Shape;136;p28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28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138" name="Google Shape;138;p28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28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Algebra! Equation of a Line</a:t>
            </a:r>
            <a:endParaRPr dirty="0"/>
          </a:p>
        </p:txBody>
      </p:sp>
      <p:pic>
        <p:nvPicPr>
          <p:cNvPr id="141" name="Google Shape;141;p28" descr="Screen Shot 2017-11-06 at 9.41.2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984" y="3157471"/>
            <a:ext cx="4191000" cy="128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 descr="Screen Shot 2017-11-06 at 9.44.24 AM.png"/>
          <p:cNvPicPr preferRelativeResize="0"/>
          <p:nvPr/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2058933" y="21798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b)</a:t>
            </a:r>
            <a:endParaRPr sz="3200" b="1"/>
          </a:p>
        </p:txBody>
      </p:sp>
      <p:grpSp>
        <p:nvGrpSpPr>
          <p:cNvPr id="148" name="Google Shape;148;p29"/>
          <p:cNvGrpSpPr/>
          <p:nvPr/>
        </p:nvGrpSpPr>
        <p:grpSpPr>
          <a:xfrm>
            <a:off x="3130091" y="2265919"/>
            <a:ext cx="1965200" cy="1510800"/>
            <a:chOff x="2347568" y="2461439"/>
            <a:chExt cx="1473900" cy="1133100"/>
          </a:xfrm>
        </p:grpSpPr>
        <p:cxnSp>
          <p:nvCxnSpPr>
            <p:cNvPr id="149" name="Google Shape;149;p29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9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151" name="Google Shape;151;p29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9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Algebra! Equation of a Line</a:t>
            </a:r>
            <a:endParaRPr dirty="0"/>
          </a:p>
        </p:txBody>
      </p:sp>
      <p:pic>
        <p:nvPicPr>
          <p:cNvPr id="154" name="Google Shape;154;p29" descr="Screen Shot 2017-11-06 at 9.45.4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117" y="3147204"/>
            <a:ext cx="57531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2331324" y="3123485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/>
              <a:t>b</a:t>
            </a:r>
            <a:endParaRPr sz="3200" b="1"/>
          </a:p>
        </p:txBody>
      </p:sp>
      <p:cxnSp>
        <p:nvCxnSpPr>
          <p:cNvPr id="156" name="Google Shape;156;p29"/>
          <p:cNvCxnSpPr>
            <a:cxnSpLocks/>
          </p:cNvCxnSpPr>
          <p:nvPr/>
        </p:nvCxnSpPr>
        <p:spPr>
          <a:xfrm>
            <a:off x="3197133" y="2947033"/>
            <a:ext cx="0" cy="10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81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772100" y="1188133"/>
            <a:ext cx="3390400" cy="10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Standard Units</a:t>
            </a:r>
            <a:endParaRPr sz="32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20589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3130091" y="3281919"/>
            <a:ext cx="1965200" cy="1510800"/>
            <a:chOff x="2347568" y="2461439"/>
            <a:chExt cx="1473900" cy="1133100"/>
          </a:xfrm>
        </p:grpSpPr>
        <p:cxnSp>
          <p:nvCxnSpPr>
            <p:cNvPr id="171" name="Google Shape;171;p31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31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173" name="Google Shape;173;p31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31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175" name="Google Shape;175;p31"/>
          <p:cNvSpPr/>
          <p:nvPr/>
        </p:nvSpPr>
        <p:spPr>
          <a:xfrm>
            <a:off x="3607033" y="26897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31"/>
          <p:cNvSpPr/>
          <p:nvPr/>
        </p:nvSpPr>
        <p:spPr>
          <a:xfrm>
            <a:off x="4724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31"/>
          <p:cNvSpPr/>
          <p:nvPr/>
        </p:nvSpPr>
        <p:spPr>
          <a:xfrm>
            <a:off x="4318233" y="43153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31"/>
          <p:cNvSpPr/>
          <p:nvPr/>
        </p:nvSpPr>
        <p:spPr>
          <a:xfrm>
            <a:off x="3200633" y="4416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31"/>
          <p:cNvSpPr/>
          <p:nvPr/>
        </p:nvSpPr>
        <p:spPr>
          <a:xfrm>
            <a:off x="2997433" y="46201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180;p31"/>
          <p:cNvSpPr/>
          <p:nvPr/>
        </p:nvSpPr>
        <p:spPr>
          <a:xfrm>
            <a:off x="19814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31"/>
          <p:cNvSpPr/>
          <p:nvPr/>
        </p:nvSpPr>
        <p:spPr>
          <a:xfrm>
            <a:off x="3302233" y="3502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31"/>
          <p:cNvSpPr/>
          <p:nvPr/>
        </p:nvSpPr>
        <p:spPr>
          <a:xfrm>
            <a:off x="1778233" y="4518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6461701" y="1188134"/>
            <a:ext cx="5302807" cy="4981167"/>
            <a:chOff x="4846275" y="891100"/>
            <a:chExt cx="3977105" cy="3735875"/>
          </a:xfrm>
        </p:grpSpPr>
        <p:sp>
          <p:nvSpPr>
            <p:cNvPr id="184" name="Google Shape;184;p31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200"/>
                <a:t>Original Units</a:t>
              </a:r>
              <a:endParaRPr sz="3200"/>
            </a:p>
          </p:txBody>
        </p:sp>
        <p:pic>
          <p:nvPicPr>
            <p:cNvPr id="185" name="Google Shape;18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1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667" b="1"/>
                <a:t>(Average x,</a:t>
              </a:r>
              <a:br>
                <a:rPr lang="en" sz="2667" b="1"/>
              </a:br>
              <a:r>
                <a:rPr lang="en" sz="2667" b="1"/>
                <a:t> Average y)</a:t>
              </a:r>
              <a:endParaRPr sz="2667" b="1"/>
            </a:p>
          </p:txBody>
        </p:sp>
        <p:cxnSp>
          <p:nvCxnSpPr>
            <p:cNvPr id="187" name="Google Shape;187;p31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188;p31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SD x</a:t>
              </a:r>
              <a:endParaRPr sz="3200" b="1"/>
            </a:p>
          </p:txBody>
        </p:sp>
        <p:cxnSp>
          <p:nvCxnSpPr>
            <p:cNvPr id="189" name="Google Shape;189;p31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1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 * SD y</a:t>
              </a:r>
              <a:endParaRPr sz="3200" b="1"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29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 Equation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25" y="3601967"/>
            <a:ext cx="6116743" cy="79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t="16283" b="15242"/>
          <a:stretch/>
        </p:blipFill>
        <p:spPr>
          <a:xfrm>
            <a:off x="730034" y="2471367"/>
            <a:ext cx="4432300" cy="306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7541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2825291" y="3281919"/>
            <a:ext cx="1965200" cy="1510800"/>
            <a:chOff x="2347568" y="2461439"/>
            <a:chExt cx="1473900" cy="1133100"/>
          </a:xfrm>
        </p:grpSpPr>
        <p:cxnSp>
          <p:nvCxnSpPr>
            <p:cNvPr id="208" name="Google Shape;208;p32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32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210" name="Google Shape;210;p32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32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302233" y="26897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32"/>
          <p:cNvSpPr/>
          <p:nvPr/>
        </p:nvSpPr>
        <p:spPr>
          <a:xfrm>
            <a:off x="4724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Google Shape;214;p32"/>
          <p:cNvSpPr/>
          <p:nvPr/>
        </p:nvSpPr>
        <p:spPr>
          <a:xfrm>
            <a:off x="4318233" y="43153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" name="Google Shape;215;p32"/>
          <p:cNvSpPr/>
          <p:nvPr/>
        </p:nvSpPr>
        <p:spPr>
          <a:xfrm>
            <a:off x="2895833" y="4416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32"/>
          <p:cNvSpPr/>
          <p:nvPr/>
        </p:nvSpPr>
        <p:spPr>
          <a:xfrm>
            <a:off x="2692633" y="46201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32"/>
          <p:cNvSpPr/>
          <p:nvPr/>
        </p:nvSpPr>
        <p:spPr>
          <a:xfrm>
            <a:off x="1676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32"/>
          <p:cNvSpPr/>
          <p:nvPr/>
        </p:nvSpPr>
        <p:spPr>
          <a:xfrm>
            <a:off x="2997433" y="3502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9" name="Google Shape;219;p32"/>
          <p:cNvSpPr/>
          <p:nvPr/>
        </p:nvSpPr>
        <p:spPr>
          <a:xfrm>
            <a:off x="1473433" y="4518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In standard units, the equation of the regression line is: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6998600" y="4501133"/>
            <a:ext cx="3709600" cy="484800"/>
          </a:xfrm>
          <a:prstGeom prst="wedgeRoundRectCallout">
            <a:avLst>
              <a:gd name="adj1" fmla="val -8077"/>
              <a:gd name="adj2" fmla="val -101176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Correlation coefficient</a:t>
            </a:r>
            <a:endParaRPr sz="2667"/>
          </a:p>
        </p:txBody>
      </p:sp>
      <p:sp>
        <p:nvSpPr>
          <p:cNvPr id="222" name="Google Shape;222;p32"/>
          <p:cNvSpPr/>
          <p:nvPr/>
        </p:nvSpPr>
        <p:spPr>
          <a:xfrm>
            <a:off x="8782067" y="2758200"/>
            <a:ext cx="2906000" cy="484800"/>
          </a:xfrm>
          <a:prstGeom prst="wedgeRoundRectCallout">
            <a:avLst>
              <a:gd name="adj1" fmla="val -7425"/>
              <a:gd name="adj2" fmla="val 106463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Observed value</a:t>
            </a:r>
            <a:endParaRPr sz="2667"/>
          </a:p>
        </p:txBody>
      </p:sp>
      <p:sp>
        <p:nvSpPr>
          <p:cNvPr id="223" name="Google Shape;223;p32"/>
          <p:cNvSpPr/>
          <p:nvPr/>
        </p:nvSpPr>
        <p:spPr>
          <a:xfrm>
            <a:off x="5501833" y="2758200"/>
            <a:ext cx="2338000" cy="484800"/>
          </a:xfrm>
          <a:prstGeom prst="wedgeRoundRectCallout">
            <a:avLst>
              <a:gd name="adj1" fmla="val -32870"/>
              <a:gd name="adj2" fmla="val 10383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Fitted value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40281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 Equation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 dirty="0"/>
              <a:t>In original units, the regression line has this equation:</a:t>
            </a:r>
            <a:endParaRPr dirty="0"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17" y="2165600"/>
            <a:ext cx="11396171" cy="90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3"/>
          <p:cNvGrpSpPr/>
          <p:nvPr/>
        </p:nvGrpSpPr>
        <p:grpSpPr>
          <a:xfrm>
            <a:off x="232200" y="2041667"/>
            <a:ext cx="5400800" cy="2050067"/>
            <a:chOff x="174150" y="1683650"/>
            <a:chExt cx="4050600" cy="1537550"/>
          </a:xfrm>
        </p:grpSpPr>
        <p:sp>
          <p:nvSpPr>
            <p:cNvPr id="232" name="Google Shape;232;p33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28975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y in standard units</a:t>
              </a:r>
              <a:endParaRPr sz="2667"/>
            </a:p>
          </p:txBody>
        </p:sp>
      </p:grpSp>
      <p:grpSp>
        <p:nvGrpSpPr>
          <p:cNvPr id="234" name="Google Shape;234;p33"/>
          <p:cNvGrpSpPr/>
          <p:nvPr/>
        </p:nvGrpSpPr>
        <p:grpSpPr>
          <a:xfrm>
            <a:off x="6928400" y="2041667"/>
            <a:ext cx="5013200" cy="2050067"/>
            <a:chOff x="5196300" y="1683650"/>
            <a:chExt cx="3759900" cy="1537550"/>
          </a:xfrm>
        </p:grpSpPr>
        <p:sp>
          <p:nvSpPr>
            <p:cNvPr id="235" name="Google Shape;235;p33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x in standard units</a:t>
              </a:r>
              <a:endParaRPr sz="2667"/>
            </a:p>
          </p:txBody>
        </p:sp>
      </p:grp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67" y="4916190"/>
            <a:ext cx="11553132" cy="189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115" y="4330695"/>
            <a:ext cx="6647767" cy="560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3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9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 dirty="0"/>
              <a:t>A course has a midterm (</a:t>
            </a:r>
            <a:r>
              <a:rPr lang="en" sz="2933" dirty="0">
                <a:solidFill>
                  <a:srgbClr val="3B7EA1"/>
                </a:solidFill>
              </a:rPr>
              <a:t>average 70; standard deviation 10</a:t>
            </a:r>
            <a:r>
              <a:rPr lang="en" sz="2933" dirty="0"/>
              <a:t>)</a:t>
            </a:r>
            <a:br>
              <a:rPr lang="en" sz="2933" dirty="0"/>
            </a:br>
            <a:r>
              <a:rPr lang="en" sz="2933" dirty="0"/>
              <a:t>and a really hard final (</a:t>
            </a:r>
            <a:r>
              <a:rPr lang="en" sz="2933" dirty="0">
                <a:solidFill>
                  <a:srgbClr val="3B7EA1"/>
                </a:solidFill>
              </a:rPr>
              <a:t>average 50; standard deviation 12</a:t>
            </a:r>
            <a:r>
              <a:rPr lang="en" sz="2933" dirty="0"/>
              <a:t>)</a:t>
            </a:r>
            <a:endParaRPr sz="29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933" dirty="0"/>
              <a:t>If the scatter diagram comparing midterm &amp; final scores for students has a typical oval shape with </a:t>
            </a:r>
            <a:r>
              <a:rPr lang="en" sz="2933" dirty="0">
                <a:solidFill>
                  <a:srgbClr val="3B7EA1"/>
                </a:solidFill>
              </a:rPr>
              <a:t>correlation 0.75</a:t>
            </a:r>
            <a:r>
              <a:rPr lang="en" sz="2933" dirty="0"/>
              <a:t>, then... </a:t>
            </a:r>
            <a:endParaRPr sz="29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933" dirty="0"/>
              <a:t>What do you expect the average final score would be for students who scored</a:t>
            </a:r>
            <a:r>
              <a:rPr lang="en" sz="2933" dirty="0">
                <a:solidFill>
                  <a:srgbClr val="3B7EA1"/>
                </a:solidFill>
              </a:rPr>
              <a:t> 90 on the midterm</a:t>
            </a:r>
            <a:r>
              <a:rPr lang="en" sz="2933" dirty="0"/>
              <a:t>?</a:t>
            </a:r>
            <a:endParaRPr sz="29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933" dirty="0"/>
              <a:t>How about </a:t>
            </a:r>
            <a:r>
              <a:rPr lang="en" sz="2933" dirty="0">
                <a:solidFill>
                  <a:srgbClr val="3B7EA1"/>
                </a:solidFill>
              </a:rPr>
              <a:t>60 on the midterm</a:t>
            </a:r>
            <a:r>
              <a:rPr lang="en" sz="2933" dirty="0"/>
              <a:t>?</a:t>
            </a:r>
            <a:endParaRPr sz="2933" dirty="0"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1344340" y="5065042"/>
            <a:ext cx="9503320" cy="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3B7EA1"/>
                </a:solidFill>
                <a:latin typeface="Courier" pitchFamily="2" charset="0"/>
                <a:hlinkClick r:id="rId3"/>
              </a:rPr>
              <a:t>http://bit.ly/FoDS-s19-0328-1</a:t>
            </a:r>
            <a:endParaRPr sz="4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Error in Estimation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</a:rPr>
              <a:t>error = actual value − estimate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 dirty="0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dirty="0"/>
              <a:t>Typically, some errors are positive and some negative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1333" dirty="0"/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dirty="0"/>
              <a:t>To measure the rough size of the errors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0000FF"/>
                </a:solidFill>
              </a:rPr>
              <a:t>square </a:t>
            </a:r>
            <a:r>
              <a:rPr lang="en" dirty="0">
                <a:solidFill>
                  <a:srgbClr val="000000"/>
                </a:solidFill>
              </a:rPr>
              <a:t>the</a:t>
            </a:r>
            <a:r>
              <a:rPr lang="en" b="1" dirty="0">
                <a:solidFill>
                  <a:srgbClr val="0000FF"/>
                </a:solidFill>
              </a:rPr>
              <a:t> errors</a:t>
            </a:r>
            <a:r>
              <a:rPr lang="en" dirty="0"/>
              <a:t> to eliminate cancellation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take the </a:t>
            </a:r>
            <a:r>
              <a:rPr lang="en" b="1" dirty="0">
                <a:solidFill>
                  <a:srgbClr val="0000FF"/>
                </a:solidFill>
              </a:rPr>
              <a:t>mean</a:t>
            </a:r>
            <a:r>
              <a:rPr lang="en" dirty="0"/>
              <a:t> of the squared errors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take the square </a:t>
            </a:r>
            <a:r>
              <a:rPr lang="en" b="1" dirty="0">
                <a:solidFill>
                  <a:srgbClr val="0000FF"/>
                </a:solidFill>
              </a:rPr>
              <a:t>root</a:t>
            </a:r>
            <a:r>
              <a:rPr lang="en" dirty="0"/>
              <a:t> to fix the units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0000FF"/>
                </a:solidFill>
              </a:rPr>
              <a:t>Root Mean Square Erro</a:t>
            </a:r>
            <a:r>
              <a:rPr lang="en" b="1" dirty="0">
                <a:solidFill>
                  <a:schemeClr val="accent1"/>
                </a:solidFill>
              </a:rPr>
              <a:t>r</a:t>
            </a:r>
            <a:r>
              <a:rPr lang="en" dirty="0"/>
              <a:t> (</a:t>
            </a:r>
            <a:r>
              <a:rPr lang="en" dirty="0" err="1"/>
              <a:t>rmse</a:t>
            </a:r>
            <a:r>
              <a:rPr lang="en" dirty="0"/>
              <a:t>)</a:t>
            </a:r>
            <a:endParaRPr dirty="0"/>
          </a:p>
        </p:txBody>
      </p:sp>
      <p:sp>
        <p:nvSpPr>
          <p:cNvPr id="263" name="Google Shape;263;p37"/>
          <p:cNvSpPr txBox="1"/>
          <p:nvPr/>
        </p:nvSpPr>
        <p:spPr>
          <a:xfrm>
            <a:off x="5267000" y="5569333"/>
            <a:ext cx="1658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Least Squares Line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Minimizes the root mean squared error (rmse) among all lines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Equivalently, minimizes the mean squared error (mse) among all lines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Names: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“Best fit” line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Least squares line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Regression 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9723433" y="5125533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652A-C49A-2F4D-BD28-97BB236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6C664-9CD8-0640-BEBB-2599C27CF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4 – 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Project Proposals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4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Numerical Optimization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Numerical minimization is approximate but effective</a:t>
            </a:r>
            <a:endParaRPr/>
          </a:p>
          <a:p>
            <a:r>
              <a:rPr lang="en"/>
              <a:t>Lots of machine learning uses numerical minimization</a:t>
            </a:r>
            <a:endParaRPr/>
          </a:p>
          <a:p>
            <a:r>
              <a:rPr lang="en"/>
              <a:t>If the function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mse(a, b)</a:t>
            </a:r>
            <a:r>
              <a:rPr lang="en"/>
              <a:t>returns the mse of estimation using the line “estimate = a</a:t>
            </a:r>
            <a:r>
              <a:rPr lang="en" i="1"/>
              <a:t>x</a:t>
            </a:r>
            <a:r>
              <a:rPr lang="en"/>
              <a:t> + b”,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minimize(mse)</a:t>
            </a:r>
            <a:r>
              <a:rPr lang="en"/>
              <a:t>returns array </a:t>
            </a:r>
            <a:r>
              <a:rPr lang="en">
                <a:solidFill>
                  <a:srgbClr val="0000FF"/>
                </a:solidFill>
              </a:rPr>
              <a:t>[a₀, b₀]</a:t>
            </a:r>
            <a:endParaRPr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a₀</a:t>
            </a:r>
            <a:r>
              <a:rPr lang="en"/>
              <a:t> is the slope and </a:t>
            </a:r>
            <a:r>
              <a:rPr lang="en">
                <a:solidFill>
                  <a:srgbClr val="0000FF"/>
                </a:solidFill>
              </a:rPr>
              <a:t>b₀</a:t>
            </a:r>
            <a:r>
              <a:rPr lang="en"/>
              <a:t> the intercept of the line that minimizes the mse among lines with arbitrary slope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and arbitrary intercept 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(that is, among all lines)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9846800" y="5588133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2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94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“Model”: Signal + Noise</a:t>
            </a:r>
            <a:endParaRPr/>
          </a:p>
        </p:txBody>
      </p:sp>
      <p:cxnSp>
        <p:nvCxnSpPr>
          <p:cNvPr id="134" name="Google Shape;134;p28"/>
          <p:cNvCxnSpPr/>
          <p:nvPr/>
        </p:nvCxnSpPr>
        <p:spPr>
          <a:xfrm rot="10800000" flipH="1">
            <a:off x="2393000" y="1964900"/>
            <a:ext cx="7406000" cy="38456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8"/>
          <p:cNvSpPr/>
          <p:nvPr/>
        </p:nvSpPr>
        <p:spPr>
          <a:xfrm>
            <a:off x="3543400" y="30732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28"/>
          <p:cNvSpPr/>
          <p:nvPr/>
        </p:nvSpPr>
        <p:spPr>
          <a:xfrm>
            <a:off x="9103733" y="2487133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8"/>
          <p:cNvSpPr/>
          <p:nvPr/>
        </p:nvSpPr>
        <p:spPr>
          <a:xfrm>
            <a:off x="5813867" y="5074967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8"/>
          <p:cNvSpPr/>
          <p:nvPr/>
        </p:nvSpPr>
        <p:spPr>
          <a:xfrm>
            <a:off x="6823133" y="19649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9" name="Google Shape;139;p28"/>
          <p:cNvCxnSpPr>
            <a:stCxn id="135" idx="4"/>
          </p:cNvCxnSpPr>
          <p:nvPr/>
        </p:nvCxnSpPr>
        <p:spPr>
          <a:xfrm>
            <a:off x="3703000" y="3426000"/>
            <a:ext cx="25200" cy="1679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>
            <a:stCxn id="137" idx="0"/>
          </p:cNvCxnSpPr>
          <p:nvPr/>
        </p:nvCxnSpPr>
        <p:spPr>
          <a:xfrm rot="10800000" flipH="1">
            <a:off x="5973467" y="3980167"/>
            <a:ext cx="4800" cy="1094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8"/>
          <p:cNvCxnSpPr>
            <a:stCxn id="138" idx="4"/>
          </p:cNvCxnSpPr>
          <p:nvPr/>
        </p:nvCxnSpPr>
        <p:spPr>
          <a:xfrm>
            <a:off x="6982733" y="2317700"/>
            <a:ext cx="20000" cy="110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>
            <a:stCxn id="136" idx="0"/>
          </p:cNvCxnSpPr>
          <p:nvPr/>
        </p:nvCxnSpPr>
        <p:spPr>
          <a:xfrm rot="10800000" flipH="1">
            <a:off x="9263333" y="2216733"/>
            <a:ext cx="6800" cy="27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8"/>
          <p:cNvSpPr/>
          <p:nvPr/>
        </p:nvSpPr>
        <p:spPr>
          <a:xfrm>
            <a:off x="609600" y="1621767"/>
            <a:ext cx="2747600" cy="3453200"/>
          </a:xfrm>
          <a:prstGeom prst="wedgeRoundRectCallout">
            <a:avLst>
              <a:gd name="adj1" fmla="val 61212"/>
              <a:gd name="adj2" fmla="val 274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Distance drawn at random from normal distribution with mean 0</a:t>
            </a:r>
            <a:endParaRPr sz="3200"/>
          </a:p>
        </p:txBody>
      </p:sp>
      <p:sp>
        <p:nvSpPr>
          <p:cNvPr id="144" name="Google Shape;144;p28"/>
          <p:cNvSpPr/>
          <p:nvPr/>
        </p:nvSpPr>
        <p:spPr>
          <a:xfrm>
            <a:off x="6696600" y="3828767"/>
            <a:ext cx="3978800" cy="2387200"/>
          </a:xfrm>
          <a:prstGeom prst="wedgeRoundRectCallout">
            <a:avLst>
              <a:gd name="adj1" fmla="val -63962"/>
              <a:gd name="adj2" fmla="val -20944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Another distance drawn independently from the same normal distribution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50375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94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What We Get to See</a:t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3543400" y="30732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29"/>
          <p:cNvSpPr/>
          <p:nvPr/>
        </p:nvSpPr>
        <p:spPr>
          <a:xfrm>
            <a:off x="9103733" y="2487133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29"/>
          <p:cNvSpPr/>
          <p:nvPr/>
        </p:nvSpPr>
        <p:spPr>
          <a:xfrm>
            <a:off x="5813867" y="5074967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29"/>
          <p:cNvSpPr/>
          <p:nvPr/>
        </p:nvSpPr>
        <p:spPr>
          <a:xfrm>
            <a:off x="6823133" y="19649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29"/>
          <p:cNvSpPr txBox="1"/>
          <p:nvPr/>
        </p:nvSpPr>
        <p:spPr>
          <a:xfrm>
            <a:off x="9673000" y="5323467"/>
            <a:ext cx="9672800" cy="1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325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254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Prediction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3B7EA1"/>
                </a:solidFill>
              </a:rPr>
              <a:t>If the data come from the regression model,</a:t>
            </a:r>
            <a:endParaRPr>
              <a:solidFill>
                <a:srgbClr val="3B7EA1"/>
              </a:solidFill>
            </a:endParaRPr>
          </a:p>
          <a:p>
            <a:pPr marL="1219170">
              <a:spcBef>
                <a:spcPts val="533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regression line is close to true line</a:t>
            </a:r>
            <a:endParaRPr>
              <a:solidFill>
                <a:srgbClr val="000000"/>
              </a:solidFill>
            </a:endParaRPr>
          </a:p>
          <a:p>
            <a:pPr marL="1219170"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Given a new value of </a:t>
            </a:r>
            <a:r>
              <a:rPr lang="en" i="1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predict y by finding the point on the regression line at that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254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Confidence Interval for Prediction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3B7EA1"/>
              </a:buClr>
            </a:pPr>
            <a:r>
              <a:rPr lang="en" b="1">
                <a:solidFill>
                  <a:srgbClr val="3B7EA1"/>
                </a:solidFill>
              </a:rPr>
              <a:t>Bootstrap the scatter plot</a:t>
            </a:r>
            <a:endParaRPr b="1">
              <a:solidFill>
                <a:srgbClr val="3B7EA1"/>
              </a:solidFill>
            </a:endParaRPr>
          </a:p>
          <a:p>
            <a:pPr>
              <a:buClr>
                <a:srgbClr val="3B7EA1"/>
              </a:buClr>
            </a:pPr>
            <a:r>
              <a:rPr lang="en" b="1">
                <a:solidFill>
                  <a:srgbClr val="3B7EA1"/>
                </a:solidFill>
              </a:rPr>
              <a:t>Get a prediction for </a:t>
            </a:r>
            <a:r>
              <a:rPr lang="en" b="1" i="1">
                <a:solidFill>
                  <a:srgbClr val="3B7EA1"/>
                </a:solidFill>
              </a:rPr>
              <a:t>y</a:t>
            </a:r>
            <a:r>
              <a:rPr lang="en" b="1">
                <a:solidFill>
                  <a:srgbClr val="3B7EA1"/>
                </a:solidFill>
              </a:rPr>
              <a:t> using the regression line that goes through the resampled plot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Repeat the two steps above many times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Draw the empirical histogram of all the predictions.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Get the “middle 95%” interval.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That’s an approximate 95% confidence interval for the predicted value of </a:t>
            </a:r>
            <a:r>
              <a:rPr lang="en" i="1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.</a:t>
            </a:r>
            <a:endParaRPr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9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Predictions at Different Values of </a:t>
            </a:r>
            <a:r>
              <a:rPr lang="en" i="1"/>
              <a:t>x</a:t>
            </a:r>
            <a:endParaRPr i="1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09600" y="2064033"/>
            <a:ext cx="10972800" cy="36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Since </a:t>
            </a:r>
            <a:r>
              <a:rPr lang="en" i="1"/>
              <a:t>y</a:t>
            </a:r>
            <a:r>
              <a:rPr lang="en"/>
              <a:t> is correlated with </a:t>
            </a:r>
            <a:r>
              <a:rPr lang="en" i="1"/>
              <a:t>x</a:t>
            </a:r>
            <a:r>
              <a:rPr lang="en"/>
              <a:t>, the predicted values of </a:t>
            </a:r>
            <a:r>
              <a:rPr lang="en" i="1"/>
              <a:t>y</a:t>
            </a:r>
            <a:r>
              <a:rPr lang="en"/>
              <a:t> depend on the value of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The width of the prediction interval also depends on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Typically, intervals are wider for values of </a:t>
            </a:r>
            <a:r>
              <a:rPr lang="en" i="1"/>
              <a:t>x</a:t>
            </a:r>
            <a:r>
              <a:rPr lang="en"/>
              <a:t> that are further away from the mean of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11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Confidence Interval for True Slope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B7EA1"/>
                </a:solidFill>
              </a:rPr>
              <a:t>Bootstrap the scatter plot.</a:t>
            </a:r>
            <a:endParaRPr b="1">
              <a:solidFill>
                <a:srgbClr val="3B7EA1"/>
              </a:solidFill>
            </a:endParaRPr>
          </a:p>
          <a:p>
            <a:r>
              <a:rPr lang="en" b="1">
                <a:solidFill>
                  <a:srgbClr val="3B7EA1"/>
                </a:solidFill>
              </a:rPr>
              <a:t>Find the slope of the regression line through the bootstrapped plot.</a:t>
            </a:r>
            <a:endParaRPr b="1">
              <a:solidFill>
                <a:srgbClr val="3B7EA1"/>
              </a:solidFill>
            </a:endParaRPr>
          </a:p>
          <a:p>
            <a:r>
              <a:rPr lang="en"/>
              <a:t>Repeat.</a:t>
            </a:r>
            <a:endParaRPr/>
          </a:p>
          <a:p>
            <a:r>
              <a:rPr lang="en"/>
              <a:t>Draw the empirical histogram of all the generated slopes.</a:t>
            </a:r>
            <a:endParaRPr/>
          </a:p>
          <a:p>
            <a:r>
              <a:rPr lang="en"/>
              <a:t>Get the “middle 95%” interval.</a:t>
            </a:r>
            <a:endParaRPr/>
          </a:p>
          <a:p>
            <a:r>
              <a:rPr lang="en"/>
              <a:t>That’s an approximate 95% confidence interval for the slope of the true line.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06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250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Rain on the Regression Parade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27" y="4562460"/>
            <a:ext cx="1733933" cy="173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 rotWithShape="1">
          <a:blip r:embed="rId4">
            <a:alphaModFix/>
          </a:blip>
          <a:srcRect l="20985" t="17178" r="21894" b="9222"/>
          <a:stretch/>
        </p:blipFill>
        <p:spPr>
          <a:xfrm>
            <a:off x="5081284" y="4562467"/>
            <a:ext cx="2029433" cy="1733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/>
          <p:nvPr/>
        </p:nvSpPr>
        <p:spPr>
          <a:xfrm>
            <a:off x="747700" y="1297033"/>
            <a:ext cx="3540000" cy="2884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We observed a slope based on our sample of points.</a:t>
            </a:r>
            <a:endParaRPr sz="3200"/>
          </a:p>
        </p:txBody>
      </p:sp>
      <p:sp>
        <p:nvSpPr>
          <p:cNvPr id="206" name="Google Shape;206;p37"/>
          <p:cNvSpPr/>
          <p:nvPr/>
        </p:nvSpPr>
        <p:spPr>
          <a:xfrm>
            <a:off x="4478700" y="1327633"/>
            <a:ext cx="3540000" cy="2822800"/>
          </a:xfrm>
          <a:prstGeom prst="wedgeRoundRectCallout">
            <a:avLst>
              <a:gd name="adj1" fmla="val -7975"/>
              <a:gd name="adj2" fmla="val 64362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But what if the sample scatter plot got its slope just by chance?</a:t>
            </a:r>
            <a:endParaRPr sz="3200"/>
          </a:p>
        </p:txBody>
      </p:sp>
      <p:sp>
        <p:nvSpPr>
          <p:cNvPr id="207" name="Google Shape;207;p37"/>
          <p:cNvSpPr/>
          <p:nvPr/>
        </p:nvSpPr>
        <p:spPr>
          <a:xfrm>
            <a:off x="8209700" y="1297033"/>
            <a:ext cx="3280400" cy="2548400"/>
          </a:xfrm>
          <a:prstGeom prst="wedgeRoundRectCallout">
            <a:avLst>
              <a:gd name="adj1" fmla="val 7012"/>
              <a:gd name="adj2" fmla="val 6616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What if the true line is actually FLAT?</a:t>
            </a:r>
            <a:endParaRPr sz="3200"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7833" y="4302233"/>
            <a:ext cx="1900467" cy="1900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62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Test Whether There Really is a Slope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B7EA1"/>
                </a:solidFill>
              </a:rPr>
              <a:t>Null hypothesis:</a:t>
            </a:r>
            <a:r>
              <a:rPr lang="en"/>
              <a:t> The slope of the true line is 0.</a:t>
            </a:r>
            <a:endParaRPr/>
          </a:p>
          <a:p>
            <a:r>
              <a:rPr lang="en" b="1">
                <a:solidFill>
                  <a:srgbClr val="3B7EA1"/>
                </a:solidFill>
              </a:rPr>
              <a:t>Alternative hypothesis:</a:t>
            </a:r>
            <a:r>
              <a:rPr lang="en"/>
              <a:t> No, it’s not.</a:t>
            </a:r>
            <a:endParaRPr/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3B7EA1"/>
                </a:solidFill>
              </a:rPr>
              <a:t>Method:</a:t>
            </a:r>
            <a:endParaRPr>
              <a:solidFill>
                <a:srgbClr val="3B7EA1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Construct a bootstrap confidence interval for the true slope.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If the interval doesn’t contain 0, reject the null hypothesis.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If the interval does contain 0, there isn’t enough evidence to reject the null hypothesis.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3E7-627F-2743-A07E-3F8EEFF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3B31-EDA8-1044-9B0B-94DE0732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of question(s) of interest to you</a:t>
            </a:r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Who is on your project team?</a:t>
            </a:r>
          </a:p>
          <a:p>
            <a:pPr lvl="1"/>
            <a:r>
              <a:rPr lang="en-US" dirty="0"/>
              <a:t>What generally do you hope to address?</a:t>
            </a:r>
          </a:p>
          <a:p>
            <a:endParaRPr lang="en-US" dirty="0"/>
          </a:p>
          <a:p>
            <a:r>
              <a:rPr lang="en-US" dirty="0"/>
              <a:t>By April 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dirty="0"/>
              <a:t> question will you address?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/>
              <a:t> will you address those questions?</a:t>
            </a:r>
          </a:p>
        </p:txBody>
      </p:sp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04E28310-DBD1-A249-8E96-319EA7B1A714}"/>
              </a:ext>
            </a:extLst>
          </p:cNvPr>
          <p:cNvSpPr txBox="1"/>
          <p:nvPr/>
        </p:nvSpPr>
        <p:spPr>
          <a:xfrm>
            <a:off x="1850480" y="1130351"/>
            <a:ext cx="9503320" cy="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3B7EA1"/>
                </a:solidFill>
                <a:latin typeface="Courier" pitchFamily="2" charset="0"/>
                <a:hlinkClick r:id="rId2"/>
              </a:rPr>
              <a:t>http://bit.ly/FoDS-s19-0328-2</a:t>
            </a:r>
            <a:endParaRPr sz="4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4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90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46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558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93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921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902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9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</a:t>
            </a:r>
            <a:endParaRPr sz="2400"/>
          </a:p>
        </p:txBody>
      </p:sp>
      <p:sp>
        <p:nvSpPr>
          <p:cNvPr id="142" name="Google Shape;142;p28"/>
          <p:cNvSpPr txBox="1"/>
          <p:nvPr/>
        </p:nvSpPr>
        <p:spPr>
          <a:xfrm>
            <a:off x="28114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0.2</a:t>
            </a:r>
            <a:endParaRPr sz="2400"/>
          </a:p>
        </p:txBody>
      </p:sp>
      <p:sp>
        <p:nvSpPr>
          <p:cNvPr id="143" name="Google Shape;143;p28"/>
          <p:cNvSpPr txBox="1"/>
          <p:nvPr/>
        </p:nvSpPr>
        <p:spPr>
          <a:xfrm>
            <a:off x="46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0.5</a:t>
            </a:r>
            <a:endParaRPr sz="2400"/>
          </a:p>
        </p:txBody>
      </p:sp>
      <p:sp>
        <p:nvSpPr>
          <p:cNvPr id="144" name="Google Shape;144;p28"/>
          <p:cNvSpPr txBox="1"/>
          <p:nvPr/>
        </p:nvSpPr>
        <p:spPr>
          <a:xfrm>
            <a:off x="6499717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0.8</a:t>
            </a:r>
            <a:endParaRPr sz="2400"/>
          </a:p>
        </p:txBody>
      </p:sp>
      <p:sp>
        <p:nvSpPr>
          <p:cNvPr id="145" name="Google Shape;145;p28"/>
          <p:cNvSpPr txBox="1"/>
          <p:nvPr/>
        </p:nvSpPr>
        <p:spPr>
          <a:xfrm>
            <a:off x="8326150" y="5703200"/>
            <a:ext cx="1383259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r = 0.99</a:t>
            </a:r>
            <a:endParaRPr sz="2400" dirty="0"/>
          </a:p>
        </p:txBody>
      </p:sp>
      <p:sp>
        <p:nvSpPr>
          <p:cNvPr id="146" name="Google Shape;146;p28"/>
          <p:cNvSpPr txBox="1"/>
          <p:nvPr/>
        </p:nvSpPr>
        <p:spPr>
          <a:xfrm>
            <a:off x="1017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-0.5</a:t>
            </a:r>
            <a:endParaRPr sz="2400"/>
          </a:p>
        </p:txBody>
      </p:sp>
      <p:sp>
        <p:nvSpPr>
          <p:cNvPr id="22" name="Google Shape;158;p29">
            <a:extLst>
              <a:ext uri="{FF2B5EF4-FFF2-40B4-BE49-F238E27FC236}">
                <a16:creationId xmlns:a16="http://schemas.microsoft.com/office/drawing/2014/main" id="{41DCC6EB-2A65-1E42-A8D1-6E309CAA914E}"/>
              </a:ext>
            </a:extLst>
          </p:cNvPr>
          <p:cNvSpPr txBox="1"/>
          <p:nvPr/>
        </p:nvSpPr>
        <p:spPr>
          <a:xfrm>
            <a:off x="745370" y="1334770"/>
            <a:ext cx="8719078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/>
              <a:t>Correlation Coefficient</a:t>
            </a:r>
            <a:r>
              <a:rPr lang="en" sz="3200" dirty="0"/>
              <a:t> (</a:t>
            </a:r>
            <a:r>
              <a:rPr lang="en" sz="3200" i="1" dirty="0"/>
              <a:t>r</a:t>
            </a:r>
            <a:r>
              <a:rPr lang="en" sz="3200" dirty="0"/>
              <a:t>)   = average(</a:t>
            </a:r>
            <a:r>
              <a:rPr lang="e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" sz="3200" dirty="0"/>
              <a:t> * </a:t>
            </a:r>
            <a:r>
              <a:rPr lang="e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" sz="3200" dirty="0"/>
              <a:t>)</a:t>
            </a:r>
            <a:endParaRPr sz="3200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1AC1D7C-A3D0-9E42-98D3-229CDF2D4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231" y="2235970"/>
            <a:ext cx="9772341" cy="19870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B9D406-5EBB-054F-8CEB-DD3ED7BB29F0}"/>
              </a:ext>
            </a:extLst>
          </p:cNvPr>
          <p:cNvSpPr/>
          <p:nvPr/>
        </p:nvSpPr>
        <p:spPr>
          <a:xfrm>
            <a:off x="2118746" y="2711406"/>
            <a:ext cx="8313727" cy="425764"/>
          </a:xfrm>
          <a:prstGeom prst="rect">
            <a:avLst/>
          </a:prstGeom>
          <a:solidFill>
            <a:srgbClr val="F7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A45F2-9854-AC4E-BE77-BE8E2F48AE55}"/>
              </a:ext>
            </a:extLst>
          </p:cNvPr>
          <p:cNvSpPr/>
          <p:nvPr/>
        </p:nvSpPr>
        <p:spPr>
          <a:xfrm>
            <a:off x="2112484" y="3771539"/>
            <a:ext cx="8313727" cy="425764"/>
          </a:xfrm>
          <a:prstGeom prst="rect">
            <a:avLst/>
          </a:prstGeom>
          <a:solidFill>
            <a:srgbClr val="F7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45" grpId="0"/>
      <p:bldP spid="146" grpId="0"/>
      <p:bldP spid="2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Galton's Heights</a:t>
            </a:r>
            <a:endParaRPr i="1"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2" y="1397000"/>
            <a:ext cx="46863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71E6838-4263-EF4C-8E58-F398B169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39" y="1522567"/>
            <a:ext cx="7162800" cy="20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Galton's Heights</a:t>
            </a:r>
            <a:endParaRPr i="1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9" y="1364488"/>
            <a:ext cx="46863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EBD0447-B289-3B45-8D56-9BF352AED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1364488"/>
            <a:ext cx="684106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Galton's Heights</a:t>
            </a:r>
            <a:endParaRPr i="1"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8" y="1299972"/>
            <a:ext cx="57150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52D35-74AC-4545-AF66-F721AC79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0" y="2025227"/>
            <a:ext cx="6045200" cy="17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41" name="Google Shape;241;p42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0.99</a:t>
            </a:r>
            <a:endParaRPr sz="320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95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48" name="Google Shape;248;p43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1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13277</TotalTime>
  <Words>816</Words>
  <Application>Microsoft Macintosh PowerPoint</Application>
  <PresentationFormat>Widescreen</PresentationFormat>
  <Paragraphs>143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Times New Roman</vt:lpstr>
      <vt:lpstr>Office Theme</vt:lpstr>
      <vt:lpstr>CompSci 116: Lecture 10: Prediction -Regression</vt:lpstr>
      <vt:lpstr>Up Next</vt:lpstr>
      <vt:lpstr>Project</vt:lpstr>
      <vt:lpstr>The Correlation Coefficient r</vt:lpstr>
      <vt:lpstr>Galton's Heights</vt:lpstr>
      <vt:lpstr>Galton's Heights</vt:lpstr>
      <vt:lpstr>Galton's Heights</vt:lpstr>
      <vt:lpstr>Where is the prediction line?</vt:lpstr>
      <vt:lpstr>Where is the prediction line?</vt:lpstr>
      <vt:lpstr>Where is the prediction line?</vt:lpstr>
      <vt:lpstr>Where is the prediction line?</vt:lpstr>
      <vt:lpstr>Algebra! Equation of a Line</vt:lpstr>
      <vt:lpstr>Algebra! Equation of a Line</vt:lpstr>
      <vt:lpstr>Regression Line</vt:lpstr>
      <vt:lpstr>Regression Line Equation</vt:lpstr>
      <vt:lpstr>Regression Line Equation</vt:lpstr>
      <vt:lpstr>Discussion Question</vt:lpstr>
      <vt:lpstr>Error in Estimation</vt:lpstr>
      <vt:lpstr>Least Squares Line</vt:lpstr>
      <vt:lpstr>Numerical Optimization</vt:lpstr>
      <vt:lpstr>A “Model”: Signal + Noise</vt:lpstr>
      <vt:lpstr>What We Get to See</vt:lpstr>
      <vt:lpstr>Regression Prediction</vt:lpstr>
      <vt:lpstr>Confidence Interval for Prediction</vt:lpstr>
      <vt:lpstr>Predictions at Different Values of x</vt:lpstr>
      <vt:lpstr>Confidence Interval for True Slope</vt:lpstr>
      <vt:lpstr>Rain on the Regression Parade</vt:lpstr>
      <vt:lpstr>Test Whether There Really is a Slope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Forbes, Jeffrey</cp:lastModifiedBy>
  <cp:revision>33</cp:revision>
  <cp:lastPrinted>2019-03-28T18:34:33Z</cp:lastPrinted>
  <dcterms:created xsi:type="dcterms:W3CDTF">2018-11-12T18:56:58Z</dcterms:created>
  <dcterms:modified xsi:type="dcterms:W3CDTF">2019-03-30T17:21:40Z</dcterms:modified>
</cp:coreProperties>
</file>