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80" r:id="rId5"/>
    <p:sldId id="281" r:id="rId6"/>
    <p:sldId id="282" r:id="rId7"/>
    <p:sldId id="264" r:id="rId8"/>
    <p:sldId id="265" r:id="rId9"/>
    <p:sldId id="268" r:id="rId10"/>
    <p:sldId id="28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/>
    <p:restoredTop sz="93197"/>
  </p:normalViewPr>
  <p:slideViewPr>
    <p:cSldViewPr snapToGrid="0" snapToObjects="1">
      <p:cViewPr varScale="1">
        <p:scale>
          <a:sx n="107" d="100"/>
          <a:sy n="107" d="100"/>
        </p:scale>
        <p:origin x="1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4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9908059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9908059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39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90805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90805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13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990805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990805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2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9908059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9908059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89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9908059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9908059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94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9908059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9908059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11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4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21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25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s19-041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FoDS-s19-0411-1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116: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Lecture 12: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April 11,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4/11/18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Decisions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5BF8-A1B9-EC4C-8CAA-142CF71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078192" cy="901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2: Conditional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9399-43F2-4145-BC1B-235A9E3B1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75C84B-8042-A549-922C-55B4ECF30753}"/>
              </a:ext>
            </a:extLst>
          </p:cNvPr>
          <p:cNvSpPr txBox="1">
            <a:spLocks/>
          </p:cNvSpPr>
          <p:nvPr/>
        </p:nvSpPr>
        <p:spPr>
          <a:xfrm>
            <a:off x="1234377" y="1600200"/>
            <a:ext cx="4506686" cy="50229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rtlCol="0" anchor="t" anchorCtr="0">
            <a:normAutofit/>
          </a:bodyPr>
          <a:lstStyle>
            <a:lvl1pPr marL="609585" lvl="0" indent="-507987" algn="l" defTabSz="914400" rtl="0" eaLnBrk="1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●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1219170" lvl="1" indent="-50798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○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828754" lvl="2" indent="-50798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■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Hat with three cards,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Blue</a:t>
            </a:r>
            <a:r>
              <a:rPr lang="en-US"/>
              <a:t> on both sides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 on both sides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/</a:t>
            </a:r>
            <a:r>
              <a:rPr lang="en-US">
                <a:solidFill>
                  <a:srgbClr val="0070C0"/>
                </a:solidFill>
              </a:rPr>
              <a:t>Blue</a:t>
            </a:r>
          </a:p>
          <a:p>
            <a:r>
              <a:rPr lang="en-US"/>
              <a:t>A card is drawn at random from the hat and you see that one side is </a:t>
            </a:r>
            <a:r>
              <a:rPr lang="en-US" b="1">
                <a:solidFill>
                  <a:srgbClr val="0070C0"/>
                </a:solidFill>
              </a:rPr>
              <a:t>blue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5646D4-BBB9-0D40-8CB9-8BC23315D006}"/>
                  </a:ext>
                </a:extLst>
              </p:cNvPr>
              <p:cNvSpPr txBox="1"/>
              <p:nvPr/>
            </p:nvSpPr>
            <p:spPr>
              <a:xfrm>
                <a:off x="6975440" y="1650986"/>
                <a:ext cx="3982184" cy="4679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What is the probability the other side is blue?</a:t>
                </a:r>
                <a:endParaRPr lang="en-US" sz="3600" dirty="0"/>
              </a:p>
              <a:p>
                <a:pPr marL="514350" indent="-514350">
                  <a:buFont typeface="+mj-lt"/>
                  <a:buAutoNum type="alphaLcPeriod"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4000" b="1" dirty="0"/>
              </a:p>
              <a:p>
                <a:pPr marL="514350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4000" b="1" dirty="0"/>
              </a:p>
              <a:p>
                <a:pPr marL="514350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4000" b="1" dirty="0"/>
              </a:p>
              <a:p>
                <a:pPr marL="514350" indent="-514350">
                  <a:buFont typeface="+mj-lt"/>
                  <a:buAutoNum type="alphaLcPeriod"/>
                </a:pPr>
                <a:endParaRPr lang="en-US" sz="4000" b="1" dirty="0"/>
              </a:p>
              <a:p>
                <a:endParaRPr lang="en-US" sz="20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5646D4-BBB9-0D40-8CB9-8BC23315D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40" y="1650986"/>
                <a:ext cx="3982184" cy="4679999"/>
              </a:xfrm>
              <a:prstGeom prst="rect">
                <a:avLst/>
              </a:prstGeom>
              <a:blipFill>
                <a:blip r:embed="rId2"/>
                <a:stretch>
                  <a:fillRect l="-3810" t="-1351" b="-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E86124-8FD0-984C-BB7D-5B9441FB654F}"/>
              </a:ext>
            </a:extLst>
          </p:cNvPr>
          <p:cNvSpPr txBox="1"/>
          <p:nvPr/>
        </p:nvSpPr>
        <p:spPr>
          <a:xfrm>
            <a:off x="2247921" y="1003012"/>
            <a:ext cx="76961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" pitchFamily="2" charset="0"/>
                <a:hlinkClick r:id="rId3"/>
              </a:rPr>
              <a:t>http://bit.ly/FoDS-s19-0411-2</a:t>
            </a:r>
            <a:endParaRPr lang="en-US" sz="32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6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Bayes’ Rule</a:t>
            </a:r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body" idx="1"/>
          </p:nvPr>
        </p:nvSpPr>
        <p:spPr>
          <a:xfrm>
            <a:off x="6161833" y="1295400"/>
            <a:ext cx="5420400" cy="47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00FF"/>
                </a:solidFill>
              </a:rPr>
              <a:t>Posterior probability: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lang="en" dirty="0"/>
              <a:t>P(Third Year | Declared)</a:t>
            </a:r>
            <a:endParaRPr dirty="0"/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lang="en" dirty="0"/>
              <a:t>                 0.4 x 0.8</a:t>
            </a:r>
            <a:endParaRPr dirty="0"/>
          </a:p>
          <a:p>
            <a:pPr marL="0" indent="0">
              <a:buNone/>
            </a:pPr>
            <a:r>
              <a:rPr lang="en" dirty="0"/>
              <a:t>= ----------------------------------</a:t>
            </a:r>
            <a:endParaRPr dirty="0"/>
          </a:p>
          <a:p>
            <a:pPr marL="0" indent="0">
              <a:buNone/>
            </a:pPr>
            <a:r>
              <a:rPr lang="en" dirty="0"/>
              <a:t>      (0.6 x 0.5) + (0.4 x 0.8)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= 0.5161… </a:t>
            </a:r>
            <a:endParaRPr dirty="0"/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98" y="1571467"/>
            <a:ext cx="5752367" cy="3834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1"/>
          <p:cNvSpPr txBox="1"/>
          <p:nvPr/>
        </p:nvSpPr>
        <p:spPr>
          <a:xfrm>
            <a:off x="607300" y="5465667"/>
            <a:ext cx="54508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Pick a student at random.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42223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Purpose of Bayes’ Rule</a:t>
            </a:r>
            <a:endParaRPr/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8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Update your prediction based on new information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In a multi-stage experiment, find the chance of an event at an earlier stage, given the result of a later stage</a:t>
            </a: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5266600" y="5467400"/>
            <a:ext cx="1658800" cy="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075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Example: Doctors &amp; Clinical Tests</a:t>
            </a:r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609600" y="1498600"/>
            <a:ext cx="10972800" cy="28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Out of 1000 patients: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So only 1 / 50.95 of patients with positive test results have the disease.</a:t>
            </a:r>
            <a:endParaRPr/>
          </a:p>
        </p:txBody>
      </p:sp>
      <p:graphicFrame>
        <p:nvGraphicFramePr>
          <p:cNvPr id="222" name="Google Shape;222;p43"/>
          <p:cNvGraphicFramePr/>
          <p:nvPr/>
        </p:nvGraphicFramePr>
        <p:xfrm>
          <a:off x="1441600" y="2556400"/>
          <a:ext cx="9651999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Positive test result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Negative test result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Has disease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Doesn't have disease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49.95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949.05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3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Decisions Under Uncertainty</a:t>
            </a:r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 i="1"/>
              <a:t>Interpretation by Physicians of Clinical Laboratory Results</a:t>
            </a:r>
            <a:r>
              <a:rPr lang="en" sz="2933"/>
              <a:t> (1978)</a:t>
            </a:r>
            <a:endParaRPr sz="2933"/>
          </a:p>
          <a:p>
            <a:pPr indent="0">
              <a:buNone/>
            </a:pPr>
            <a:r>
              <a:rPr lang="en" sz="2933"/>
              <a:t>"We asked 20 house officers, 20 fourth-year medical students and 20 attending physicians, selected in 67 consecutive hallway encounters at four Harvard Medical School teaching hospitals, the following question: </a:t>
            </a:r>
            <a:endParaRPr sz="2933"/>
          </a:p>
          <a:p>
            <a:pPr indent="0">
              <a:buNone/>
            </a:pPr>
            <a:r>
              <a:rPr lang="en" sz="2933"/>
              <a:t>"</a:t>
            </a:r>
            <a:r>
              <a:rPr lang="en" sz="2933">
                <a:solidFill>
                  <a:srgbClr val="3B7EA1"/>
                </a:solidFill>
              </a:rPr>
              <a:t>If a test to detect a disease whose prevalence is 1/1000 has a false positive rate of 5%, what is the chance that a person found to have a positive result actually has the disease, assuming that you know nothing about the person's symptoms or signs?</a:t>
            </a:r>
            <a:r>
              <a:rPr lang="en" sz="2933"/>
              <a:t>"</a:t>
            </a:r>
            <a:endParaRPr sz="2933"/>
          </a:p>
        </p:txBody>
      </p:sp>
    </p:spTree>
    <p:extLst>
      <p:ext uri="{BB962C8B-B14F-4D97-AF65-F5344CB8AC3E}">
        <p14:creationId xmlns:p14="http://schemas.microsoft.com/office/powerpoint/2010/main" val="39125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Decisions Under Uncertainty</a:t>
            </a:r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 i="1"/>
              <a:t>Interpretation by Physicians of Clinical Laboratory Results</a:t>
            </a:r>
            <a:r>
              <a:rPr lang="en" sz="2933"/>
              <a:t> (1978)</a:t>
            </a:r>
            <a:endParaRPr sz="2933"/>
          </a:p>
          <a:p>
            <a:pPr indent="0">
              <a:buNone/>
            </a:pPr>
            <a:r>
              <a:rPr lang="en" sz="2933"/>
              <a:t>"Eleven of 60 participants, or 18%, gave the correct answer. These participants included four of 20 fourth-year students, three of 20 residents in internal medicine and four of 20 attending physicians. The most common answer, given by 27, was that [</a:t>
            </a:r>
            <a:r>
              <a:rPr lang="en" sz="2933">
                <a:solidFill>
                  <a:srgbClr val="3B7EA1"/>
                </a:solidFill>
              </a:rPr>
              <a:t>the chance that a person found to have a positive result actually has the disease]</a:t>
            </a:r>
            <a:r>
              <a:rPr lang="en" sz="2933">
                <a:solidFill>
                  <a:srgbClr val="000000"/>
                </a:solidFill>
              </a:rPr>
              <a:t> was</a:t>
            </a:r>
            <a:r>
              <a:rPr lang="en" sz="2933"/>
              <a:t> 95%.</a:t>
            </a:r>
            <a:endParaRPr sz="2933"/>
          </a:p>
        </p:txBody>
      </p:sp>
    </p:spTree>
    <p:extLst>
      <p:ext uri="{BB962C8B-B14F-4D97-AF65-F5344CB8AC3E}">
        <p14:creationId xmlns:p14="http://schemas.microsoft.com/office/powerpoint/2010/main" val="179705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CFB2-F1A2-554C-95CE-7A53BCC9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FC603-99DF-C748-B5FA-7DA7B162B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457200"/>
            <a:r>
              <a:rPr lang="en-US" dirty="0"/>
              <a:t>P(A): Probability of event A</a:t>
            </a:r>
          </a:p>
          <a:p>
            <a:pPr marL="1123935" lvl="1" indent="-457200"/>
            <a:r>
              <a:rPr lang="en-US" dirty="0"/>
              <a:t>Value in [0,1]</a:t>
            </a:r>
          </a:p>
          <a:p>
            <a:pPr marL="1123935" lvl="1" indent="-457200"/>
            <a:r>
              <a:rPr lang="en-US" dirty="0"/>
              <a:t>How likely is A to happen?</a:t>
            </a:r>
          </a:p>
          <a:p>
            <a:pPr marL="514350" indent="-457200"/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) + P(not </a:t>
            </a:r>
            <a:r>
              <a:rPr lang="en-US" i="1" dirty="0"/>
              <a:t>A </a:t>
            </a:r>
            <a:r>
              <a:rPr lang="en-US" dirty="0"/>
              <a:t>) = 1</a:t>
            </a:r>
          </a:p>
          <a:p>
            <a:pPr marL="514350" indent="-457200"/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 ∪ </a:t>
            </a:r>
            <a:r>
              <a:rPr lang="en-US" i="1" dirty="0"/>
              <a:t>B</a:t>
            </a:r>
            <a:r>
              <a:rPr lang="en-US" dirty="0"/>
              <a:t>) = P(</a:t>
            </a:r>
            <a:r>
              <a:rPr lang="en-US" i="1" dirty="0"/>
              <a:t>A</a:t>
            </a:r>
            <a:r>
              <a:rPr lang="en-US" dirty="0"/>
              <a:t>) + P(</a:t>
            </a:r>
            <a:r>
              <a:rPr lang="en-US" i="1" dirty="0"/>
              <a:t>B</a:t>
            </a:r>
            <a:r>
              <a:rPr lang="en-US" dirty="0"/>
              <a:t>) – P(</a:t>
            </a:r>
            <a:r>
              <a:rPr lang="en-US" i="1" dirty="0"/>
              <a:t>A</a:t>
            </a:r>
            <a:r>
              <a:rPr lang="en-US" dirty="0"/>
              <a:t> ∩ 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e.g., </a:t>
            </a:r>
            <a:r>
              <a:rPr lang="en-US" i="1" dirty="0"/>
              <a:t>x</a:t>
            </a:r>
            <a:r>
              <a:rPr lang="en-US" dirty="0"/>
              <a:t> = roll of a 6-sided die; </a:t>
            </a:r>
            <a:br>
              <a:rPr lang="en-US" dirty="0"/>
            </a:br>
            <a:r>
              <a:rPr lang="en-US" dirty="0"/>
              <a:t>   P(</a:t>
            </a:r>
            <a:r>
              <a:rPr lang="en-US" i="1" dirty="0"/>
              <a:t>x</a:t>
            </a:r>
            <a:r>
              <a:rPr lang="en-US" dirty="0"/>
              <a:t> is even ∪ </a:t>
            </a:r>
            <a:r>
              <a:rPr lang="en-US" i="1" dirty="0"/>
              <a:t>x</a:t>
            </a:r>
            <a:r>
              <a:rPr lang="en-US" dirty="0"/>
              <a:t> &gt; 3) </a:t>
            </a:r>
            <a:br>
              <a:rPr lang="en-US" dirty="0"/>
            </a:br>
            <a:r>
              <a:rPr lang="en-US" dirty="0"/>
              <a:t>= P(</a:t>
            </a:r>
            <a:r>
              <a:rPr lang="en-US" i="1" dirty="0"/>
              <a:t>x</a:t>
            </a:r>
            <a:r>
              <a:rPr lang="en-US" dirty="0"/>
              <a:t> is even) + P(</a:t>
            </a:r>
            <a:r>
              <a:rPr lang="en-US" i="1" dirty="0"/>
              <a:t>x</a:t>
            </a:r>
            <a:r>
              <a:rPr lang="en-US" dirty="0"/>
              <a:t> &gt; 3) – P(</a:t>
            </a:r>
            <a:r>
              <a:rPr lang="en-US" i="1" dirty="0"/>
              <a:t>x</a:t>
            </a:r>
            <a:r>
              <a:rPr lang="en-US" dirty="0"/>
              <a:t> is even ∩ </a:t>
            </a:r>
            <a:r>
              <a:rPr lang="en-US" i="1" dirty="0"/>
              <a:t>x</a:t>
            </a:r>
            <a:r>
              <a:rPr lang="en-US" dirty="0"/>
              <a:t> &gt; 3)</a:t>
            </a:r>
            <a:br>
              <a:rPr lang="en-US" dirty="0"/>
            </a:br>
            <a:r>
              <a:rPr lang="en-US" dirty="0"/>
              <a:t>= 0.5 + 0.5 – 1/3 = 2/3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7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8065-A0B5-094F-ABDA-CB3F4A8F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5767CF-CF79-944B-BFBB-B9374BC9CBFA}"/>
              </a:ext>
            </a:extLst>
          </p:cNvPr>
          <p:cNvSpPr txBox="1">
            <a:spLocks/>
          </p:cNvSpPr>
          <p:nvPr/>
        </p:nvSpPr>
        <p:spPr>
          <a:xfrm>
            <a:off x="648508" y="1600200"/>
            <a:ext cx="5448748" cy="50229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rtlCol="0" anchor="t" anchorCtr="0">
            <a:normAutofit/>
          </a:bodyPr>
          <a:lstStyle>
            <a:lvl1pPr marL="609585" lvl="0" indent="-507987" algn="l" defTabSz="914400" rtl="0" eaLnBrk="1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●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1219170" lvl="1" indent="-50798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○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828754" lvl="2" indent="-50798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■"/>
              <a:defRPr sz="3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Assume 500 students enrolled in both Calculus and Physics. Of these students,</a:t>
            </a:r>
          </a:p>
          <a:p>
            <a:pPr lvl="1"/>
            <a:r>
              <a:rPr lang="en-US" sz="2400" dirty="0"/>
              <a:t>82 got an A in calculus, </a:t>
            </a:r>
          </a:p>
          <a:p>
            <a:pPr lvl="1"/>
            <a:r>
              <a:rPr lang="en-US" sz="2400" dirty="0"/>
              <a:t>73 got an A in physics, and </a:t>
            </a:r>
          </a:p>
          <a:p>
            <a:pPr lvl="1"/>
            <a:r>
              <a:rPr lang="en-US" sz="2400" dirty="0"/>
              <a:t>42 got an A in both courses. </a:t>
            </a:r>
          </a:p>
          <a:p>
            <a:r>
              <a:rPr lang="en-US" dirty="0"/>
              <a:t>Which of the following probabilities is the </a:t>
            </a:r>
            <a:r>
              <a:rPr lang="en-US" b="1" dirty="0">
                <a:solidFill>
                  <a:schemeClr val="accent2"/>
                </a:solidFill>
              </a:rPr>
              <a:t>smallest</a:t>
            </a:r>
            <a:r>
              <a:rPr lang="en-US" dirty="0"/>
              <a:t>?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3FBDE-9643-C64C-805C-06C9B9A141FC}"/>
              </a:ext>
            </a:extLst>
          </p:cNvPr>
          <p:cNvSpPr/>
          <p:nvPr/>
        </p:nvSpPr>
        <p:spPr>
          <a:xfrm>
            <a:off x="2963618" y="6430845"/>
            <a:ext cx="6264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From </a:t>
            </a:r>
            <a:r>
              <a:rPr lang="en-US" sz="1600" dirty="0">
                <a:latin typeface="American Typewriter Condensed"/>
                <a:cs typeface="American Typewriter Condensed"/>
              </a:rPr>
              <a:t>Derek </a:t>
            </a:r>
            <a:r>
              <a:rPr lang="en-US" sz="1600" dirty="0" err="1">
                <a:latin typeface="American Typewriter Condensed"/>
                <a:cs typeface="American Typewriter Condensed"/>
              </a:rPr>
              <a:t>Bruff</a:t>
            </a:r>
            <a:r>
              <a:rPr lang="en-US" sz="1600" dirty="0">
                <a:latin typeface="American Typewriter Condensed"/>
                <a:cs typeface="American Typewriter Condensed"/>
              </a:rPr>
              <a:t>, </a:t>
            </a:r>
            <a:r>
              <a:rPr lang="en-US" sz="1600" dirty="0" err="1">
                <a:latin typeface="American Typewriter Condensed"/>
                <a:cs typeface="American Typewriter Condensed"/>
              </a:rPr>
              <a:t>Vaanderbilt</a:t>
            </a:r>
            <a:endParaRPr lang="en-US" sz="1600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DA46A-AB54-B649-88FC-63F40E979ACF}"/>
              </a:ext>
            </a:extLst>
          </p:cNvPr>
          <p:cNvSpPr txBox="1"/>
          <p:nvPr/>
        </p:nvSpPr>
        <p:spPr>
          <a:xfrm>
            <a:off x="2247921" y="1144336"/>
            <a:ext cx="76961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" pitchFamily="2" charset="0"/>
                <a:hlinkClick r:id="rId2"/>
              </a:rPr>
              <a:t>http://bit.ly/FoDS-s19-0411-1</a:t>
            </a:r>
            <a:endParaRPr lang="en-US" sz="3200" b="1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EA5AC-B66F-8542-A511-2C120C236A55}"/>
              </a:ext>
            </a:extLst>
          </p:cNvPr>
          <p:cNvSpPr txBox="1"/>
          <p:nvPr/>
        </p:nvSpPr>
        <p:spPr>
          <a:xfrm>
            <a:off x="6745764" y="1600200"/>
            <a:ext cx="47977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probability that a </a:t>
            </a:r>
            <a:r>
              <a:rPr lang="en-US" sz="3000" i="1" dirty="0"/>
              <a:t>randomly</a:t>
            </a:r>
            <a:r>
              <a:rPr lang="en-US" sz="3000" dirty="0"/>
              <a:t> chosen student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sz="2000" dirty="0"/>
              <a:t>Got an A in at least one of the two courses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/>
              <a:t>Got less than an A in at least one of the two courses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/>
              <a:t>Got an A in </a:t>
            </a:r>
            <a:r>
              <a:rPr lang="en-US" sz="2000" b="1" dirty="0"/>
              <a:t>both</a:t>
            </a:r>
            <a:r>
              <a:rPr lang="en-US" sz="2000" dirty="0"/>
              <a:t> courses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/>
              <a:t>Got an A in calculus but not in </a:t>
            </a:r>
            <a:r>
              <a:rPr lang="en-US" sz="2000" b="1" dirty="0"/>
              <a:t>physics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/>
              <a:t>Got an A in physics but not </a:t>
            </a:r>
            <a:r>
              <a:rPr lang="en-US" sz="2000" b="1" dirty="0"/>
              <a:t>calculus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9F7B-CC70-A845-9255-DA133322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CDD2-5723-5646-97A4-156142107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A64154B-7AB9-164C-AD32-A51F241292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965693"/>
              </p:ext>
            </p:extLst>
          </p:nvPr>
        </p:nvGraphicFramePr>
        <p:xfrm>
          <a:off x="646114" y="1417640"/>
          <a:ext cx="10584870" cy="50878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435">
                  <a:extLst>
                    <a:ext uri="{9D8B030D-6E8A-4147-A177-3AD203B41FA5}">
                      <a16:colId xmlns:a16="http://schemas.microsoft.com/office/drawing/2014/main" val="2662670109"/>
                    </a:ext>
                  </a:extLst>
                </a:gridCol>
                <a:gridCol w="5292435">
                  <a:extLst>
                    <a:ext uri="{9D8B030D-6E8A-4147-A177-3AD203B41FA5}">
                      <a16:colId xmlns:a16="http://schemas.microsoft.com/office/drawing/2014/main" val="3955815168"/>
                    </a:ext>
                  </a:extLst>
                </a:gridCol>
              </a:tblGrid>
              <a:tr h="472162">
                <a:tc>
                  <a:txBody>
                    <a:bodyPr/>
                    <a:lstStyle/>
                    <a:p>
                      <a:r>
                        <a:rPr lang="en-US" sz="2800" dirty="0"/>
                        <a:t>Total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9470"/>
                  </a:ext>
                </a:extLst>
              </a:tr>
              <a:tr h="9686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800" dirty="0"/>
                        <a:t>Got an A in at least one of the two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82 + 73 – 42 = 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8044"/>
                  </a:ext>
                </a:extLst>
              </a:tr>
              <a:tr h="11931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Got less than an A in at least one of the two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500-82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94787"/>
                  </a:ext>
                </a:extLst>
              </a:tr>
              <a:tr h="4721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Got an A in </a:t>
                      </a:r>
                      <a:r>
                        <a:rPr lang="en-US" sz="2800" b="1" dirty="0"/>
                        <a:t>both</a:t>
                      </a:r>
                      <a:r>
                        <a:rPr lang="en-US" sz="2800" dirty="0"/>
                        <a:t>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426"/>
                  </a:ext>
                </a:extLst>
              </a:tr>
              <a:tr h="8610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Got an A in calculus but not in </a:t>
                      </a:r>
                      <a:r>
                        <a:rPr lang="en-US" sz="2800" b="1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82-42 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87286"/>
                  </a:ext>
                </a:extLst>
              </a:tr>
              <a:tr h="8610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Got an A in physics but not </a:t>
                      </a:r>
                      <a:r>
                        <a:rPr lang="en-US" sz="2800" b="1" dirty="0"/>
                        <a:t>calculus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73-42 =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49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5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Round One</a:t>
            </a:r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Scenario:</a:t>
            </a:r>
            <a:endParaRPr/>
          </a:p>
          <a:p>
            <a:pPr lvl="1">
              <a:spcBef>
                <a:spcPts val="1067"/>
              </a:spcBef>
            </a:pPr>
            <a:r>
              <a:rPr lang="en"/>
              <a:t>Class consists of second years (60%) and third years (40%)</a:t>
            </a:r>
            <a:endParaRPr/>
          </a:p>
          <a:p>
            <a:pPr lvl="1">
              <a:spcBef>
                <a:spcPts val="1067"/>
              </a:spcBef>
            </a:pPr>
            <a:r>
              <a:rPr lang="en"/>
              <a:t>50% of the second years have declared their major</a:t>
            </a:r>
            <a:endParaRPr/>
          </a:p>
          <a:p>
            <a:pPr lvl="1">
              <a:spcBef>
                <a:spcPts val="1067"/>
              </a:spcBef>
            </a:pPr>
            <a:r>
              <a:rPr lang="en"/>
              <a:t>80% of the third years have declared their major</a:t>
            </a:r>
            <a:endParaRPr/>
          </a:p>
          <a:p>
            <a:pPr lvl="1">
              <a:spcBef>
                <a:spcPts val="1067"/>
              </a:spcBef>
            </a:pPr>
            <a:r>
              <a:rPr lang="en"/>
              <a:t>I pick one student at random.</a:t>
            </a:r>
            <a:endParaRPr sz="800"/>
          </a:p>
          <a:p>
            <a:pPr>
              <a:spcBef>
                <a:spcPts val="1067"/>
              </a:spcBef>
            </a:pPr>
            <a:r>
              <a:rPr lang="en"/>
              <a:t>Which is more likely: Second year or third year?</a:t>
            </a:r>
            <a:endParaRPr/>
          </a:p>
          <a:p>
            <a:pPr lvl="1">
              <a:spcBef>
                <a:spcPts val="1067"/>
              </a:spcBef>
              <a:spcAft>
                <a:spcPts val="1067"/>
              </a:spcAft>
            </a:pPr>
            <a:r>
              <a:rPr lang="en"/>
              <a:t>Second year, because they are 60% of the class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05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Round Two</a:t>
            </a:r>
            <a:endParaRPr dirty="0"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Slightly different scenario:</a:t>
            </a:r>
            <a:endParaRPr/>
          </a:p>
          <a:p>
            <a:pPr lvl="1">
              <a:spcBef>
                <a:spcPts val="1067"/>
              </a:spcBef>
            </a:pPr>
            <a:r>
              <a:rPr lang="en"/>
              <a:t>Class consists of second years (60%) and third years (40%)</a:t>
            </a:r>
            <a:endParaRPr/>
          </a:p>
          <a:p>
            <a:pPr lvl="1">
              <a:spcBef>
                <a:spcPts val="1067"/>
              </a:spcBef>
            </a:pPr>
            <a:r>
              <a:rPr lang="en"/>
              <a:t>50% of the second years have declared their major</a:t>
            </a:r>
            <a:endParaRPr/>
          </a:p>
          <a:p>
            <a:pPr lvl="1">
              <a:spcBef>
                <a:spcPts val="1067"/>
              </a:spcBef>
            </a:pPr>
            <a:r>
              <a:rPr lang="en"/>
              <a:t>80% of the third years have declared their major</a:t>
            </a:r>
            <a:endParaRPr/>
          </a:p>
          <a:p>
            <a:pPr lvl="1">
              <a:spcBef>
                <a:spcPts val="1067"/>
              </a:spcBef>
            </a:pPr>
            <a:r>
              <a:rPr lang="en"/>
              <a:t>I pick one student at random... </a:t>
            </a:r>
            <a:br>
              <a:rPr lang="en"/>
            </a:br>
            <a:r>
              <a:rPr lang="en" b="1">
                <a:solidFill>
                  <a:srgbClr val="0000FF"/>
                </a:solidFill>
              </a:rPr>
              <a:t>That student has declared a major!</a:t>
            </a:r>
            <a:endParaRPr sz="800"/>
          </a:p>
          <a:p>
            <a:pPr>
              <a:spcBef>
                <a:spcPts val="1067"/>
              </a:spcBef>
              <a:spcAft>
                <a:spcPts val="1067"/>
              </a:spcAft>
            </a:pPr>
            <a:r>
              <a:rPr lang="en"/>
              <a:t>Second Year or Third Year?</a:t>
            </a:r>
            <a:endParaRPr/>
          </a:p>
        </p:txBody>
      </p:sp>
      <p:sp>
        <p:nvSpPr>
          <p:cNvPr id="177" name="Google Shape;177;p37"/>
          <p:cNvSpPr txBox="1"/>
          <p:nvPr/>
        </p:nvSpPr>
        <p:spPr>
          <a:xfrm>
            <a:off x="9940200" y="5467400"/>
            <a:ext cx="1658800" cy="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7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Terminology</a:t>
            </a:r>
            <a:endParaRPr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51" y="1497433"/>
            <a:ext cx="6972300" cy="464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40"/>
          <p:cNvGrpSpPr/>
          <p:nvPr/>
        </p:nvGrpSpPr>
        <p:grpSpPr>
          <a:xfrm>
            <a:off x="609600" y="1654601"/>
            <a:ext cx="3656267" cy="4491033"/>
            <a:chOff x="457200" y="1240950"/>
            <a:chExt cx="2742200" cy="3368275"/>
          </a:xfrm>
        </p:grpSpPr>
        <p:sp>
          <p:nvSpPr>
            <p:cNvPr id="196" name="Google Shape;196;p40"/>
            <p:cNvSpPr/>
            <p:nvPr/>
          </p:nvSpPr>
          <p:spPr>
            <a:xfrm>
              <a:off x="611000" y="3865825"/>
              <a:ext cx="2588400" cy="743400"/>
            </a:xfrm>
            <a:prstGeom prst="wedgeRoundRectCallout">
              <a:avLst>
                <a:gd name="adj1" fmla="val 34549"/>
                <a:gd name="adj2" fmla="val -135176"/>
                <a:gd name="adj3" fmla="val 0"/>
              </a:avLst>
            </a:prstGeom>
            <a:solidFill>
              <a:srgbClr val="CFE2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/>
                <a:t>Prior probability</a:t>
              </a:r>
              <a:endParaRPr sz="3200"/>
            </a:p>
          </p:txBody>
        </p:sp>
        <p:sp>
          <p:nvSpPr>
            <p:cNvPr id="197" name="Google Shape;197;p40"/>
            <p:cNvSpPr/>
            <p:nvPr/>
          </p:nvSpPr>
          <p:spPr>
            <a:xfrm>
              <a:off x="457200" y="1240950"/>
              <a:ext cx="2588400" cy="743400"/>
            </a:xfrm>
            <a:prstGeom prst="wedgeRoundRectCallout">
              <a:avLst>
                <a:gd name="adj1" fmla="val 37059"/>
                <a:gd name="adj2" fmla="val 80448"/>
                <a:gd name="adj3" fmla="val 0"/>
              </a:avLst>
            </a:prstGeom>
            <a:solidFill>
              <a:srgbClr val="CFE2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i="1" dirty="0">
                  <a:solidFill>
                    <a:schemeClr val="accent2"/>
                  </a:solidFill>
                </a:rPr>
                <a:t>Prior</a:t>
              </a:r>
              <a:r>
                <a:rPr lang="en" sz="3200" dirty="0"/>
                <a:t> probability</a:t>
              </a:r>
              <a:endParaRPr sz="3200" dirty="0"/>
            </a:p>
          </p:txBody>
        </p:sp>
      </p:grpSp>
      <p:grpSp>
        <p:nvGrpSpPr>
          <p:cNvPr id="198" name="Google Shape;198;p40"/>
          <p:cNvGrpSpPr/>
          <p:nvPr/>
        </p:nvGrpSpPr>
        <p:grpSpPr>
          <a:xfrm>
            <a:off x="8028168" y="1497432"/>
            <a:ext cx="2459033" cy="3849635"/>
            <a:chOff x="6021125" y="1123074"/>
            <a:chExt cx="1844275" cy="2887226"/>
          </a:xfrm>
        </p:grpSpPr>
        <p:sp>
          <p:nvSpPr>
            <p:cNvPr id="199" name="Google Shape;199;p40"/>
            <p:cNvSpPr/>
            <p:nvPr/>
          </p:nvSpPr>
          <p:spPr>
            <a:xfrm>
              <a:off x="6021125" y="1123074"/>
              <a:ext cx="1633200" cy="1065251"/>
            </a:xfrm>
            <a:prstGeom prst="wedgeRoundRectCallout">
              <a:avLst>
                <a:gd name="adj1" fmla="val -104550"/>
                <a:gd name="adj2" fmla="val -40385"/>
                <a:gd name="adj3" fmla="val 0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Likelihood/</a:t>
              </a:r>
              <a:r>
                <a:rPr lang="en" sz="3200" i="1" dirty="0">
                  <a:solidFill>
                    <a:schemeClr val="accent2"/>
                  </a:solidFill>
                </a:rPr>
                <a:t>Conditional</a:t>
              </a:r>
              <a:r>
                <a:rPr lang="en" sz="3200" dirty="0"/>
                <a:t> probability</a:t>
              </a:r>
              <a:endParaRPr sz="3200" dirty="0"/>
            </a:p>
          </p:txBody>
        </p:sp>
        <p:sp>
          <p:nvSpPr>
            <p:cNvPr id="200" name="Google Shape;200;p40"/>
            <p:cNvSpPr/>
            <p:nvPr/>
          </p:nvSpPr>
          <p:spPr>
            <a:xfrm>
              <a:off x="6232200" y="3432800"/>
              <a:ext cx="1633200" cy="577500"/>
            </a:xfrm>
            <a:prstGeom prst="wedgeRoundRectCallout">
              <a:avLst>
                <a:gd name="adj1" fmla="val -116661"/>
                <a:gd name="adj2" fmla="val 34623"/>
                <a:gd name="adj3" fmla="val 0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3200" dirty="0"/>
                <a:t>Likelihood</a:t>
              </a:r>
              <a:endParaRPr sz="3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1094F2-CCBC-FF46-8BE3-665EAC7DE40F}"/>
              </a:ext>
            </a:extLst>
          </p:cNvPr>
          <p:cNvSpPr txBox="1"/>
          <p:nvPr/>
        </p:nvSpPr>
        <p:spPr>
          <a:xfrm>
            <a:off x="5792311" y="378228"/>
            <a:ext cx="50083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P(B | A ) = </a:t>
            </a:r>
            <a:r>
              <a:rPr lang="en-US" sz="3200" dirty="0">
                <a:solidFill>
                  <a:srgbClr val="C0504D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P(A ∩ B) / P(A)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29078</TotalTime>
  <Words>767</Words>
  <Application>Microsoft Macintosh PowerPoint</Application>
  <PresentationFormat>Widescreen</PresentationFormat>
  <Paragraphs>115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American Typewriter Condensed</vt:lpstr>
      <vt:lpstr>Arial</vt:lpstr>
      <vt:lpstr>Calibri</vt:lpstr>
      <vt:lpstr>Calibri Light</vt:lpstr>
      <vt:lpstr>Cambria Math</vt:lpstr>
      <vt:lpstr>Courier</vt:lpstr>
      <vt:lpstr>Helvetica Neue</vt:lpstr>
      <vt:lpstr>Helvetica Neue Light</vt:lpstr>
      <vt:lpstr>Office Theme</vt:lpstr>
      <vt:lpstr>CompSci 116: Lecture 12: Decisions</vt:lpstr>
      <vt:lpstr>Decisions Under Uncertainty</vt:lpstr>
      <vt:lpstr>Decisions Under Uncertainty</vt:lpstr>
      <vt:lpstr>Probability Review</vt:lpstr>
      <vt:lpstr>Question #1</vt:lpstr>
      <vt:lpstr>Question 1 Solution</vt:lpstr>
      <vt:lpstr>Round One</vt:lpstr>
      <vt:lpstr>Round Two</vt:lpstr>
      <vt:lpstr>Terminology</vt:lpstr>
      <vt:lpstr>Problem 2: Conditional Probability</vt:lpstr>
      <vt:lpstr>Bayes’ Rule</vt:lpstr>
      <vt:lpstr>Purpose of Bayes’ Rule</vt:lpstr>
      <vt:lpstr>Example: Doctors &amp; Clinical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Error Probabilities</dc:title>
  <dc:creator>Jeffrey Forbes, Ph.D.</dc:creator>
  <cp:lastModifiedBy>Jeffrey Forbes, Ph.D.</cp:lastModifiedBy>
  <cp:revision>53</cp:revision>
  <cp:lastPrinted>2019-04-11T17:18:48Z</cp:lastPrinted>
  <dcterms:created xsi:type="dcterms:W3CDTF">2018-11-12T18:56:58Z</dcterms:created>
  <dcterms:modified xsi:type="dcterms:W3CDTF">2019-04-17T18:24:27Z</dcterms:modified>
</cp:coreProperties>
</file>