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64" r:id="rId4"/>
    <p:sldId id="260" r:id="rId5"/>
    <p:sldId id="276" r:id="rId6"/>
    <p:sldId id="262" r:id="rId7"/>
    <p:sldId id="275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7"/>
    <p:restoredTop sz="92950"/>
  </p:normalViewPr>
  <p:slideViewPr>
    <p:cSldViewPr snapToGrid="0" snapToObjects="1">
      <p:cViewPr varScale="1">
        <p:scale>
          <a:sx n="58" d="100"/>
          <a:sy n="58" d="100"/>
        </p:scale>
        <p:origin x="2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75dad6a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75dad6a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57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75dad6a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75dad6a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31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869dbb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869dbb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3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760bee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760bee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64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760bee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760bee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52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9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4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cs.github.io/textboo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September </a:t>
            </a:r>
            <a:r>
              <a:rPr lang="en-US" dirty="0"/>
              <a:t>24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2018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9/24/18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</a:t>
            </a:r>
            <a:r>
              <a:rPr lang="en-US" dirty="0" err="1"/>
              <a:t>Functins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Defining Functions</a:t>
            </a:r>
            <a:endParaRPr dirty="0">
              <a:latin typeface="+mj-lt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User-defined functions give names to blocks of code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864900" y="2878233"/>
            <a:ext cx="10764400" cy="2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41818"/>
              </a:lnSpc>
            </a:pPr>
            <a:r>
              <a:rPr lang="en" sz="4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spread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(values):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41818"/>
              </a:lnSpc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4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(values) </a:t>
            </a:r>
            <a:r>
              <a:rPr lang="en" sz="40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(values)</a:t>
            </a:r>
            <a:endParaRPr sz="4000"/>
          </a:p>
        </p:txBody>
      </p:sp>
      <p:grpSp>
        <p:nvGrpSpPr>
          <p:cNvPr id="142" name="Google Shape;142;p28"/>
          <p:cNvGrpSpPr/>
          <p:nvPr/>
        </p:nvGrpSpPr>
        <p:grpSpPr>
          <a:xfrm>
            <a:off x="2034867" y="2292801"/>
            <a:ext cx="1786800" cy="1448833"/>
            <a:chOff x="1526150" y="1567200"/>
            <a:chExt cx="1340100" cy="1086625"/>
          </a:xfrm>
        </p:grpSpPr>
        <p:sp>
          <p:nvSpPr>
            <p:cNvPr id="143" name="Google Shape;143;p28"/>
            <p:cNvSpPr/>
            <p:nvPr/>
          </p:nvSpPr>
          <p:spPr>
            <a:xfrm>
              <a:off x="1526150" y="2059825"/>
              <a:ext cx="13401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1616575" y="1567200"/>
              <a:ext cx="1130100" cy="4152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Name</a:t>
              </a:r>
              <a:endParaRPr sz="2400"/>
            </a:p>
          </p:txBody>
        </p:sp>
      </p:grpSp>
      <p:grpSp>
        <p:nvGrpSpPr>
          <p:cNvPr id="145" name="Google Shape;145;p28"/>
          <p:cNvGrpSpPr/>
          <p:nvPr/>
        </p:nvGrpSpPr>
        <p:grpSpPr>
          <a:xfrm>
            <a:off x="4043967" y="2292801"/>
            <a:ext cx="4762165" cy="1448833"/>
            <a:chOff x="3032975" y="1567200"/>
            <a:chExt cx="3571624" cy="1086625"/>
          </a:xfrm>
        </p:grpSpPr>
        <p:sp>
          <p:nvSpPr>
            <p:cNvPr id="146" name="Google Shape;146;p28"/>
            <p:cNvSpPr/>
            <p:nvPr/>
          </p:nvSpPr>
          <p:spPr>
            <a:xfrm>
              <a:off x="3032975" y="2059825"/>
              <a:ext cx="12810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100599" y="1567200"/>
              <a:ext cx="3504000" cy="415200"/>
            </a:xfrm>
            <a:prstGeom prst="wedgeRoundRectCallout">
              <a:avLst>
                <a:gd name="adj1" fmla="val -33943"/>
                <a:gd name="adj2" fmla="val 65155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Argument names (parameters)</a:t>
              </a:r>
              <a:endParaRPr sz="2400"/>
            </a:p>
          </p:txBody>
        </p:sp>
      </p:grpSp>
      <p:grpSp>
        <p:nvGrpSpPr>
          <p:cNvPr id="148" name="Google Shape;148;p28"/>
          <p:cNvGrpSpPr/>
          <p:nvPr/>
        </p:nvGrpSpPr>
        <p:grpSpPr>
          <a:xfrm>
            <a:off x="669367" y="3815731"/>
            <a:ext cx="10599800" cy="1448800"/>
            <a:chOff x="502025" y="2709398"/>
            <a:chExt cx="7949850" cy="1086600"/>
          </a:xfrm>
        </p:grpSpPr>
        <p:sp>
          <p:nvSpPr>
            <p:cNvPr id="149" name="Google Shape;149;p28"/>
            <p:cNvSpPr/>
            <p:nvPr/>
          </p:nvSpPr>
          <p:spPr>
            <a:xfrm>
              <a:off x="1508975" y="2709398"/>
              <a:ext cx="6942900" cy="1086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502025" y="2848375"/>
              <a:ext cx="861000" cy="415200"/>
            </a:xfrm>
            <a:prstGeom prst="wedgeRoundRectCallout">
              <a:avLst>
                <a:gd name="adj1" fmla="val 67700"/>
                <a:gd name="adj2" fmla="val -19178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Body</a:t>
              </a:r>
              <a:endParaRPr sz="2400"/>
            </a:p>
          </p:txBody>
        </p:sp>
      </p:grpSp>
      <p:grpSp>
        <p:nvGrpSpPr>
          <p:cNvPr id="151" name="Google Shape;151;p28"/>
          <p:cNvGrpSpPr/>
          <p:nvPr/>
        </p:nvGrpSpPr>
        <p:grpSpPr>
          <a:xfrm>
            <a:off x="3971299" y="3188233"/>
            <a:ext cx="7075600" cy="1384235"/>
            <a:chOff x="2978474" y="2238775"/>
            <a:chExt cx="5306700" cy="1038176"/>
          </a:xfrm>
        </p:grpSpPr>
        <p:sp>
          <p:nvSpPr>
            <p:cNvPr id="152" name="Google Shape;152;p28"/>
            <p:cNvSpPr/>
            <p:nvPr/>
          </p:nvSpPr>
          <p:spPr>
            <a:xfrm>
              <a:off x="5074025" y="2238775"/>
              <a:ext cx="2341800" cy="415200"/>
            </a:xfrm>
            <a:prstGeom prst="wedgeRoundRectCallout">
              <a:avLst>
                <a:gd name="adj1" fmla="val -21151"/>
                <a:gd name="adj2" fmla="val 84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Return expression</a:t>
              </a:r>
              <a:endParaRPr sz="2400"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2978474" y="2778351"/>
              <a:ext cx="5306700" cy="498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191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2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What does this function do? What kind of input does it take? What output will it give? What's a reasonable name?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Discussion Question</a:t>
            </a:r>
            <a:endParaRPr dirty="0">
              <a:latin typeface="+mj-lt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341267" y="3162133"/>
            <a:ext cx="120804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6363"/>
              </a:lnSpc>
            </a:pPr>
            <a:r>
              <a:rPr lang="en" sz="4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(s): 	</a:t>
            </a:r>
            <a:endParaRPr sz="4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06363"/>
              </a:lnSpc>
            </a:pP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sz="4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round(s 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 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4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4000"/>
              <a:t> </a:t>
            </a:r>
            <a:endParaRPr sz="4000"/>
          </a:p>
        </p:txBody>
      </p:sp>
      <p:sp>
        <p:nvSpPr>
          <p:cNvPr id="161" name="Google Shape;161;p29"/>
          <p:cNvSpPr txBox="1"/>
          <p:nvPr/>
        </p:nvSpPr>
        <p:spPr>
          <a:xfrm>
            <a:off x="5018800" y="49670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one or more input columns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Function to apply</a:t>
            </a:r>
            <a:endParaRPr/>
          </a:p>
          <a:p>
            <a:r>
              <a:rPr lang="en"/>
              <a:t>Other arguments: 	The input column(s)</a:t>
            </a:r>
            <a:endParaRPr/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table_name.apply(one_arg_function, 'column_label')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table_name.apply(two_arg_function, 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'column_label_for_first_arg',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047924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'column_label_for_second_arg')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called with only a function applies it to each row</a:t>
            </a:r>
            <a:endParaRPr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Apply</a:t>
            </a:r>
            <a:endParaRPr dirty="0">
              <a:latin typeface="+mj-lt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5018800" y="6186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6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E51D-2A40-A147-BAFC-69E7C819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functions to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BA8B-7EC7-1945-AA0F-DC6B42FD6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to Lab 3, Questions 3 and 4</a:t>
            </a:r>
          </a:p>
          <a:p>
            <a:endParaRPr lang="en-US" dirty="0"/>
          </a:p>
          <a:p>
            <a:r>
              <a:rPr lang="en-US" dirty="0"/>
              <a:t>Work in groups on the problems</a:t>
            </a:r>
          </a:p>
        </p:txBody>
      </p:sp>
    </p:spTree>
    <p:extLst>
      <p:ext uri="{BB962C8B-B14F-4D97-AF65-F5344CB8AC3E}">
        <p14:creationId xmlns:p14="http://schemas.microsoft.com/office/powerpoint/2010/main" val="20335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Group</a:t>
            </a:r>
            <a:endParaRPr dirty="0">
              <a:latin typeface="+mj-lt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aggregates all rows with the same value for a column into a single row in the result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Which column to group by</a:t>
            </a:r>
            <a:endParaRPr/>
          </a:p>
          <a:p>
            <a:r>
              <a:rPr lang="en"/>
              <a:t>Second argument: 	(Optional) How to combine values</a:t>
            </a:r>
            <a:endParaRPr/>
          </a:p>
          <a:p>
            <a:pPr lvl="1">
              <a:spcBef>
                <a:spcPts val="0"/>
              </a:spcBef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len  </a:t>
            </a:r>
            <a:r>
              <a:rPr lang="en"/>
              <a:t>— number of grouped values (default)</a:t>
            </a:r>
            <a:endParaRPr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sum  </a:t>
            </a:r>
            <a:r>
              <a:rPr lang="en"/>
              <a:t>— total of all grouped values</a:t>
            </a:r>
            <a:endParaRPr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/>
              <a:t>— list of all grouped values</a:t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5018800" y="5170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Grouping By Two Columns</a:t>
            </a:r>
            <a:endParaRPr dirty="0">
              <a:latin typeface="+mj-lt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can also aggregate all rows that share the combination of values in multiple columns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A list of which columns to group by</a:t>
            </a:r>
            <a:endParaRPr/>
          </a:p>
          <a:p>
            <a:r>
              <a:rPr lang="en"/>
              <a:t>Second argument: 	(Optional) How to combine values</a:t>
            </a:r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5018800" y="4154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C3A-C237-424D-A4A0-7AFB55D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5E85-9BC7-9B40-993C-3FE5817C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8-9 of </a:t>
            </a:r>
            <a:r>
              <a:rPr lang="en-US" i="1" dirty="0">
                <a:hlinkClick r:id="rId2"/>
              </a:rPr>
              <a:t>Computational and Inferential Thinking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Start working on Project 1</a:t>
            </a:r>
          </a:p>
        </p:txBody>
      </p:sp>
    </p:spTree>
    <p:extLst>
      <p:ext uri="{BB962C8B-B14F-4D97-AF65-F5344CB8AC3E}">
        <p14:creationId xmlns:p14="http://schemas.microsoft.com/office/powerpoint/2010/main" val="22670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</TotalTime>
  <Words>200</Words>
  <Application>Microsoft Macintosh PowerPoint</Application>
  <PresentationFormat>Widescreen</PresentationFormat>
  <Paragraphs>51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Helvetica Neue</vt:lpstr>
      <vt:lpstr>Helvetica Neue Light</vt:lpstr>
      <vt:lpstr>Office Theme</vt:lpstr>
      <vt:lpstr>CompSci 190: Functions</vt:lpstr>
      <vt:lpstr>Defining Functions</vt:lpstr>
      <vt:lpstr>Discussion Question</vt:lpstr>
      <vt:lpstr>Apply</vt:lpstr>
      <vt:lpstr>Applying functions to tables</vt:lpstr>
      <vt:lpstr>Group</vt:lpstr>
      <vt:lpstr>Grouping By Two Columns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Forbes, Jeffrey</cp:lastModifiedBy>
  <cp:revision>66</cp:revision>
  <cp:lastPrinted>2018-09-19T19:00:06Z</cp:lastPrinted>
  <dcterms:created xsi:type="dcterms:W3CDTF">2018-08-27T13:50:04Z</dcterms:created>
  <dcterms:modified xsi:type="dcterms:W3CDTF">2019-02-07T17:53:44Z</dcterms:modified>
</cp:coreProperties>
</file>