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91" r:id="rId4"/>
    <p:sldId id="301" r:id="rId5"/>
    <p:sldId id="298" r:id="rId6"/>
    <p:sldId id="300" r:id="rId7"/>
    <p:sldId id="296" r:id="rId8"/>
    <p:sldId id="297" r:id="rId9"/>
    <p:sldId id="290" r:id="rId10"/>
    <p:sldId id="293" r:id="rId11"/>
    <p:sldId id="294" r:id="rId12"/>
    <p:sldId id="295" r:id="rId13"/>
    <p:sldId id="285" r:id="rId14"/>
    <p:sldId id="286" r:id="rId15"/>
    <p:sldId id="287" r:id="rId16"/>
    <p:sldId id="289" r:id="rId17"/>
    <p:sldId id="288" r:id="rId18"/>
    <p:sldId id="276" r:id="rId19"/>
    <p:sldId id="278" r:id="rId20"/>
    <p:sldId id="279" r:id="rId21"/>
    <p:sldId id="280" r:id="rId22"/>
    <p:sldId id="281" r:id="rId23"/>
    <p:sldId id="283" r:id="rId24"/>
    <p:sldId id="277" r:id="rId25"/>
    <p:sldId id="268" r:id="rId26"/>
    <p:sldId id="270" r:id="rId27"/>
    <p:sldId id="284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4"/>
    <p:restoredTop sz="92950"/>
  </p:normalViewPr>
  <p:slideViewPr>
    <p:cSldViewPr snapToGrid="0" snapToObjects="1">
      <p:cViewPr>
        <p:scale>
          <a:sx n="13" d="100"/>
          <a:sy n="13" d="100"/>
        </p:scale>
        <p:origin x="272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c5632113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c5632113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62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5632113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5632113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9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216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oDS-s19-0131-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ukecs.github.io/textboo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llingbullshit.org/tools.html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llingbullshit.org/tool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llingbullshit.org/tools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llingbullshit.org/tool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Visualization &amp; 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January 31, 2019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1/31/19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C4B2-1D43-3A4C-B676-94C8D23E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Bad Associations</a:t>
            </a:r>
            <a:endParaRPr lang="en-US" dirty="0"/>
          </a:p>
        </p:txBody>
      </p:sp>
      <p:pic>
        <p:nvPicPr>
          <p:cNvPr id="5" name="Content Placeholder 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80EE7C90-3B45-7C43-990B-CCAEBE8B1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27" y="1690688"/>
            <a:ext cx="11649545" cy="45926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6DBF28-BF8B-0D4D-A21F-06E767471A54}"/>
              </a:ext>
            </a:extLst>
          </p:cNvPr>
          <p:cNvSpPr txBox="1"/>
          <p:nvPr/>
        </p:nvSpPr>
        <p:spPr>
          <a:xfrm>
            <a:off x="6095999" y="6283297"/>
            <a:ext cx="404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Tyler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Vigen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621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C4B2-1D43-3A4C-B676-94C8D23E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Bad Associations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E7C90-3B45-7C43-990B-CCAEBE8B1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27" y="1690688"/>
            <a:ext cx="11649544" cy="45926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6DBF28-BF8B-0D4D-A21F-06E767471A54}"/>
              </a:ext>
            </a:extLst>
          </p:cNvPr>
          <p:cNvSpPr txBox="1"/>
          <p:nvPr/>
        </p:nvSpPr>
        <p:spPr>
          <a:xfrm>
            <a:off x="6095999" y="6283297"/>
            <a:ext cx="404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Tyler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Vigen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359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C4B2-1D43-3A4C-B676-94C8D23E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Bad Associations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E7C90-3B45-7C43-990B-CCAEBE8B1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27" y="1690688"/>
            <a:ext cx="11649544" cy="45926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6DBF28-BF8B-0D4D-A21F-06E767471A54}"/>
              </a:ext>
            </a:extLst>
          </p:cNvPr>
          <p:cNvSpPr txBox="1"/>
          <p:nvPr/>
        </p:nvSpPr>
        <p:spPr>
          <a:xfrm>
            <a:off x="6095999" y="6283297"/>
            <a:ext cx="404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Tyler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Vigen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06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91D0-EBBB-F14B-9495-A6E6FD96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Presidential Election Results</a:t>
            </a:r>
          </a:p>
        </p:txBody>
      </p:sp>
      <p:pic>
        <p:nvPicPr>
          <p:cNvPr id="5" name="Content Placeholder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F2AD05E9-2592-F14B-88AF-60B5D6B3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202" y="1825625"/>
            <a:ext cx="646559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6F7AE-E74D-A646-A059-CA9C76C17325}"/>
              </a:ext>
            </a:extLst>
          </p:cNvPr>
          <p:cNvSpPr txBox="1"/>
          <p:nvPr/>
        </p:nvSpPr>
        <p:spPr>
          <a:xfrm>
            <a:off x="6096000" y="6311900"/>
            <a:ext cx="508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From Mark Newman, U of Michigan</a:t>
            </a:r>
          </a:p>
        </p:txBody>
      </p:sp>
    </p:spTree>
    <p:extLst>
      <p:ext uri="{BB962C8B-B14F-4D97-AF65-F5344CB8AC3E}">
        <p14:creationId xmlns:p14="http://schemas.microsoft.com/office/powerpoint/2010/main" val="865573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91D0-EBBB-F14B-9495-A6E6FD96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Presidential Election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D05E9-2592-F14B-88AF-60B5D6B3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617" y="1825625"/>
            <a:ext cx="601676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6F7AE-E74D-A646-A059-CA9C76C17325}"/>
              </a:ext>
            </a:extLst>
          </p:cNvPr>
          <p:cNvSpPr txBox="1"/>
          <p:nvPr/>
        </p:nvSpPr>
        <p:spPr>
          <a:xfrm>
            <a:off x="6096000" y="6311900"/>
            <a:ext cx="508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From Mark Newman, U of Michigan</a:t>
            </a:r>
          </a:p>
        </p:txBody>
      </p:sp>
    </p:spTree>
    <p:extLst>
      <p:ext uri="{BB962C8B-B14F-4D97-AF65-F5344CB8AC3E}">
        <p14:creationId xmlns:p14="http://schemas.microsoft.com/office/powerpoint/2010/main" val="125385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91D0-EBBB-F14B-9495-A6E6FD96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Presidential Election Results by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D05E9-2592-F14B-88AF-60B5D6B3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617" y="1964411"/>
            <a:ext cx="6016765" cy="40737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6F7AE-E74D-A646-A059-CA9C76C17325}"/>
              </a:ext>
            </a:extLst>
          </p:cNvPr>
          <p:cNvSpPr txBox="1"/>
          <p:nvPr/>
        </p:nvSpPr>
        <p:spPr>
          <a:xfrm>
            <a:off x="6096000" y="6311900"/>
            <a:ext cx="508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From Mark Newman, U of Michigan</a:t>
            </a:r>
          </a:p>
        </p:txBody>
      </p:sp>
    </p:spTree>
    <p:extLst>
      <p:ext uri="{BB962C8B-B14F-4D97-AF65-F5344CB8AC3E}">
        <p14:creationId xmlns:p14="http://schemas.microsoft.com/office/powerpoint/2010/main" val="1642158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91D0-EBBB-F14B-9495-A6E6FD96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Presidential Election Results by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D05E9-2592-F14B-88AF-60B5D6B3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081" y="2039558"/>
            <a:ext cx="5829836" cy="39234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6F7AE-E74D-A646-A059-CA9C76C17325}"/>
              </a:ext>
            </a:extLst>
          </p:cNvPr>
          <p:cNvSpPr txBox="1"/>
          <p:nvPr/>
        </p:nvSpPr>
        <p:spPr>
          <a:xfrm>
            <a:off x="6096000" y="6311900"/>
            <a:ext cx="508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From Mark Newman, U of Michigan</a:t>
            </a:r>
          </a:p>
        </p:txBody>
      </p:sp>
    </p:spTree>
    <p:extLst>
      <p:ext uri="{BB962C8B-B14F-4D97-AF65-F5344CB8AC3E}">
        <p14:creationId xmlns:p14="http://schemas.microsoft.com/office/powerpoint/2010/main" val="1810025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91D0-EBBB-F14B-9495-A6E6FD96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Presidential Election Results by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D05E9-2592-F14B-88AF-60B5D6B3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730" y="1964411"/>
            <a:ext cx="5818537" cy="40737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6F7AE-E74D-A646-A059-CA9C76C17325}"/>
              </a:ext>
            </a:extLst>
          </p:cNvPr>
          <p:cNvSpPr txBox="1"/>
          <p:nvPr/>
        </p:nvSpPr>
        <p:spPr>
          <a:xfrm>
            <a:off x="6096000" y="6311900"/>
            <a:ext cx="508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From Mark Newman, U of Michigan</a:t>
            </a:r>
          </a:p>
        </p:txBody>
      </p:sp>
    </p:spTree>
    <p:extLst>
      <p:ext uri="{BB962C8B-B14F-4D97-AF65-F5344CB8AC3E}">
        <p14:creationId xmlns:p14="http://schemas.microsoft.com/office/powerpoint/2010/main" val="2847226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47B1-B8D4-3A42-8070-5BDCE4D0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0AE4-0E39-564A-A10E-4932239D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Tables enforce constraints</a:t>
            </a:r>
          </a:p>
          <a:p>
            <a:pPr lvl="1"/>
            <a:r>
              <a:rPr lang="en-US" dirty="0"/>
              <a:t>All values in a column are the same type</a:t>
            </a:r>
          </a:p>
          <a:p>
            <a:pPr lvl="1"/>
            <a:r>
              <a:rPr lang="en-US" dirty="0"/>
              <a:t>Values in a column are </a:t>
            </a:r>
            <a:r>
              <a:rPr lang="en-US" i="1" dirty="0">
                <a:solidFill>
                  <a:schemeClr val="accent2"/>
                </a:solidFill>
              </a:rPr>
              <a:t>comparable</a:t>
            </a:r>
          </a:p>
          <a:p>
            <a:endParaRPr lang="en-US" b="1" dirty="0">
              <a:solidFill>
                <a:schemeClr val="accent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Numerical</a:t>
            </a:r>
            <a:r>
              <a:rPr lang="en-US" dirty="0"/>
              <a:t> — Each value is from a numerical scale</a:t>
            </a:r>
          </a:p>
          <a:p>
            <a:pPr lvl="1"/>
            <a:r>
              <a:rPr lang="en-US" dirty="0"/>
              <a:t>Numerical measurements are ordered</a:t>
            </a:r>
          </a:p>
          <a:p>
            <a:pPr lvl="1"/>
            <a:r>
              <a:rPr lang="en-US" dirty="0"/>
              <a:t>Differences are meaningful</a:t>
            </a:r>
          </a:p>
          <a:p>
            <a:r>
              <a:rPr lang="en-US" b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Categorical</a:t>
            </a:r>
            <a:r>
              <a:rPr lang="en-US" dirty="0"/>
              <a:t> — Each value is from a fixed inventory</a:t>
            </a:r>
          </a:p>
          <a:p>
            <a:pPr lvl="1"/>
            <a:r>
              <a:rPr lang="en-US" dirty="0"/>
              <a:t>May or may not have an ordering</a:t>
            </a:r>
          </a:p>
          <a:p>
            <a:pPr lvl="1"/>
            <a:r>
              <a:rPr lang="en-US" dirty="0"/>
              <a:t>Categories can be different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5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4A28-E37E-A045-BAC4-A2E78C1D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Scatter Plot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B8DE487-1C29-CE4B-9AFC-7535DCA526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06" b="40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F75FC-C7D5-CE49-9F79-23AE78263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Relation/</a:t>
            </a:r>
            <a:r>
              <a:rPr lang="en-US" sz="2800" b="1" dirty="0">
                <a:solidFill>
                  <a:schemeClr val="accent2"/>
                </a:solidFill>
              </a:rPr>
              <a:t>association</a:t>
            </a:r>
            <a:r>
              <a:rPr lang="en-US" sz="2800" dirty="0"/>
              <a:t>  between two numerical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Arguments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Label of column for horizontal (x) axis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Label of column for vertical (y) axis</a:t>
            </a:r>
          </a:p>
        </p:txBody>
      </p:sp>
    </p:spTree>
    <p:extLst>
      <p:ext uri="{BB962C8B-B14F-4D97-AF65-F5344CB8AC3E}">
        <p14:creationId xmlns:p14="http://schemas.microsoft.com/office/powerpoint/2010/main" val="49497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Principles of creating good visualizations of data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Consider different methods for visualizations of data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Types of charts</a:t>
            </a:r>
          </a:p>
          <a:p>
            <a:pPr lvl="2">
              <a:spcAft>
                <a:spcPts val="600"/>
              </a:spcAft>
            </a:pPr>
            <a:r>
              <a:rPr lang="en-US" b="0" dirty="0">
                <a:latin typeface="Helvetica Neue Light"/>
                <a:ea typeface="ＭＳ Ｐゴシック" charset="0"/>
                <a:cs typeface="Helvetica Neue Light"/>
              </a:rPr>
              <a:t>Scatter, line &amp; bar</a:t>
            </a:r>
          </a:p>
          <a:p>
            <a:pPr lvl="2">
              <a:spcAft>
                <a:spcPts val="600"/>
              </a:spcAft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Histograms</a:t>
            </a:r>
          </a:p>
          <a:p>
            <a:pPr lvl="1">
              <a:spcAft>
                <a:spcPts val="600"/>
              </a:spcAft>
            </a:pPr>
            <a:r>
              <a:rPr lang="en-US" b="0" dirty="0">
                <a:latin typeface="Helvetica Neue Light"/>
                <a:ea typeface="ＭＳ Ｐゴシック" charset="0"/>
                <a:cs typeface="Helvetica Neue Light"/>
              </a:rPr>
              <a:t>Distributions</a:t>
            </a:r>
          </a:p>
          <a:p>
            <a:pPr lvl="2">
              <a:spcAft>
                <a:spcPts val="600"/>
              </a:spcAft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Categorical</a:t>
            </a:r>
          </a:p>
          <a:p>
            <a:pPr lvl="2">
              <a:spcAft>
                <a:spcPts val="600"/>
              </a:spcAft>
            </a:pPr>
            <a:r>
              <a:rPr lang="en-US" b="0" dirty="0">
                <a:latin typeface="Helvetica Neue Light"/>
                <a:ea typeface="ＭＳ Ｐゴシック" charset="0"/>
                <a:cs typeface="Helvetica Neue Light"/>
              </a:rPr>
              <a:t>Numerical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Do Homework 2</a:t>
            </a:r>
          </a:p>
          <a:p>
            <a:pPr>
              <a:spcAft>
                <a:spcPts val="600"/>
              </a:spcAft>
            </a:pPr>
            <a:endParaRPr lang="en-US" i="1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C50A-A548-314E-A0B9-6004DAD6FB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25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4A28-E37E-A045-BAC4-A2E78C1D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Line Graph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B8DE487-1C29-CE4B-9AFC-7535DCA526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183188" y="1579084"/>
            <a:ext cx="6172200" cy="36903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F75FC-C7D5-CE49-9F79-23AE78263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Use:</a:t>
            </a:r>
            <a:r>
              <a:rPr lang="en-US" sz="2800" dirty="0"/>
              <a:t> chronological trends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Arguments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Label of column for horizontal (x) axis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Label of column for vertical (y) axis</a:t>
            </a:r>
          </a:p>
        </p:txBody>
      </p:sp>
    </p:spTree>
    <p:extLst>
      <p:ext uri="{BB962C8B-B14F-4D97-AF65-F5344CB8AC3E}">
        <p14:creationId xmlns:p14="http://schemas.microsoft.com/office/powerpoint/2010/main" val="36911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4A28-E37E-A045-BAC4-A2E78C1D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Bar Chart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B8DE487-1C29-CE4B-9AFC-7535DCA526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183188" y="1701437"/>
            <a:ext cx="6172200" cy="3445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F75FC-C7D5-CE49-9F79-23AE78263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Categorical</a:t>
            </a:r>
            <a:r>
              <a:rPr lang="en-US" sz="2800" dirty="0"/>
              <a:t> distributions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Implications?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Width of bars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Ordering of categories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Arguments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Label of column for categories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Label of column for frequencies</a:t>
            </a:r>
          </a:p>
        </p:txBody>
      </p:sp>
    </p:spTree>
    <p:extLst>
      <p:ext uri="{BB962C8B-B14F-4D97-AF65-F5344CB8AC3E}">
        <p14:creationId xmlns:p14="http://schemas.microsoft.com/office/powerpoint/2010/main" val="4160693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4A28-E37E-A045-BAC4-A2E78C1D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Histograms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B8DE487-1C29-CE4B-9AFC-7535DCA526B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438053" y="1701437"/>
            <a:ext cx="5662469" cy="3445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F75FC-C7D5-CE49-9F79-23AE78263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Numerical</a:t>
            </a:r>
            <a:r>
              <a:rPr lang="en-US" sz="2800" dirty="0"/>
              <a:t> distributions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Implications?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Width of bars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Arguments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Values to display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Optional arguments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dirty="0">
                <a:latin typeface="Courier" pitchFamily="2" charset="0"/>
              </a:rPr>
              <a:t>unit</a:t>
            </a:r>
            <a:r>
              <a:rPr lang="en-US" sz="2600" dirty="0"/>
              <a:t>: label for axes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dirty="0">
                <a:latin typeface="Courier" pitchFamily="2" charset="0"/>
              </a:rPr>
              <a:t>bins</a:t>
            </a:r>
            <a:r>
              <a:rPr lang="en-US" sz="2600" dirty="0"/>
              <a:t>: endpoints for buckets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dirty="0">
                <a:latin typeface="Courier" pitchFamily="2" charset="0"/>
              </a:rPr>
              <a:t>normed</a:t>
            </a:r>
            <a:r>
              <a:rPr lang="en-US" sz="2600" dirty="0"/>
              <a:t>: display proportion instead of counts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2732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30CB-EFAF-A445-8F0E-5A6AEF5D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 numerical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6D9B-C3D5-0A43-86C4-1B2FF807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/>
          <a:lstStyle/>
          <a:p>
            <a:r>
              <a:rPr lang="en-US" dirty="0"/>
              <a:t>Binning: # of numerical values that lie within ranges (</a:t>
            </a:r>
            <a:r>
              <a:rPr lang="en-US" dirty="0">
                <a:solidFill>
                  <a:schemeClr val="accent2"/>
                </a:solidFill>
              </a:rPr>
              <a:t>bins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Bins are defined by their lower bounds (inclusive)</a:t>
            </a:r>
          </a:p>
          <a:p>
            <a:pPr lvl="1"/>
            <a:r>
              <a:rPr lang="en-US" dirty="0"/>
              <a:t>The upper bound is the lower bound of the next bin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Google Shape;137;p28">
            <a:extLst>
              <a:ext uri="{FF2B5EF4-FFF2-40B4-BE49-F238E27FC236}">
                <a16:creationId xmlns:a16="http://schemas.microsoft.com/office/drawing/2014/main" id="{54E4C86A-4DC8-D94C-9D8B-7ED698892860}"/>
              </a:ext>
            </a:extLst>
          </p:cNvPr>
          <p:cNvSpPr txBox="1"/>
          <p:nvPr/>
        </p:nvSpPr>
        <p:spPr>
          <a:xfrm>
            <a:off x="1483308" y="3804711"/>
            <a:ext cx="66876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188, 170, 189, 163, 183, 171, 185, 168, 173, ...</a:t>
            </a:r>
            <a:endParaRPr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grpSp>
        <p:nvGrpSpPr>
          <p:cNvPr id="5" name="Google Shape;138;p28">
            <a:extLst>
              <a:ext uri="{FF2B5EF4-FFF2-40B4-BE49-F238E27FC236}">
                <a16:creationId xmlns:a16="http://schemas.microsoft.com/office/drawing/2014/main" id="{85CAF4CA-29CB-FB45-A096-2A7108F99A1C}"/>
              </a:ext>
            </a:extLst>
          </p:cNvPr>
          <p:cNvGrpSpPr/>
          <p:nvPr/>
        </p:nvGrpSpPr>
        <p:grpSpPr>
          <a:xfrm>
            <a:off x="1729126" y="5145512"/>
            <a:ext cx="6939000" cy="806400"/>
            <a:chOff x="1119525" y="3783442"/>
            <a:chExt cx="6939000" cy="806400"/>
          </a:xfrm>
        </p:grpSpPr>
        <p:cxnSp>
          <p:nvCxnSpPr>
            <p:cNvPr id="6" name="Google Shape;139;p28">
              <a:extLst>
                <a:ext uri="{FF2B5EF4-FFF2-40B4-BE49-F238E27FC236}">
                  <a16:creationId xmlns:a16="http://schemas.microsoft.com/office/drawing/2014/main" id="{1DCFB5E5-F079-C841-AF2C-3D96C5E33A80}"/>
                </a:ext>
              </a:extLst>
            </p:cNvPr>
            <p:cNvCxnSpPr/>
            <p:nvPr/>
          </p:nvCxnSpPr>
          <p:spPr>
            <a:xfrm>
              <a:off x="1119525" y="4100175"/>
              <a:ext cx="6939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" name="Google Shape;140;p28">
              <a:extLst>
                <a:ext uri="{FF2B5EF4-FFF2-40B4-BE49-F238E27FC236}">
                  <a16:creationId xmlns:a16="http://schemas.microsoft.com/office/drawing/2014/main" id="{25B74FE7-C4E5-FD49-9995-3DE07C72DCE8}"/>
                </a:ext>
              </a:extLst>
            </p:cNvPr>
            <p:cNvSpPr txBox="1"/>
            <p:nvPr/>
          </p:nvSpPr>
          <p:spPr>
            <a:xfrm>
              <a:off x="122288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160</a:t>
              </a:r>
              <a:endParaRPr sz="1800"/>
            </a:p>
          </p:txBody>
        </p:sp>
        <p:sp>
          <p:nvSpPr>
            <p:cNvPr id="8" name="Google Shape;141;p28">
              <a:extLst>
                <a:ext uri="{FF2B5EF4-FFF2-40B4-BE49-F238E27FC236}">
                  <a16:creationId xmlns:a16="http://schemas.microsoft.com/office/drawing/2014/main" id="{816E2B59-89A2-8F45-82B9-DEAFDE33197B}"/>
                </a:ext>
              </a:extLst>
            </p:cNvPr>
            <p:cNvSpPr txBox="1"/>
            <p:nvPr/>
          </p:nvSpPr>
          <p:spPr>
            <a:xfrm>
              <a:off x="2226239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165</a:t>
              </a:r>
              <a:endParaRPr sz="1800"/>
            </a:p>
          </p:txBody>
        </p:sp>
        <p:sp>
          <p:nvSpPr>
            <p:cNvPr id="9" name="Google Shape;142;p28">
              <a:extLst>
                <a:ext uri="{FF2B5EF4-FFF2-40B4-BE49-F238E27FC236}">
                  <a16:creationId xmlns:a16="http://schemas.microsoft.com/office/drawing/2014/main" id="{223500C6-54F4-CC4F-AC7C-C6B2E4810B61}"/>
                </a:ext>
              </a:extLst>
            </p:cNvPr>
            <p:cNvSpPr txBox="1"/>
            <p:nvPr/>
          </p:nvSpPr>
          <p:spPr>
            <a:xfrm>
              <a:off x="3229593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170</a:t>
              </a:r>
              <a:endParaRPr sz="1800"/>
            </a:p>
          </p:txBody>
        </p:sp>
        <p:sp>
          <p:nvSpPr>
            <p:cNvPr id="10" name="Google Shape;143;p28">
              <a:extLst>
                <a:ext uri="{FF2B5EF4-FFF2-40B4-BE49-F238E27FC236}">
                  <a16:creationId xmlns:a16="http://schemas.microsoft.com/office/drawing/2014/main" id="{C043FFC2-CCF3-A84B-A947-0B58924725CD}"/>
                </a:ext>
              </a:extLst>
            </p:cNvPr>
            <p:cNvSpPr txBox="1"/>
            <p:nvPr/>
          </p:nvSpPr>
          <p:spPr>
            <a:xfrm>
              <a:off x="4232947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175</a:t>
              </a:r>
              <a:endParaRPr sz="1800"/>
            </a:p>
          </p:txBody>
        </p:sp>
        <p:sp>
          <p:nvSpPr>
            <p:cNvPr id="11" name="Google Shape;144;p28">
              <a:extLst>
                <a:ext uri="{FF2B5EF4-FFF2-40B4-BE49-F238E27FC236}">
                  <a16:creationId xmlns:a16="http://schemas.microsoft.com/office/drawing/2014/main" id="{A9A5467A-F575-FF47-B1A6-D00C891D3C57}"/>
                </a:ext>
              </a:extLst>
            </p:cNvPr>
            <p:cNvSpPr txBox="1"/>
            <p:nvPr/>
          </p:nvSpPr>
          <p:spPr>
            <a:xfrm>
              <a:off x="5236302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180</a:t>
              </a:r>
              <a:endParaRPr sz="1800"/>
            </a:p>
          </p:txBody>
        </p:sp>
        <p:sp>
          <p:nvSpPr>
            <p:cNvPr id="12" name="Google Shape;145;p28">
              <a:extLst>
                <a:ext uri="{FF2B5EF4-FFF2-40B4-BE49-F238E27FC236}">
                  <a16:creationId xmlns:a16="http://schemas.microsoft.com/office/drawing/2014/main" id="{93CC2639-65D6-484D-9283-E6286A2D3D8A}"/>
                </a:ext>
              </a:extLst>
            </p:cNvPr>
            <p:cNvSpPr txBox="1"/>
            <p:nvPr/>
          </p:nvSpPr>
          <p:spPr>
            <a:xfrm>
              <a:off x="623965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185</a:t>
              </a:r>
              <a:endParaRPr sz="1800"/>
            </a:p>
          </p:txBody>
        </p:sp>
        <p:sp>
          <p:nvSpPr>
            <p:cNvPr id="13" name="Google Shape;146;p28">
              <a:extLst>
                <a:ext uri="{FF2B5EF4-FFF2-40B4-BE49-F238E27FC236}">
                  <a16:creationId xmlns:a16="http://schemas.microsoft.com/office/drawing/2014/main" id="{D9268A62-8EE7-8644-A205-0C21E4BA0682}"/>
                </a:ext>
              </a:extLst>
            </p:cNvPr>
            <p:cNvSpPr txBox="1"/>
            <p:nvPr/>
          </p:nvSpPr>
          <p:spPr>
            <a:xfrm>
              <a:off x="7243010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190</a:t>
              </a:r>
              <a:endParaRPr sz="1800"/>
            </a:p>
          </p:txBody>
        </p:sp>
        <p:cxnSp>
          <p:nvCxnSpPr>
            <p:cNvPr id="14" name="Google Shape;147;p28">
              <a:extLst>
                <a:ext uri="{FF2B5EF4-FFF2-40B4-BE49-F238E27FC236}">
                  <a16:creationId xmlns:a16="http://schemas.microsoft.com/office/drawing/2014/main" id="{9E489245-A9A0-C947-A980-79D8221950E0}"/>
                </a:ext>
              </a:extLst>
            </p:cNvPr>
            <p:cNvCxnSpPr>
              <a:stCxn id="7" idx="0"/>
            </p:cNvCxnSpPr>
            <p:nvPr/>
          </p:nvCxnSpPr>
          <p:spPr>
            <a:xfrm rot="10800000">
              <a:off x="1608385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48;p28">
              <a:extLst>
                <a:ext uri="{FF2B5EF4-FFF2-40B4-BE49-F238E27FC236}">
                  <a16:creationId xmlns:a16="http://schemas.microsoft.com/office/drawing/2014/main" id="{6A3059C7-F37E-1C49-A4B6-CB7B5DADFD79}"/>
                </a:ext>
              </a:extLst>
            </p:cNvPr>
            <p:cNvCxnSpPr/>
            <p:nvPr/>
          </p:nvCxnSpPr>
          <p:spPr>
            <a:xfrm rot="10800000">
              <a:off x="26117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49;p28">
              <a:extLst>
                <a:ext uri="{FF2B5EF4-FFF2-40B4-BE49-F238E27FC236}">
                  <a16:creationId xmlns:a16="http://schemas.microsoft.com/office/drawing/2014/main" id="{710C8E5D-E285-2B46-99BC-7D3502BF847D}"/>
                </a:ext>
              </a:extLst>
            </p:cNvPr>
            <p:cNvCxnSpPr/>
            <p:nvPr/>
          </p:nvCxnSpPr>
          <p:spPr>
            <a:xfrm rot="10800000">
              <a:off x="36151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0;p28">
              <a:extLst>
                <a:ext uri="{FF2B5EF4-FFF2-40B4-BE49-F238E27FC236}">
                  <a16:creationId xmlns:a16="http://schemas.microsoft.com/office/drawing/2014/main" id="{9E40F385-8D99-EF45-9270-5DCE1CED560C}"/>
                </a:ext>
              </a:extLst>
            </p:cNvPr>
            <p:cNvCxnSpPr/>
            <p:nvPr/>
          </p:nvCxnSpPr>
          <p:spPr>
            <a:xfrm rot="10800000">
              <a:off x="46184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51;p28">
              <a:extLst>
                <a:ext uri="{FF2B5EF4-FFF2-40B4-BE49-F238E27FC236}">
                  <a16:creationId xmlns:a16="http://schemas.microsoft.com/office/drawing/2014/main" id="{DE0B540B-7AD3-A54F-8285-FC54330E1DA8}"/>
                </a:ext>
              </a:extLst>
            </p:cNvPr>
            <p:cNvCxnSpPr/>
            <p:nvPr/>
          </p:nvCxnSpPr>
          <p:spPr>
            <a:xfrm rot="10800000">
              <a:off x="56218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52;p28">
              <a:extLst>
                <a:ext uri="{FF2B5EF4-FFF2-40B4-BE49-F238E27FC236}">
                  <a16:creationId xmlns:a16="http://schemas.microsoft.com/office/drawing/2014/main" id="{37BDA646-219F-8A41-A102-5C2674CFEFAF}"/>
                </a:ext>
              </a:extLst>
            </p:cNvPr>
            <p:cNvCxnSpPr/>
            <p:nvPr/>
          </p:nvCxnSpPr>
          <p:spPr>
            <a:xfrm rot="10800000">
              <a:off x="66251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53;p28">
              <a:extLst>
                <a:ext uri="{FF2B5EF4-FFF2-40B4-BE49-F238E27FC236}">
                  <a16:creationId xmlns:a16="http://schemas.microsoft.com/office/drawing/2014/main" id="{6843BE3D-B0B9-0A4C-B19F-07215E498EDB}"/>
                </a:ext>
              </a:extLst>
            </p:cNvPr>
            <p:cNvCxnSpPr/>
            <p:nvPr/>
          </p:nvCxnSpPr>
          <p:spPr>
            <a:xfrm rot="10800000">
              <a:off x="76285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Google Shape;154;p28">
            <a:extLst>
              <a:ext uri="{FF2B5EF4-FFF2-40B4-BE49-F238E27FC236}">
                <a16:creationId xmlns:a16="http://schemas.microsoft.com/office/drawing/2014/main" id="{96962177-2CAD-ED4D-9A91-805A94892C56}"/>
              </a:ext>
            </a:extLst>
          </p:cNvPr>
          <p:cNvSpPr/>
          <p:nvPr/>
        </p:nvSpPr>
        <p:spPr>
          <a:xfrm>
            <a:off x="7316226" y="5272120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5;p28">
            <a:extLst>
              <a:ext uri="{FF2B5EF4-FFF2-40B4-BE49-F238E27FC236}">
                <a16:creationId xmlns:a16="http://schemas.microsoft.com/office/drawing/2014/main" id="{B3CDCD65-7A73-5142-9845-47D817587E6F}"/>
              </a:ext>
            </a:extLst>
          </p:cNvPr>
          <p:cNvSpPr/>
          <p:nvPr/>
        </p:nvSpPr>
        <p:spPr>
          <a:xfrm>
            <a:off x="4310472" y="5272120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6;p28">
            <a:extLst>
              <a:ext uri="{FF2B5EF4-FFF2-40B4-BE49-F238E27FC236}">
                <a16:creationId xmlns:a16="http://schemas.microsoft.com/office/drawing/2014/main" id="{D6572445-2381-674B-9CE6-AE573AA573BF}"/>
              </a:ext>
            </a:extLst>
          </p:cNvPr>
          <p:cNvSpPr/>
          <p:nvPr/>
        </p:nvSpPr>
        <p:spPr>
          <a:xfrm>
            <a:off x="7313957" y="51174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7;p28">
            <a:extLst>
              <a:ext uri="{FF2B5EF4-FFF2-40B4-BE49-F238E27FC236}">
                <a16:creationId xmlns:a16="http://schemas.microsoft.com/office/drawing/2014/main" id="{E736D8A5-86AA-A444-A8F6-2A813F56D628}"/>
              </a:ext>
            </a:extLst>
          </p:cNvPr>
          <p:cNvSpPr/>
          <p:nvPr/>
        </p:nvSpPr>
        <p:spPr>
          <a:xfrm>
            <a:off x="2297588" y="52698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58;p28">
            <a:extLst>
              <a:ext uri="{FF2B5EF4-FFF2-40B4-BE49-F238E27FC236}">
                <a16:creationId xmlns:a16="http://schemas.microsoft.com/office/drawing/2014/main" id="{54557B87-4E1B-2C43-B80B-84942870EB9D}"/>
              </a:ext>
            </a:extLst>
          </p:cNvPr>
          <p:cNvSpPr/>
          <p:nvPr/>
        </p:nvSpPr>
        <p:spPr>
          <a:xfrm>
            <a:off x="6315064" y="52698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59;p28">
            <a:extLst>
              <a:ext uri="{FF2B5EF4-FFF2-40B4-BE49-F238E27FC236}">
                <a16:creationId xmlns:a16="http://schemas.microsoft.com/office/drawing/2014/main" id="{A4AFEB72-3D88-1046-B4E9-32BB552BAD91}"/>
              </a:ext>
            </a:extLst>
          </p:cNvPr>
          <p:cNvSpPr/>
          <p:nvPr/>
        </p:nvSpPr>
        <p:spPr>
          <a:xfrm>
            <a:off x="4310472" y="51174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60;p28">
            <a:extLst>
              <a:ext uri="{FF2B5EF4-FFF2-40B4-BE49-F238E27FC236}">
                <a16:creationId xmlns:a16="http://schemas.microsoft.com/office/drawing/2014/main" id="{05158E05-33AF-554A-AF78-602B0AC8E4A0}"/>
              </a:ext>
            </a:extLst>
          </p:cNvPr>
          <p:cNvSpPr/>
          <p:nvPr/>
        </p:nvSpPr>
        <p:spPr>
          <a:xfrm>
            <a:off x="7305664" y="49650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1;p28">
            <a:extLst>
              <a:ext uri="{FF2B5EF4-FFF2-40B4-BE49-F238E27FC236}">
                <a16:creationId xmlns:a16="http://schemas.microsoft.com/office/drawing/2014/main" id="{2AFFA240-733F-FF4C-951F-2CA48A096D2F}"/>
              </a:ext>
            </a:extLst>
          </p:cNvPr>
          <p:cNvSpPr/>
          <p:nvPr/>
        </p:nvSpPr>
        <p:spPr>
          <a:xfrm>
            <a:off x="3298749" y="52698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62;p28">
            <a:extLst>
              <a:ext uri="{FF2B5EF4-FFF2-40B4-BE49-F238E27FC236}">
                <a16:creationId xmlns:a16="http://schemas.microsoft.com/office/drawing/2014/main" id="{FAB44766-2B9C-914F-B9B2-4D3A8107AF71}"/>
              </a:ext>
            </a:extLst>
          </p:cNvPr>
          <p:cNvSpPr/>
          <p:nvPr/>
        </p:nvSpPr>
        <p:spPr>
          <a:xfrm>
            <a:off x="4312741" y="496505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63;p28">
            <a:extLst>
              <a:ext uri="{FF2B5EF4-FFF2-40B4-BE49-F238E27FC236}">
                <a16:creationId xmlns:a16="http://schemas.microsoft.com/office/drawing/2014/main" id="{F6345951-8807-DA48-8DE3-66AA9B02E893}"/>
              </a:ext>
            </a:extLst>
          </p:cNvPr>
          <p:cNvSpPr/>
          <p:nvPr/>
        </p:nvSpPr>
        <p:spPr>
          <a:xfrm>
            <a:off x="8623611" y="3832079"/>
            <a:ext cx="2170521" cy="870047"/>
          </a:xfrm>
          <a:prstGeom prst="wedgeRoundRectCallout">
            <a:avLst>
              <a:gd name="adj1" fmla="val -84544"/>
              <a:gd name="adj2" fmla="val 58311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The [185,190) bin</a:t>
            </a:r>
            <a:endParaRPr sz="2400" dirty="0">
              <a:solidFill>
                <a:srgbClr val="434343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5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7147-C311-5143-BA0B-6FEDB640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AB73-CAB6-8449-B81F-4D31365F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By default, </a:t>
            </a:r>
            <a:r>
              <a:rPr lang="en-US" b="1" dirty="0" err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hist</a:t>
            </a:r>
            <a:r>
              <a:rPr lang="en-US" dirty="0"/>
              <a:t> uses a scale (</a:t>
            </a:r>
            <a:r>
              <a:rPr lang="en-US" b="1" dirty="0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normed=True</a:t>
            </a:r>
            <a:r>
              <a:rPr lang="en-US" dirty="0"/>
              <a:t>) that ensures the area of the chart sums to 100%</a:t>
            </a:r>
          </a:p>
          <a:p>
            <a:pPr marL="457200" lvl="0" indent="-381000">
              <a:spcBef>
                <a:spcPts val="400"/>
              </a:spcBef>
              <a:buSzPts val="2400"/>
              <a:buChar char="●"/>
            </a:pPr>
            <a:r>
              <a:rPr lang="en-US" dirty="0"/>
              <a:t>The horizontal axis is a number line (e.g., years)</a:t>
            </a:r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The vertical axis is a rate (e.g., percent per year)</a:t>
            </a: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area of a bar is a percentage of the whole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50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0" dirty="0">
                <a:latin typeface="+mj-lt"/>
              </a:rPr>
              <a:t>How to Calculate Height</a:t>
            </a:r>
            <a:endParaRPr b="0" dirty="0">
              <a:latin typeface="+mj-lt"/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The [20, 40) bin contains 59 out of 200 movies</a:t>
            </a:r>
            <a:endParaRPr dirty="0"/>
          </a:p>
          <a:p>
            <a:pPr marL="0" indent="0">
              <a:buNone/>
            </a:pPr>
            <a:endParaRPr sz="800" dirty="0"/>
          </a:p>
          <a:p>
            <a:r>
              <a:rPr lang="en" dirty="0"/>
              <a:t>“59 out of 200” is 29.5%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The bin is 40 - 20 = 20 years wide</a:t>
            </a:r>
            <a:endParaRPr dirty="0"/>
          </a:p>
          <a:p>
            <a:pPr marL="0" indent="0">
              <a:buNone/>
            </a:pPr>
            <a:endParaRPr sz="800" dirty="0"/>
          </a:p>
          <a:p>
            <a:pPr marL="0" indent="0">
              <a:buNone/>
            </a:pPr>
            <a:r>
              <a:rPr lang="en" dirty="0"/>
              <a:t>     </a:t>
            </a:r>
            <a:r>
              <a:rPr lang="en" dirty="0">
                <a:solidFill>
                  <a:srgbClr val="0000FF"/>
                </a:solidFill>
              </a:rPr>
              <a:t>                            29.5 percent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" dirty="0">
                <a:solidFill>
                  <a:srgbClr val="0000FF"/>
                </a:solidFill>
              </a:rPr>
              <a:t>Height of bar  =  -------------------------- 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" dirty="0">
                <a:solidFill>
                  <a:srgbClr val="0000FF"/>
                </a:solidFill>
              </a:rPr>
              <a:t>                                   20 years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sz="800" dirty="0"/>
          </a:p>
          <a:p>
            <a:pPr marL="0" indent="0">
              <a:buNone/>
            </a:pPr>
            <a:r>
              <a:rPr lang="en" dirty="0"/>
              <a:t>                       =  1.475 percent per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115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0" dirty="0">
                <a:latin typeface="+mj-lt"/>
              </a:rPr>
              <a:t>Area Measures Percent</a:t>
            </a:r>
            <a:endParaRPr b="0" dirty="0">
              <a:latin typeface="+mj-lt"/>
            </a:endParaRPr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609600" y="1701200"/>
            <a:ext cx="9520800" cy="110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0000FF"/>
                </a:solidFill>
              </a:rPr>
              <a:t>Area   =   % in bin   </a:t>
            </a:r>
            <a:r>
              <a:rPr lang="en" b="1" dirty="0">
                <a:solidFill>
                  <a:srgbClr val="000000"/>
                </a:solidFill>
              </a:rPr>
              <a:t>=   Height  x  width of bin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609600" y="2966134"/>
            <a:ext cx="10050800" cy="146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Clr>
                <a:schemeClr val="tx1"/>
              </a:buClr>
              <a:buSzPts val="2400"/>
              <a:buChar char="●"/>
            </a:pPr>
            <a:r>
              <a:rPr lang="en" sz="3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“How many individuals in the bin?” Use </a:t>
            </a:r>
            <a:r>
              <a:rPr lang="en" sz="3200" dirty="0">
                <a:solidFill>
                  <a:srgbClr val="0000FF"/>
                </a:solidFill>
              </a:rPr>
              <a:t>area</a:t>
            </a:r>
            <a:r>
              <a:rPr lang="en" sz="3200" dirty="0"/>
              <a:t>.</a:t>
            </a:r>
            <a:endParaRPr sz="3200" dirty="0"/>
          </a:p>
          <a:p>
            <a:pPr marL="609585" indent="-507987">
              <a:buClr>
                <a:schemeClr val="tx1"/>
              </a:buClr>
              <a:buSzPts val="2400"/>
              <a:buChar char="●"/>
            </a:pPr>
            <a:r>
              <a:rPr lang="en" sz="3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“How crowded is the bin?” Use</a:t>
            </a:r>
            <a:r>
              <a:rPr lang="en" sz="3200" dirty="0"/>
              <a:t> </a:t>
            </a:r>
            <a:r>
              <a:rPr lang="en" sz="3200" dirty="0">
                <a:solidFill>
                  <a:srgbClr val="0000FF"/>
                </a:solidFill>
              </a:rPr>
              <a:t>height</a:t>
            </a:r>
            <a:r>
              <a:rPr lang="en" sz="3200" dirty="0"/>
              <a:t>.</a:t>
            </a:r>
            <a:endParaRPr sz="3200" dirty="0"/>
          </a:p>
        </p:txBody>
      </p:sp>
      <p:graphicFrame>
        <p:nvGraphicFramePr>
          <p:cNvPr id="5" name="Google Shape;217;p36">
            <a:extLst>
              <a:ext uri="{FF2B5EF4-FFF2-40B4-BE49-F238E27FC236}">
                <a16:creationId xmlns:a16="http://schemas.microsoft.com/office/drawing/2014/main" id="{7A1957BC-209C-CF48-B664-44C23B368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1122708"/>
              </p:ext>
            </p:extLst>
          </p:nvPr>
        </p:nvGraphicFramePr>
        <p:xfrm>
          <a:off x="9409050" y="1082464"/>
          <a:ext cx="2238200" cy="50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Name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2016 Income (millions)</a:t>
                      </a:r>
                      <a:endParaRPr sz="1100" b="1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Jennifer Lawrence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61.7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Scarlett Johansson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57.5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Angelina Jolie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Jennifer Aniston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24.75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Anne Hathaway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24</a:t>
                      </a:r>
                      <a:endParaRPr sz="1100" b="1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Melissa McCarthy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Bingbing Fan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Sandra Bullock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Cara Delevingne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Reese Witherspoon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Amy Adams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Kristen Stewart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12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Amanda Seyfried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Tina Fey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Julia Roberts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Emma Stone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Natalie Portman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Margot Robbie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Meryl Streep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Mila Kunis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4.5</a:t>
                      </a:r>
                      <a:endParaRPr sz="1100" b="1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Google Shape;210;p35">
            <a:extLst>
              <a:ext uri="{FF2B5EF4-FFF2-40B4-BE49-F238E27FC236}">
                <a16:creationId xmlns:a16="http://schemas.microsoft.com/office/drawing/2014/main" id="{A66563C4-73FA-A54E-8F61-B59F9CBC3CF3}"/>
              </a:ext>
            </a:extLst>
          </p:cNvPr>
          <p:cNvSpPr txBox="1"/>
          <p:nvPr/>
        </p:nvSpPr>
        <p:spPr>
          <a:xfrm>
            <a:off x="472800" y="4311184"/>
            <a:ext cx="9073050" cy="146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>
              <a:buClr>
                <a:schemeClr val="tx1"/>
              </a:buClr>
              <a:buSzPts val="2400"/>
              <a:buChar char="●"/>
            </a:pPr>
            <a:r>
              <a:rPr lang="en" sz="3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What would the y-axis of a histogram of this table be?</a:t>
            </a:r>
          </a:p>
          <a:p>
            <a:pPr marL="609585" indent="-507987">
              <a:buClr>
                <a:schemeClr val="tx1"/>
              </a:buClr>
              <a:buSzPts val="2400"/>
              <a:buChar char="●"/>
            </a:pPr>
            <a:r>
              <a:rPr lang="en-US" sz="3600" dirty="0">
                <a:latin typeface="Courier" pitchFamily="2" charset="0"/>
                <a:hlinkClick r:id="rId3"/>
              </a:rPr>
              <a:t>http://bit.ly/FoDS-s19-0131-1</a:t>
            </a:r>
            <a:endParaRPr sz="3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EA67-CC1A-5346-82C3-C2D3FF09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6078" y="666750"/>
            <a:ext cx="3685841" cy="32558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latin typeface="+mj-lt"/>
                <a:ea typeface="+mj-ea"/>
                <a:cs typeface="+mj-cs"/>
              </a:rPr>
              <a:t>Overlaid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ECECB-EE40-3F42-A5BB-89CFC1926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" b="-4"/>
          <a:stretch/>
        </p:blipFill>
        <p:spPr>
          <a:xfrm>
            <a:off x="1" y="10"/>
            <a:ext cx="3696822" cy="2556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6EA593-DD84-EA4C-BF04-656F2609BA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3" r="17939" b="2"/>
          <a:stretch/>
        </p:blipFill>
        <p:spPr>
          <a:xfrm>
            <a:off x="3857689" y="10"/>
            <a:ext cx="3696821" cy="2544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1B6BC-E1CB-754D-87CC-2269FCEB6A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014"/>
          <a:stretch/>
        </p:blipFill>
        <p:spPr>
          <a:xfrm>
            <a:off x="20" y="2697480"/>
            <a:ext cx="7554490" cy="416052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926754-442D-4B53-A993-1A758431F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78378" y="4003046"/>
            <a:ext cx="3383280" cy="0"/>
          </a:xfrm>
          <a:prstGeom prst="line">
            <a:avLst/>
          </a:prstGeom>
          <a:ln>
            <a:solidFill>
              <a:srgbClr val="F7D1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9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FC3A-C237-424D-A4A0-7AFB55D6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5E85-9BC7-9B40-993C-3FE5817C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8 of </a:t>
            </a:r>
            <a:r>
              <a:rPr lang="en-US" i="1" dirty="0">
                <a:hlinkClick r:id="rId2"/>
              </a:rPr>
              <a:t>Computational and Inferential Thinking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Start working on Homework 2</a:t>
            </a:r>
          </a:p>
        </p:txBody>
      </p:sp>
    </p:spTree>
    <p:extLst>
      <p:ext uri="{BB962C8B-B14F-4D97-AF65-F5344CB8AC3E}">
        <p14:creationId xmlns:p14="http://schemas.microsoft.com/office/powerpoint/2010/main" val="226703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9D5C-18D3-7549-B32F-69227BBF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2820-AEDB-FE4A-8850-A7E12948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Above all else, show the data</a:t>
            </a:r>
          </a:p>
          <a:p>
            <a:r>
              <a:rPr lang="en-US" dirty="0">
                <a:solidFill>
                  <a:schemeClr val="accent2"/>
                </a:solidFill>
              </a:rPr>
              <a:t>Comparison</a:t>
            </a:r>
            <a:r>
              <a:rPr lang="en-US" dirty="0"/>
              <a:t> rather than just description</a:t>
            </a:r>
          </a:p>
          <a:p>
            <a:r>
              <a:rPr lang="en-US" dirty="0"/>
              <a:t>Maximize the </a:t>
            </a:r>
            <a:r>
              <a:rPr lang="en-US" b="1" dirty="0">
                <a:solidFill>
                  <a:schemeClr val="accent2"/>
                </a:solidFill>
              </a:rPr>
              <a:t>data-ink</a:t>
            </a:r>
            <a:r>
              <a:rPr lang="en-US" dirty="0"/>
              <a:t> ratio</a:t>
            </a:r>
          </a:p>
          <a:p>
            <a:r>
              <a:rPr lang="en-US" dirty="0"/>
              <a:t>Don’t be misleading</a:t>
            </a:r>
          </a:p>
          <a:p>
            <a:pPr lvl="1"/>
            <a:r>
              <a:rPr lang="en-US" dirty="0"/>
              <a:t>Watch your axes</a:t>
            </a:r>
          </a:p>
        </p:txBody>
      </p:sp>
    </p:spTree>
    <p:extLst>
      <p:ext uri="{BB962C8B-B14F-4D97-AF65-F5344CB8AC3E}">
        <p14:creationId xmlns:p14="http://schemas.microsoft.com/office/powerpoint/2010/main" val="238819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DBB96-F7BD-9648-98D4-4B800262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Bad Ink</a:t>
            </a:r>
          </a:p>
        </p:txBody>
      </p:sp>
      <p:pic>
        <p:nvPicPr>
          <p:cNvPr id="5" name="Content Placeholder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F8E0E04A-ABB7-154F-9799-3B1F7768C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1786" y="492573"/>
            <a:ext cx="635761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8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2A609-587A-0A42-8B42-D541AA41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up with your axes?</a:t>
            </a:r>
          </a:p>
        </p:txBody>
      </p:sp>
      <p:pic>
        <p:nvPicPr>
          <p:cNvPr id="7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5C321F0-9663-EE41-A065-219117C1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965" y="792480"/>
            <a:ext cx="6248273" cy="557881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8F945E-E198-2C4D-8F28-A20F3582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879EE-2270-8C43-BF93-E378CDFB9378}"/>
              </a:ext>
            </a:extLst>
          </p:cNvPr>
          <p:cNvSpPr txBox="1"/>
          <p:nvPr/>
        </p:nvSpPr>
        <p:spPr>
          <a:xfrm>
            <a:off x="638175" y="4196773"/>
            <a:ext cx="377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2800" dirty="0" err="1">
                <a:latin typeface="Helvetica Neue Light" panose="02000403000000020004" pitchFamily="2" charset="0"/>
                <a:ea typeface="Helvetica Neue Light" panose="02000403000000020004" pitchFamily="2" charset="0"/>
                <a:hlinkClick r:id="rId3"/>
              </a:rPr>
              <a:t>callingbullsh#t.org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5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C5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463ED-6D51-8646-BCE0-36573231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Better axes!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E3002F5-FAF7-A64D-B004-FA328BC2A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6716" y="640080"/>
            <a:ext cx="6609971" cy="5578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765939-3620-D346-890B-70A7F72EB249}"/>
              </a:ext>
            </a:extLst>
          </p:cNvPr>
          <p:cNvSpPr txBox="1"/>
          <p:nvPr/>
        </p:nvSpPr>
        <p:spPr>
          <a:xfrm>
            <a:off x="638175" y="4196773"/>
            <a:ext cx="377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2800" dirty="0" err="1">
                <a:latin typeface="Helvetica Neue Light" panose="02000403000000020004" pitchFamily="2" charset="0"/>
                <a:ea typeface="Helvetica Neue Light" panose="02000403000000020004" pitchFamily="2" charset="0"/>
                <a:hlinkClick r:id="rId3"/>
              </a:rPr>
              <a:t>callingbullsh#t.org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2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F29D9-A584-C544-951A-82BBF537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up with your axes?</a:t>
            </a:r>
          </a:p>
        </p:txBody>
      </p:sp>
      <p:pic>
        <p:nvPicPr>
          <p:cNvPr id="5" name="Content Placeholder 4" descr="A black and silver text&#10;&#10;Description automatically generated">
            <a:extLst>
              <a:ext uri="{FF2B5EF4-FFF2-40B4-BE49-F238E27FC236}">
                <a16:creationId xmlns:a16="http://schemas.microsoft.com/office/drawing/2014/main" id="{10A6A070-B648-3C4C-9997-6C837F818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969" y="640080"/>
            <a:ext cx="4881464" cy="5578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0B3E35-47A9-184B-9D7F-8DEEFF737D0E}"/>
              </a:ext>
            </a:extLst>
          </p:cNvPr>
          <p:cNvSpPr txBox="1"/>
          <p:nvPr/>
        </p:nvSpPr>
        <p:spPr>
          <a:xfrm>
            <a:off x="638175" y="4196773"/>
            <a:ext cx="377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2800" dirty="0" err="1">
                <a:latin typeface="Helvetica Neue Light" panose="02000403000000020004" pitchFamily="2" charset="0"/>
                <a:ea typeface="Helvetica Neue Light" panose="02000403000000020004" pitchFamily="2" charset="0"/>
                <a:hlinkClick r:id="rId3"/>
              </a:rPr>
              <a:t>callingbullsh#t.org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65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17512-B427-5F40-BC05-62D62F88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up with your axes?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0905337-4ABE-8144-B175-7D0600477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876089"/>
            <a:ext cx="7347537" cy="5106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1C30FE-72F0-2A49-9473-DA53BCC3D611}"/>
              </a:ext>
            </a:extLst>
          </p:cNvPr>
          <p:cNvSpPr txBox="1"/>
          <p:nvPr/>
        </p:nvSpPr>
        <p:spPr>
          <a:xfrm>
            <a:off x="638175" y="4196773"/>
            <a:ext cx="377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2800" dirty="0" err="1">
                <a:latin typeface="Helvetica Neue Light" panose="02000403000000020004" pitchFamily="2" charset="0"/>
                <a:ea typeface="Helvetica Neue Light" panose="02000403000000020004" pitchFamily="2" charset="0"/>
                <a:hlinkClick r:id="rId3"/>
              </a:rPr>
              <a:t>callingbullsh#t.org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93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8B21A-52E6-C542-B278-33050676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Bad Axes?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5EE94B45-B676-B24B-9B3F-768D14E38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698" y="1675227"/>
            <a:ext cx="1065260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9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652</Words>
  <Application>Microsoft Macintosh PowerPoint</Application>
  <PresentationFormat>Widescreen</PresentationFormat>
  <Paragraphs>170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Courier New</vt:lpstr>
      <vt:lpstr>Helvetica Neue</vt:lpstr>
      <vt:lpstr>Helvetica Neue Light</vt:lpstr>
      <vt:lpstr>Office Theme</vt:lpstr>
      <vt:lpstr>CompSci 190: Visualization &amp; Graphs</vt:lpstr>
      <vt:lpstr>Plan For Today</vt:lpstr>
      <vt:lpstr>Principles of Visualization</vt:lpstr>
      <vt:lpstr>Bad Ink</vt:lpstr>
      <vt:lpstr>What’s up with your axes?</vt:lpstr>
      <vt:lpstr>Better axes!</vt:lpstr>
      <vt:lpstr>What’s up with your axes?</vt:lpstr>
      <vt:lpstr>What’s up with your axes?</vt:lpstr>
      <vt:lpstr>Bad Axes?</vt:lpstr>
      <vt:lpstr>Bad Associations</vt:lpstr>
      <vt:lpstr>Bad Associations</vt:lpstr>
      <vt:lpstr>Bad Associations</vt:lpstr>
      <vt:lpstr>2016 Presidential Election Results</vt:lpstr>
      <vt:lpstr>2016 Presidential Election Results</vt:lpstr>
      <vt:lpstr>2016 Presidential Election Results by County</vt:lpstr>
      <vt:lpstr>2016 Presidential Election Results by County</vt:lpstr>
      <vt:lpstr>2016 Presidential Election Results by County</vt:lpstr>
      <vt:lpstr>Types of Data</vt:lpstr>
      <vt:lpstr>Scatter Plot</vt:lpstr>
      <vt:lpstr>Line Graph</vt:lpstr>
      <vt:lpstr>Bar Chart</vt:lpstr>
      <vt:lpstr>Histograms</vt:lpstr>
      <vt:lpstr>Binning numerical values</vt:lpstr>
      <vt:lpstr>Histogram Axes</vt:lpstr>
      <vt:lpstr>How to Calculate Height</vt:lpstr>
      <vt:lpstr>Area Measures Percent</vt:lpstr>
      <vt:lpstr>Overlaid Graphs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CompSci 190: Visualization &amp; Graphs</dc:title>
  <dc:creator>Forbes, Jeffrey</dc:creator>
  <cp:lastModifiedBy>Forbes, Jeffrey</cp:lastModifiedBy>
  <cp:revision>4</cp:revision>
  <dcterms:created xsi:type="dcterms:W3CDTF">2019-01-31T18:09:24Z</dcterms:created>
  <dcterms:modified xsi:type="dcterms:W3CDTF">2019-01-31T19:19:13Z</dcterms:modified>
</cp:coreProperties>
</file>