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81" r:id="rId6"/>
    <p:sldId id="335" r:id="rId7"/>
    <p:sldId id="266" r:id="rId8"/>
    <p:sldId id="285" r:id="rId9"/>
    <p:sldId id="306" r:id="rId10"/>
    <p:sldId id="330" r:id="rId11"/>
    <p:sldId id="307" r:id="rId12"/>
    <p:sldId id="283" r:id="rId13"/>
    <p:sldId id="291" r:id="rId14"/>
    <p:sldId id="331" r:id="rId15"/>
    <p:sldId id="293" r:id="rId16"/>
    <p:sldId id="310" r:id="rId17"/>
    <p:sldId id="284" r:id="rId18"/>
    <p:sldId id="308" r:id="rId19"/>
    <p:sldId id="311" r:id="rId20"/>
    <p:sldId id="259" r:id="rId21"/>
    <p:sldId id="260" r:id="rId22"/>
    <p:sldId id="336" r:id="rId23"/>
    <p:sldId id="338" r:id="rId24"/>
    <p:sldId id="337" r:id="rId25"/>
    <p:sldId id="339" r:id="rId26"/>
    <p:sldId id="340" r:id="rId27"/>
    <p:sldId id="263" r:id="rId28"/>
    <p:sldId id="273" r:id="rId29"/>
    <p:sldId id="274" r:id="rId30"/>
    <p:sldId id="312" r:id="rId31"/>
    <p:sldId id="314" r:id="rId32"/>
    <p:sldId id="287" r:id="rId33"/>
    <p:sldId id="288" r:id="rId34"/>
    <p:sldId id="316" r:id="rId35"/>
    <p:sldId id="290" r:id="rId36"/>
    <p:sldId id="315" r:id="rId37"/>
    <p:sldId id="289" r:id="rId38"/>
    <p:sldId id="31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7a16d3-3efb-43a6-96fa-945608b9ed37}">
          <p14:sldIdLst>
            <p14:sldId id="256"/>
            <p14:sldId id="265"/>
            <p14:sldId id="281"/>
            <p14:sldId id="335"/>
            <p14:sldId id="266"/>
          </p14:sldIdLst>
        </p14:section>
        <p14:section name="asp.net core命令行构建" id="{178c05ae-5556-45fe-9f39-91092f66dea3}">
          <p14:sldIdLst>
            <p14:sldId id="285"/>
            <p14:sldId id="306"/>
            <p14:sldId id="330"/>
            <p14:sldId id="307"/>
            <p14:sldId id="283"/>
            <p14:sldId id="291"/>
            <p14:sldId id="331"/>
            <p14:sldId id="293"/>
          </p14:sldIdLst>
        </p14:section>
        <p14:section name="docker运行环境" id="{2933eff2-24a9-4757-a959-d47827e2b467}">
          <p14:sldIdLst>
            <p14:sldId id="310"/>
            <p14:sldId id="284"/>
            <p14:sldId id="308"/>
            <p14:sldId id="311"/>
            <p14:sldId id="259"/>
            <p14:sldId id="260"/>
          </p14:sldIdLst>
        </p14:section>
        <p14:section name="asp.net core docker部署" id="{dd64096a-da81-46cb-9c7a-44d93d33b614}">
          <p14:sldIdLst>
            <p14:sldId id="336"/>
            <p14:sldId id="338"/>
            <p14:sldId id="337"/>
            <p14:sldId id="339"/>
            <p14:sldId id="340"/>
          </p14:sldIdLst>
        </p14:section>
        <p14:section name="jenkins自动化发布流程" id="{79e86554-9880-4850-9d99-12c8bfff48e7}">
          <p14:sldIdLst>
            <p14:sldId id="263"/>
            <p14:sldId id="273"/>
            <p14:sldId id="274"/>
            <p14:sldId id="312"/>
            <p14:sldId id="314"/>
          </p14:sldIdLst>
        </p14:section>
        <p14:section name="使用技巧" id="{ba27261e-1c2e-4888-b1ff-1603fafe86d2}">
          <p14:sldIdLst>
            <p14:sldId id="287"/>
            <p14:sldId id="288"/>
            <p14:sldId id="316"/>
            <p14:sldId id="290"/>
            <p14:sldId id="315"/>
            <p14:sldId id="289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2"/>
    <p:restoredTop sz="94673"/>
  </p:normalViewPr>
  <p:slideViewPr>
    <p:cSldViewPr snapToGrid="0" snapToObjects="1">
      <p:cViewPr varScale="1">
        <p:scale>
          <a:sx n="148" d="100"/>
          <a:sy n="14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135AB-6D8C-F144-BBD4-7335AF6F4C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840B-CDE0-D74E-8320-AA277DC272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张，总计</a:t>
            </a: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构建</a:t>
            </a:r>
            <a:r>
              <a:rPr lang="en-US" altLang="zh-CN"/>
              <a:t>docker</a:t>
            </a:r>
            <a:r>
              <a:rPr lang="zh-CN" altLang="en-US"/>
              <a:t>环境</a:t>
            </a:r>
            <a:r>
              <a:rPr lang="en-US" altLang="zh-CN"/>
              <a:t>, </a:t>
            </a:r>
            <a:r>
              <a:rPr lang="zh-CN" altLang="en-US"/>
              <a:t>总计不超过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阿里云服务器租用，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源与</a:t>
            </a:r>
            <a:r>
              <a:rPr lang="en-US" altLang="zh-CN"/>
              <a:t>docker</a:t>
            </a:r>
            <a:r>
              <a:rPr lang="zh-CN" altLang="en-US"/>
              <a:t>环境安装配置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3. .net core</a:t>
            </a:r>
            <a:r>
              <a:rPr lang="zh-CN" altLang="en-US"/>
              <a:t>项目通过</a:t>
            </a:r>
            <a:r>
              <a:rPr lang="en-US" altLang="zh-CN"/>
              <a:t>docker</a:t>
            </a:r>
            <a:r>
              <a:rPr lang="zh-CN" altLang="en-US"/>
              <a:t>手工编译以及发布运行 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en-US" altLang="zh-CN"/>
              <a:t>4. jenkins</a:t>
            </a:r>
            <a:r>
              <a:rPr lang="zh-CN" altLang="en-US"/>
              <a:t>自动化运行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sudo apt-get install \</a:t>
            </a:r>
            <a:endParaRPr lang="zh-CN" altLang="en-US"/>
          </a:p>
          <a:p>
            <a:r>
              <a:rPr lang="zh-CN" altLang="en-US"/>
              <a:t>     apt-transport-https \</a:t>
            </a:r>
            <a:endParaRPr lang="zh-CN" altLang="en-US"/>
          </a:p>
          <a:p>
            <a:r>
              <a:rPr lang="zh-CN" altLang="en-US"/>
              <a:t>     ca-certificates \</a:t>
            </a:r>
            <a:endParaRPr lang="zh-CN" altLang="en-US"/>
          </a:p>
          <a:p>
            <a:r>
              <a:rPr lang="zh-CN" altLang="en-US"/>
              <a:t>     curl \</a:t>
            </a:r>
            <a:endParaRPr lang="zh-CN" altLang="en-US"/>
          </a:p>
          <a:p>
            <a:r>
              <a:rPr lang="zh-CN" altLang="en-US"/>
              <a:t>     gnupg2 \</a:t>
            </a:r>
            <a:endParaRPr lang="zh-CN" altLang="en-US"/>
          </a:p>
          <a:p>
            <a:r>
              <a:rPr lang="zh-CN" altLang="en-US"/>
              <a:t>     software-properties-common </a:t>
            </a:r>
            <a:r>
              <a:rPr lang="en-US" altLang="zh-CN"/>
              <a:t>-y</a:t>
            </a:r>
            <a:r>
              <a:rPr lang="zh-CN" altLang="en-US"/>
              <a:t> </a:t>
            </a:r>
            <a:r>
              <a:rPr lang="en-US" altLang="zh-CN"/>
              <a:t>&amp;&amp; \</a:t>
            </a:r>
            <a:endParaRPr lang="en-US" altLang="zh-CN"/>
          </a:p>
          <a:p>
            <a:r>
              <a:rPr lang="zh-CN" altLang="en-US"/>
              <a:t> curl -fsSL https://download.docker.com/linux/debian/gpg | sudo apt-key add -</a:t>
            </a:r>
            <a:r>
              <a:rPr lang="en-US" altLang="zh-CN"/>
              <a:t> &amp;&amp; \</a:t>
            </a:r>
            <a:endParaRPr lang="en-US" altLang="zh-CN"/>
          </a:p>
          <a:p>
            <a:r>
              <a:rPr lang="zh-CN" altLang="en-US"/>
              <a:t>sudo add-apt-repository \</a:t>
            </a:r>
            <a:endParaRPr lang="zh-CN" altLang="en-US"/>
          </a:p>
          <a:p>
            <a:r>
              <a:rPr lang="zh-CN" altLang="en-US"/>
              <a:t>   "deb [arch=amd64] https://download.docker.com/linux/debian \</a:t>
            </a:r>
            <a:endParaRPr lang="zh-CN" altLang="en-US"/>
          </a:p>
          <a:p>
            <a:r>
              <a:rPr lang="zh-CN" altLang="en-US"/>
              <a:t>   $(lsb_release -cs) \</a:t>
            </a:r>
            <a:endParaRPr lang="zh-CN" altLang="en-US"/>
          </a:p>
          <a:p>
            <a:r>
              <a:rPr lang="zh-CN" altLang="en-US"/>
              <a:t>   stable"</a:t>
            </a:r>
            <a:r>
              <a:rPr lang="en-US" altLang="zh-CN"/>
              <a:t> &amp;&amp; \</a:t>
            </a:r>
            <a:endParaRPr lang="en-US" altLang="zh-CN"/>
          </a:p>
          <a:p>
            <a:r>
              <a:rPr lang="zh-CN" altLang="en-US">
                <a:sym typeface="+mn-ea"/>
              </a:rPr>
              <a:t>sudo sed -i 's/download.docker.com/mirrors.ustc.edu.cn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/docker-ce/g' /etc/apt/sources.list</a:t>
            </a:r>
            <a:r>
              <a:rPr lang="en-US" altLang="zh-CN"/>
              <a:t> &amp;&amp; \</a:t>
            </a:r>
            <a:endParaRPr lang="en-US" altLang="zh-CN"/>
          </a:p>
          <a:p>
            <a:r>
              <a:rPr lang="zh-CN" altLang="en-US"/>
              <a:t>sudo apt-get update</a:t>
            </a:r>
            <a:r>
              <a:rPr lang="en-US" altLang="zh-CN"/>
              <a:t> &amp;&amp; \</a:t>
            </a:r>
            <a:endParaRPr lang="en-US" altLang="zh-CN"/>
          </a:p>
          <a:p>
            <a:r>
              <a:rPr lang="zh-CN" altLang="en-US"/>
              <a:t>sudo apt-get install docker-ce </a:t>
            </a:r>
            <a:r>
              <a:rPr lang="en-US" altLang="zh-CN"/>
              <a:t>-y &amp;&amp; \</a:t>
            </a:r>
            <a:endParaRPr lang="en-US" altLang="zh-CN"/>
          </a:p>
          <a:p>
            <a:r>
              <a:rPr lang="en-US" altLang="zh-CN"/>
              <a:t>sudo curl -L "https://github.com/docker/compose/releases/download/1.23.2/docker-compose-$(uname -s)-$(uname -m)" -o /usr/local/bin/docker-compose &amp;&amp; \</a:t>
            </a:r>
            <a:endParaRPr lang="en-US" altLang="zh-CN"/>
          </a:p>
          <a:p>
            <a:r>
              <a:rPr lang="en-US" altLang="zh-CN"/>
              <a:t>sudo chmod +x /usr/local/bin/docker-compose &amp;&amp; \</a:t>
            </a:r>
            <a:endParaRPr lang="en-US" altLang="zh-CN"/>
          </a:p>
          <a:p>
            <a:r>
              <a:rPr lang="en-US" altLang="zh-CN"/>
              <a:t>clear &amp;&amp; echo “DOCKER VERSION: ”&amp;&amp; docker version &amp;&amp; \</a:t>
            </a:r>
            <a:endParaRPr lang="en-US" altLang="zh-CN"/>
          </a:p>
          <a:p>
            <a:r>
              <a:rPr lang="en-US" altLang="zh-CN"/>
              <a:t>echo “DOCKER COMPOSE VERSION:” &amp;&amp;  docker-compose version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cat &lt;&lt; EOF &gt; /etc/docker/daemon.json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"registry-mirrors": ["https://docker.mirrors.ustc.edu.cn"]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en-US" altLang="zh-CN"/>
              <a:t>EOF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启用</a:t>
            </a:r>
            <a:r>
              <a:rPr lang="zh-CN" altLang="en-US" i="1"/>
              <a:t>新的镜像代理</a:t>
            </a:r>
            <a:endParaRPr lang="en-US" altLang="zh-CN"/>
          </a:p>
          <a:p>
            <a:r>
              <a:rPr lang="en-US" altLang="zh-CN"/>
              <a:t>service docker restart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初始化</a:t>
            </a:r>
            <a:r>
              <a:rPr lang="en-US" altLang="zh-CN"/>
              <a:t>docker swarm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en-US" altLang="zh-CN"/>
              <a:t>docker swarm init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这篇给出链接，不在现场实验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安装配置 总计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自动化部署测试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提交代码后自动发布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查看更新结果</a:t>
            </a:r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这篇给出链接，不在现场实验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这篇给出链接，不在现场实验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这篇给出链接，不在现场实验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这篇给出链接，不在现场实验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个人介绍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安装配置 总计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自动化部署测试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提交代码后自动发布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en-US"/>
          </a:p>
          <a:p>
            <a:r>
              <a:rPr lang="zh-CN" altLang="en-US"/>
              <a:t>查看更新结果</a:t>
            </a:r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docker run -d -it -p 8080:8080 --name jenkins jenkins/jenkins:lts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使用技巧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基础技能要求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基础技能要求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整体分</a:t>
            </a:r>
            <a:r>
              <a:rPr lang="en-US" altLang="zh-CN"/>
              <a:t>4</a:t>
            </a:r>
            <a:r>
              <a:rPr lang="zh-CN" altLang="en-US"/>
              <a:t>大部分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介绍的主要内容是</a:t>
            </a:r>
            <a:r>
              <a:rPr lang="en-US" altLang="zh-CN"/>
              <a:t>asp.net core</a:t>
            </a:r>
            <a:r>
              <a:rPr lang="zh-CN" altLang="en-US"/>
              <a:t>与</a:t>
            </a:r>
            <a:r>
              <a:rPr lang="en-US" altLang="zh-CN"/>
              <a:t>jenkins docker</a:t>
            </a:r>
            <a:r>
              <a:rPr lang="zh-CN" altLang="en-US"/>
              <a:t>的自动化部署，但是是在实际使用过程中</a:t>
            </a:r>
            <a:r>
              <a:rPr lang="en-US" altLang="zh-CN"/>
              <a:t>jenkins, docker</a:t>
            </a:r>
            <a:r>
              <a:rPr lang="zh-CN" altLang="en-US"/>
              <a:t>对新手的上手上有一定难度，所以也在这里一并做了介绍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asp.net core</a:t>
            </a:r>
            <a:r>
              <a:rPr lang="zh-CN" altLang="en-US"/>
              <a:t>命令后构建的一些基本注意事项</a:t>
            </a:r>
            <a:endParaRPr lang="zh-CN" altLang="en-US"/>
          </a:p>
          <a:p>
            <a:r>
              <a:rPr lang="zh-CN" altLang="en-US"/>
              <a:t>实践放在 </a:t>
            </a:r>
            <a:r>
              <a:rPr lang="en-US" altLang="zh-CN"/>
              <a:t>docker</a:t>
            </a:r>
            <a:r>
              <a:rPr lang="zh-CN" altLang="en-US"/>
              <a:t>环境构建好之后</a:t>
            </a:r>
            <a:endParaRPr lang="zh-CN" altLang="en-US"/>
          </a:p>
          <a:p>
            <a:r>
              <a:rPr lang="zh-CN" altLang="en-US"/>
              <a:t>总计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nuget</a:t>
            </a:r>
            <a:r>
              <a:rPr lang="zh-CN" altLang="en-US"/>
              <a:t>还原项目的额依赖包，这点也要求我们在添加第三方依赖包的时候，都通过公共的</a:t>
            </a:r>
            <a:r>
              <a:rPr lang="en-US" altLang="zh-CN"/>
              <a:t>nuget</a:t>
            </a:r>
            <a:r>
              <a:rPr lang="zh-CN" altLang="en-US"/>
              <a:t>引用或者第三方以及自建的</a:t>
            </a:r>
            <a:r>
              <a:rPr lang="en-US" altLang="zh-CN"/>
              <a:t>nuget</a:t>
            </a:r>
            <a:r>
              <a:rPr lang="zh-CN" altLang="en-US"/>
              <a:t>服务器引包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build solution</a:t>
            </a:r>
            <a:r>
              <a:rPr lang="zh-CN" altLang="en-US"/>
              <a:t>文件，编译程序看是否可以成功编译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在不同环境注意编译模式，通过</a:t>
            </a:r>
            <a:r>
              <a:rPr lang="en-US" altLang="zh-CN"/>
              <a:t>--configuration</a:t>
            </a:r>
            <a:r>
              <a:rPr lang="zh-CN" altLang="en-US"/>
              <a:t>参数配置</a:t>
            </a:r>
            <a:r>
              <a:rPr lang="en-US" altLang="zh-CN"/>
              <a:t>, </a:t>
            </a:r>
            <a:r>
              <a:rPr lang="zh-CN" altLang="en-US"/>
              <a:t>默认</a:t>
            </a:r>
            <a:r>
              <a:rPr lang="en-US" altLang="zh-CN"/>
              <a:t>Debug, </a:t>
            </a:r>
            <a:r>
              <a:rPr lang="zh-CN" altLang="en-US"/>
              <a:t>除非本地，通常建议直接使用</a:t>
            </a:r>
            <a:r>
              <a:rPr lang="en-US" altLang="zh-CN"/>
              <a:t>Release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8.xml"/><Relationship Id="rId5" Type="http://schemas.openxmlformats.org/officeDocument/2006/relationships/slide" Target="slide30.xml"/><Relationship Id="rId4" Type="http://schemas.openxmlformats.org/officeDocument/2006/relationships/slide" Target="slide25.xml"/><Relationship Id="rId3" Type="http://schemas.openxmlformats.org/officeDocument/2006/relationships/slide" Target="slide20.xml"/><Relationship Id="rId2" Type="http://schemas.openxmlformats.org/officeDocument/2006/relationships/slide" Target="slide14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zh-cn/aspnet/core/fundamentals/environments?view=aspnetcore-2.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1390015"/>
            <a:ext cx="10538460" cy="206756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构建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的持续集成环境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133313" cy="1947333"/>
          </a:xfrm>
        </p:spPr>
        <p:txBody>
          <a:bodyPr>
            <a:normAutofit lnSpcReduction="20000"/>
          </a:bodyPr>
          <a:lstStyle/>
          <a:p>
            <a:r>
              <a:rPr lang="en-US" altLang="zh-CN" sz="28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ASPNET CORE + Linux + Docker swarm + Docker registry + Jenkins</a:t>
            </a:r>
            <a:endParaRPr lang="en-US" altLang="zh-CN" sz="2800" cap="all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CN" sz="2800" cap="all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程飞年(DK)</a:t>
            </a:r>
            <a:endParaRPr lang="en-US" altLang="zh-CN" sz="2800" cap="all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2789555"/>
            <a:ext cx="5977255" cy="2048510"/>
          </a:xfrm>
        </p:spPr>
        <p:txBody>
          <a:bodyPr/>
          <a:p>
            <a:pPr marL="0" algn="l"/>
            <a:r>
              <a:rPr lang="en-US" altLang="zh-CN" sz="2800">
                <a:solidFill>
                  <a:schemeClr val="tx1"/>
                </a:solidFill>
                <a:sym typeface="+mn-ea"/>
              </a:rPr>
              <a:t>dotnet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 restore solution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dotnet build solution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  <a:sym typeface="+mn-ea"/>
              </a:rPr>
              <a:t>dotnet publish project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205" y="1301115"/>
            <a:ext cx="7763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演示项目</a:t>
            </a:r>
            <a:r>
              <a:rPr lang="en-US" altLang="zh-CN" sz="2800"/>
              <a:t>: https://github.com/DukeCheng/demoweb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314325"/>
            <a:ext cx="10353040" cy="619760"/>
          </a:xfrm>
        </p:spPr>
        <p:txBody>
          <a:bodyPr>
            <a:noAutofit/>
          </a:bodyPr>
          <a:p>
            <a:r>
              <a:rPr lang="zh-CN" altLang="en-US" sz="3200"/>
              <a:t>通过</a:t>
            </a:r>
            <a:r>
              <a:rPr lang="en-US" altLang="zh-CN" sz="3200"/>
              <a:t>nuget</a:t>
            </a:r>
            <a:r>
              <a:rPr lang="zh-CN" altLang="en-US" sz="3200"/>
              <a:t>还原包依赖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06475"/>
            <a:ext cx="10829290" cy="4987925"/>
          </a:xfrm>
        </p:spPr>
        <p:txBody>
          <a:bodyPr/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</a:rPr>
              <a:t>dotnet restore ./demoweb.sln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314325"/>
            <a:ext cx="10353040" cy="619760"/>
          </a:xfrm>
        </p:spPr>
        <p:txBody>
          <a:bodyPr>
            <a:noAutofit/>
          </a:bodyPr>
          <a:p>
            <a:r>
              <a:rPr lang="zh-CN" altLang="en-US" sz="3200"/>
              <a:t>构建</a:t>
            </a:r>
            <a:r>
              <a:rPr lang="en-US" altLang="zh-CN" sz="3200"/>
              <a:t>(Build)</a:t>
            </a:r>
            <a:r>
              <a:rPr lang="zh-CN" altLang="en-US" sz="3200"/>
              <a:t>程序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06475"/>
            <a:ext cx="10829290" cy="4987925"/>
          </a:xfrm>
        </p:spPr>
        <p:txBody>
          <a:bodyPr/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</a:rPr>
              <a:t>dotnet build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./demoweb.sln</a:t>
            </a:r>
            <a:r>
              <a:rPr lang="zh-CN" altLang="en-US" sz="2800">
                <a:solidFill>
                  <a:schemeClr val="tx1"/>
                </a:solidFill>
              </a:rPr>
              <a:t> --configuration Release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320" y="285750"/>
            <a:ext cx="11505565" cy="628650"/>
          </a:xfrm>
        </p:spPr>
        <p:txBody>
          <a:bodyPr>
            <a:noAutofit/>
          </a:bodyPr>
          <a:p>
            <a:r>
              <a:rPr lang="zh-CN" altLang="en-US" sz="3200"/>
              <a:t>发布项目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47750"/>
            <a:ext cx="10810240" cy="4946650"/>
          </a:xfrm>
        </p:spPr>
        <p:txBody>
          <a:bodyPr>
            <a:normAutofit lnSpcReduction="10000"/>
          </a:bodyPr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dotnet publish 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demoweb.csproj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 -c Release -o ./obj/Docker/publish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09980" y="1923415"/>
            <a:ext cx="10284460" cy="1784985"/>
          </a:xfrm>
        </p:spPr>
        <p:txBody>
          <a:bodyPr>
            <a:noAutofit/>
          </a:bodyPr>
          <a:p>
            <a:r>
              <a:rPr lang="zh-CN" altLang="en-US" sz="4000">
                <a:sym typeface="+mn-ea"/>
              </a:rPr>
              <a:t>准备基于DEBIAN 9.x的DOCKER </a:t>
            </a:r>
            <a:r>
              <a:rPr lang="en-US" altLang="zh-CN" sz="4000">
                <a:sym typeface="+mn-ea"/>
              </a:rPr>
              <a:t>SWARM</a:t>
            </a:r>
            <a:r>
              <a:rPr lang="zh-CN" altLang="en-US" sz="4000">
                <a:sym typeface="+mn-ea"/>
              </a:rPr>
              <a:t>运行环境</a:t>
            </a:r>
            <a:endParaRPr lang="zh-CN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685800"/>
            <a:ext cx="10069830" cy="5308600"/>
          </a:xfrm>
        </p:spPr>
        <p:txBody>
          <a:bodyPr/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debian 9.x虚拟机系统准备</a:t>
            </a:r>
            <a:endParaRPr lang="zh-CN" altLang="en-US" sz="28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docker安装</a:t>
            </a:r>
            <a:r>
              <a:rPr lang="en-US" altLang="zh-CN" sz="2800">
                <a:solidFill>
                  <a:schemeClr val="tx1"/>
                </a:solidFill>
              </a:rPr>
              <a:t>, swarm</a:t>
            </a:r>
            <a:r>
              <a:rPr lang="zh-CN" altLang="en-US" sz="2800">
                <a:solidFill>
                  <a:schemeClr val="tx1"/>
                </a:solidFill>
              </a:rPr>
              <a:t>集群配置与国内镜像代理加速设置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95" y="1099820"/>
            <a:ext cx="11278235" cy="4657725"/>
          </a:xfrm>
        </p:spPr>
        <p:txBody>
          <a:bodyPr>
            <a:normAutofit lnSpcReduction="10000"/>
          </a:bodyPr>
          <a:p>
            <a:pPr marL="457200" indent="-457200">
              <a:buAutoNum type="arabicPeriod"/>
            </a:pPr>
            <a:r>
              <a:rPr lang="zh-CN" altLang="en-US" sz="2800"/>
              <a:t>debian 9.x linux虚拟机</a:t>
            </a:r>
            <a:r>
              <a:rPr lang="en-US" altLang="zh-CN" sz="2800"/>
              <a:t>(</a:t>
            </a:r>
            <a:r>
              <a:rPr lang="zh-CN" altLang="en-US" sz="2800"/>
              <a:t>现场演示使用在线阿里云</a:t>
            </a:r>
            <a:r>
              <a:rPr lang="en-US" altLang="zh-CN" sz="2800"/>
              <a:t>)</a:t>
            </a:r>
            <a:endParaRPr lang="zh-CN" altLang="en-US" sz="2800"/>
          </a:p>
          <a:p>
            <a:pPr marL="457200" indent="-457200">
              <a:buAutoNum type="arabicPeriod"/>
            </a:pPr>
            <a:r>
              <a:rPr lang="zh-CN" altLang="en-US" sz="2800"/>
              <a:t>使用中科大源替换系统的源, 用来加快下载的速度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     debian: https://lug.ustc.edu.cn/wiki/mirrors/help/debian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/>
              <a:t>ubuntu: https://lug.ustc.edu.cn/wiki/mirrors/help/ubuntu 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800"/>
              <a:t>命令</a:t>
            </a:r>
            <a:r>
              <a:rPr lang="en-US" altLang="zh-CN" sz="2800"/>
              <a:t>: wget https://mirrors.ustc.edu.cn/repogen/conf/debian-http-4-stretch -O /etc/apt/sources.list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683895" y="328295"/>
            <a:ext cx="11229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debian 9.x虚拟机系统准备</a:t>
            </a:r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218565"/>
            <a:ext cx="10695305" cy="53086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docker</a:t>
            </a:r>
            <a:r>
              <a:rPr lang="zh-CN" altLang="en-US" sz="2400"/>
              <a:t>安装</a:t>
            </a:r>
            <a:endParaRPr lang="zh-CN" altLang="en-US" sz="2400"/>
          </a:p>
          <a:p>
            <a:pPr marL="457200" indent="-457200">
              <a:buNone/>
            </a:pPr>
            <a:r>
              <a:rPr lang="zh-CN" altLang="en-US" sz="2400"/>
              <a:t>     docker : https://docs.docker.com/install/linux/docker-ce/debian/#install-docker-ce-1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docker安装的时候 源要换为中科大的，会加快速度,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http://mirrors.ustc.edu.cn/help/docker-ce.html</a:t>
            </a:r>
            <a:endParaRPr lang="zh-CN" altLang="en-US" sz="2400"/>
          </a:p>
          <a:p>
            <a:pPr marL="0" indent="0">
              <a:buFont typeface="+mj-lt"/>
              <a:buNone/>
            </a:pPr>
            <a:r>
              <a:rPr lang="zh-CN" altLang="en-US" sz="2400"/>
              <a:t>docker使用中科大的镜像代理:  </a:t>
            </a:r>
            <a:endParaRPr lang="zh-CN" altLang="en-US" sz="2400"/>
          </a:p>
          <a:p>
            <a:pPr marL="457200" indent="-457200">
              <a:buNone/>
            </a:pPr>
            <a:r>
              <a:rPr lang="zh-CN" altLang="en-US" sz="2400"/>
              <a:t>     https://lug.ustc.edu.cn/wiki/mirrors/help/docker</a:t>
            </a:r>
            <a:endParaRPr lang="zh-CN" altLang="en-US" sz="2400"/>
          </a:p>
          <a:p>
            <a:pPr marL="457200" indent="-457200">
              <a:buNone/>
            </a:pPr>
            <a:r>
              <a:rPr lang="en-US" altLang="zh-CN" sz="2400"/>
              <a:t>docker compose</a:t>
            </a:r>
            <a:r>
              <a:rPr lang="zh-CN" altLang="en-US" sz="2400"/>
              <a:t>安装</a:t>
            </a:r>
            <a:endParaRPr lang="zh-CN" altLang="en-US" sz="2400"/>
          </a:p>
          <a:p>
            <a:pPr marL="457200" indent="-457200">
              <a:buNone/>
            </a:pPr>
            <a:r>
              <a:rPr lang="zh-CN" altLang="en-US" sz="2400"/>
              <a:t>     https://docs.docker.com/compose/install/#install-compose</a:t>
            </a:r>
            <a:endParaRPr lang="zh-CN" altLang="en-US" sz="2400"/>
          </a:p>
          <a:p>
            <a:pPr marL="457200" indent="-457200">
              <a:buNone/>
            </a:pPr>
            <a:r>
              <a:rPr lang="en-US" altLang="zh-CN" sz="2400"/>
              <a:t>docker swarm </a:t>
            </a:r>
            <a:r>
              <a:rPr lang="zh-CN" altLang="en-US" sz="2400"/>
              <a:t>集群初始化</a:t>
            </a:r>
            <a:endParaRPr lang="zh-CN" altLang="en-US" sz="2400"/>
          </a:p>
          <a:p>
            <a:pPr marL="457200" indent="-457200">
              <a:buNone/>
            </a:pPr>
            <a:r>
              <a:rPr lang="zh-CN" altLang="en-US" sz="2400"/>
              <a:t>     </a:t>
            </a:r>
            <a:r>
              <a:rPr lang="en-US" altLang="zh-CN" sz="2400"/>
              <a:t>docker swarm init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83895" y="328295"/>
            <a:ext cx="11229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docker安装</a:t>
            </a:r>
            <a:r>
              <a:rPr lang="en-US" altLang="zh-CN" sz="3200">
                <a:sym typeface="+mn-ea"/>
              </a:rPr>
              <a:t>, swarm</a:t>
            </a:r>
            <a:r>
              <a:rPr lang="zh-CN" altLang="en-US" sz="3200">
                <a:sym typeface="+mn-ea"/>
              </a:rPr>
              <a:t>集群配置与国内镜像代理加速设置</a:t>
            </a:r>
            <a:endParaRPr lang="zh-CN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360680"/>
            <a:ext cx="11273155" cy="5772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</a:t>
            </a:r>
            <a:r>
              <a:rPr lang="zh-CN" altLang="en-US" dirty="0" smtClean="0"/>
              <a:t>环境的一些建议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1320165"/>
            <a:ext cx="8534400" cy="3615267"/>
          </a:xfrm>
        </p:spPr>
        <p:txBody>
          <a:bodyPr/>
          <a:lstStyle/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安装DOCKER</a:t>
            </a:r>
            <a:endParaRPr lang="zh-CN" altLang="en-US" sz="2800">
              <a:solidFill>
                <a:schemeClr val="tx1"/>
              </a:solidFill>
            </a:endParaRPr>
          </a:p>
          <a:p>
            <a:pPr marL="0" lvl="1" algn="l"/>
            <a:r>
              <a:rPr lang="zh-CN" altLang="en-US" sz="2800">
                <a:solidFill>
                  <a:schemeClr val="tx1"/>
                </a:solidFill>
              </a:rPr>
              <a:t>测试环境， 可以选最新版本</a:t>
            </a:r>
            <a:endParaRPr lang="zh-CN" altLang="en-US" sz="2800">
              <a:solidFill>
                <a:schemeClr val="tx1"/>
              </a:solidFill>
            </a:endParaRPr>
          </a:p>
          <a:p>
            <a:pPr marL="0" lvl="1" algn="l"/>
            <a:r>
              <a:rPr lang="zh-CN" altLang="en-US" sz="2800">
                <a:solidFill>
                  <a:schemeClr val="tx1"/>
                </a:solidFill>
              </a:rPr>
              <a:t>生产环境，建议延后两个版本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配置官方DOCKER HUB国内镜像仓库代理</a:t>
            </a:r>
            <a:endParaRPr lang="zh-CN" altLang="en-US" sz="2800">
              <a:solidFill>
                <a:schemeClr val="tx1"/>
              </a:solidFill>
            </a:endParaRPr>
          </a:p>
          <a:p>
            <a:pPr marL="0" lvl="1" algn="l"/>
            <a:r>
              <a:rPr lang="zh-CN" altLang="en-US" sz="2800">
                <a:solidFill>
                  <a:schemeClr val="tx1"/>
                </a:solidFill>
              </a:rPr>
              <a:t>加速官方镜像的下载速度</a:t>
            </a:r>
            <a:endParaRPr lang="zh-CN" altLang="en-US" sz="2800">
              <a:solidFill>
                <a:schemeClr val="tx1"/>
              </a:solidFill>
            </a:endParaRPr>
          </a:p>
          <a:p>
            <a:pPr marL="0" lvl="1" algn="l"/>
            <a:r>
              <a:rPr lang="zh-CN" altLang="en-US" sz="2800">
                <a:solidFill>
                  <a:schemeClr val="tx1"/>
                </a:solidFill>
              </a:rPr>
              <a:t>记得检查时区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293370"/>
            <a:ext cx="11214735" cy="822325"/>
          </a:xfrm>
        </p:spPr>
        <p:txBody>
          <a:bodyPr/>
          <a:lstStyle/>
          <a:p>
            <a:r>
              <a:rPr lang="en-US" dirty="0" smtClean="0"/>
              <a:t>Docker registry(</a:t>
            </a:r>
            <a:r>
              <a:rPr lang="zh-CN" altLang="en-US" dirty="0" smtClean="0"/>
              <a:t>镜像仓库</a:t>
            </a:r>
            <a:r>
              <a:rPr lang="en-US" dirty="0" smtClean="0"/>
              <a:t>)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675130"/>
            <a:ext cx="10875010" cy="3615055"/>
          </a:xfrm>
        </p:spPr>
        <p:txBody>
          <a:bodyPr/>
          <a:lstStyle/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构建私有的镜像仓库</a:t>
            </a:r>
            <a:endParaRPr lang="zh-CN" altLang="en-US" sz="2800">
              <a:solidFill>
                <a:schemeClr val="tx1"/>
              </a:solidFill>
            </a:endParaRPr>
          </a:p>
          <a:p>
            <a:pPr marL="0" lvl="1" algn="l"/>
            <a:r>
              <a:rPr lang="zh-CN" altLang="en-US" sz="2800">
                <a:solidFill>
                  <a:schemeClr val="tx1"/>
                </a:solidFill>
              </a:rPr>
              <a:t>文档: https://docs.docker.com/registry/deploying/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1292" y="1438910"/>
            <a:ext cx="97478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程飞年</a:t>
            </a:r>
            <a:r>
              <a:rPr lang="en-US" altLang="zh-CN" sz="2800" dirty="0" smtClean="0"/>
              <a:t>(DK)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长期活跃于</a:t>
            </a:r>
            <a:r>
              <a:rPr lang="en-US" altLang="zh-CN" sz="2800" dirty="0" smtClean="0"/>
              <a:t>.NET</a:t>
            </a:r>
            <a:r>
              <a:rPr lang="zh-CN" altLang="en-US" sz="2800" dirty="0" smtClean="0"/>
              <a:t>社区，擅长</a:t>
            </a:r>
            <a:r>
              <a:rPr lang="en-US" altLang="zh-CN" sz="2800" dirty="0" smtClean="0"/>
              <a:t>ASP.NET</a:t>
            </a:r>
            <a:r>
              <a:rPr lang="zh-CN" altLang="en-US" sz="2800" dirty="0" smtClean="0"/>
              <a:t>项目的设计与开发，及流程自动化工作，主导和实施多个云应用架构设计开发和</a:t>
            </a:r>
            <a:r>
              <a:rPr lang="en-US" altLang="zh-CN" sz="2800" dirty="0" smtClean="0"/>
              <a:t>DevOps</a:t>
            </a:r>
            <a:r>
              <a:rPr lang="zh-CN" altLang="en-US" sz="2800" dirty="0" smtClean="0"/>
              <a:t>实践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曾任 </a:t>
            </a:r>
            <a:endParaRPr lang="zh-CN" altLang="en-US" sz="2800" dirty="0" smtClean="0"/>
          </a:p>
          <a:p>
            <a:r>
              <a:rPr lang="en-US" altLang="zh-CN" sz="2800" b="1" dirty="0" smtClean="0"/>
              <a:t>EMERSON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高级工程师</a:t>
            </a:r>
            <a:endParaRPr lang="en-US" altLang="zh-CN" sz="2800" dirty="0" smtClean="0"/>
          </a:p>
          <a:p>
            <a:r>
              <a:rPr lang="zh-CN" altLang="en-US" sz="3200" b="1" dirty="0" smtClean="0"/>
              <a:t>要买车 </a:t>
            </a:r>
            <a:r>
              <a:rPr lang="zh-CN" altLang="en-US" sz="2800" dirty="0" smtClean="0"/>
              <a:t>西安分公司架构师</a:t>
            </a:r>
            <a:endParaRPr lang="en-US" altLang="zh-CN" sz="2800" dirty="0" smtClean="0"/>
          </a:p>
          <a:p>
            <a:r>
              <a:rPr lang="en-US" altLang="zh-CN" sz="3200" b="1" dirty="0" smtClean="0"/>
              <a:t>WendyWuTours</a:t>
            </a:r>
            <a:r>
              <a:rPr lang="zh-CN" altLang="en-US" sz="2800" dirty="0" smtClean="0"/>
              <a:t> 基础设施架构师</a:t>
            </a:r>
            <a:endParaRPr lang="en-US" altLang="zh-CN" sz="28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5160" y="374650"/>
            <a:ext cx="11095990" cy="7289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讲师介绍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7" y="2135927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>asp.netcore</a:t>
            </a:r>
            <a:r>
              <a:rPr lang="zh-CN" altLang="en-US" dirty="0" smtClean="0"/>
              <a:t>应用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293370"/>
            <a:ext cx="11214735" cy="822325"/>
          </a:xfrm>
        </p:spPr>
        <p:txBody>
          <a:bodyPr/>
          <a:lstStyle/>
          <a:p>
            <a:r>
              <a:rPr lang="zh-CN" altLang="en-US" dirty="0" smtClean="0"/>
              <a:t>打包我们的应用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发布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675130"/>
            <a:ext cx="10875010" cy="361505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</a:rPr>
              <a:t>export imageBuildProject="./demoweb.csproj" &amp;&amp; \</a:t>
            </a:r>
            <a:endParaRPr lang="zh-CN" altLang="en-US" sz="280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zh-CN" altLang="en-US" sz="2800">
                <a:solidFill>
                  <a:schemeClr val="tx1"/>
                </a:solidFill>
              </a:rPr>
              <a:t>docker run -t --rm -v ~/.dotnet:/root/.dotnet -v ~/.nuget:/root/.nuget  -v ${WORKSPACE}:/src --workdir /src dukecheng/aspnetcore:aspnetcore-sdk-2.2.100 bash -c "rm -rf ./obj/Docker/publish &amp;&amp; dotnet publish ${imageBuildProject} -c Release -o ./obj/Docker/publish"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293370"/>
            <a:ext cx="11214735" cy="822325"/>
          </a:xfrm>
        </p:spPr>
        <p:txBody>
          <a:bodyPr/>
          <a:lstStyle/>
          <a:p>
            <a:r>
              <a:rPr lang="zh-CN" altLang="en-US" dirty="0" smtClean="0"/>
              <a:t>打包我们的应用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基于构建结果打包镜像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675130"/>
            <a:ext cx="10875010" cy="3615055"/>
          </a:xfrm>
        </p:spPr>
        <p:txBody>
          <a:bodyPr/>
          <a:lstStyle/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docker build -t demoweb:1.0.demo.1 --file Dockerfile .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293370"/>
            <a:ext cx="11214735" cy="822325"/>
          </a:xfrm>
        </p:spPr>
        <p:txBody>
          <a:bodyPr/>
          <a:lstStyle/>
          <a:p>
            <a:r>
              <a:rPr lang="zh-CN" altLang="en-US" dirty="0" smtClean="0"/>
              <a:t>打包我们的应用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运行镜像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675130"/>
            <a:ext cx="10875010" cy="3615055"/>
          </a:xfrm>
        </p:spPr>
        <p:txBody>
          <a:bodyPr/>
          <a:lstStyle/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export IM_TAG=1.0.demo.1 &amp;&amp; docker-compose -f deploy.base.yml -f deploy.Development.yml config &gt; docker-stack.yml 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</a:rPr>
              <a:t>docker stack deploy --with-registry-auth -c docker-stack.yml demoweb 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5" y="293370"/>
            <a:ext cx="11214735" cy="822325"/>
          </a:xfrm>
        </p:spPr>
        <p:txBody>
          <a:bodyPr/>
          <a:lstStyle/>
          <a:p>
            <a:r>
              <a:rPr lang="zh-CN" altLang="en-US" dirty="0" smtClean="0"/>
              <a:t>打包我们的应用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结果展示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675130"/>
            <a:ext cx="10875010" cy="3615055"/>
          </a:xfrm>
        </p:spPr>
        <p:txBody>
          <a:bodyPr/>
          <a:lstStyle/>
          <a:p>
            <a:pPr marL="0" algn="l"/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17" y="2135927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jenkins</a:t>
            </a:r>
            <a:r>
              <a:rPr lang="zh-CN" altLang="en-US" dirty="0" smtClean="0"/>
              <a:t>打通自动发布流程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" y="155575"/>
            <a:ext cx="11586845" cy="941705"/>
          </a:xfrm>
        </p:spPr>
        <p:txBody>
          <a:bodyPr/>
          <a:p>
            <a:r>
              <a:rPr lang="en-US" altLang="zh-CN"/>
              <a:t>Jenkins</a:t>
            </a:r>
            <a:r>
              <a:rPr lang="zh-CN" altLang="en-US"/>
              <a:t>持续集成基本流程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0425" y="1226185"/>
            <a:ext cx="10240010" cy="5168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70" y="167005"/>
            <a:ext cx="10793095" cy="908685"/>
          </a:xfrm>
        </p:spPr>
        <p:txBody>
          <a:bodyPr/>
          <a:p>
            <a:r>
              <a:rPr lang="en-US" altLang="zh-CN"/>
              <a:t>ASP.NET Core</a:t>
            </a:r>
            <a:r>
              <a:rPr lang="zh-CN" altLang="en-US"/>
              <a:t>自动化部署流程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1845" y="1646555"/>
            <a:ext cx="10624820" cy="4580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695" y="297180"/>
            <a:ext cx="11123930" cy="940435"/>
          </a:xfrm>
        </p:spPr>
        <p:txBody>
          <a:bodyPr/>
          <a:p>
            <a:r>
              <a:rPr lang="zh-CN" altLang="en-US" sz="3200"/>
              <a:t>使用</a:t>
            </a:r>
            <a:r>
              <a:rPr lang="en-US" altLang="zh-CN" sz="3200"/>
              <a:t>docker</a:t>
            </a:r>
            <a:r>
              <a:rPr lang="zh-CN" altLang="en-US" sz="3200"/>
              <a:t>启动</a:t>
            </a:r>
            <a:r>
              <a:rPr lang="en-US" altLang="zh-CN" sz="3200"/>
              <a:t>jenkins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792605"/>
            <a:ext cx="10890250" cy="4660265"/>
          </a:xfrm>
        </p:spPr>
        <p:txBody>
          <a:bodyPr>
            <a:noAutofit/>
          </a:bodyPr>
          <a:p>
            <a:r>
              <a:rPr lang="zh-CN" altLang="en-US" sz="2800"/>
              <a:t>https://github.com/jenkinsci/docker</a:t>
            </a:r>
            <a:endParaRPr lang="zh-CN" altLang="en-US" sz="2800"/>
          </a:p>
          <a:p>
            <a:r>
              <a:rPr lang="zh-CN" altLang="en-US" sz="2800"/>
              <a:t>docker run -d </a:t>
            </a:r>
            <a:r>
              <a:rPr lang="en-US" altLang="zh-CN" sz="2800"/>
              <a:t>-it </a:t>
            </a:r>
            <a:r>
              <a:rPr lang="zh-CN" altLang="en-US" sz="2800">
                <a:sym typeface="+mn-ea"/>
              </a:rPr>
              <a:t>--name jenkins </a:t>
            </a:r>
            <a:r>
              <a:rPr lang="zh-CN" altLang="en-US" sz="2800"/>
              <a:t>-v </a:t>
            </a:r>
            <a:r>
              <a:rPr lang="zh-CN" altLang="en-US" sz="2800">
                <a:sym typeface="+mn-ea"/>
              </a:rPr>
              <a:t>/var/jenkins_home</a:t>
            </a:r>
            <a:r>
              <a:rPr lang="zh-CN" altLang="en-US" sz="2800"/>
              <a:t>:/var/jenkins_home -p 8080:8080 -p 50000:50000 jenkins/jenkins:lts</a:t>
            </a:r>
            <a:endParaRPr lang="zh-CN" altLang="en-US" sz="2800"/>
          </a:p>
          <a:p>
            <a:r>
              <a:rPr lang="en-US" altLang="zh-CN" sz="2800"/>
              <a:t>jenkins</a:t>
            </a:r>
            <a:r>
              <a:rPr lang="zh-CN" altLang="en-US" sz="2800"/>
              <a:t>插件</a:t>
            </a:r>
            <a:r>
              <a:rPr lang="en-US" altLang="zh-CN" sz="2800"/>
              <a:t>: git,  ssh slave</a:t>
            </a:r>
            <a:endParaRPr lang="en-US" altLang="zh-CN" sz="2800"/>
          </a:p>
          <a:p>
            <a:r>
              <a:rPr lang="zh-CN" altLang="en-US" sz="2800"/>
              <a:t>sudo apt install openjdk-8-jdk -y</a:t>
            </a:r>
            <a:endParaRPr lang="zh-CN" altLang="en-US" sz="2800"/>
          </a:p>
          <a:p>
            <a:r>
              <a:rPr lang="zh-CN" altLang="en-US" sz="2800"/>
              <a:t>添加</a:t>
            </a:r>
            <a:r>
              <a:rPr lang="en-US" altLang="zh-CN" sz="2800"/>
              <a:t>docker_builder jenkins agent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005" y="229235"/>
            <a:ext cx="11123930" cy="703580"/>
          </a:xfrm>
        </p:spPr>
        <p:txBody>
          <a:bodyPr/>
          <a:p>
            <a:r>
              <a:rPr lang="zh-CN" altLang="en-US" sz="3200"/>
              <a:t>自动化整个编译，发布，镜像打包，部署流程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124585"/>
            <a:ext cx="10890250" cy="5279390"/>
          </a:xfrm>
        </p:spPr>
        <p:txBody>
          <a:bodyPr>
            <a:noAutofit/>
          </a:bodyPr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编译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: 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codeBuildCommand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=”dotnet restore ./demoweb.sln &amp;&amp; dotnet build ./demoweb.sln”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docker run -t --rm -v ~/.dotnet:/root/.dotnet -v ~/.nuget:/root/.nuget  -v ${WORKSPACE}:/src --workdir /src dukecheng/aspnetcore:aspnetcore-sdk-2.2.100 bash -c "${codeBuildCommand}" 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发布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: 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imageBuildProject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=” ./demoweb.csproj”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docker run -t --rm -v ~/.dotnet:/root/.dotnet -v ~/.nuget:/root/.nuget  -v ${WORKSPACE}:/src --workdir /src dukecheng/aspnetcore:aspnetcore-sdk-2.2.100 bash -c "rm -rf ./obj/Docker/publish &amp;&amp; dotnet publish ${imageBuildProject} -c Release -o ./obj/Docker/publish"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镜像打包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: 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imagesName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=demoweb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buildversion=1.0.${BUILD_NUMBER}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docker build -t ${imagesName}:${bulldversion} --file ${WORKSPACE}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/Dockerfile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 ${WORKSPACE}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sym typeface="+mn-ea"/>
              </a:rPr>
              <a:t>部署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: 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export IM_TAG=${imagesName}:${bulldversion} &amp;&amp; docker-compose -f deploy.base.yml -f deploy.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Development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.yml config &gt; docker-stack.yml 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docker stack deploy --with-registry-auth -c docker-stack.yml demo 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4220" y="1609725"/>
            <a:ext cx="10703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了解基本持续集成概念</a:t>
            </a:r>
            <a:r>
              <a:rPr lang="en-US" altLang="zh-CN" sz="2800"/>
              <a:t>, 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了解</a:t>
            </a:r>
            <a:r>
              <a:rPr lang="en-US" altLang="zh-CN" sz="2800"/>
              <a:t>asp.net core</a:t>
            </a:r>
            <a:r>
              <a:rPr lang="zh-CN" altLang="en-US" sz="2800"/>
              <a:t>命令行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了解</a:t>
            </a:r>
            <a:r>
              <a:rPr lang="en-US" altLang="zh-CN" sz="2800"/>
              <a:t>docker</a:t>
            </a:r>
            <a:r>
              <a:rPr lang="zh-CN" altLang="en-US" sz="2800"/>
              <a:t>基本概念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了解开发流程自动化概念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认可</a:t>
            </a:r>
            <a:r>
              <a:rPr lang="en-US" altLang="zh-CN" sz="2800"/>
              <a:t>CI/CD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9130" y="621030"/>
            <a:ext cx="11095990" cy="69024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需要储备的知识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2595" y="1647825"/>
            <a:ext cx="8495665" cy="1371600"/>
          </a:xfrm>
        </p:spPr>
        <p:txBody>
          <a:bodyPr>
            <a:noAutofit/>
          </a:bodyPr>
          <a:p>
            <a:pPr algn="ctr"/>
            <a:r>
              <a:rPr lang="zh-CN" altLang="en-US" sz="4800"/>
              <a:t>使用过程中的技巧总结</a:t>
            </a:r>
            <a:endParaRPr lang="zh-CN" altLang="en-US"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845" y="494665"/>
            <a:ext cx="3657600" cy="619760"/>
          </a:xfrm>
        </p:spPr>
        <p:txBody>
          <a:bodyPr/>
          <a:p>
            <a:r>
              <a:rPr lang="zh-CN" altLang="en-US"/>
              <a:t>经验</a:t>
            </a:r>
            <a:r>
              <a:rPr lang="en-US" altLang="zh-CN"/>
              <a:t>: </a:t>
            </a:r>
            <a:r>
              <a:rPr lang="zh-CN" altLang="en-US"/>
              <a:t>固化应用版本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605" y="1381125"/>
            <a:ext cx="109131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#</a:t>
            </a:r>
            <a:r>
              <a:rPr lang="zh-CN" altLang="en-US" sz="2800"/>
              <a:t>将当前的构建版本生成为一个</a:t>
            </a:r>
            <a:r>
              <a:rPr lang="en-US" altLang="zh-CN" sz="2800"/>
              <a:t>buildversion.txt</a:t>
            </a:r>
            <a:r>
              <a:rPr lang="zh-CN" altLang="en-US" sz="2800"/>
              <a:t>的文件</a:t>
            </a:r>
            <a:endParaRPr lang="zh-CN" altLang="en-US" sz="2800"/>
          </a:p>
          <a:p>
            <a:r>
              <a:rPr lang="zh-CN" altLang="en-US" sz="2800"/>
              <a:t>echo "Image Version: ${imagesNames[number]}:${bulldversion}</a:t>
            </a:r>
            <a:endParaRPr lang="zh-CN" altLang="en-US" sz="2800"/>
          </a:p>
          <a:p>
            <a:r>
              <a:rPr lang="zh-CN" altLang="en-US" sz="2800"/>
              <a:t>    GIT COMMIT: $GIT_COMMIT</a:t>
            </a:r>
            <a:endParaRPr lang="zh-CN" altLang="en-US" sz="2800"/>
          </a:p>
          <a:p>
            <a:r>
              <a:rPr lang="zh-CN" altLang="en-US" sz="2800"/>
              <a:t>    GIT_BRANCH:$GIT_BRANCH</a:t>
            </a:r>
            <a:endParaRPr lang="zh-CN" altLang="en-US" sz="2800"/>
          </a:p>
          <a:p>
            <a:r>
              <a:rPr lang="zh-CN" altLang="en-US" sz="2800"/>
              <a:t>    GIT_URL:$GIT_URL" &gt; /buildreport/buildversion.txt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71855" y="4212590"/>
            <a:ext cx="6667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#</a:t>
            </a:r>
            <a:r>
              <a:rPr lang="zh-CN" altLang="en-US" sz="2800"/>
              <a:t>制作镜像时写入镜像</a:t>
            </a:r>
            <a:endParaRPr lang="zh-CN" altLang="en-US" sz="2800"/>
          </a:p>
          <a:p>
            <a:r>
              <a:rPr lang="zh-CN" altLang="en-US" sz="2800"/>
              <a:t>COPY ${source:-buildreport} .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871855" y="5321300"/>
            <a:ext cx="66675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#/dev/buildinfo</a:t>
            </a:r>
            <a:endParaRPr lang="en-US" altLang="zh-CN" sz="2800"/>
          </a:p>
          <a:p>
            <a:r>
              <a:rPr lang="zh-CN" altLang="en-US" sz="2800"/>
              <a:t>给应用增加</a:t>
            </a:r>
            <a:r>
              <a:rPr lang="en-US" altLang="zh-CN" sz="2800"/>
              <a:t>buildinfo</a:t>
            </a:r>
            <a:r>
              <a:rPr lang="zh-CN" altLang="en-US" sz="2800"/>
              <a:t>获取的地址，从</a:t>
            </a:r>
            <a:r>
              <a:rPr lang="en-US" altLang="zh-CN" sz="2800"/>
              <a:t>builderversion.txt</a:t>
            </a:r>
            <a:r>
              <a:rPr lang="zh-CN" altLang="en-US" sz="2800"/>
              <a:t>读取相应内容并返回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845" y="494665"/>
            <a:ext cx="3657600" cy="619760"/>
          </a:xfrm>
        </p:spPr>
        <p:txBody>
          <a:bodyPr>
            <a:normAutofit/>
          </a:bodyPr>
          <a:p>
            <a:r>
              <a:rPr lang="zh-CN" altLang="en-US"/>
              <a:t>经验</a:t>
            </a:r>
            <a:r>
              <a:rPr lang="en-US" altLang="zh-CN"/>
              <a:t>: </a:t>
            </a:r>
            <a:r>
              <a:rPr lang="zh-CN" altLang="en-US"/>
              <a:t>运行单元测试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605" y="1381125"/>
            <a:ext cx="107353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# run test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codeTestCommand="find ./test  -maxdepth 1 -mindepth 1 -type d -execdir bash -c 'cd \$0 &amp;&amp; rm -rf *test_result.xml &amp;&amp; dotnet test --configuration Release --test-adapter-path:. --logger:\"xunit;LogFilePath=test_result.xml\" ' {} \;"</a:t>
            </a:r>
            <a:endParaRPr lang="zh-CN" altLang="en-US" sz="2400"/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docker run -t --rm -v ~/.dotnet:/root/.dotnet -v ~/.nuget:/root/.nuget  -v ${WORKSPACE}:/src --workdir /src dukecheng/aspnetcore:aspnetcore-sdk-2.2.100 bash -c "${codeTestCommand}"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342900"/>
            <a:ext cx="7276465" cy="6667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经验</a:t>
            </a:r>
            <a:r>
              <a:rPr lang="en-US" altLang="zh-CN">
                <a:sym typeface="+mn-ea"/>
              </a:rPr>
              <a:t>: </a:t>
            </a:r>
            <a:r>
              <a:rPr lang="zh-CN" altLang="en-US"/>
              <a:t>单库多项目一次打包多个镜像 </a:t>
            </a:r>
            <a:r>
              <a:rPr lang="en-US" altLang="zh-CN"/>
              <a:t>- </a:t>
            </a:r>
            <a:r>
              <a:rPr lang="zh-CN" altLang="en-US"/>
              <a:t>构建镜像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7055" y="1209675"/>
            <a:ext cx="109435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#!/bin/bash -xe</a:t>
            </a:r>
            <a:endParaRPr lang="zh-CN" altLang="en-US" sz="1200"/>
          </a:p>
          <a:p>
            <a:r>
              <a:rPr lang="zh-CN" altLang="en-US" sz="1200"/>
              <a:t>majorversion=$1</a:t>
            </a:r>
            <a:endParaRPr lang="zh-CN" altLang="en-US" sz="1200"/>
          </a:p>
          <a:p>
            <a:r>
              <a:rPr lang="zh-CN" altLang="en-US" sz="1200"/>
              <a:t>bulldversion="${majorversion}${BUILD_NUMBER}"</a:t>
            </a:r>
            <a:endParaRPr lang="zh-CN" altLang="en-US" sz="1200"/>
          </a:p>
          <a:p>
            <a:r>
              <a:rPr lang="zh-CN" altLang="en-US" sz="1200"/>
              <a:t>#use docker to build applicaiton</a:t>
            </a:r>
            <a:endParaRPr lang="zh-CN" altLang="en-US" sz="1200"/>
          </a:p>
          <a:p>
            <a:r>
              <a:rPr lang="zh-CN" altLang="en-US" sz="1200"/>
              <a:t>imagesNames=(</a:t>
            </a:r>
            <a:r>
              <a:rPr lang="en-US" altLang="zh-CN" sz="1200"/>
              <a:t>projecta_imagename</a:t>
            </a:r>
            <a:r>
              <a:rPr lang="zh-CN" altLang="en-US" sz="1200"/>
              <a:t> </a:t>
            </a:r>
            <a:r>
              <a:rPr lang="en-US" altLang="zh-CN" sz="1200"/>
              <a:t>projectb_imagename</a:t>
            </a:r>
            <a:r>
              <a:rPr lang="zh-CN" altLang="en-US" sz="1200"/>
              <a:t>)</a:t>
            </a:r>
            <a:endParaRPr lang="zh-CN" altLang="en-US" sz="1200"/>
          </a:p>
          <a:p>
            <a:r>
              <a:rPr lang="zh-CN" altLang="en-US" sz="1200"/>
              <a:t>codeBuildCommand="dotnet restore ./webapi.sln &amp;&amp; dotnet build ./webapi.sln --configuration Release"</a:t>
            </a:r>
            <a:endParaRPr lang="zh-CN" altLang="en-US" sz="1200"/>
          </a:p>
          <a:p>
            <a:r>
              <a:rPr lang="zh-CN" altLang="en-US" sz="1200"/>
              <a:t>imageBuildProjects=(</a:t>
            </a:r>
            <a:r>
              <a:rPr lang="en-US" altLang="zh-CN" sz="1200"/>
              <a:t>projecta</a:t>
            </a:r>
            <a:r>
              <a:rPr lang="zh-CN" altLang="en-US" sz="1200"/>
              <a:t>.csproj </a:t>
            </a:r>
            <a:r>
              <a:rPr lang="en-US" altLang="zh-CN" sz="1200"/>
              <a:t>projectb</a:t>
            </a:r>
            <a:r>
              <a:rPr lang="zh-CN" altLang="en-US" sz="1200"/>
              <a:t>.csproj)</a:t>
            </a:r>
            <a:endParaRPr lang="zh-CN" altLang="en-US" sz="1200"/>
          </a:p>
          <a:p>
            <a:r>
              <a:rPr lang="zh-CN" altLang="en-US" sz="1200"/>
              <a:t>imagesDockerfiles=(/</a:t>
            </a:r>
            <a:r>
              <a:rPr lang="en-US" altLang="zh-CN" sz="1200"/>
              <a:t>projecta</a:t>
            </a:r>
            <a:r>
              <a:rPr lang="zh-CN" altLang="en-US" sz="1200"/>
              <a:t>/Dockerfile /</a:t>
            </a:r>
            <a:r>
              <a:rPr lang="en-US" altLang="zh-CN" sz="1200"/>
              <a:t>projectb</a:t>
            </a:r>
            <a:r>
              <a:rPr lang="zh-CN" altLang="en-US" sz="1200"/>
              <a:t>/Dockerfile)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# restore and build main solution</a:t>
            </a:r>
            <a:endParaRPr lang="zh-CN" altLang="en-US" sz="1200"/>
          </a:p>
          <a:p>
            <a:r>
              <a:rPr lang="zh-CN" altLang="en-US" sz="1200"/>
              <a:t>mkdir -p ${WORKSPACE}/host/buildreport</a:t>
            </a:r>
            <a:endParaRPr lang="zh-CN" altLang="en-US" sz="1200"/>
          </a:p>
          <a:p>
            <a:r>
              <a:rPr lang="zh-CN" altLang="en-US" sz="1200"/>
              <a:t>docker run -t --rm -v ~/.dotnet:/root/.dotnet -v ~/.nuget:/root/.nuget  -v ${WORKSPACE}:/src --workdir /src dukecheng/aspnetcore:aspnetcore-sdk-2.2.100 bash -c "${codeBuildCommand}"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# run docker image build and push to registry</a:t>
            </a:r>
            <a:endParaRPr lang="zh-CN" altLang="en-US" sz="1200"/>
          </a:p>
          <a:p>
            <a:r>
              <a:rPr lang="zh-CN" altLang="en-US" sz="1200"/>
              <a:t>for ((number=0;number &lt; ${#imagesNames[@]};number++))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	echo "Image Version: ${imagesNames[number]}:${bulldversion}</a:t>
            </a:r>
            <a:endParaRPr lang="zh-CN" altLang="en-US" sz="1200"/>
          </a:p>
          <a:p>
            <a:r>
              <a:rPr lang="zh-CN" altLang="en-US" sz="1200"/>
              <a:t>    GIT COMMIT: $GIT_COMMIT</a:t>
            </a:r>
            <a:endParaRPr lang="zh-CN" altLang="en-US" sz="1200"/>
          </a:p>
          <a:p>
            <a:r>
              <a:rPr lang="zh-CN" altLang="en-US" sz="1200"/>
              <a:t>    GIT_BRANCH:$GIT_BRANCH</a:t>
            </a:r>
            <a:endParaRPr lang="zh-CN" altLang="en-US" sz="1200"/>
          </a:p>
          <a:p>
            <a:r>
              <a:rPr lang="zh-CN" altLang="en-US" sz="1200"/>
              <a:t>    GIT_URL:$GIT_URL" &gt; ${WORKSPACE}/host/buildreport/buildversion.txt</a:t>
            </a:r>
            <a:endParaRPr lang="zh-CN" altLang="en-US" sz="1200"/>
          </a:p>
          <a:p>
            <a:r>
              <a:rPr lang="zh-CN" altLang="en-US" sz="1200"/>
              <a:t>    docker run -t --rm -v ~/.dotnet:/root/.dotnet -v ~/.nuget:/root/.nuget  -v ${WORKSPACE}:/src --workdir /src dukecheng/aspnetcore:aspnetcore-sdk-2.2.100 bash -c "dotnet publish ${imageBuildProjects[number]} -c Release -o ./obj/Docker/publish"</a:t>
            </a:r>
            <a:endParaRPr lang="zh-CN" altLang="en-US" sz="1200"/>
          </a:p>
          <a:p>
            <a:r>
              <a:rPr lang="zh-CN" altLang="en-US" sz="1200"/>
              <a:t>	docker build -t ${imagesNames[number]}:${bulldversion} --file ${WORKSPACE}${imagesDockerfiles[number]} ${WORKSPACE}/host 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342900"/>
            <a:ext cx="9620250" cy="6667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经验</a:t>
            </a:r>
            <a:r>
              <a:rPr lang="en-US" altLang="zh-CN">
                <a:sym typeface="+mn-ea"/>
              </a:rPr>
              <a:t>: </a:t>
            </a:r>
            <a:r>
              <a:rPr lang="zh-CN" altLang="en-US"/>
              <a:t>单库多项目一次打包多个镜像 </a:t>
            </a:r>
            <a:r>
              <a:rPr lang="en-US" altLang="zh-CN"/>
              <a:t>- </a:t>
            </a:r>
            <a:r>
              <a:rPr lang="zh-CN" altLang="en-US"/>
              <a:t>清理打包文件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7055" y="1209675"/>
            <a:ext cx="1094359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#!/bin/bash -xe</a:t>
            </a:r>
            <a:endParaRPr lang="zh-CN" altLang="en-US" sz="1000"/>
          </a:p>
          <a:p>
            <a:r>
              <a:rPr lang="zh-CN" altLang="en-US" sz="1000"/>
              <a:t>majorversion=$1</a:t>
            </a:r>
            <a:endParaRPr lang="zh-CN" altLang="en-US" sz="1000"/>
          </a:p>
          <a:p>
            <a:r>
              <a:rPr lang="zh-CN" altLang="en-US" sz="1000"/>
              <a:t>bulldversion="${majorversion}${BUILD_NUMBER}"</a:t>
            </a:r>
            <a:endParaRPr lang="zh-CN" altLang="en-US" sz="1000"/>
          </a:p>
          <a:p>
            <a:r>
              <a:rPr lang="zh-CN" altLang="en-US" sz="1000"/>
              <a:t>#use docker to build applicaiton</a:t>
            </a:r>
            <a:endParaRPr lang="zh-CN" altLang="en-US" sz="1000"/>
          </a:p>
          <a:p>
            <a:r>
              <a:rPr lang="zh-CN" altLang="en-US" sz="1000"/>
              <a:t>imagesNames=(</a:t>
            </a:r>
            <a:r>
              <a:rPr lang="en-US" altLang="zh-CN" sz="1000"/>
              <a:t>projecta_imagename</a:t>
            </a:r>
            <a:r>
              <a:rPr lang="zh-CN" altLang="en-US" sz="1000"/>
              <a:t> </a:t>
            </a:r>
            <a:r>
              <a:rPr lang="en-US" altLang="zh-CN" sz="1000"/>
              <a:t>projectb_imagename</a:t>
            </a:r>
            <a:r>
              <a:rPr lang="zh-CN" altLang="en-US" sz="1000"/>
              <a:t>)</a:t>
            </a:r>
            <a:endParaRPr lang="zh-CN" altLang="en-US" sz="1000"/>
          </a:p>
          <a:p>
            <a:r>
              <a:rPr lang="zh-CN" altLang="en-US" sz="1000"/>
              <a:t>codeBuildCommand="dotnet restore ./webapi.sln &amp;&amp; dotnet build ./webapi.sln --configuration Release"</a:t>
            </a:r>
            <a:endParaRPr lang="zh-CN" altLang="en-US" sz="1000"/>
          </a:p>
          <a:p>
            <a:r>
              <a:rPr lang="zh-CN" altLang="en-US" sz="1000"/>
              <a:t>imageBuildProjects=(</a:t>
            </a:r>
            <a:r>
              <a:rPr lang="en-US" altLang="zh-CN" sz="1000"/>
              <a:t>projecta</a:t>
            </a:r>
            <a:r>
              <a:rPr lang="zh-CN" altLang="en-US" sz="1000"/>
              <a:t>.csproj </a:t>
            </a:r>
            <a:r>
              <a:rPr lang="en-US" altLang="zh-CN" sz="1000"/>
              <a:t>projectb</a:t>
            </a:r>
            <a:r>
              <a:rPr lang="zh-CN" altLang="en-US" sz="1000"/>
              <a:t>.csproj)</a:t>
            </a:r>
            <a:endParaRPr lang="zh-CN" altLang="en-US" sz="1000"/>
          </a:p>
          <a:p>
            <a:r>
              <a:rPr lang="zh-CN" altLang="en-US" sz="1000"/>
              <a:t>imagesDockerfiles=(/</a:t>
            </a:r>
            <a:r>
              <a:rPr lang="en-US" altLang="zh-CN" sz="1000"/>
              <a:t>projecta</a:t>
            </a:r>
            <a:r>
              <a:rPr lang="zh-CN" altLang="en-US" sz="1000"/>
              <a:t>/Dockerfile /</a:t>
            </a:r>
            <a:r>
              <a:rPr lang="en-US" altLang="zh-CN" sz="1000"/>
              <a:t>projectb</a:t>
            </a:r>
            <a:r>
              <a:rPr lang="zh-CN" altLang="en-US" sz="1000"/>
              <a:t>/Dockerfile)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#tag new docker image for different registry and push to registry</a:t>
            </a:r>
            <a:endParaRPr lang="zh-CN" altLang="en-US" sz="1000"/>
          </a:p>
          <a:p>
            <a:r>
              <a:rPr lang="zh-CN" altLang="en-US" sz="1000"/>
              <a:t>registries=(hub.</a:t>
            </a:r>
            <a:r>
              <a:rPr lang="en-US" altLang="zh-CN" sz="1000"/>
              <a:t>abc</a:t>
            </a:r>
            <a:r>
              <a:rPr lang="zh-CN" altLang="en-US" sz="1000"/>
              <a:t>.corp)</a:t>
            </a:r>
            <a:endParaRPr lang="zh-CN" altLang="en-US" sz="1000"/>
          </a:p>
          <a:p>
            <a:r>
              <a:rPr lang="zh-CN" altLang="en-US" sz="1000"/>
              <a:t>for registry in "${registries[@]}"</a:t>
            </a:r>
            <a:endParaRPr lang="zh-CN" altLang="en-US" sz="1000"/>
          </a:p>
          <a:p>
            <a:r>
              <a:rPr lang="zh-CN" altLang="en-US" sz="1000"/>
              <a:t>do </a:t>
            </a:r>
            <a:endParaRPr lang="zh-CN" altLang="en-US" sz="1000"/>
          </a:p>
          <a:p>
            <a:r>
              <a:rPr lang="zh-CN" altLang="en-US" sz="1000"/>
              <a:t>	for imagename in "${imagesNames[@]}"</a:t>
            </a:r>
            <a:endParaRPr lang="zh-CN" altLang="en-US" sz="1000"/>
          </a:p>
          <a:p>
            <a:r>
              <a:rPr lang="zh-CN" altLang="en-US" sz="1000"/>
              <a:t>	do </a:t>
            </a:r>
            <a:endParaRPr lang="zh-CN" altLang="en-US" sz="1000"/>
          </a:p>
          <a:p>
            <a:r>
              <a:rPr lang="zh-CN" altLang="en-US" sz="1000"/>
              <a:t>    	echo process ${registry}/${imagename}:${bulldversion}</a:t>
            </a:r>
            <a:endParaRPr lang="zh-CN" altLang="en-US" sz="1000"/>
          </a:p>
          <a:p>
            <a:r>
              <a:rPr lang="zh-CN" altLang="en-US" sz="1000"/>
              <a:t>    	docker tag ${imagename}:${bulldversion} ${registry}/${imagename}:${bulldversion}</a:t>
            </a:r>
            <a:endParaRPr lang="zh-CN" altLang="en-US" sz="1000"/>
          </a:p>
          <a:p>
            <a:r>
              <a:rPr lang="zh-CN" altLang="en-US" sz="1000"/>
              <a:t>    	docker push ${registry}/${imagename}:${bulldversion}</a:t>
            </a:r>
            <a:endParaRPr lang="zh-CN" altLang="en-US" sz="1000"/>
          </a:p>
          <a:p>
            <a:r>
              <a:rPr lang="zh-CN" altLang="en-US" sz="1000"/>
              <a:t>    	docker rmi ${registry}/${imagename}:${bulldversion}</a:t>
            </a:r>
            <a:endParaRPr lang="zh-CN" altLang="en-US" sz="1000"/>
          </a:p>
          <a:p>
            <a:r>
              <a:rPr lang="zh-CN" altLang="en-US" sz="1000"/>
              <a:t>    done</a:t>
            </a:r>
            <a:endParaRPr lang="zh-CN" altLang="en-US" sz="1000"/>
          </a:p>
          <a:p>
            <a:r>
              <a:rPr lang="zh-CN" altLang="en-US" sz="1000"/>
              <a:t>done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#clean local image</a:t>
            </a:r>
            <a:endParaRPr lang="zh-CN" altLang="en-US" sz="1000"/>
          </a:p>
          <a:p>
            <a:r>
              <a:rPr lang="zh-CN" altLang="en-US" sz="1000"/>
              <a:t>for ((number=0;number &lt; ${#imagesNames[@]};number++))</a:t>
            </a:r>
            <a:endParaRPr lang="zh-CN" altLang="en-US" sz="1000"/>
          </a:p>
          <a:p>
            <a:r>
              <a:rPr lang="zh-CN" altLang="en-US" sz="1000"/>
              <a:t>{</a:t>
            </a:r>
            <a:endParaRPr lang="zh-CN" altLang="en-US" sz="1000"/>
          </a:p>
          <a:p>
            <a:r>
              <a:rPr lang="zh-CN" altLang="en-US" sz="1000"/>
              <a:t>	docker rmi ${imagesNames[number]}:${bulldversion}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exit 0</a:t>
            </a:r>
            <a:endParaRPr lang="zh-CN" altLang="en-US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895" y="495300"/>
            <a:ext cx="9711690" cy="542925"/>
          </a:xfrm>
        </p:spPr>
        <p:txBody>
          <a:bodyPr>
            <a:noAutofit/>
          </a:bodyPr>
          <a:p>
            <a:r>
              <a:rPr lang="zh-CN" altLang="en-US" sz="3600">
                <a:sym typeface="+mn-ea"/>
              </a:rPr>
              <a:t>经验</a:t>
            </a:r>
            <a:r>
              <a:rPr lang="en-US" altLang="zh-CN" sz="3600">
                <a:sym typeface="+mn-ea"/>
              </a:rPr>
              <a:t>: </a:t>
            </a:r>
            <a:r>
              <a:rPr lang="zh-CN" altLang="en-US" sz="3600"/>
              <a:t>持续集成的收益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916940" y="1905635"/>
            <a:ext cx="88195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规范项目编译通过的标准</a:t>
            </a:r>
            <a:r>
              <a:rPr lang="en-US" altLang="zh-CN" sz="2400"/>
              <a:t>(</a:t>
            </a:r>
            <a:r>
              <a:rPr lang="zh-CN" altLang="en-US" sz="2400"/>
              <a:t>你哪啥鬼，我本地编译是好的</a:t>
            </a:r>
            <a:r>
              <a:rPr lang="en-US" altLang="zh-CN" sz="2400"/>
              <a:t>, </a:t>
            </a:r>
            <a:r>
              <a:rPr lang="zh-CN" altLang="en-US" sz="2400"/>
              <a:t>实际本地漏提交东西</a:t>
            </a:r>
            <a:r>
              <a:rPr lang="en-US" altLang="zh-CN" sz="2400"/>
              <a:t>)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提高项目标准化程度</a:t>
            </a:r>
            <a:r>
              <a:rPr lang="en-US" altLang="zh-CN" sz="2400"/>
              <a:t>(</a:t>
            </a:r>
            <a:r>
              <a:rPr lang="zh-CN" altLang="en-US" sz="2400"/>
              <a:t>统一使用</a:t>
            </a:r>
            <a:r>
              <a:rPr lang="en-US" altLang="zh-CN" sz="2400"/>
              <a:t>nuget</a:t>
            </a:r>
            <a:r>
              <a:rPr lang="zh-CN" altLang="en-US" sz="2400"/>
              <a:t>引入第三方包</a:t>
            </a:r>
            <a:r>
              <a:rPr lang="en-US" altLang="zh-CN" sz="2400"/>
              <a:t>, </a:t>
            </a:r>
            <a:r>
              <a:rPr lang="zh-CN" altLang="en-US" sz="2400"/>
              <a:t>避免本地引入</a:t>
            </a:r>
            <a:r>
              <a:rPr lang="en-US" altLang="zh-CN" sz="2400"/>
              <a:t>, </a:t>
            </a:r>
            <a:r>
              <a:rPr lang="zh-CN" altLang="en-US" sz="2400"/>
              <a:t>规范项目构建环境</a:t>
            </a:r>
            <a:r>
              <a:rPr lang="en-US" altLang="zh-CN" sz="2400"/>
              <a:t>)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自动化之后</a:t>
            </a:r>
            <a:r>
              <a:rPr lang="en-US" altLang="zh-CN" sz="2400"/>
              <a:t>, </a:t>
            </a:r>
            <a:r>
              <a:rPr lang="zh-CN" altLang="en-US" sz="2400"/>
              <a:t>节省发布时间</a:t>
            </a:r>
            <a:r>
              <a:rPr lang="en-US" altLang="zh-CN" sz="2400"/>
              <a:t>/</a:t>
            </a:r>
            <a:r>
              <a:rPr lang="zh-CN" altLang="en-US" sz="2400"/>
              <a:t>提高发布效率</a:t>
            </a:r>
            <a:r>
              <a:rPr lang="en-US" altLang="zh-CN" sz="2400"/>
              <a:t>/</a:t>
            </a:r>
            <a:r>
              <a:rPr lang="zh-CN" altLang="en-US" sz="2400">
                <a:sym typeface="+mn-ea"/>
              </a:rPr>
              <a:t>降低人为操作失败概率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提高发布的质量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释放人工打包时间</a:t>
            </a:r>
            <a:r>
              <a:rPr lang="en-US" altLang="zh-CN" sz="2400"/>
              <a:t>/</a:t>
            </a:r>
            <a:r>
              <a:rPr lang="zh-CN" altLang="en-US" sz="2400"/>
              <a:t>开发人员能关注在更有意义的编码工作或休息片刻</a:t>
            </a:r>
            <a:endParaRPr lang="en-US" altLang="zh-CN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40" y="1884680"/>
            <a:ext cx="8495665" cy="1371600"/>
          </a:xfrm>
        </p:spPr>
        <p:txBody>
          <a:bodyPr>
            <a:noAutofit/>
          </a:bodyPr>
          <a:p>
            <a:pPr algn="ctr"/>
            <a:r>
              <a:rPr lang="en-US" altLang="zh-CN" sz="4800"/>
              <a:t>Thank You</a:t>
            </a:r>
            <a:endParaRPr lang="en-US" altLang="zh-CN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44220" y="1487805"/>
            <a:ext cx="1070356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asp.net core</a:t>
            </a:r>
            <a:r>
              <a:rPr lang="zh-CN" altLang="en-US" sz="2800"/>
              <a:t>命令行构建，发布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asp.net core</a:t>
            </a:r>
            <a:r>
              <a:rPr lang="zh-CN" altLang="en-US" sz="2800"/>
              <a:t>应用打包为</a:t>
            </a:r>
            <a:r>
              <a:rPr lang="en-US" altLang="zh-CN" sz="2800"/>
              <a:t>docker</a:t>
            </a:r>
            <a:r>
              <a:rPr lang="zh-CN" altLang="en-US" sz="2800"/>
              <a:t>镜像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构建</a:t>
            </a:r>
            <a:r>
              <a:rPr lang="en-US" altLang="zh-CN" sz="2800"/>
              <a:t>docker</a:t>
            </a:r>
            <a:r>
              <a:rPr lang="zh-CN" altLang="en-US" sz="2800"/>
              <a:t>运行环境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把</a:t>
            </a:r>
            <a:r>
              <a:rPr lang="en-US" altLang="zh-CN" sz="2800"/>
              <a:t>asp.net core</a:t>
            </a:r>
            <a:r>
              <a:rPr lang="zh-CN" altLang="en-US" sz="2800"/>
              <a:t>应用运行在</a:t>
            </a:r>
            <a:r>
              <a:rPr lang="en-US" altLang="zh-CN" sz="2800"/>
              <a:t>docker</a:t>
            </a:r>
            <a:r>
              <a:rPr lang="zh-CN" altLang="en-US" sz="2800"/>
              <a:t>环境中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asp.net core</a:t>
            </a:r>
            <a:r>
              <a:rPr lang="zh-CN" altLang="en-US" sz="2800"/>
              <a:t>基于</a:t>
            </a:r>
            <a:r>
              <a:rPr lang="en-US" altLang="zh-CN" sz="2800"/>
              <a:t>jenkins</a:t>
            </a:r>
            <a:r>
              <a:rPr lang="zh-CN" altLang="en-US" sz="2800"/>
              <a:t>自动化部署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44220" y="443230"/>
            <a:ext cx="11095990" cy="79819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收益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788920" cy="5308600"/>
          </a:xfrm>
        </p:spPr>
        <p:txBody>
          <a:bodyPr>
            <a:normAutofit/>
          </a:bodyPr>
          <a:lstStyle/>
          <a:p>
            <a:pPr marL="0" algn="l"/>
            <a:r>
              <a:rPr lang="zh-CN" altLang="en-US" sz="2800">
                <a:solidFill>
                  <a:schemeClr val="tx1"/>
                </a:solidFill>
                <a:sym typeface="+mn-ea"/>
                <a:hlinkClick r:id="rId1" action="ppaction://hlinksldjump"/>
              </a:rPr>
              <a:t>ASP.NET CORE应用命令行构建发布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  <a:hlinkClick r:id="rId2" action="ppaction://hlinksldjump"/>
              </a:rPr>
              <a:t>准备基于DEBIAN 9.x的DOCKER </a:t>
            </a:r>
            <a:r>
              <a:rPr lang="en-US" altLang="zh-CN" sz="2800">
                <a:solidFill>
                  <a:schemeClr val="tx1"/>
                </a:solidFill>
                <a:hlinkClick r:id="rId2" action="ppaction://hlinksldjump"/>
              </a:rPr>
              <a:t>SWARM</a:t>
            </a:r>
            <a:r>
              <a:rPr lang="zh-CN" altLang="en-US" sz="2800">
                <a:solidFill>
                  <a:schemeClr val="tx1"/>
                </a:solidFill>
                <a:hlinkClick r:id="rId2" action="ppaction://hlinksldjump"/>
              </a:rPr>
              <a:t>运行环境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  <a:sym typeface="+mn-ea"/>
                <a:hlinkClick r:id="rId3" action="ppaction://hlinksldjump"/>
              </a:rPr>
              <a:t>ASP.NET CORE应用在</a:t>
            </a:r>
            <a:r>
              <a:rPr lang="en-US" altLang="zh-CN" sz="2800">
                <a:solidFill>
                  <a:schemeClr val="tx1"/>
                </a:solidFill>
                <a:sym typeface="+mn-ea"/>
                <a:hlinkClick r:id="rId3" action="ppaction://hlinksldjump"/>
              </a:rPr>
              <a:t>DOCKER SWARM</a:t>
            </a:r>
            <a:r>
              <a:rPr lang="zh-CN" altLang="en-US" sz="2800">
                <a:solidFill>
                  <a:schemeClr val="tx1"/>
                </a:solidFill>
                <a:sym typeface="+mn-ea"/>
                <a:hlinkClick r:id="rId3" action="ppaction://hlinksldjump"/>
              </a:rPr>
              <a:t>环境的部署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algn="l"/>
            <a:r>
              <a:rPr lang="en-US" altLang="zh-CN" sz="2800">
                <a:solidFill>
                  <a:schemeClr val="tx1"/>
                </a:solidFill>
                <a:hlinkClick r:id="rId4" action="ppaction://hlinksldjump"/>
              </a:rPr>
              <a:t>JENKINS</a:t>
            </a:r>
            <a:r>
              <a:rPr lang="zh-CN" altLang="en-US" sz="2800">
                <a:solidFill>
                  <a:schemeClr val="tx1"/>
                </a:solidFill>
                <a:hlinkClick r:id="rId4" action="ppaction://hlinksldjump"/>
              </a:rPr>
              <a:t>自动化整个流程</a:t>
            </a:r>
            <a:endParaRPr lang="zh-CN" altLang="en-US" sz="2800">
              <a:solidFill>
                <a:schemeClr val="tx1"/>
              </a:solidFill>
            </a:endParaRPr>
          </a:p>
          <a:p>
            <a:pPr marL="0" algn="l"/>
            <a:r>
              <a:rPr lang="zh-CN" altLang="en-US" sz="2800">
                <a:solidFill>
                  <a:schemeClr val="tx1"/>
                </a:solidFill>
                <a:hlinkClick r:id="rId5" action="ppaction://hlinksldjump"/>
              </a:rPr>
              <a:t>使用技巧总结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44220" y="443230"/>
            <a:ext cx="11095990" cy="798195"/>
          </a:xfrm>
        </p:spPr>
        <p:txBody>
          <a:bodyPr>
            <a:normAutofit/>
          </a:bodyPr>
          <a:p>
            <a:r>
              <a:rPr lang="zh-CN" altLang="en-US" sz="3600">
                <a:sym typeface="+mn-ea"/>
              </a:rPr>
              <a:t>介绍流程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4905" y="2201545"/>
            <a:ext cx="9218295" cy="1506855"/>
          </a:xfrm>
        </p:spPr>
        <p:txBody>
          <a:bodyPr/>
          <a:p>
            <a:r>
              <a:rPr lang="zh-CN" altLang="en-US" sz="4000">
                <a:sym typeface="+mn-ea"/>
              </a:rPr>
              <a:t>ASP.NET CORE应用命令行构建发布</a:t>
            </a:r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840" y="360680"/>
            <a:ext cx="11299190" cy="661670"/>
          </a:xfrm>
        </p:spPr>
        <p:txBody>
          <a:bodyPr>
            <a:normAutofit fontScale="90000"/>
          </a:bodyPr>
          <a:p>
            <a:r>
              <a:rPr lang="zh-CN" altLang="en-US"/>
              <a:t>在 ASP.NET Core 中使用多个环境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3875" y="1572260"/>
            <a:ext cx="99783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开发环境</a:t>
            </a:r>
            <a:r>
              <a:rPr lang="en-US" altLang="zh-CN" sz="2800"/>
              <a:t>: Development</a:t>
            </a:r>
            <a:endParaRPr lang="en-US" altLang="zh-CN" sz="2800"/>
          </a:p>
          <a:p>
            <a:r>
              <a:rPr lang="zh-CN" altLang="en-US" sz="2800"/>
              <a:t>测试环境</a:t>
            </a:r>
            <a:r>
              <a:rPr lang="en-US" altLang="zh-CN" sz="2800"/>
              <a:t>: Staging</a:t>
            </a:r>
            <a:endParaRPr lang="en-US" altLang="zh-CN" sz="2800"/>
          </a:p>
          <a:p>
            <a:r>
              <a:rPr lang="zh-CN" altLang="en-US" sz="2800"/>
              <a:t>生产环境</a:t>
            </a:r>
            <a:r>
              <a:rPr lang="en-US" altLang="zh-CN" sz="2800"/>
              <a:t>: Production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参考文档</a:t>
            </a:r>
            <a:r>
              <a:rPr lang="en-US" altLang="zh-CN" sz="2800">
                <a:sym typeface="+mn-ea"/>
              </a:rPr>
              <a:t>: </a:t>
            </a:r>
            <a:r>
              <a:rPr lang="zh-CN" altLang="en-US" sz="2800">
                <a:sym typeface="+mn-ea"/>
                <a:hlinkClick r:id="rId1" action="ppaction://hlinkfile"/>
              </a:rPr>
              <a:t>https://docs.microsoft.com/zh-cn/aspnet/core/fundamentals/environments?view=aspnetcore-2.2</a:t>
            </a:r>
            <a:endParaRPr lang="zh-CN" altLang="en-US"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840" y="360680"/>
            <a:ext cx="11299190" cy="661670"/>
          </a:xfrm>
        </p:spPr>
        <p:txBody>
          <a:bodyPr>
            <a:normAutofit/>
          </a:bodyPr>
          <a:p>
            <a:r>
              <a:rPr lang="zh-CN" altLang="en-US"/>
              <a:t>环境配置的约定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6565" y="1490345"/>
            <a:ext cx="107651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不同环境的配置文件</a:t>
            </a:r>
            <a:r>
              <a:rPr lang="en-US" altLang="zh-CN" sz="2800"/>
              <a:t>: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默认配置文件</a:t>
            </a:r>
            <a:r>
              <a:rPr lang="en-US" altLang="zh-CN" sz="2800"/>
              <a:t>: appsettings.json</a:t>
            </a:r>
            <a:endParaRPr lang="en-US" altLang="zh-CN" sz="2800"/>
          </a:p>
          <a:p>
            <a:r>
              <a:rPr lang="zh-CN" altLang="en-US" sz="2800"/>
              <a:t>开发环境</a:t>
            </a:r>
            <a:r>
              <a:rPr lang="en-US" altLang="zh-CN" sz="2800"/>
              <a:t>: appsettings.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Development</a:t>
            </a:r>
            <a:r>
              <a:rPr lang="en-US" altLang="zh-CN" sz="2800"/>
              <a:t>.json</a:t>
            </a:r>
            <a:endParaRPr lang="en-US" altLang="zh-CN" sz="2800"/>
          </a:p>
          <a:p>
            <a:r>
              <a:rPr lang="zh-CN" altLang="en-US" sz="2800"/>
              <a:t>测试环境</a:t>
            </a:r>
            <a:r>
              <a:rPr lang="en-US" altLang="zh-CN" sz="2800"/>
              <a:t>: appsettings.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Staging</a:t>
            </a:r>
            <a:r>
              <a:rPr lang="en-US" altLang="zh-CN" sz="2800"/>
              <a:t>.json</a:t>
            </a:r>
            <a:endParaRPr lang="en-US" altLang="zh-CN" sz="2800"/>
          </a:p>
          <a:p>
            <a:r>
              <a:rPr lang="zh-CN" altLang="en-US" sz="2800"/>
              <a:t>生产环境</a:t>
            </a:r>
            <a:r>
              <a:rPr lang="en-US" altLang="zh-CN" sz="2800"/>
              <a:t>: appsettings.</a:t>
            </a:r>
            <a:r>
              <a:rPr lang="en-US" altLang="zh-CN" sz="2800">
                <a:solidFill>
                  <a:schemeClr val="bg2">
                    <a:lumMod val="75000"/>
                  </a:schemeClr>
                </a:solidFill>
              </a:rPr>
              <a:t>Production</a:t>
            </a:r>
            <a:r>
              <a:rPr lang="en-US" altLang="zh-CN" sz="2800"/>
              <a:t>.json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985" y="402590"/>
            <a:ext cx="11222990" cy="60198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按环境加载配置文件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8010" y="1292860"/>
            <a:ext cx="108235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WebHost.CreateDefaultBuilder(args)</a:t>
            </a:r>
            <a:endParaRPr lang="zh-CN" altLang="en-US" sz="2800"/>
          </a:p>
          <a:p>
            <a:r>
              <a:rPr lang="zh-CN" altLang="en-US" sz="2800"/>
              <a:t>.ConfigureAppConfiguration((hostContext, configBuilder) =&gt;</a:t>
            </a:r>
            <a:endParaRPr lang="zh-CN" altLang="en-US" sz="2800"/>
          </a:p>
          <a:p>
            <a:r>
              <a:rPr lang="zh-CN" altLang="en-US" sz="2800"/>
              <a:t>{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configBuilder.AddJsonFile("appsettings.json", optional: false, reloadOnChange: true);</a:t>
            </a:r>
            <a:endParaRPr lang="zh-CN" altLang="en-US" sz="2800"/>
          </a:p>
          <a:p>
            <a:r>
              <a:rPr lang="zh-CN" altLang="en-US" sz="2800"/>
              <a:t>                </a:t>
            </a:r>
            <a:r>
              <a:rPr lang="en-US" altLang="zh-CN" sz="2800"/>
              <a:t>	</a:t>
            </a:r>
            <a:r>
              <a:rPr lang="zh-CN" altLang="en-US" sz="2800"/>
              <a:t>configBuilder.AddJsonFile($"appsettings.</a:t>
            </a:r>
            <a:r>
              <a:rPr lang="en-US" altLang="zh-CN" sz="2800">
                <a:solidFill>
                  <a:schemeClr val="accent6"/>
                </a:solidFill>
              </a:rPr>
              <a:t>EnvironmentName</a:t>
            </a:r>
            <a:r>
              <a:rPr lang="zh-CN" altLang="en-US" sz="2800"/>
              <a:t>.json", optional: false);</a:t>
            </a:r>
            <a:endParaRPr lang="zh-CN" altLang="en-US" sz="2800"/>
          </a:p>
          <a:p>
            <a:r>
              <a:rPr lang="zh-CN" altLang="en-US" sz="2800"/>
              <a:t>})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7378</Words>
  <Application>WPS 演示</Application>
  <PresentationFormat>Widescreen</PresentationFormat>
  <Paragraphs>269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Wingdings 3</vt:lpstr>
      <vt:lpstr>Wingdings</vt:lpstr>
      <vt:lpstr>幼圆</vt:lpstr>
      <vt:lpstr>Century Gothic</vt:lpstr>
      <vt:lpstr>Segoe Print</vt:lpstr>
      <vt:lpstr>微软雅黑</vt:lpstr>
      <vt:lpstr>Arial Unicode MS</vt:lpstr>
      <vt:lpstr>Calibri</vt:lpstr>
      <vt:lpstr>等线</vt:lpstr>
      <vt:lpstr>Symbol</vt:lpstr>
      <vt:lpstr>Slice</vt:lpstr>
      <vt:lpstr>基于Docker和Jenkins构建.net core的持续集成环境</vt:lpstr>
      <vt:lpstr>讲师介绍</vt:lpstr>
      <vt:lpstr>需要储备的知识</vt:lpstr>
      <vt:lpstr>收益</vt:lpstr>
      <vt:lpstr>介绍流程</vt:lpstr>
      <vt:lpstr>ASP.NET CORE应用命令行构建发布</vt:lpstr>
      <vt:lpstr>在 ASP.NET Core 中使用多个环境</vt:lpstr>
      <vt:lpstr>环境配置的约定</vt:lpstr>
      <vt:lpstr>按环境加载配置文件</vt:lpstr>
      <vt:lpstr>PowerPoint 演示文稿</vt:lpstr>
      <vt:lpstr>通过nuget还原包依赖</vt:lpstr>
      <vt:lpstr>构建(Build)程序</vt:lpstr>
      <vt:lpstr>发布项目</vt:lpstr>
      <vt:lpstr>准备基于DEBIAN 9.x的DOCKER SWARM运行环境</vt:lpstr>
      <vt:lpstr>PowerPoint 演示文稿</vt:lpstr>
      <vt:lpstr>PowerPoint 演示文稿</vt:lpstr>
      <vt:lpstr>PowerPoint 演示文稿</vt:lpstr>
      <vt:lpstr>Docker环境的一些建议</vt:lpstr>
      <vt:lpstr>Docker registry(镜像仓库)</vt:lpstr>
      <vt:lpstr>使用docker部署asp.netcore应用</vt:lpstr>
      <vt:lpstr>打包我们的应用-构建&amp;发布</vt:lpstr>
      <vt:lpstr>打包我们的应用-基于构建结果打包镜像</vt:lpstr>
      <vt:lpstr>打包我们的应用-运行镜像</vt:lpstr>
      <vt:lpstr>打包我们的应用-结果展示</vt:lpstr>
      <vt:lpstr>通过jenkins打通自动发布流程</vt:lpstr>
      <vt:lpstr>Jenkins持续集成基本流程</vt:lpstr>
      <vt:lpstr>ASP.NET Core自动化部署流程</vt:lpstr>
      <vt:lpstr>使用docker启动jenkins</vt:lpstr>
      <vt:lpstr>自动化整个编译，发布，镜像打包，部署流程</vt:lpstr>
      <vt:lpstr>使用过程中的技巧总结</vt:lpstr>
      <vt:lpstr>经验: 固化应用版本</vt:lpstr>
      <vt:lpstr>经验: 运行单元测试</vt:lpstr>
      <vt:lpstr>经验: 单库多项目一次打包多个镜像 - 构建镜像</vt:lpstr>
      <vt:lpstr>经验: 单库多项目一次打包多个镜像 - 清理打包文件</vt:lpstr>
      <vt:lpstr>经验: 持续集成的收益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企业私有ASP.NET CORE自动化构建实战</dc:title>
  <dc:creator>Cheng Duke</dc:creator>
  <cp:lastModifiedBy>dk</cp:lastModifiedBy>
  <cp:revision>28</cp:revision>
  <dcterms:created xsi:type="dcterms:W3CDTF">2018-12-18T07:47:00Z</dcterms:created>
  <dcterms:modified xsi:type="dcterms:W3CDTF">2019-01-12T06:29:16Z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