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3088"/>
  </p:normalViewPr>
  <p:slideViewPr>
    <p:cSldViewPr>
      <p:cViewPr varScale="1">
        <p:scale>
          <a:sx n="85" d="100"/>
          <a:sy n="85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6594-3069-49F7-B567-772B6979CED2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17D67-360F-4316-8BD9-D5C7AEC0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17D67-360F-4316-8BD9-D5C7AEC09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7859395" y="6172199"/>
            <a:ext cx="593222" cy="685800"/>
            <a:chOff x="7618413" y="4303993"/>
            <a:chExt cx="762000" cy="660688"/>
          </a:xfrm>
        </p:grpSpPr>
        <p:sp>
          <p:nvSpPr>
            <p:cNvPr id="10" name="Rectangle 9"/>
            <p:cNvSpPr/>
            <p:nvPr/>
          </p:nvSpPr>
          <p:spPr>
            <a:xfrm>
              <a:off x="7618413" y="4303993"/>
              <a:ext cx="762000" cy="6606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1" name="Picture 10" descr="EMC logo white_300dpi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8486" y="4429482"/>
              <a:ext cx="531651" cy="184909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5181601"/>
            <a:ext cx="8383588" cy="5519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5791200"/>
            <a:ext cx="8383587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349022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349022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8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All Federation logos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9" y="6083496"/>
            <a:ext cx="4389120" cy="6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5" y="6172199"/>
            <a:ext cx="609600" cy="379477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7" y="6172201"/>
            <a:ext cx="787466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9" y="6172199"/>
            <a:ext cx="1045441" cy="211957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6" y="6163733"/>
            <a:ext cx="375707" cy="50094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5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8" y="2209801"/>
            <a:ext cx="4899905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3276600" cy="6854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484719"/>
            <a:ext cx="5175204" cy="233468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3254375"/>
            <a:ext cx="5175204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71707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4443918"/>
            <a:ext cx="5175204" cy="47727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7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5" y="203201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5" y="1123951"/>
            <a:ext cx="8410575" cy="40322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4" y="1758951"/>
            <a:ext cx="8410575" cy="418306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883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9144000" cy="6649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4" y="5461000"/>
            <a:ext cx="6738850" cy="55198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8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74" y="6021495"/>
            <a:ext cx="6738850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05597" y="5461000"/>
            <a:ext cx="951017" cy="1397001"/>
            <a:chOff x="7618413" y="4303992"/>
            <a:chExt cx="762000" cy="839508"/>
          </a:xfrm>
        </p:grpSpPr>
        <p:sp>
          <p:nvSpPr>
            <p:cNvPr id="8" name="Rectangle 7"/>
            <p:cNvSpPr/>
            <p:nvPr userDrawn="1"/>
          </p:nvSpPr>
          <p:spPr>
            <a:xfrm>
              <a:off x="7618413" y="4303992"/>
              <a:ext cx="762000" cy="83950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EMC logo white_300dpi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8486" y="4429482"/>
              <a:ext cx="531651" cy="184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7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9144000" cy="6649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4" y="5461000"/>
            <a:ext cx="6738850" cy="55198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8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74" y="6021495"/>
            <a:ext cx="6738850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05597" y="5461000"/>
            <a:ext cx="951017" cy="1397001"/>
            <a:chOff x="7618413" y="4303992"/>
            <a:chExt cx="762000" cy="839508"/>
          </a:xfrm>
        </p:grpSpPr>
        <p:sp>
          <p:nvSpPr>
            <p:cNvPr id="8" name="Rectangle 7"/>
            <p:cNvSpPr/>
            <p:nvPr userDrawn="1"/>
          </p:nvSpPr>
          <p:spPr>
            <a:xfrm>
              <a:off x="7618413" y="4303992"/>
              <a:ext cx="762000" cy="83950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EMC logo white_300dpi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8486" y="4429482"/>
              <a:ext cx="531651" cy="184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4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9144000" cy="6649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4" y="5461000"/>
            <a:ext cx="6738850" cy="55198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8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74" y="6021495"/>
            <a:ext cx="6738850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05597" y="5461000"/>
            <a:ext cx="951017" cy="1397001"/>
            <a:chOff x="7618413" y="4303992"/>
            <a:chExt cx="762000" cy="839508"/>
          </a:xfrm>
        </p:grpSpPr>
        <p:sp>
          <p:nvSpPr>
            <p:cNvPr id="8" name="Rectangle 7"/>
            <p:cNvSpPr/>
            <p:nvPr userDrawn="1"/>
          </p:nvSpPr>
          <p:spPr>
            <a:xfrm>
              <a:off x="7618413" y="4303992"/>
              <a:ext cx="762000" cy="83950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EMC logo white_300dpi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8486" y="4429482"/>
              <a:ext cx="531651" cy="184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3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84582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320799"/>
            <a:ext cx="6096000" cy="47307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320800"/>
            <a:ext cx="2133600" cy="4730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727199"/>
            <a:ext cx="6096000" cy="43243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727200"/>
            <a:ext cx="2133600" cy="432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6710722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 defTabSz="457200"/>
            <a:fld id="{61F684CE-B7BB-4223-BA2B-B47808B845F1}" type="slidenum">
              <a:rPr lang="en-US" smtClean="0">
                <a:solidFill>
                  <a:srgbClr val="717074"/>
                </a:solidFill>
              </a:rPr>
              <a:pPr algn="r" defTabSz="457200"/>
              <a:t>‹#›</a:t>
            </a:fld>
            <a:endParaRPr lang="en-US" dirty="0" smtClean="0">
              <a:solidFill>
                <a:srgbClr val="71707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66714" y="6710722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/>
            <a:r>
              <a:rPr lang="en-US" sz="600" dirty="0">
                <a:solidFill>
                  <a:srgbClr val="717074"/>
                </a:solidFill>
              </a:rPr>
              <a:t>EMC CONFIDENTIAL—INTERNAL USE ONLY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66714" y="6710722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/>
            <a:r>
              <a:rPr lang="en-US" sz="600" dirty="0">
                <a:solidFill>
                  <a:srgbClr val="717074"/>
                </a:solidFill>
              </a:rPr>
              <a:t>EMC CONFIDENTIAL—INTERNAL USE ONLY</a:t>
            </a:r>
          </a:p>
        </p:txBody>
      </p:sp>
      <p:pic>
        <p:nvPicPr>
          <p:cNvPr id="7" name="Picture 6" descr="EMC-Tab-RGB.jp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6151176"/>
            <a:ext cx="609600" cy="7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iff"/><Relationship Id="rId3" Type="http://schemas.openxmlformats.org/officeDocument/2006/relationships/image" Target="../media/image11.tiff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95936" y="1290600"/>
            <a:ext cx="4951893" cy="2111449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Architects Daughter"/>
                <a:cs typeface="Architects Daughter"/>
              </a:rPr>
              <a:t>STAR Project Mid-term Review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333500"/>
            <a:ext cx="3011488" cy="202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Frameworks atop of Spark</a:t>
            </a:r>
          </a:p>
        </p:txBody>
      </p:sp>
    </p:spTree>
    <p:extLst>
      <p:ext uri="{BB962C8B-B14F-4D97-AF65-F5344CB8AC3E}">
        <p14:creationId xmlns:p14="http://schemas.microsoft.com/office/powerpoint/2010/main" val="24911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8" y="203203"/>
            <a:ext cx="8410575" cy="482599"/>
          </a:xfrm>
        </p:spPr>
        <p:txBody>
          <a:bodyPr/>
          <a:lstStyle/>
          <a:p>
            <a:r>
              <a:rPr lang="en-US" sz="2800" dirty="0" smtClean="0"/>
              <a:t>Team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43" name="Content Placeholder 3"/>
          <p:cNvSpPr txBox="1">
            <a:spLocks/>
          </p:cNvSpPr>
          <p:nvPr/>
        </p:nvSpPr>
        <p:spPr bwMode="gray">
          <a:xfrm>
            <a:off x="458798" y="913037"/>
            <a:ext cx="8410575" cy="4510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AutoShape 2" descr="data:image/jpeg;base64,/9j/4AAQSkZJRgABAQAAAQABAAD/2wCEAAkGBxQTEBQTEhQVFRQUGRoUGBUWFxsVFxgdGRYXGBcdGRgYICggGholHRcXIjMhJikrLi4uFx8zODMsNygtLiwBCgoKDg0OGxAQGy4mICQwLC8sNDAvLCwsLCw3LDcsLCwsLC4yLCw0NCwsLCwsNCwsLCwsLCwsLCw0LCw0LCwsLP/AABEIAJIBWQMBIgACEQEDEQH/xAAcAAACAQUBAAAAAAAAAAAAAAAABQYBAgMEBwj/xABJEAACAQIDAwIQDQQCAgMBAAABAgMAEQQSIQUTMSJRBhQVFjIzQVJUYXFzkZOU0gcjNFNygZKhsbTR09QIQoKyF7NiwSRDooP/xAAZAQEBAQEBAQAAAAAAAAAAAAAABAIBAwX/xAAsEQEAAQMCAwcEAwEAAAAAAAAAAQIDEQQSExQxIUFRUmFisRWh4fAFQoHB/9oADAMBAAIRAxEAPwDB8EHQDs7H7P3+Ijd5EleJ/jGRdArLYKRpldfrvU1T4G9k6/FOb8Pjn08lj+N+FIPgkhaXobnjEWplkUcjNvRaMlip7PiV/wALVLZsG6RBsPEQ6NK/xeHGGa5wsqoQGVgTmIsSrcRoeBDSPwMbKy23Ml++3z38nG33VU/A1sm4+JcW4jfSa+XW/otW0uIxoZe3lVkYKuQrnU7hlJkKki15haRQDc3ZCoqzDYfFRva0whzBZXC5psu+2g3IIBZhmbC8L2VyRa5NBrj4HNkBu0vrwXfSekcq/wB9A+BjZViNzJc93fPceTW33VnbBSb+NzDK8rSYZ238SsxCrEHdcRAVWBl5ZaO5VirhVIk1zYafG7tt7vSx3YkCqQEYud4YyELMmWw5AOmUhgcxoNJvgZ2VYDcyC3d3z3Plubeiqn4G9k5r7h7d7vpLf7X++t/D9OmPPI2IFhCjKqJmsJW37KoBLMVCg2J0JK6kVnweFxAl3qmezPCCrhAWSzK5cAdllI7umUcDe4J/+HNkgm8T8rQAzPp9HXX671X/AIZ2VltuZL37LfPfycbfdTfbGDBmxO9wrYgyoggIFgLLbdiUa4ciQF95p2akElbDBhemoWkQJJlkmzIFUEDNtLEPOzN/aDA8Z1OoGmtBoH4GdlafEyC3H46TXy6/haqj4Gtk5r7h7d7vpLf7X++tiNcW8iFt+RHMj3YZAWKYlSCgXsQWhDFXdLG4tZicmzRjnaAO8wQyJviUVWFsPiTKMzDsDKMOOStu9YgnKGivwMbKsRuZDfu757jyWNvTQfgY2VYDcyAju757ny62+6uhUUHPz8DWybg7h7d7vpLH/wDV/vqg+BnZNz8S5v3N9Jp5NfxvXQaKDnv/AAxsrLbcyX77fPfycbfdVW+BnZWnxMgtx+OfXy6/haug0UHP/wDhrZOa+4e3e76S3+1/vq1fgZ2VY/EyG/d3z6eSx/G9dCooOen4GNlWA3Ml++3z3P32+6qn4Gtk3B3Di3c30lj5db+g10Gig58Pga2Tcncub9zfSWHk1v6aoPgY2Va25kv32+e4++33V0Kig563wM7KsPiZBbu759fLc/harv8AhrZOa+4e3e76S3+1/vroFFBz5fgZ2Vr8TIb8Pjn08mv43qh+BjZVrbmS/fb57/jb7q6FRQc+PwM7JuPiXFu5vpLHy6/haqj4Gtk3J3D25t9JYfff766BRQc9HwMbKsRuZLnu757jya2+6hvgZ2VYDcyC3d3z3PlubeiuhUUHPz8DWyc19w9u930lv9r/AH1QfAzsrX4mQ34fHSaeTX8b10Gig57/AMMbKy23Ml++3z38nG33VU/AzsnT4mQW4/HSa+XX8LV0Gig5+Pga2TmvuHt3u+kt/tf76tX4GdlWI3Mhv3d89x5LG3proVFBz0/AxsqwG5kBHd3z3Pl1t91XH4Gtk5gdw9u930lj/wDq/wB9dAooOfD4Gdk3PxLm/c30mnk1/G9U/wCGNlZbbmS/fb57+Tjb7q6FRQc7n+BvZQW4gk5IvpM/Ktz6/havMWbxD769vS3ym3Gxt5baV4huaD0t/T6rjY/LIKmaQxjvVsgIP+Yc/XXS65h/TwiDZDFWJJxEhcWtlbJEABz8kIf8q6fQFFam0scIUBILMxCIi2zOx4Kt9OAJJOgAJNgDWlusc1jvcLFfim5kny+Leb2PN5ci+SgcUUn6Wx3hOF9kk/k0dLY7wnC+ySfyaBxRSfpbHeE4X2ST+TR0tjvCcL7JJ/JoHFFJ+lsd4ThfZJP5NHS2O8Jwvskn8mgcUUn6Wx3hOF9kk/k0dLY7wnC+ySfyaBxRSfpbHeE4X2ST+TR0tjvCcL7JJ/JoHFFJ+lsd4ThfZJP5NHS2O8Jwvskn8mgcUUn6Wx3hOF9kk/k0dLY7wnC+ySfyaBxRSfpbHeE4X2ST+TQMPjvCML7JJ/JoHFFLsDtBjIYZlVJcpdcpzJIgIBZCQCCCy5lI5OddSCCWNAUVq7SxwhjLkMxuFVFF2dmICqt7C5J4kgAXJIAJGkY8c2u8wsV/7NzJPb/+m9jzfYFA3opP0tjvCcL7JJ/Jo6Wx3hOF9kk/k0Diik/S2O8Jwvskn8mjpbHeE4X2ST+TQOKKT9LY7wnC+ySfyaOlsd4ThfZJP5NA4opP0tjvCcL7JJ/Jo6Wx3hOF9kk/k0Diik/S2O8Jwvskn8mjpbHeE4X2ST+TQOKKT9LY7wnC+ySfyaOlsd4ThfZJP5NA4opP0tjvCcL7JJ/Jo6Wx3hOF9kk/k0Diik/S2O8Jwvskn8mgYfHeEYX2ST+TQOKKXYLHvvdzOqrJlLqVN0kUEBit9VYErdTwzrYtrZjQWTjktrbQ682leIK9vYgjI1+FjfyWrxDQek/6eJFOyGCrlK4iQOb9k2SMg+LklV/xrp9c0/p9ZzsfliyiaQR+NbIST/mXH1V0ugWY7XFYYHgBKw8RCqoPls7D6zUXi2tPE3LaSRZsXOIucGKadTBcDsSkYZb3/vHcUGUY35XhvozfhHTOghkPRTISF3uFyNuj0yFbcqXjmdoiN5rIN2mpZdJl0vYNh6F+ieeRsNCwU3jgDFiN5JnwiTNKpLhiuZivayOQ3KvoJxaq2oE8ksg2jGm8O7fDzNu7AAMkmHAa/Emzt6acUUUBRRRQFFFYcbilijaRr5VFzbU0GaiiigKKKKAooooCiiigVbVNsRgyO7I6nyHDysR5Lqp+oU1pVtb5Rg/Ov+WnprQKds9vwXn2/KYmo1PtSeJzmeRo58ascZGu7KYlVaIkf/W8aki+gKuCeUoqS7Z7fgvPv+UxNNqCEQdF0rCO74YCTdZpsrbrDmRJ3aOW7i7gxIgJZDmlW6jQMdD3RNM7wRNkYMIwSSM8geLeGRM0gfKDcW3Z7W3KB0E2tVbUEVn2lfaQiTEjMjjPGzogCGDNu1iN2lkLMsmawsD2WhVpVRRQFFFFAUUVgx2KWKKSV75Y1aRramygsbDu6Cgz0VQGq0BRRRQFFFFAUUUUCnbB/wDkYLxzOPq6VxBt6QPRTalO2e34Lz7/AJTE02oLJicpsLmxsOfSvEFe35gcpsbGxsebSvEFB6V/p6S2yCc+a88hy3vu+TGMp5uGe3/n466bXMP6eMnUhsl83TEm8vwzZI7W8WTJ9d66fQLMb8rw30ZvwjpnSzG/K8N9Gb8I6Z0GPETqiM7kKqAszHgABck+QClnXLh+eT1E3uVd0V/IMX5ib/qasINhfxVHq9VNjGIznLFVWGTrlw/PJ6ib3KOuXD88nqJvcpHF0SRmMSsskcbbspI4UI6yMqqwYMQouy3DWYA8K3xtSElAJo7y6x8teX9HXlfVUk/yNyP6M758G71y4fnk9RN7lHXLh+eT1E3uUsxO3cOiZzNGRqAFdSWItcKL6kZhp4xWfE7RSOWKJic8xKoLE3Ko8hueA5KNXPqVzyHEnwbbdE2HAJLSADUncTe5W1tOYdLu4QSjLmCWuHB4aW1pZtHtMn0G/wBTW8qyHBKIjaTdLlOnHKOfSrNJqpv5zGMN01ZbuMxSRRtJIcqILsdTYeQa0r66sL37+pl9yr+i75FP9H/2KimMx+SRYxHJIzKz2TLoFKgk52XuuvCqqqsK7FiLkTMz0Sjrqwvfv6mX3KOurC9+/qZfcqLYfa0LqhEijeIJVDEKxUjNfK2oFgfQeaqPteKwKurglhdGVgCq5yCb2GnOe6KzvlRyVHmSrrqwvfv6mX3KOurC9+/qZfcqMttKEZ7yxjd2D8teTc2GbXS5017tVmxyqiuLuHsEycrPcXGW2lrAm97WFN8u8lR5klHRVhbgbxhcgaxSgXJsLkrYamnVc6xGJWSAOt7MV4ix7YoIIPAggj6q6LWqZyl1FmLcxETkq2t8owfnX/LT01pVtb5Rg/Ov+WnprWk5Ttnt+C8+/wCUxNNqU7Z7fgvPv+UxNNqCyaUIrMxsqgsSeAAFyfRSodEuH76T1E3uVsdEPyPEeZk/62rSiayAngFB+6o9XqpsYxGc5YqqwzdcuH55PUTe5R1y4fnk9RN7lJI+iOPdiR0kjjbdlXcLlZZXVFYMrEAXYEhrMAb2reXakJKATRkyaoA68vucnXlfVUk/yNyP6M758G71y4fnk9RN7lHXLh+eT1E3uUsxG3cOi5t9Gb3ACupLEWuFF9SMy6DnFX43ayROEYOewLFVJVA75ELHmLAjS9rEmw1p9RueQ4k+DfPRNhxqWk9RN7lbO1cQOlJZFQTDdO4jtcSDISFtY3DcOHdrQxfa3+ifwNZ8Osh2cohNpThwIybWD7rkHW44241XpNVN/OYxjDdNWTR5Aqlm0AFyeYAXNJx0V4U6h39TL7lb22Pk03mn/wBDUHbG7tIVCO7OLBUy30UE3zso++qqqsKtPZi5nM9Er66sL37+pl9yjrqwvfv6mX3Ki+H2pEwTlhS5ZVRyFclGKOApOpDAjS9UO1orXWRX1CnIytYte17HQaH0VnfKnkqPMlPXVhe/f1MvuUddWF79/Uy+5UYG0otQZEBC7xlLrdVsDc66CxGvDUVlTFoU3iuGTU5lOYaaG2W99ab3eSp8yQP0WYUAkyMANSTDLYW4/wBlO1YEAjgdRXOsRillwbSJfLJCXW4sbNGSLg8NDXQMF2pPor+ArVNWUuosRaxic5L9s9vwXn3/ACmJptSnbPb8F59/ymJptWk7HiLZGvwsb+S1eIa9vznktpfQ6c+leIKD0r/T05OyCCgW08gDWtvOTGcxPd1JW/8A4W7ldNrmn9PquNj8sgqZpDGO9WyAg/5hz9ddLoFmN+V4b6M34R0zpZjfleG+jN+EdM6BV0V/IMX5ib/qasNrra9tOI4imW0cIJoZImJCyo0ZI4gMpUkX7utLBsSXwp/Vx/pUGu01d7bt7ssV0zKO4boXIYMXiFjGxEUO6EjJMkueRQ5DSHJYMALZm43AFs3Qq5YEYjkiUT5MjWuuNfFgcmQBr5lTlBrZLrlJNSXqJL4U/q4/0o6iS+FP6uP9Kk5PU+Mfv+M7aiB+htsiokqgbpYHzR5rhHLhk5YyklmvxvyebVrj8DvJMO+a24kMtrXzXgmhte+nbb317G3duNrqJL4U/q4/0o6iS+FP6uP9KzOh1E+Dmyph2j2mT6Df6mtqaNWwADtkUxKC1r2GUa2rBNsCRlKnFPZgQfi4+6Ld7W7tNUjwjB1Lxolit7EgADiLa1bodPXZ3bu/DdFMww9F3yKf6P8A7FRDH7IjmmR5VVwiPHkZQw5bRm9zw7C3D+6p3tXAieF4ixUOMuZbXHjF9KS9az+FSerj92rKomei7TXqKImKkHboYZYyBKZPiwLHOCzpDulI+MyC9lOqk3za66bLbAZ1JkkXOVCcmPKoAiZBpnNzd2N78w0tepf1rP4VJ6uP3aOtZ/CpPVx+7WdsqOZs+qKPsaS2USqArEraMhrM5dgzq4YnUaqV1Fze9ZBsqQYZIFmClTq+VuUt2OXSQMDqt2DX0PPpJ+tZ/CpPVx+7R1rP4VJ6uP3abZd5qz6o9NBkw6pyBlyLZFyIAHW2VbnKPFc10aoy/QkWsGxMhFwSMkYvZgbXy+KpNW6Ywk1N2m5MbSra3yjB+df8tPTWlW1vlGD86/5aemtaTFO2e34Lz7/lMTTalO2e34Lz7/lMTTagX9EPyPEeZk/62rRjW8YFyLqBccRpxF6b43DCSJ4ySBIrISOIDAg28etKl2HKAB00+mna4/dqDXaau9t292WK6ZlHYOhYg3LxLyo3Iih3SyNHOkxeRQ5DSHJbMALZmOtwBSboWcuCJ7LvRNlyNxXGPiraSBWvmC3YG2W4sTUk6iS+FP6uP9KOokvhT+rj/SpOT1PjH7/jO2pHz0NMEVElUDdRwPmjzXEbl1ZOWMhJZr8b8nvdd3aOzJJJ0feJu0ykRPGzjMGLF7iRQW7G2ZTlK3Gppn1El8Kf1cf6UdRJfCn9XH+lc5HUen7/AIbKlmL7W/0T+Bq4xq2y8rvu0bC2Z7XyAw2LW7thr9VUk2FKQQcU9iLdrj7v+NbO0444cBKsil4o4GDLexZFjIYXFrEgHXTjVmh01dndu78NUUzDPtj5LN5p/wDQ1BJdmpMIDIFZYxfKyhgcyZe7wtXQsRCHjZDcB1Km3EAi3/uo/H0KMAAMVJoAO1x9z/Graomei3TXaLed3fhDoOhgK6kSckZVyWYAJHPJLEqhXA5Iky3YN2AIC8Kps7YUm6iErqGREQKqcLXJDHMQxvbUWGh01qZ9az+FSerj92jrWfwqT1cfu1jbKnmbPqiQ2G4QosyheIO75eayA3bNfKcpHJswDCzckVv7IwJhQqWz3dnvZh2RzEHMzE6k6k81PutZ/CpPVx+7R1rP4VJ6uP3abZdjVWYnPajZwm6wJivm3cBTNa18sdr21twroeC7Un0V/AVHZ+hFnRlOKkswKmyR3sRY/wBtSWJMqhRwAA9AtW6YmEupvU3Mbe4s2z2/Beff8piabUp2z2/Beff8piabVpKslvlNuNjby20rxDc17enHJbW2h15tK8QUHpP+nhEGyGKtcnESFxbsWyRAAc/JCH/Kun1zD+niRTshgq5SuIkDm/ZNkjIPi5JVf8a6fQLMb8rw30ZvwjpnSzG/K8N9Gb8I6Z0GntjGGHDzTAZjFG8gB0ByIWtf6qVjGYvnw/2X96tvor+QYvzE3/U1YC1lvpoL66Dh3fFXz9ffuWtuyeuf+MVzMdFnTmL58P8AZf3qOnMXz4f7L+9UVi2ziUVA9zNIYSEcRhGzTxRyNFLEWG5tILZruAQdb2rbPRXYxgxC5kWGQB2YozYpsKCLJbJvEYhnKXA0BIIEU6nVd0/DG6o/6cxfPh/sv71HTmL58P8AZf3qj03RHK0JaOJVO7ExJkvlR2KoQMtmYlXJW4sANbm1bm3MfLG6mMpkDQh1tmIEkuVmflAquUHKVB5QN9Aa5zepzjd8G6oxxG0MWqM3/wAc5QWtlfuC/fU0xGIc4XeRqDIyBlXiLkA27l6W7R7TJ9Bv9TW4UJwICuIyYls5OULyRrccKu0F+5dirfPTDdEzPVn25jTDh5JVALItwDwvwF7dykPVzFc2H9D+9TXou+RT/R/9ioRtjFyLPHGm8s0crndqjNdGiC9s0tyzw8VW1TMdF+mtUVUzNUJD1cxXNh/Q/vUdXMVzYf0P71RHCdE5MasYy9o0aRkDhczQiXk3UqFsw4sCL8DasuL2266FAhALkKwe6mJ3SzFRZrobix8pvWd1SngWPD5Snq5iubD+h/eo6uYrmw/of3qjzbZbKW3a2YkRfGEs9nKm6KhYcLgKH042NXybYHSyTAZWksqhr2VjfsjYEKMpOtibW4kCm6p3l7Hh8ncvRFiUGZlgIuoIAcGxYA2JPHWphXNIsVvcHFISCXWJiRwuWQn7710ut0zM9Ueqt0UTG3wKtrfKMH51/wAtPTWlW1vlGD86/wCWnprWkpTtnt+C8+/5TE02pTtnt+C8+/5TE02oNbaWJ3UEsgFzGjPbhfKpNvupOmOxZAN8PqL9i/vUx6IfkeI8zJ/1tWgr2jBuBZb3OgFh3TzV8/X37lrbsnrliuZjoOnMXz4f7L+9R05i+fD/AGX96osm2MSiKHLGVzBZHWMK2bERRSGKSIkGK0gtmu4zA63tW2eimzIDENZFhks5bIzYlsMCLJbLnUm7lLjgCQVqKdTqu6fhjdUfdOYvnw/2X96jpzF8+H+y/vVHpOiOVos0cSqd2kxJkvlSRiqEDJZmuj3W4sANSTYbm2ttbqeGJSq3ZN4WB1VyyqqdzNcXJ1sBw5QI5zepzjP2g3VGUuPxYUm+H0BPYv3B9KmE2LkbBGWJQZWhMiJxBcx5lXuXF7DuVp4vtb/RP4GsscZbZoVX3bHDWEhOUITDYNccLcb+KrtBfuXd2+emG6JmepljZykTva5RGa3PZSbfdUXi2/iioNsPqAeD90X56kW2Pk03mn/0Nc9x2JdRhlQvywb5FRm5Mdx2elr1bVMx0XaW3RXndHgkXVzFc2H9D+9R1cxXNh/Q/vVEsD0RsciNGzNyS5CsCoeeSFLhVKhhuyXBZQLHKWrINuuyxnIE3gWRbNnuhuCDyRlbhz8fKKzuqVcCx4fKU9XMVzYf0P71HVzFc2H9D+9Ubj222TPkXJbKGaQKzPZdMmXgS1rrc3/t1FZ8PtFpIC4yxPn3XLvYESZNAwUkn+0EC5IFN1TvL2J7vk5xXRFikjd8uHOVS1rPrYE8/iqWwSZlVucA+kXrmkOJeTBzGTRwJkItlIylwuYAkZsuW9iRrpzV0nBdqT6K/gK1TMz1Saq3RRt2x1L9s9vwXn3/ACmJptSnbPb8F59/ymJptW0jHiLZGvwsb+S1eIa9vzE5TYXNjYc+leIKD0v/AE+s52PyxZRNII/GtkJJ/wAy4+qul1zL+npLbIJz5rzyHLe+75MYynm4Z7f+fjrptAsxvyvDfRm/COmdLMb8rw30ZvwjpnQKuiv5Bi/MTf8AU1aS42Ow+MT7Q/WpCwuLHUGtXqZD8zH9hf0qTVaXj47cYyzVTlHMPhcHH2C4db5eAQdicy+Sx1HMaJMJgy2Yphyb5rkJe+cyX8udma/OxPEmpH1Mh+Zj+wv6UdTIfmY/sL+lTfTZ8/2/LPD9UemgwjZcy4dsgsoIQhRobDmFwDbxDmq6dcM7q77lnW2VmykixzCxPMdRzHWn/UyH5mP7C/pR1Mh+Zj+wv6Vz6Z7/ALfk4fqRbQxse5k+MTsG/uHenx0xnCdIDe5gm5XNl7K2UcPHW51Mh+Zj+wv6VTaz5YJDuxJZT8Xa4bxWsaq0ul4Ge3OWqacNPovNsDOTwy/+xUYM8WYNmjzAFQ11uASCQDzEquniFT10BBBAIOhB1B+qtfqbD81H9hf0qmqnKuxqOFExjLn0uEwrC1oVOQxhlyAqCrLyT3LBmtzXPPV0GGwqLkUQBe6ORryQhJ8eUAeTSp/1Nh+aj+wv6UdTYfmo/sL+lZ2er2532oC2HwpzErByzmbsOUQSwJ5zck+UnnrPh5YUUKjRKovZVKgC5ubAeMmpv1Nh+aj+wv6UdTYfmo/sL+lNhz3tQHGTRiIKjIACiqqkWADqAAB+FdIrVXZ0INxFGCNQci/pW1WqYwnv3uLMTjBVtb5Rg/Ov+WnprSra3yjB+df8tPTWtPAp2z2/Beff8piabUp2z2/Beff8piabUC/oi+R4nzMn/W1K4MbHlX4xOA/uHN5akZF+NavUyH5mP7C/pUmq0vHx24wzVTlHMPhcGl8i4db5ToEHYNmT7LajmOoofC4MtmK4cte+YhL3zmS9+fOzNfnYnumpH1Mh+Zj+wv6UdTIfmY/sL+lTfTZ8/wBvyzw/VHpYMI2TMuHO7FkBCEKNDZeYXUG3iHNWy+KhNrvGbEEXZTYjgfLTjqZD8zH9hf0o6mQ/Mx/YX9K59M9/2/Jw/UkxeNj3b/GJ2J/uHMfHW0wj6lHelhF0ryyvZZdzysvjte1MepkPzMf2F/Srdsvlwsx3YlyxOd1a4eyHkWsbg8LWPGqtLpeBntzlqmnA2x8lm80/+hqEYbERFIyWjJVRYlluLqAbHuV0MDT/ANVrdTYfmo/sL+lU1U5VWL/Cz2Zyge6w2YNaC6ksDyLgli5PlLEtfnN+NYcBgsLEgRd1oFBY5MzZb2LEcTqx8rHnroXU2H5qP7C/pR1Nh+aj+wv6VnZ6vfnfagLYfCkklYLsMpPI1HJFvJyV+yvMKvVMMEMYEIRtSgy5SdNSOF9B6KnfU2H5qP7C/pR1Nh+aj+wv6U2epz3tc+xkkKYaVUaNVCSWVSoGqsToO6SSfrrouC7Un0V/AVj6mw/NR/YX9K2q1TThPfv8XHZjBTtnt+C8+/5TE02pTtnt+C8+/wCUxNNq08FkwOU2NjY2PNpXiCvb2IAyNfhY39FeIaD0n/Txk6kNkvm6Yk3l+GbJHa3iyZPrvXT65l/T05OyDyAtp5AGtbecmM5ie7xKX/8AC3crptAsxvyvDfRm/COmdL9r4V2CPFbeQtnVWNlcFSrIxF7AhjY9xgpsbWODrgQaPDikbur0tLJbxZ4VdD9TGgb0Uo644u8xXseJ/ao644u8xXseJ/aoG9FKOuOLvMV7Hif2qOuOLvMV7Hif2qBvRSjrji7zFex4n9qjrji7zFex4n9qgb0Uo644u8xXseJ/ao644u8xXseJ/aoG9FKOuOLvMV7Hif2qOuOLvMV7Hif2qBvRSjrji7zFex4n9qjrji7zFex4n9qgb0Uo644u8xXseJ/ao644u8xXseJ/aoG9FKOuOLvMV7Hif2qB0RRd5ivY8T+3QXbW+UYPzr/lp6a0pwqSTTrM6GOOMMsaNbOxawMjAXy2UEKL3s7XANgG1Ap2z2/Beff8piabUv2zhHdEaLLvYXEsYYkKSFZWViLkBkd1zWOXMDY2scHV9RpJDiUbuqMPLLb/ADhV0P1MaBvRSjrji7zFex4n9qjrji7zFex4n9qgb0Uo644u8xXseJ/ao644u8xXseJ/aoG9FKOuOLvMV7Hif2qOuOLvMV7Hif2qBvRSjrji7zFex4n9qjrji7zFex4n9qgb0Uo644u8xXseJ/ao644u8xXseJ/aoG9FKOuOLvMV7Hif2qOuOLvMV7Hif2qBvRSjrji7zFex4n9qjrji7zFex4n9qgb0Uo644u8xXseJ/ao64ou8xXseJ/aoK7Z7fgvPv+UxNNqUYdHmnWV0McUQbdq9s7swylyB2AC3ABNzvGuBYXb0Fk55LaX0OnPpXiCvb8t8ptxsbeW2leIbmg9Lf0+q42PyyCpmkMY5lsgIP+Yc/XXS65h/TwiDZDFWuTiJC4tbK2SMAePkhD/lXTsw56CtFUvRegrRVMwozUFaKpejNQVoqmYc9F6CtFUvRmFBWiqZhRegrRVL0ZhQVoql6L0FaKpmFGYUFaKpei9BWiqZhRegrRVL0ZqCtFUzDnovQVoql6MwoK0VTNRegrRVL0ZhQVoql6L0FaKpmHPRmFBWiqXovQVoqmYUXoLZxyW1todebSvEFe3pyMrX4WNx3bWrxDQZYsU6qyq7Kr6MoYgNzZgND9dDYpygjLsY1NwhY5QTe5C8AdT6aKKC98fKXVzLIXWwVy7FlA4Wa9xa9CY+UMziSQO9wzB2DNfjmN7m/joooLFxThDGHYRsblAxyk6aleBOg9FVkxcjBAzuRH2ALEhOHYg9jwHDmqlFBkO0Zt5vd7JvR/8AZnbPwt2V78NKsjxkihwsjgSaOAxGfj2XfcTx56KKCjYpzGIy7GMHMEzHKDrqF4A6nXx1dJjpWZWaRyyWCMWJK21GU30t4qKKCqbQlDmQSyB20Zw7BiDxu17ngPRViYpwhjDsEY3ZAxCkjgSvAnQeiiigJMXIyqjO5VOxUsSq345QdB9VZG2jMZBKZZDINBJnbONLaNe/AmiigsTGyDPaRxvLh7MRnve+bXlXuePPVOmn3e7ztu75smY5L8+Xhfx0UUFz42Q5CZHO7sEuxOQDhl15NrDhzVcu0ZhIZBLIJDoXDtnPla9zwHooooMceKdUZFdgj9koYhWtwuBofrofFOUWMuxRdVQsSq342XgKKKDI20ZTIJDLIZF0Dl2LDyNe44n01bHjpVLlZHBkuHIYgvfjmN+Vfx0UUFoxT7sx523ZOYpmOUnny8L+OqyY2RsmaRzu9EuxOS1rZdeTwHDmoooLxtGbeGXeybw8ZM7Z+FuyvfhpWOPFyKHVXcCTswGID8bZgOy4njz0UUA2KcoIy7GNTcIWOUE3uQvAHU+mr32hKXVzLIXQAK5diygcADe4AueHPRRQCY+VXZxJIHe4Zg5DNfjmN7m/jqxcU4Qxh2EbG5QMcpOmpXgToPRRRQVkxcjBAzuRH2ALEhOHYg9jwHDmq87Rm3m93sm8+cztn4W7K9+GlFFBZHjJFDhZHAk7MBiM/Hsu+4njz1RsU5jEZdjGDmCZjlB11C8AdTr46KKC6THSsyM0jlo7ZGLElLajKb8m3iqqbQlDmQSyB20Zw7Bjfjdr3PAeiiigsTFOEaMOwRrFkDEKxHAleB4D0USYt2VUZ3Kp2KliVW/HKDoPqoooMjbRmMglMshkGgkztnGltGvfgTVqY2QZ7SON5cPZiM973za8riePPVKKCnTT7vd523d82TMcl+fLwv46ufHSEoTI5MdghLE5LcMuvJtYcKKKCq7QlEhkEsgkbQvnbOe5q17ngK1qKKD/2Q==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6718" y="1052736"/>
            <a:ext cx="8458200" cy="47307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7377" y="1305510"/>
            <a:ext cx="1970433" cy="1148614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Sponsor</a:t>
            </a:r>
          </a:p>
          <a:p>
            <a:pPr algn="r"/>
            <a:r>
              <a:rPr lang="en-US" sz="1200" dirty="0"/>
              <a:t>Sun, Ricky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9385" y="2800897"/>
            <a:ext cx="1979103" cy="1243483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Adviser</a:t>
            </a:r>
            <a:endParaRPr lang="en-US" sz="1400" dirty="0"/>
          </a:p>
          <a:p>
            <a:pPr algn="r"/>
            <a:r>
              <a:rPr lang="en-US" sz="1200" dirty="0" smtClean="0"/>
              <a:t>Dong, </a:t>
            </a:r>
            <a:r>
              <a:rPr lang="en-US" sz="1200" dirty="0" err="1" smtClean="0"/>
              <a:t>Zhe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958905" y="2801788"/>
            <a:ext cx="2088232" cy="1243483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Coordinator</a:t>
            </a:r>
            <a:endParaRPr lang="en-US" sz="1400" dirty="0"/>
          </a:p>
          <a:p>
            <a:pPr algn="r"/>
            <a:r>
              <a:rPr lang="en-US" sz="1200" dirty="0" smtClean="0"/>
              <a:t>Xu, Xinlei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43321" y="4490510"/>
            <a:ext cx="1966341" cy="1242263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Li, Mao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18667" y="4490510"/>
            <a:ext cx="1966615" cy="1244991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Du, Duke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79480" y="4491890"/>
            <a:ext cx="1966615" cy="1247718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 err="1"/>
              <a:t>Wang,Jiayin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680027" y="4495430"/>
            <a:ext cx="1966615" cy="1237343"/>
          </a:xfrm>
          <a:prstGeom prst="rect">
            <a:avLst/>
          </a:prstGeom>
          <a:solidFill>
            <a:schemeClr val="tx2"/>
          </a:solidFill>
          <a:ln w="3175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Zhou, </a:t>
            </a:r>
            <a:endParaRPr lang="en-US" sz="1200" dirty="0" smtClean="0"/>
          </a:p>
          <a:p>
            <a:pPr algn="r"/>
            <a:r>
              <a:rPr lang="en-US" sz="1200" dirty="0" err="1" smtClean="0"/>
              <a:t>Qiaosheng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8" y="1309745"/>
            <a:ext cx="858284" cy="11443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386" y="2797308"/>
            <a:ext cx="873744" cy="12470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05" y="2818206"/>
            <a:ext cx="898952" cy="12434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100" y="4491454"/>
            <a:ext cx="1029180" cy="12481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67" y="4490510"/>
            <a:ext cx="958833" cy="1248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67" y="4490510"/>
            <a:ext cx="903011" cy="12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Project Overview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background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Deep learning is a raging fire in recent years.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Most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these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single-machine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leverage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GPU’s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computing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capability.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recent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years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mature distributed computing frameworks like Spark are applied in deep learning.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understanding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deep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Familiar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deep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framework.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Choose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some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most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popular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deep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performance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Key features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1" indent="-228600">
              <a:spcBef>
                <a:spcPts val="1200"/>
              </a:spcBef>
              <a:buFont typeface="Arial"/>
              <a:buChar char="•"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SparkNet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dirty="0"/>
              <a:t>A framework for training deep networks in Spark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convenient interface for reading data from Spark RDDs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Scala</a:t>
            </a:r>
            <a:r>
              <a:rPr lang="en-US" dirty="0"/>
              <a:t> interface to the </a:t>
            </a:r>
            <a:r>
              <a:rPr lang="en-US" dirty="0" err="1"/>
              <a:t>Caffe</a:t>
            </a:r>
            <a:r>
              <a:rPr lang="en-US" dirty="0"/>
              <a:t> deep learning framework</a:t>
            </a:r>
          </a:p>
          <a:p>
            <a:pPr lvl="1"/>
            <a:r>
              <a:rPr lang="en-US" dirty="0"/>
              <a:t>A lightweight multi-dimensional tensor library</a:t>
            </a:r>
          </a:p>
          <a:p>
            <a:pPr marL="2286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DeepLearning4J</a:t>
            </a:r>
          </a:p>
          <a:p>
            <a:pPr lvl="1"/>
            <a:r>
              <a:rPr lang="en-US" dirty="0"/>
              <a:t>distributed neural net library written in Java and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Hadoop</a:t>
            </a:r>
            <a:r>
              <a:rPr lang="en-US" dirty="0"/>
              <a:t> and Spark</a:t>
            </a:r>
            <a:r>
              <a:rPr lang="en-US" altLang="zh-CN" dirty="0"/>
              <a:t>.</a:t>
            </a:r>
          </a:p>
          <a:p>
            <a:pPr marL="2286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CaffeOnSpark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dirty="0"/>
              <a:t>a distributed extension of </a:t>
            </a:r>
            <a:r>
              <a:rPr lang="en-US" dirty="0" err="1"/>
              <a:t>Caffe</a:t>
            </a:r>
            <a:endParaRPr lang="en-US" dirty="0"/>
          </a:p>
          <a:p>
            <a:pPr lvl="1"/>
            <a:r>
              <a:rPr lang="en-US" dirty="0"/>
              <a:t>Supports neural network model training, testing, and feature extraction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96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Current progress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5536" y="1124744"/>
            <a:ext cx="8442076" cy="51125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Warmup: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Learning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some</a:t>
            </a:r>
            <a:r>
              <a:rPr lang="zh-CN" altLang="en-US" sz="1800" dirty="0"/>
              <a:t> </a:t>
            </a:r>
            <a:r>
              <a:rPr lang="en-US" altLang="zh-CN" sz="1800" dirty="0"/>
              <a:t>background</a:t>
            </a:r>
            <a:r>
              <a:rPr lang="zh-CN" altLang="en-US" sz="1800" dirty="0"/>
              <a:t> </a:t>
            </a:r>
            <a:r>
              <a:rPr lang="en-US" altLang="zh-CN" sz="1800" dirty="0"/>
              <a:t>knowledge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Deep</a:t>
            </a:r>
            <a:r>
              <a:rPr lang="zh-CN" altLang="en-US" sz="1800" dirty="0"/>
              <a:t> </a:t>
            </a:r>
            <a:r>
              <a:rPr lang="en-US" altLang="zh-CN" sz="1800" dirty="0"/>
              <a:t>Learning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Setup:</a:t>
            </a:r>
          </a:p>
          <a:p>
            <a:pPr marL="0" indent="0">
              <a:buNone/>
            </a:pPr>
            <a:r>
              <a:rPr lang="en-US" sz="1800" dirty="0" smtClean="0"/>
              <a:t>Setup </a:t>
            </a:r>
            <a:r>
              <a:rPr lang="en-US" altLang="zh-CN" sz="1800" dirty="0"/>
              <a:t>“</a:t>
            </a:r>
            <a:r>
              <a:rPr lang="en-US" sz="1800" dirty="0" err="1"/>
              <a:t>SparkNet</a:t>
            </a:r>
            <a:r>
              <a:rPr lang="en-US" sz="1800" dirty="0"/>
              <a:t>”, “DeepLearning4J”, “</a:t>
            </a:r>
            <a:r>
              <a:rPr lang="en-US" sz="1800" dirty="0" err="1"/>
              <a:t>CaffeOnSpark</a:t>
            </a:r>
            <a:r>
              <a:rPr lang="en-US" sz="1800" dirty="0"/>
              <a:t>”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deep learning framework environment</a:t>
            </a:r>
            <a:r>
              <a:rPr lang="zh-CN" altLang="en-US" sz="1800" dirty="0" smtClean="0"/>
              <a:t> 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Modeling:</a:t>
            </a:r>
          </a:p>
          <a:p>
            <a:pPr marL="0" indent="0">
              <a:buNone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 smtClean="0"/>
              <a:t>Prepare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/>
              <a:t>evaluation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data and test cases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Evaluation:</a:t>
            </a:r>
          </a:p>
          <a:p>
            <a:pPr marL="0" indent="0">
              <a:buNone/>
            </a:pPr>
            <a:r>
              <a:rPr lang="en-US" sz="1800" dirty="0" smtClean="0"/>
              <a:t>Run test cases and get performance data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Report: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 smtClean="0"/>
              <a:t>Finale performance cooperation reports </a:t>
            </a:r>
            <a:r>
              <a:rPr lang="en-US" altLang="zh-CN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Project Timeline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2492896"/>
            <a:ext cx="9144000" cy="903025"/>
            <a:chOff x="0" y="980728"/>
            <a:chExt cx="9144000" cy="903025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0" y="1168017"/>
              <a:ext cx="9144000" cy="571500"/>
            </a:xfrm>
            <a:prstGeom prst="rightArrow">
              <a:avLst>
                <a:gd name="adj1" fmla="val 68558"/>
                <a:gd name="adj2" fmla="val 8536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  <a:buClrTx/>
                <a:buFontTx/>
                <a:buChar char="•"/>
              </a:pPr>
              <a:endParaRPr lang="en-US" sz="1400" dirty="0">
                <a:latin typeface="Arial Narrow" pitchFamily="34" charset="0"/>
                <a:cs typeface="Arial" charset="0"/>
              </a:endParaRPr>
            </a:p>
          </p:txBody>
        </p:sp>
        <p:grpSp>
          <p:nvGrpSpPr>
            <p:cNvPr id="10" name="Group 105"/>
            <p:cNvGrpSpPr/>
            <p:nvPr/>
          </p:nvGrpSpPr>
          <p:grpSpPr bwMode="gray">
            <a:xfrm>
              <a:off x="755572" y="985047"/>
              <a:ext cx="839917" cy="859973"/>
              <a:chOff x="6780756" y="2072374"/>
              <a:chExt cx="921229" cy="771075"/>
            </a:xfrm>
          </p:grpSpPr>
          <p:sp>
            <p:nvSpPr>
              <p:cNvPr id="11" name="Rounded Rectangle 67"/>
              <p:cNvSpPr/>
              <p:nvPr/>
            </p:nvSpPr>
            <p:spPr bwMode="gray">
              <a:xfrm>
                <a:off x="6780756" y="2072374"/>
                <a:ext cx="921229" cy="77107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27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100" b="1" dirty="0"/>
              </a:p>
            </p:txBody>
          </p:sp>
          <p:sp>
            <p:nvSpPr>
              <p:cNvPr id="12" name="Rounded Rectangle 64"/>
              <p:cNvSpPr/>
              <p:nvPr/>
            </p:nvSpPr>
            <p:spPr bwMode="gray">
              <a:xfrm>
                <a:off x="6820422" y="2112991"/>
                <a:ext cx="829108" cy="6957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tabLst>
                    <a:tab pos="115888" algn="l"/>
                  </a:tabLst>
                </a:pPr>
                <a:r>
                  <a:rPr lang="en-US" sz="1100" b="1" dirty="0" smtClean="0">
                    <a:solidFill>
                      <a:srgbClr val="FFFFFF"/>
                    </a:solidFill>
                  </a:rPr>
                  <a:t>Warmup</a:t>
                </a:r>
              </a:p>
            </p:txBody>
          </p:sp>
        </p:grpSp>
        <p:grpSp>
          <p:nvGrpSpPr>
            <p:cNvPr id="13" name="Group 105"/>
            <p:cNvGrpSpPr/>
            <p:nvPr/>
          </p:nvGrpSpPr>
          <p:grpSpPr bwMode="gray">
            <a:xfrm>
              <a:off x="2483768" y="980728"/>
              <a:ext cx="839916" cy="859973"/>
              <a:chOff x="7254636" y="2072374"/>
              <a:chExt cx="921228" cy="771075"/>
            </a:xfrm>
          </p:grpSpPr>
          <p:sp>
            <p:nvSpPr>
              <p:cNvPr id="14" name="Rounded Rectangle 67"/>
              <p:cNvSpPr/>
              <p:nvPr/>
            </p:nvSpPr>
            <p:spPr bwMode="gray">
              <a:xfrm>
                <a:off x="7254636" y="2072374"/>
                <a:ext cx="921228" cy="77107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27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100" b="1" dirty="0"/>
              </a:p>
            </p:txBody>
          </p:sp>
          <p:sp>
            <p:nvSpPr>
              <p:cNvPr id="15" name="Rounded Rectangle 64"/>
              <p:cNvSpPr/>
              <p:nvPr/>
            </p:nvSpPr>
            <p:spPr bwMode="gray">
              <a:xfrm>
                <a:off x="7303998" y="2112991"/>
                <a:ext cx="829107" cy="69572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85000"/>
                      <a:lumOff val="15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tabLst>
                    <a:tab pos="115888" algn="l"/>
                  </a:tabLst>
                </a:pPr>
                <a:r>
                  <a:rPr lang="en-US" sz="1100" b="1" dirty="0" smtClean="0">
                    <a:solidFill>
                      <a:srgbClr val="FFFFFF"/>
                    </a:solidFill>
                  </a:rPr>
                  <a:t>Setup</a:t>
                </a:r>
              </a:p>
            </p:txBody>
          </p:sp>
        </p:grpSp>
        <p:grpSp>
          <p:nvGrpSpPr>
            <p:cNvPr id="16" name="Group 105"/>
            <p:cNvGrpSpPr/>
            <p:nvPr/>
          </p:nvGrpSpPr>
          <p:grpSpPr bwMode="gray">
            <a:xfrm>
              <a:off x="4139952" y="988330"/>
              <a:ext cx="839916" cy="859973"/>
              <a:chOff x="7649531" y="2072374"/>
              <a:chExt cx="921228" cy="771075"/>
            </a:xfrm>
          </p:grpSpPr>
          <p:sp>
            <p:nvSpPr>
              <p:cNvPr id="17" name="Rounded Rectangle 67"/>
              <p:cNvSpPr/>
              <p:nvPr/>
            </p:nvSpPr>
            <p:spPr bwMode="gray">
              <a:xfrm>
                <a:off x="7649531" y="2072374"/>
                <a:ext cx="921228" cy="77107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27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100" b="1" dirty="0"/>
              </a:p>
            </p:txBody>
          </p:sp>
          <p:sp>
            <p:nvSpPr>
              <p:cNvPr id="18" name="Rounded Rectangle 64"/>
              <p:cNvSpPr/>
              <p:nvPr/>
            </p:nvSpPr>
            <p:spPr bwMode="gray">
              <a:xfrm>
                <a:off x="7689194" y="2112991"/>
                <a:ext cx="829107" cy="695729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tabLst>
                    <a:tab pos="115888" algn="l"/>
                  </a:tabLst>
                </a:pPr>
                <a:r>
                  <a:rPr lang="en-US" sz="1100" b="1" dirty="0">
                    <a:solidFill>
                      <a:srgbClr val="FFFFFF"/>
                    </a:solidFill>
                  </a:rPr>
                  <a:t>Modeling</a:t>
                </a:r>
              </a:p>
            </p:txBody>
          </p:sp>
        </p:grpSp>
        <p:grpSp>
          <p:nvGrpSpPr>
            <p:cNvPr id="19" name="Group 105"/>
            <p:cNvGrpSpPr/>
            <p:nvPr/>
          </p:nvGrpSpPr>
          <p:grpSpPr bwMode="gray">
            <a:xfrm>
              <a:off x="7308304" y="1023780"/>
              <a:ext cx="839916" cy="859973"/>
              <a:chOff x="8254844" y="2072374"/>
              <a:chExt cx="921228" cy="771075"/>
            </a:xfrm>
          </p:grpSpPr>
          <p:sp>
            <p:nvSpPr>
              <p:cNvPr id="20" name="Rounded Rectangle 67"/>
              <p:cNvSpPr/>
              <p:nvPr/>
            </p:nvSpPr>
            <p:spPr bwMode="gray">
              <a:xfrm>
                <a:off x="8254844" y="2072374"/>
                <a:ext cx="921228" cy="77107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27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100" b="1" dirty="0"/>
              </a:p>
            </p:txBody>
          </p:sp>
          <p:sp>
            <p:nvSpPr>
              <p:cNvPr id="21" name="Rounded Rectangle 64"/>
              <p:cNvSpPr/>
              <p:nvPr/>
            </p:nvSpPr>
            <p:spPr bwMode="gray">
              <a:xfrm>
                <a:off x="8294505" y="2112991"/>
                <a:ext cx="829107" cy="6957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tabLst>
                    <a:tab pos="115888" algn="l"/>
                  </a:tabLst>
                </a:pPr>
                <a:r>
                  <a:rPr lang="en-US" sz="1100" b="1" dirty="0" smtClean="0">
                    <a:solidFill>
                      <a:srgbClr val="FFFFFF"/>
                    </a:solidFill>
                  </a:rPr>
                  <a:t>Report</a:t>
                </a:r>
              </a:p>
            </p:txBody>
          </p:sp>
        </p:grpSp>
        <p:grpSp>
          <p:nvGrpSpPr>
            <p:cNvPr id="26" name="Group 105"/>
            <p:cNvGrpSpPr/>
            <p:nvPr/>
          </p:nvGrpSpPr>
          <p:grpSpPr bwMode="gray">
            <a:xfrm>
              <a:off x="5748306" y="1011146"/>
              <a:ext cx="839916" cy="859973"/>
              <a:chOff x="7941711" y="2072374"/>
              <a:chExt cx="921228" cy="771075"/>
            </a:xfrm>
          </p:grpSpPr>
          <p:sp>
            <p:nvSpPr>
              <p:cNvPr id="27" name="Rounded Rectangle 67"/>
              <p:cNvSpPr/>
              <p:nvPr/>
            </p:nvSpPr>
            <p:spPr bwMode="gray">
              <a:xfrm>
                <a:off x="7941711" y="2072374"/>
                <a:ext cx="921228" cy="77107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27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100" b="1" dirty="0"/>
              </a:p>
            </p:txBody>
          </p:sp>
          <p:sp>
            <p:nvSpPr>
              <p:cNvPr id="28" name="Rounded Rectangle 64"/>
              <p:cNvSpPr/>
              <p:nvPr/>
            </p:nvSpPr>
            <p:spPr bwMode="gray">
              <a:xfrm>
                <a:off x="7994169" y="2112991"/>
                <a:ext cx="829107" cy="6957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tabLst>
                    <a:tab pos="115888" algn="l"/>
                  </a:tabLst>
                </a:pPr>
                <a:r>
                  <a:rPr lang="en-US" sz="1100" b="1" dirty="0" smtClean="0">
                    <a:solidFill>
                      <a:srgbClr val="FFFFFF"/>
                    </a:solidFill>
                  </a:rPr>
                  <a:t>Evaluate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748306" y="197830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July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2659" y="1988840"/>
            <a:ext cx="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Aug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076056" y="1556792"/>
            <a:ext cx="216024" cy="1224136"/>
          </a:xfrm>
          <a:prstGeom prst="downArrow">
            <a:avLst/>
          </a:prstGeom>
          <a:solidFill>
            <a:srgbClr val="FFC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1960" y="1988840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May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3768" y="19816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April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2512" y="104167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Current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320" y="198884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March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42" y="4437112"/>
            <a:ext cx="773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Project is on track basically but  have some risks: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Environment is still not stable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Team members are busy on their own BU projects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47864" y="2780928"/>
            <a:ext cx="2880320" cy="609600"/>
          </a:xfrm>
        </p:spPr>
        <p:txBody>
          <a:bodyPr/>
          <a:lstStyle/>
          <a:p>
            <a:pPr algn="ctr"/>
            <a:r>
              <a:rPr lang="en-US" sz="5400" dirty="0"/>
              <a:t>Q&amp;A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xmlns:p14="http://schemas.microsoft.com/office/powerpoint/2010/main"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internal whi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11891</TotalTime>
  <Words>231</Words>
  <Application>Microsoft Office PowerPoint</Application>
  <PresentationFormat>On-screen Show (4:3)</PresentationFormat>
  <Paragraphs>64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2015 internal white</vt:lpstr>
      <vt:lpstr>STAR Project Mid-term Review</vt:lpstr>
      <vt:lpstr>Team Introduction</vt:lpstr>
      <vt:lpstr>Project Overview</vt:lpstr>
      <vt:lpstr>Key features</vt:lpstr>
      <vt:lpstr>Current progress</vt:lpstr>
      <vt:lpstr>Project Timeline</vt:lpstr>
      <vt:lpstr>Q&amp;A 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Project Mid-term Review</dc:title>
  <dc:creator>EMC</dc:creator>
  <cp:lastModifiedBy>EMC</cp:lastModifiedBy>
  <cp:revision>22</cp:revision>
  <dcterms:created xsi:type="dcterms:W3CDTF">2016-05-05T06:41:56Z</dcterms:created>
  <dcterms:modified xsi:type="dcterms:W3CDTF">2016-05-26T02:22:17Z</dcterms:modified>
</cp:coreProperties>
</file>