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8" r:id="rId2"/>
  </p:sldMasterIdLst>
  <p:notesMasterIdLst>
    <p:notesMasterId r:id="rId24"/>
  </p:notesMasterIdLst>
  <p:sldIdLst>
    <p:sldId id="299" r:id="rId3"/>
    <p:sldId id="259" r:id="rId4"/>
    <p:sldId id="267" r:id="rId5"/>
    <p:sldId id="294" r:id="rId6"/>
    <p:sldId id="295" r:id="rId7"/>
    <p:sldId id="296" r:id="rId8"/>
    <p:sldId id="273" r:id="rId9"/>
    <p:sldId id="289" r:id="rId10"/>
    <p:sldId id="262" r:id="rId11"/>
    <p:sldId id="280" r:id="rId12"/>
    <p:sldId id="264" r:id="rId13"/>
    <p:sldId id="290" r:id="rId14"/>
    <p:sldId id="265" r:id="rId15"/>
    <p:sldId id="291" r:id="rId16"/>
    <p:sldId id="263" r:id="rId17"/>
    <p:sldId id="292" r:id="rId18"/>
    <p:sldId id="297" r:id="rId19"/>
    <p:sldId id="298" r:id="rId20"/>
    <p:sldId id="283" r:id="rId21"/>
    <p:sldId id="268" r:id="rId22"/>
    <p:sldId id="300"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8FC230"/>
    <a:srgbClr val="97C23F"/>
    <a:srgbClr val="96C93D"/>
    <a:srgbClr val="81BA3F"/>
    <a:srgbClr val="94C447"/>
    <a:srgbClr val="97C73F"/>
    <a:srgbClr val="97C5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52230" autoAdjust="0"/>
  </p:normalViewPr>
  <p:slideViewPr>
    <p:cSldViewPr snapToGrid="0" snapToObjects="1">
      <p:cViewPr>
        <p:scale>
          <a:sx n="100" d="100"/>
          <a:sy n="100" d="100"/>
        </p:scale>
        <p:origin x="-990" y="-72"/>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napToObjects="1">
      <p:cViewPr varScale="1">
        <p:scale>
          <a:sx n="68" d="100"/>
          <a:sy n="68"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SparkNet</c:v>
                </c:pt>
              </c:strCache>
            </c:strRef>
          </c:tx>
          <c:marker>
            <c:symbol val="none"/>
          </c:marker>
          <c:xVal>
            <c:numRef>
              <c:f>Sheet1!$A$2:$A$51</c:f>
              <c:numCache>
                <c:formatCode>General</c:formatCode>
                <c:ptCount val="50"/>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2130</c:v>
                </c:pt>
                <c:pt idx="12">
                  <c:v>23</c:v>
                </c:pt>
                <c:pt idx="13">
                  <c:v>68</c:v>
                </c:pt>
                <c:pt idx="14">
                  <c:v>135</c:v>
                </c:pt>
                <c:pt idx="15">
                  <c:v>202</c:v>
                </c:pt>
                <c:pt idx="16">
                  <c:v>224</c:v>
                </c:pt>
                <c:pt idx="17">
                  <c:v>445</c:v>
                </c:pt>
                <c:pt idx="18">
                  <c:v>2000</c:v>
                </c:pt>
                <c:pt idx="19">
                  <c:v>42</c:v>
                </c:pt>
                <c:pt idx="20">
                  <c:v>50</c:v>
                </c:pt>
                <c:pt idx="21">
                  <c:v>61</c:v>
                </c:pt>
                <c:pt idx="22">
                  <c:v>77</c:v>
                </c:pt>
                <c:pt idx="23">
                  <c:v>89</c:v>
                </c:pt>
                <c:pt idx="24">
                  <c:v>97</c:v>
                </c:pt>
                <c:pt idx="25">
                  <c:v>108</c:v>
                </c:pt>
                <c:pt idx="26">
                  <c:v>124</c:v>
                </c:pt>
                <c:pt idx="27">
                  <c:v>143</c:v>
                </c:pt>
                <c:pt idx="28">
                  <c:v>148</c:v>
                </c:pt>
                <c:pt idx="29">
                  <c:v>156</c:v>
                </c:pt>
                <c:pt idx="30">
                  <c:v>182</c:v>
                </c:pt>
                <c:pt idx="31">
                  <c:v>200</c:v>
                </c:pt>
                <c:pt idx="32">
                  <c:v>223</c:v>
                </c:pt>
                <c:pt idx="33">
                  <c:v>333</c:v>
                </c:pt>
                <c:pt idx="34">
                  <c:v>563</c:v>
                </c:pt>
                <c:pt idx="35">
                  <c:v>827</c:v>
                </c:pt>
                <c:pt idx="36">
                  <c:v>840</c:v>
                </c:pt>
                <c:pt idx="37">
                  <c:v>1320</c:v>
                </c:pt>
                <c:pt idx="38">
                  <c:v>1740</c:v>
                </c:pt>
                <c:pt idx="39">
                  <c:v>2160</c:v>
                </c:pt>
                <c:pt idx="40">
                  <c:v>2580</c:v>
                </c:pt>
                <c:pt idx="41">
                  <c:v>3000</c:v>
                </c:pt>
                <c:pt idx="42">
                  <c:v>3420</c:v>
                </c:pt>
                <c:pt idx="43">
                  <c:v>3840</c:v>
                </c:pt>
                <c:pt idx="44">
                  <c:v>6303</c:v>
                </c:pt>
                <c:pt idx="45">
                  <c:v>8367</c:v>
                </c:pt>
              </c:numCache>
            </c:numRef>
          </c:xVal>
          <c:yVal>
            <c:numRef>
              <c:f>Sheet1!$B$2:$B$51</c:f>
              <c:numCache>
                <c:formatCode>General</c:formatCode>
                <c:ptCount val="50"/>
                <c:pt idx="0">
                  <c:v>23.21</c:v>
                </c:pt>
                <c:pt idx="1">
                  <c:v>57.24</c:v>
                </c:pt>
                <c:pt idx="2">
                  <c:v>71.98</c:v>
                </c:pt>
                <c:pt idx="3">
                  <c:v>80.81</c:v>
                </c:pt>
                <c:pt idx="4">
                  <c:v>84.34</c:v>
                </c:pt>
                <c:pt idx="5">
                  <c:v>87.92</c:v>
                </c:pt>
                <c:pt idx="6">
                  <c:v>89.69</c:v>
                </c:pt>
                <c:pt idx="7">
                  <c:v>90.08</c:v>
                </c:pt>
                <c:pt idx="8">
                  <c:v>91.17</c:v>
                </c:pt>
                <c:pt idx="9">
                  <c:v>92</c:v>
                </c:pt>
                <c:pt idx="10">
                  <c:v>93.53</c:v>
                </c:pt>
                <c:pt idx="11">
                  <c:v>94.13</c:v>
                </c:pt>
              </c:numCache>
            </c:numRef>
          </c:yVal>
          <c:smooth val="1"/>
        </c:ser>
        <c:ser>
          <c:idx val="1"/>
          <c:order val="1"/>
          <c:tx>
            <c:strRef>
              <c:f>Sheet1!$C$1</c:f>
              <c:strCache>
                <c:ptCount val="1"/>
                <c:pt idx="0">
                  <c:v>DL4J</c:v>
                </c:pt>
              </c:strCache>
            </c:strRef>
          </c:tx>
          <c:marker>
            <c:symbol val="none"/>
          </c:marker>
          <c:xVal>
            <c:numRef>
              <c:f>Sheet1!$A$2:$A$51</c:f>
              <c:numCache>
                <c:formatCode>General</c:formatCode>
                <c:ptCount val="50"/>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2130</c:v>
                </c:pt>
                <c:pt idx="12">
                  <c:v>23</c:v>
                </c:pt>
                <c:pt idx="13">
                  <c:v>68</c:v>
                </c:pt>
                <c:pt idx="14">
                  <c:v>135</c:v>
                </c:pt>
                <c:pt idx="15">
                  <c:v>202</c:v>
                </c:pt>
                <c:pt idx="16">
                  <c:v>224</c:v>
                </c:pt>
                <c:pt idx="17">
                  <c:v>445</c:v>
                </c:pt>
                <c:pt idx="18">
                  <c:v>2000</c:v>
                </c:pt>
                <c:pt idx="19">
                  <c:v>42</c:v>
                </c:pt>
                <c:pt idx="20">
                  <c:v>50</c:v>
                </c:pt>
                <c:pt idx="21">
                  <c:v>61</c:v>
                </c:pt>
                <c:pt idx="22">
                  <c:v>77</c:v>
                </c:pt>
                <c:pt idx="23">
                  <c:v>89</c:v>
                </c:pt>
                <c:pt idx="24">
                  <c:v>97</c:v>
                </c:pt>
                <c:pt idx="25">
                  <c:v>108</c:v>
                </c:pt>
                <c:pt idx="26">
                  <c:v>124</c:v>
                </c:pt>
                <c:pt idx="27">
                  <c:v>143</c:v>
                </c:pt>
                <c:pt idx="28">
                  <c:v>148</c:v>
                </c:pt>
                <c:pt idx="29">
                  <c:v>156</c:v>
                </c:pt>
                <c:pt idx="30">
                  <c:v>182</c:v>
                </c:pt>
                <c:pt idx="31">
                  <c:v>200</c:v>
                </c:pt>
                <c:pt idx="32">
                  <c:v>223</c:v>
                </c:pt>
                <c:pt idx="33">
                  <c:v>333</c:v>
                </c:pt>
                <c:pt idx="34">
                  <c:v>563</c:v>
                </c:pt>
                <c:pt idx="35">
                  <c:v>827</c:v>
                </c:pt>
                <c:pt idx="36">
                  <c:v>840</c:v>
                </c:pt>
                <c:pt idx="37">
                  <c:v>1320</c:v>
                </c:pt>
                <c:pt idx="38">
                  <c:v>1740</c:v>
                </c:pt>
                <c:pt idx="39">
                  <c:v>2160</c:v>
                </c:pt>
                <c:pt idx="40">
                  <c:v>2580</c:v>
                </c:pt>
                <c:pt idx="41">
                  <c:v>3000</c:v>
                </c:pt>
                <c:pt idx="42">
                  <c:v>3420</c:v>
                </c:pt>
                <c:pt idx="43">
                  <c:v>3840</c:v>
                </c:pt>
                <c:pt idx="44">
                  <c:v>6303</c:v>
                </c:pt>
                <c:pt idx="45">
                  <c:v>8367</c:v>
                </c:pt>
              </c:numCache>
            </c:numRef>
          </c:xVal>
          <c:yVal>
            <c:numRef>
              <c:f>Sheet1!$C$2:$C$51</c:f>
              <c:numCache>
                <c:formatCode>General</c:formatCode>
                <c:ptCount val="50"/>
                <c:pt idx="36">
                  <c:v>57.8</c:v>
                </c:pt>
                <c:pt idx="37">
                  <c:v>64.19</c:v>
                </c:pt>
                <c:pt idx="38">
                  <c:v>68</c:v>
                </c:pt>
                <c:pt idx="39">
                  <c:v>71</c:v>
                </c:pt>
                <c:pt idx="40">
                  <c:v>73.5</c:v>
                </c:pt>
                <c:pt idx="41">
                  <c:v>75</c:v>
                </c:pt>
                <c:pt idx="42">
                  <c:v>76.5</c:v>
                </c:pt>
                <c:pt idx="43">
                  <c:v>77.7</c:v>
                </c:pt>
                <c:pt idx="44">
                  <c:v>82.7</c:v>
                </c:pt>
                <c:pt idx="45">
                  <c:v>84.6</c:v>
                </c:pt>
              </c:numCache>
            </c:numRef>
          </c:yVal>
          <c:smooth val="1"/>
        </c:ser>
        <c:ser>
          <c:idx val="2"/>
          <c:order val="2"/>
          <c:tx>
            <c:strRef>
              <c:f>Sheet1!$D$1</c:f>
              <c:strCache>
                <c:ptCount val="1"/>
                <c:pt idx="0">
                  <c:v>CaffeOnSpark</c:v>
                </c:pt>
              </c:strCache>
            </c:strRef>
          </c:tx>
          <c:marker>
            <c:symbol val="none"/>
          </c:marker>
          <c:xVal>
            <c:numRef>
              <c:f>Sheet1!$A$2:$A$51</c:f>
              <c:numCache>
                <c:formatCode>General</c:formatCode>
                <c:ptCount val="50"/>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2130</c:v>
                </c:pt>
                <c:pt idx="12">
                  <c:v>23</c:v>
                </c:pt>
                <c:pt idx="13">
                  <c:v>68</c:v>
                </c:pt>
                <c:pt idx="14">
                  <c:v>135</c:v>
                </c:pt>
                <c:pt idx="15">
                  <c:v>202</c:v>
                </c:pt>
                <c:pt idx="16">
                  <c:v>224</c:v>
                </c:pt>
                <c:pt idx="17">
                  <c:v>445</c:v>
                </c:pt>
                <c:pt idx="18">
                  <c:v>2000</c:v>
                </c:pt>
                <c:pt idx="19">
                  <c:v>42</c:v>
                </c:pt>
                <c:pt idx="20">
                  <c:v>50</c:v>
                </c:pt>
                <c:pt idx="21">
                  <c:v>61</c:v>
                </c:pt>
                <c:pt idx="22">
                  <c:v>77</c:v>
                </c:pt>
                <c:pt idx="23">
                  <c:v>89</c:v>
                </c:pt>
                <c:pt idx="24">
                  <c:v>97</c:v>
                </c:pt>
                <c:pt idx="25">
                  <c:v>108</c:v>
                </c:pt>
                <c:pt idx="26">
                  <c:v>124</c:v>
                </c:pt>
                <c:pt idx="27">
                  <c:v>143</c:v>
                </c:pt>
                <c:pt idx="28">
                  <c:v>148</c:v>
                </c:pt>
                <c:pt idx="29">
                  <c:v>156</c:v>
                </c:pt>
                <c:pt idx="30">
                  <c:v>182</c:v>
                </c:pt>
                <c:pt idx="31">
                  <c:v>200</c:v>
                </c:pt>
                <c:pt idx="32">
                  <c:v>223</c:v>
                </c:pt>
                <c:pt idx="33">
                  <c:v>333</c:v>
                </c:pt>
                <c:pt idx="34">
                  <c:v>563</c:v>
                </c:pt>
                <c:pt idx="35">
                  <c:v>827</c:v>
                </c:pt>
                <c:pt idx="36">
                  <c:v>840</c:v>
                </c:pt>
                <c:pt idx="37">
                  <c:v>1320</c:v>
                </c:pt>
                <c:pt idx="38">
                  <c:v>1740</c:v>
                </c:pt>
                <c:pt idx="39">
                  <c:v>2160</c:v>
                </c:pt>
                <c:pt idx="40">
                  <c:v>2580</c:v>
                </c:pt>
                <c:pt idx="41">
                  <c:v>3000</c:v>
                </c:pt>
                <c:pt idx="42">
                  <c:v>3420</c:v>
                </c:pt>
                <c:pt idx="43">
                  <c:v>3840</c:v>
                </c:pt>
                <c:pt idx="44">
                  <c:v>6303</c:v>
                </c:pt>
                <c:pt idx="45">
                  <c:v>8367</c:v>
                </c:pt>
              </c:numCache>
            </c:numRef>
          </c:xVal>
          <c:yVal>
            <c:numRef>
              <c:f>Sheet1!$D$2:$D$51</c:f>
              <c:numCache>
                <c:formatCode>General</c:formatCode>
                <c:ptCount val="50"/>
                <c:pt idx="12">
                  <c:v>66</c:v>
                </c:pt>
                <c:pt idx="13">
                  <c:v>88</c:v>
                </c:pt>
                <c:pt idx="14">
                  <c:v>92</c:v>
                </c:pt>
                <c:pt idx="15">
                  <c:v>95</c:v>
                </c:pt>
                <c:pt idx="16">
                  <c:v>97</c:v>
                </c:pt>
                <c:pt idx="17">
                  <c:v>99.4</c:v>
                </c:pt>
                <c:pt idx="18">
                  <c:v>99.5</c:v>
                </c:pt>
              </c:numCache>
            </c:numRef>
          </c:yVal>
          <c:smooth val="1"/>
        </c:ser>
        <c:ser>
          <c:idx val="3"/>
          <c:order val="3"/>
          <c:tx>
            <c:strRef>
              <c:f>Sheet1!$E$1</c:f>
              <c:strCache>
                <c:ptCount val="1"/>
                <c:pt idx="0">
                  <c:v>Tensorflow on Spark</c:v>
                </c:pt>
              </c:strCache>
            </c:strRef>
          </c:tx>
          <c:marker>
            <c:symbol val="none"/>
          </c:marker>
          <c:xVal>
            <c:numRef>
              <c:f>Sheet1!$A$2:$A$51</c:f>
              <c:numCache>
                <c:formatCode>General</c:formatCode>
                <c:ptCount val="50"/>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2130</c:v>
                </c:pt>
                <c:pt idx="12">
                  <c:v>23</c:v>
                </c:pt>
                <c:pt idx="13">
                  <c:v>68</c:v>
                </c:pt>
                <c:pt idx="14">
                  <c:v>135</c:v>
                </c:pt>
                <c:pt idx="15">
                  <c:v>202</c:v>
                </c:pt>
                <c:pt idx="16">
                  <c:v>224</c:v>
                </c:pt>
                <c:pt idx="17">
                  <c:v>445</c:v>
                </c:pt>
                <c:pt idx="18">
                  <c:v>2000</c:v>
                </c:pt>
                <c:pt idx="19">
                  <c:v>42</c:v>
                </c:pt>
                <c:pt idx="20">
                  <c:v>50</c:v>
                </c:pt>
                <c:pt idx="21">
                  <c:v>61</c:v>
                </c:pt>
                <c:pt idx="22">
                  <c:v>77</c:v>
                </c:pt>
                <c:pt idx="23">
                  <c:v>89</c:v>
                </c:pt>
                <c:pt idx="24">
                  <c:v>97</c:v>
                </c:pt>
                <c:pt idx="25">
                  <c:v>108</c:v>
                </c:pt>
                <c:pt idx="26">
                  <c:v>124</c:v>
                </c:pt>
                <c:pt idx="27">
                  <c:v>143</c:v>
                </c:pt>
                <c:pt idx="28">
                  <c:v>148</c:v>
                </c:pt>
                <c:pt idx="29">
                  <c:v>156</c:v>
                </c:pt>
                <c:pt idx="30">
                  <c:v>182</c:v>
                </c:pt>
                <c:pt idx="31">
                  <c:v>200</c:v>
                </c:pt>
                <c:pt idx="32">
                  <c:v>223</c:v>
                </c:pt>
                <c:pt idx="33">
                  <c:v>333</c:v>
                </c:pt>
                <c:pt idx="34">
                  <c:v>563</c:v>
                </c:pt>
                <c:pt idx="35">
                  <c:v>827</c:v>
                </c:pt>
                <c:pt idx="36">
                  <c:v>840</c:v>
                </c:pt>
                <c:pt idx="37">
                  <c:v>1320</c:v>
                </c:pt>
                <c:pt idx="38">
                  <c:v>1740</c:v>
                </c:pt>
                <c:pt idx="39">
                  <c:v>2160</c:v>
                </c:pt>
                <c:pt idx="40">
                  <c:v>2580</c:v>
                </c:pt>
                <c:pt idx="41">
                  <c:v>3000</c:v>
                </c:pt>
                <c:pt idx="42">
                  <c:v>3420</c:v>
                </c:pt>
                <c:pt idx="43">
                  <c:v>3840</c:v>
                </c:pt>
                <c:pt idx="44">
                  <c:v>6303</c:v>
                </c:pt>
                <c:pt idx="45">
                  <c:v>8367</c:v>
                </c:pt>
              </c:numCache>
            </c:numRef>
          </c:xVal>
          <c:yVal>
            <c:numRef>
              <c:f>Sheet1!$E$2:$E$51</c:f>
              <c:numCache>
                <c:formatCode>General</c:formatCode>
                <c:ptCount val="50"/>
                <c:pt idx="19">
                  <c:v>52</c:v>
                </c:pt>
                <c:pt idx="20">
                  <c:v>68</c:v>
                </c:pt>
                <c:pt idx="21">
                  <c:v>65</c:v>
                </c:pt>
                <c:pt idx="22">
                  <c:v>56</c:v>
                </c:pt>
                <c:pt idx="23">
                  <c:v>73</c:v>
                </c:pt>
                <c:pt idx="24">
                  <c:v>65</c:v>
                </c:pt>
                <c:pt idx="25">
                  <c:v>55</c:v>
                </c:pt>
                <c:pt idx="26">
                  <c:v>80</c:v>
                </c:pt>
                <c:pt idx="27">
                  <c:v>82</c:v>
                </c:pt>
                <c:pt idx="28">
                  <c:v>89</c:v>
                </c:pt>
                <c:pt idx="29">
                  <c:v>89</c:v>
                </c:pt>
                <c:pt idx="30">
                  <c:v>92</c:v>
                </c:pt>
                <c:pt idx="31">
                  <c:v>92.5</c:v>
                </c:pt>
                <c:pt idx="32">
                  <c:v>93</c:v>
                </c:pt>
                <c:pt idx="33">
                  <c:v>94</c:v>
                </c:pt>
                <c:pt idx="34">
                  <c:v>95</c:v>
                </c:pt>
                <c:pt idx="35">
                  <c:v>95.6</c:v>
                </c:pt>
              </c:numCache>
            </c:numRef>
          </c:yVal>
          <c:smooth val="1"/>
        </c:ser>
        <c:dLbls>
          <c:showLegendKey val="0"/>
          <c:showVal val="0"/>
          <c:showCatName val="0"/>
          <c:showSerName val="0"/>
          <c:showPercent val="0"/>
          <c:showBubbleSize val="0"/>
        </c:dLbls>
        <c:axId val="98386688"/>
        <c:axId val="98388224"/>
      </c:scatterChart>
      <c:valAx>
        <c:axId val="98386688"/>
        <c:scaling>
          <c:orientation val="minMax"/>
          <c:min val="0"/>
        </c:scaling>
        <c:delete val="0"/>
        <c:axPos val="b"/>
        <c:numFmt formatCode="General" sourceLinked="1"/>
        <c:majorTickMark val="out"/>
        <c:minorTickMark val="none"/>
        <c:tickLblPos val="nextTo"/>
        <c:crossAx val="98388224"/>
        <c:crosses val="autoZero"/>
        <c:crossBetween val="midCat"/>
      </c:valAx>
      <c:valAx>
        <c:axId val="98388224"/>
        <c:scaling>
          <c:orientation val="minMax"/>
          <c:max val="100"/>
          <c:min val="20"/>
        </c:scaling>
        <c:delete val="0"/>
        <c:axPos val="l"/>
        <c:majorGridlines/>
        <c:numFmt formatCode="General" sourceLinked="1"/>
        <c:majorTickMark val="out"/>
        <c:minorTickMark val="none"/>
        <c:tickLblPos val="nextTo"/>
        <c:crossAx val="98386688"/>
        <c:crosses val="autoZero"/>
        <c:crossBetween val="midCat"/>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SparkNet</c:v>
                </c:pt>
              </c:strCache>
            </c:strRef>
          </c:tx>
          <c:marker>
            <c:symbol val="none"/>
          </c:marker>
          <c:xVal>
            <c:numRef>
              <c:f>Sheet1!$A$2:$A$49</c:f>
              <c:numCache>
                <c:formatCode>General</c:formatCode>
                <c:ptCount val="48"/>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23</c:v>
                </c:pt>
                <c:pt idx="12">
                  <c:v>68</c:v>
                </c:pt>
                <c:pt idx="13">
                  <c:v>135</c:v>
                </c:pt>
                <c:pt idx="14">
                  <c:v>202</c:v>
                </c:pt>
                <c:pt idx="15">
                  <c:v>224</c:v>
                </c:pt>
                <c:pt idx="16">
                  <c:v>445</c:v>
                </c:pt>
                <c:pt idx="17">
                  <c:v>42</c:v>
                </c:pt>
                <c:pt idx="18">
                  <c:v>50</c:v>
                </c:pt>
                <c:pt idx="19">
                  <c:v>61</c:v>
                </c:pt>
                <c:pt idx="20">
                  <c:v>77</c:v>
                </c:pt>
                <c:pt idx="21">
                  <c:v>89</c:v>
                </c:pt>
                <c:pt idx="22">
                  <c:v>97</c:v>
                </c:pt>
                <c:pt idx="23">
                  <c:v>108</c:v>
                </c:pt>
                <c:pt idx="24">
                  <c:v>124</c:v>
                </c:pt>
                <c:pt idx="25">
                  <c:v>143</c:v>
                </c:pt>
                <c:pt idx="26">
                  <c:v>148</c:v>
                </c:pt>
                <c:pt idx="27">
                  <c:v>156</c:v>
                </c:pt>
                <c:pt idx="28">
                  <c:v>182</c:v>
                </c:pt>
                <c:pt idx="29">
                  <c:v>200</c:v>
                </c:pt>
                <c:pt idx="30">
                  <c:v>223</c:v>
                </c:pt>
                <c:pt idx="31">
                  <c:v>333</c:v>
                </c:pt>
                <c:pt idx="32">
                  <c:v>563</c:v>
                </c:pt>
                <c:pt idx="33">
                  <c:v>827</c:v>
                </c:pt>
              </c:numCache>
            </c:numRef>
          </c:xVal>
          <c:yVal>
            <c:numRef>
              <c:f>Sheet1!$B$2:$B$49</c:f>
              <c:numCache>
                <c:formatCode>General</c:formatCode>
                <c:ptCount val="48"/>
                <c:pt idx="0">
                  <c:v>23.21</c:v>
                </c:pt>
                <c:pt idx="1">
                  <c:v>57.24</c:v>
                </c:pt>
                <c:pt idx="2">
                  <c:v>71.98</c:v>
                </c:pt>
                <c:pt idx="3">
                  <c:v>80.81</c:v>
                </c:pt>
                <c:pt idx="4">
                  <c:v>84.34</c:v>
                </c:pt>
                <c:pt idx="5">
                  <c:v>87.92</c:v>
                </c:pt>
                <c:pt idx="6">
                  <c:v>89.69</c:v>
                </c:pt>
                <c:pt idx="7">
                  <c:v>90.08</c:v>
                </c:pt>
                <c:pt idx="8">
                  <c:v>91.17</c:v>
                </c:pt>
                <c:pt idx="9">
                  <c:v>92</c:v>
                </c:pt>
                <c:pt idx="10">
                  <c:v>93.53</c:v>
                </c:pt>
              </c:numCache>
            </c:numRef>
          </c:yVal>
          <c:smooth val="1"/>
        </c:ser>
        <c:ser>
          <c:idx val="1"/>
          <c:order val="1"/>
          <c:tx>
            <c:strRef>
              <c:f>Sheet1!$C$1</c:f>
              <c:strCache>
                <c:ptCount val="1"/>
                <c:pt idx="0">
                  <c:v>CaffeOnSpark</c:v>
                </c:pt>
              </c:strCache>
            </c:strRef>
          </c:tx>
          <c:marker>
            <c:symbol val="none"/>
          </c:marker>
          <c:xVal>
            <c:numRef>
              <c:f>Sheet1!$A$2:$A$49</c:f>
              <c:numCache>
                <c:formatCode>General</c:formatCode>
                <c:ptCount val="48"/>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23</c:v>
                </c:pt>
                <c:pt idx="12">
                  <c:v>68</c:v>
                </c:pt>
                <c:pt idx="13">
                  <c:v>135</c:v>
                </c:pt>
                <c:pt idx="14">
                  <c:v>202</c:v>
                </c:pt>
                <c:pt idx="15">
                  <c:v>224</c:v>
                </c:pt>
                <c:pt idx="16">
                  <c:v>445</c:v>
                </c:pt>
                <c:pt idx="17">
                  <c:v>42</c:v>
                </c:pt>
                <c:pt idx="18">
                  <c:v>50</c:v>
                </c:pt>
                <c:pt idx="19">
                  <c:v>61</c:v>
                </c:pt>
                <c:pt idx="20">
                  <c:v>77</c:v>
                </c:pt>
                <c:pt idx="21">
                  <c:v>89</c:v>
                </c:pt>
                <c:pt idx="22">
                  <c:v>97</c:v>
                </c:pt>
                <c:pt idx="23">
                  <c:v>108</c:v>
                </c:pt>
                <c:pt idx="24">
                  <c:v>124</c:v>
                </c:pt>
                <c:pt idx="25">
                  <c:v>143</c:v>
                </c:pt>
                <c:pt idx="26">
                  <c:v>148</c:v>
                </c:pt>
                <c:pt idx="27">
                  <c:v>156</c:v>
                </c:pt>
                <c:pt idx="28">
                  <c:v>182</c:v>
                </c:pt>
                <c:pt idx="29">
                  <c:v>200</c:v>
                </c:pt>
                <c:pt idx="30">
                  <c:v>223</c:v>
                </c:pt>
                <c:pt idx="31">
                  <c:v>333</c:v>
                </c:pt>
                <c:pt idx="32">
                  <c:v>563</c:v>
                </c:pt>
                <c:pt idx="33">
                  <c:v>827</c:v>
                </c:pt>
              </c:numCache>
            </c:numRef>
          </c:xVal>
          <c:yVal>
            <c:numRef>
              <c:f>Sheet1!$C$2:$C$49</c:f>
              <c:numCache>
                <c:formatCode>General</c:formatCode>
                <c:ptCount val="48"/>
                <c:pt idx="11">
                  <c:v>66</c:v>
                </c:pt>
                <c:pt idx="12">
                  <c:v>88</c:v>
                </c:pt>
                <c:pt idx="13">
                  <c:v>92</c:v>
                </c:pt>
                <c:pt idx="14">
                  <c:v>95</c:v>
                </c:pt>
                <c:pt idx="15">
                  <c:v>97</c:v>
                </c:pt>
                <c:pt idx="16">
                  <c:v>99.4</c:v>
                </c:pt>
              </c:numCache>
            </c:numRef>
          </c:yVal>
          <c:smooth val="1"/>
        </c:ser>
        <c:ser>
          <c:idx val="2"/>
          <c:order val="2"/>
          <c:tx>
            <c:strRef>
              <c:f>Sheet1!$D$1</c:f>
              <c:strCache>
                <c:ptCount val="1"/>
                <c:pt idx="0">
                  <c:v>Tensorflow on Spark</c:v>
                </c:pt>
              </c:strCache>
            </c:strRef>
          </c:tx>
          <c:marker>
            <c:symbol val="none"/>
          </c:marker>
          <c:xVal>
            <c:numRef>
              <c:f>Sheet1!$A$2:$A$49</c:f>
              <c:numCache>
                <c:formatCode>General</c:formatCode>
                <c:ptCount val="48"/>
                <c:pt idx="0">
                  <c:v>34.26</c:v>
                </c:pt>
                <c:pt idx="1">
                  <c:v>50.331000000000003</c:v>
                </c:pt>
                <c:pt idx="2">
                  <c:v>65.277000000000001</c:v>
                </c:pt>
                <c:pt idx="3">
                  <c:v>94.578999999999994</c:v>
                </c:pt>
                <c:pt idx="4">
                  <c:v>123</c:v>
                </c:pt>
                <c:pt idx="5">
                  <c:v>167</c:v>
                </c:pt>
                <c:pt idx="6">
                  <c:v>224</c:v>
                </c:pt>
                <c:pt idx="7">
                  <c:v>253</c:v>
                </c:pt>
                <c:pt idx="8">
                  <c:v>310</c:v>
                </c:pt>
                <c:pt idx="9">
                  <c:v>439</c:v>
                </c:pt>
                <c:pt idx="10">
                  <c:v>754</c:v>
                </c:pt>
                <c:pt idx="11">
                  <c:v>23</c:v>
                </c:pt>
                <c:pt idx="12">
                  <c:v>68</c:v>
                </c:pt>
                <c:pt idx="13">
                  <c:v>135</c:v>
                </c:pt>
                <c:pt idx="14">
                  <c:v>202</c:v>
                </c:pt>
                <c:pt idx="15">
                  <c:v>224</c:v>
                </c:pt>
                <c:pt idx="16">
                  <c:v>445</c:v>
                </c:pt>
                <c:pt idx="17">
                  <c:v>42</c:v>
                </c:pt>
                <c:pt idx="18">
                  <c:v>50</c:v>
                </c:pt>
                <c:pt idx="19">
                  <c:v>61</c:v>
                </c:pt>
                <c:pt idx="20">
                  <c:v>77</c:v>
                </c:pt>
                <c:pt idx="21">
                  <c:v>89</c:v>
                </c:pt>
                <c:pt idx="22">
                  <c:v>97</c:v>
                </c:pt>
                <c:pt idx="23">
                  <c:v>108</c:v>
                </c:pt>
                <c:pt idx="24">
                  <c:v>124</c:v>
                </c:pt>
                <c:pt idx="25">
                  <c:v>143</c:v>
                </c:pt>
                <c:pt idx="26">
                  <c:v>148</c:v>
                </c:pt>
                <c:pt idx="27">
                  <c:v>156</c:v>
                </c:pt>
                <c:pt idx="28">
                  <c:v>182</c:v>
                </c:pt>
                <c:pt idx="29">
                  <c:v>200</c:v>
                </c:pt>
                <c:pt idx="30">
                  <c:v>223</c:v>
                </c:pt>
                <c:pt idx="31">
                  <c:v>333</c:v>
                </c:pt>
                <c:pt idx="32">
                  <c:v>563</c:v>
                </c:pt>
                <c:pt idx="33">
                  <c:v>827</c:v>
                </c:pt>
              </c:numCache>
            </c:numRef>
          </c:xVal>
          <c:yVal>
            <c:numRef>
              <c:f>Sheet1!$D$2:$D$49</c:f>
              <c:numCache>
                <c:formatCode>General</c:formatCode>
                <c:ptCount val="48"/>
                <c:pt idx="17">
                  <c:v>52</c:v>
                </c:pt>
                <c:pt idx="18">
                  <c:v>68</c:v>
                </c:pt>
                <c:pt idx="19">
                  <c:v>65</c:v>
                </c:pt>
                <c:pt idx="20">
                  <c:v>56</c:v>
                </c:pt>
                <c:pt idx="21">
                  <c:v>73</c:v>
                </c:pt>
                <c:pt idx="22">
                  <c:v>65</c:v>
                </c:pt>
                <c:pt idx="23">
                  <c:v>55</c:v>
                </c:pt>
                <c:pt idx="24">
                  <c:v>80</c:v>
                </c:pt>
                <c:pt idx="25">
                  <c:v>82</c:v>
                </c:pt>
                <c:pt idx="26">
                  <c:v>89</c:v>
                </c:pt>
                <c:pt idx="27">
                  <c:v>89</c:v>
                </c:pt>
                <c:pt idx="28">
                  <c:v>92</c:v>
                </c:pt>
                <c:pt idx="29">
                  <c:v>92.5</c:v>
                </c:pt>
                <c:pt idx="30">
                  <c:v>93</c:v>
                </c:pt>
                <c:pt idx="31">
                  <c:v>94</c:v>
                </c:pt>
                <c:pt idx="32">
                  <c:v>95</c:v>
                </c:pt>
                <c:pt idx="33">
                  <c:v>95.6</c:v>
                </c:pt>
              </c:numCache>
            </c:numRef>
          </c:yVal>
          <c:smooth val="1"/>
        </c:ser>
        <c:dLbls>
          <c:showLegendKey val="0"/>
          <c:showVal val="0"/>
          <c:showCatName val="0"/>
          <c:showSerName val="0"/>
          <c:showPercent val="0"/>
          <c:showBubbleSize val="0"/>
        </c:dLbls>
        <c:axId val="48812800"/>
        <c:axId val="48814336"/>
      </c:scatterChart>
      <c:valAx>
        <c:axId val="48812800"/>
        <c:scaling>
          <c:orientation val="minMax"/>
          <c:min val="0"/>
        </c:scaling>
        <c:delete val="0"/>
        <c:axPos val="b"/>
        <c:numFmt formatCode="General" sourceLinked="1"/>
        <c:majorTickMark val="out"/>
        <c:minorTickMark val="none"/>
        <c:tickLblPos val="nextTo"/>
        <c:crossAx val="48814336"/>
        <c:crosses val="autoZero"/>
        <c:crossBetween val="midCat"/>
      </c:valAx>
      <c:valAx>
        <c:axId val="48814336"/>
        <c:scaling>
          <c:orientation val="minMax"/>
          <c:max val="100"/>
          <c:min val="20"/>
        </c:scaling>
        <c:delete val="0"/>
        <c:axPos val="l"/>
        <c:majorGridlines/>
        <c:numFmt formatCode="General" sourceLinked="1"/>
        <c:majorTickMark val="out"/>
        <c:minorTickMark val="none"/>
        <c:tickLblPos val="nextTo"/>
        <c:crossAx val="48812800"/>
        <c:crosses val="autoZero"/>
        <c:crossBetween val="midCat"/>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83CD6-C89D-4CF4-8CCC-42EA92E426EE}" type="datetimeFigureOut">
              <a:rPr lang="zh-CN" altLang="en-US" smtClean="0"/>
              <a:t>2016/8/2</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5A23-7211-4300-8212-860206C9BE2B}" type="slidenum">
              <a:rPr lang="zh-CN" altLang="en-US" smtClean="0"/>
              <a:t>‹#›</a:t>
            </a:fld>
            <a:endParaRPr lang="zh-CN" altLang="en-US"/>
          </a:p>
        </p:txBody>
      </p:sp>
    </p:spTree>
    <p:extLst>
      <p:ext uri="{BB962C8B-B14F-4D97-AF65-F5344CB8AC3E}">
        <p14:creationId xmlns:p14="http://schemas.microsoft.com/office/powerpoint/2010/main" val="166982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j-ea"/>
                <a:ea typeface="+mn-ea"/>
                <a:cs typeface="+mn-cs"/>
              </a:rPr>
              <a:t>We </a:t>
            </a:r>
            <a:r>
              <a:rPr lang="en-US" altLang="zh-CN" sz="1200" kern="1200" dirty="0" smtClean="0">
                <a:solidFill>
                  <a:schemeClr val="tx1"/>
                </a:solidFill>
                <a:effectLst/>
                <a:latin typeface="+mj-ea"/>
                <a:ea typeface="+mn-ea"/>
                <a:cs typeface="+mn-cs"/>
              </a:rPr>
              <a:t>have been using spark intensively in our security analytic project. </a:t>
            </a:r>
          </a:p>
          <a:p>
            <a:endParaRPr lang="en-US" altLang="zh-CN" sz="1200" kern="1200" dirty="0" smtClean="0">
              <a:solidFill>
                <a:schemeClr val="tx1"/>
              </a:solidFill>
              <a:effectLst/>
              <a:latin typeface="+mj-ea"/>
              <a:ea typeface="+mn-ea"/>
              <a:cs typeface="+mn-cs"/>
            </a:endParaRPr>
          </a:p>
          <a:p>
            <a:r>
              <a:rPr lang="en-US" altLang="zh-CN" sz="1200" kern="1200" dirty="0" smtClean="0">
                <a:solidFill>
                  <a:schemeClr val="tx1"/>
                </a:solidFill>
                <a:effectLst/>
                <a:latin typeface="+mj-ea"/>
                <a:ea typeface="+mn-ea"/>
                <a:cs typeface="+mn-cs"/>
              </a:rPr>
              <a:t>As deep learning is the hottest topic in recent several years, we wonder if we can apply deep learning into our security analytic project.</a:t>
            </a:r>
          </a:p>
          <a:p>
            <a:endParaRPr lang="en-US" altLang="zh-CN" sz="1200" kern="1200" dirty="0" smtClean="0">
              <a:solidFill>
                <a:schemeClr val="tx1"/>
              </a:solidFill>
              <a:effectLst/>
              <a:latin typeface="+mj-ea"/>
              <a:ea typeface="+mn-ea"/>
              <a:cs typeface="+mn-cs"/>
            </a:endParaRPr>
          </a:p>
          <a:p>
            <a:r>
              <a:rPr lang="en-US" altLang="zh-CN" sz="1200" kern="1200" dirty="0" smtClean="0">
                <a:solidFill>
                  <a:schemeClr val="tx1"/>
                </a:solidFill>
                <a:effectLst/>
                <a:latin typeface="+mj-ea"/>
                <a:ea typeface="+mn-ea"/>
                <a:cs typeface="+mn-cs"/>
              </a:rPr>
              <a:t>We have tried</a:t>
            </a:r>
            <a:r>
              <a:rPr lang="en-US" altLang="zh-CN" sz="1200" kern="1200" baseline="0" dirty="0" smtClean="0">
                <a:solidFill>
                  <a:schemeClr val="tx1"/>
                </a:solidFill>
                <a:effectLst/>
                <a:latin typeface="+mj-ea"/>
                <a:ea typeface="+mn-ea"/>
                <a:cs typeface="+mn-cs"/>
              </a:rPr>
              <a:t> </a:t>
            </a:r>
            <a:r>
              <a:rPr lang="en-US" altLang="zh-CN" sz="1200" kern="1200" dirty="0" smtClean="0">
                <a:solidFill>
                  <a:schemeClr val="tx1"/>
                </a:solidFill>
                <a:effectLst/>
                <a:latin typeface="+mj-ea"/>
                <a:ea typeface="+mn-ea"/>
                <a:cs typeface="+mn-cs"/>
              </a:rPr>
              <a:t>some deep learning on Spark frameworks and got some experience to share with everyone here. </a:t>
            </a:r>
          </a:p>
          <a:p>
            <a:endParaRPr lang="en-US" altLang="zh-CN" sz="1200" kern="1200" dirty="0" smtClean="0">
              <a:solidFill>
                <a:schemeClr val="tx1"/>
              </a:solidFill>
              <a:effectLst/>
              <a:latin typeface="+mj-ea"/>
              <a:ea typeface="+mn-ea"/>
              <a:cs typeface="+mn-cs"/>
            </a:endParaRPr>
          </a:p>
          <a:p>
            <a:r>
              <a:rPr lang="en-US" altLang="zh-CN" sz="1200" kern="1200" dirty="0" smtClean="0">
                <a:solidFill>
                  <a:schemeClr val="tx1"/>
                </a:solidFill>
                <a:effectLst/>
                <a:latin typeface="+mj-ea"/>
                <a:ea typeface="+mn-ea"/>
                <a:cs typeface="+mn-cs"/>
              </a:rPr>
              <a:t>So, today, my topic is “Which Is Deeper? Comparison of Deep Learning Frameworks on Spark”</a:t>
            </a:r>
            <a:endParaRPr lang="zh-CN" altLang="zh-CN" sz="1200" kern="1200" dirty="0" smtClean="0">
              <a:solidFill>
                <a:schemeClr val="tx1"/>
              </a:solidFill>
              <a:effectLst/>
              <a:latin typeface="+mj-ea"/>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a:t>
            </a:fld>
            <a:endParaRPr lang="zh-CN" altLang="en-US"/>
          </a:p>
        </p:txBody>
      </p:sp>
    </p:spTree>
    <p:extLst>
      <p:ext uri="{BB962C8B-B14F-4D97-AF65-F5344CB8AC3E}">
        <p14:creationId xmlns:p14="http://schemas.microsoft.com/office/powerpoint/2010/main" val="2682771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The second </a:t>
            </a:r>
            <a:r>
              <a:rPr lang="en-US" altLang="zh-CN" sz="1200" kern="1200" dirty="0" smtClean="0">
                <a:solidFill>
                  <a:schemeClr val="tx1"/>
                </a:solidFill>
                <a:effectLst/>
                <a:latin typeface="+mn-lt"/>
                <a:ea typeface="+mn-ea"/>
                <a:cs typeface="+mn-cs"/>
              </a:rPr>
              <a:t>framework is deep learning 4j released by Skymind from 2014.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According to their own introduction, it is an open-source, distributed deep-learning project in Java and Scala.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It’s generic deep learning framework and can run on spark.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computation model of DL4j is based on Map-Reduce but is an improved Map-Reduce: </a:t>
            </a:r>
            <a:r>
              <a:rPr lang="en-US" altLang="zh-CN" sz="1200" kern="1200" dirty="0" err="1" smtClean="0">
                <a:solidFill>
                  <a:schemeClr val="tx1"/>
                </a:solidFill>
                <a:effectLst/>
                <a:latin typeface="+mn-lt"/>
                <a:ea typeface="+mn-ea"/>
                <a:cs typeface="+mn-cs"/>
              </a:rPr>
              <a:t>IterativeReduce</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mitigates the disadvantages of map-reduce in the iterative computation.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implements strong SGD </a:t>
            </a:r>
            <a:r>
              <a:rPr lang="en-US" altLang="zh-CN" sz="1200" dirty="0" smtClean="0"/>
              <a:t>synchronization</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Parameter synchronization and broadcast happen in reduce side.</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11</a:t>
            </a:fld>
            <a:endParaRPr lang="zh-CN" altLang="en-US"/>
          </a:p>
        </p:txBody>
      </p:sp>
    </p:spTree>
    <p:extLst>
      <p:ext uri="{BB962C8B-B14F-4D97-AF65-F5344CB8AC3E}">
        <p14:creationId xmlns:p14="http://schemas.microsoft.com/office/powerpoint/2010/main" val="1585249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fill out this table. </a:t>
            </a:r>
            <a:r>
              <a:rPr lang="en-US" altLang="zh-CN" sz="1200" b="1" kern="1200" dirty="0" smtClean="0">
                <a:solidFill>
                  <a:schemeClr val="tx1"/>
                </a:solidFill>
                <a:effectLst/>
                <a:latin typeface="+mn-lt"/>
                <a:ea typeface="+mn-ea"/>
                <a:cs typeface="+mn-cs"/>
              </a:rPr>
              <a:t>Document</a:t>
            </a:r>
            <a:r>
              <a:rPr lang="en-US" altLang="zh-CN" sz="1200" kern="1200" dirty="0" smtClean="0">
                <a:solidFill>
                  <a:schemeClr val="tx1"/>
                </a:solidFill>
                <a:effectLst/>
                <a:latin typeface="+mn-lt"/>
                <a:ea typeface="+mn-ea"/>
                <a:cs typeface="+mn-cs"/>
              </a:rPr>
              <a:t>, no paper, all materials are in official website. The document is comprehensive, detailed but not so well organized. For non-expert of deep learning, it will incur confusions. DL4j consists of many independent components such as nd4j,nd4s but the relationships between them are not very clear. It’s little bit confuse for me to determine which components is must be. Actually, DLj4 introduce itself in</a:t>
            </a:r>
            <a:r>
              <a:rPr lang="en-US" altLang="zh-CN" sz="1200" kern="1200" baseline="0" dirty="0" smtClean="0">
                <a:solidFill>
                  <a:schemeClr val="tx1"/>
                </a:solidFill>
                <a:effectLst/>
                <a:latin typeface="+mn-lt"/>
                <a:ea typeface="+mn-ea"/>
                <a:cs typeface="+mn-cs"/>
              </a:rPr>
              <a:t> its </a:t>
            </a:r>
            <a:r>
              <a:rPr lang="en-US" altLang="zh-CN" sz="1200" kern="1200" dirty="0" smtClean="0">
                <a:solidFill>
                  <a:schemeClr val="tx1"/>
                </a:solidFill>
                <a:effectLst/>
                <a:latin typeface="+mn-lt"/>
                <a:ea typeface="+mn-ea"/>
                <a:cs typeface="+mn-cs"/>
              </a:rPr>
              <a:t>document as comprehensive but complex.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Installation</a:t>
            </a:r>
            <a:r>
              <a:rPr lang="en-US" altLang="zh-CN" sz="1200" kern="1200" dirty="0" smtClean="0">
                <a:solidFill>
                  <a:schemeClr val="tx1"/>
                </a:solidFill>
                <a:effectLst/>
                <a:latin typeface="+mn-lt"/>
                <a:ea typeface="+mn-ea"/>
                <a:cs typeface="+mn-cs"/>
              </a:rPr>
              <a:t>, need not to install and it provides pre-built version to run quickly. It’s so convenient here. </a:t>
            </a:r>
            <a:r>
              <a:rPr lang="en-US" altLang="zh-CN" sz="1200" b="1" kern="1200" dirty="0" smtClean="0">
                <a:solidFill>
                  <a:schemeClr val="tx1"/>
                </a:solidFill>
                <a:effectLst/>
                <a:latin typeface="+mn-lt"/>
                <a:ea typeface="+mn-ea"/>
                <a:cs typeface="+mn-cs"/>
              </a:rPr>
              <a:t>Example</a:t>
            </a:r>
            <a:r>
              <a:rPr lang="en-US" altLang="zh-CN" sz="1200" kern="1200" dirty="0" smtClean="0">
                <a:solidFill>
                  <a:schemeClr val="tx1"/>
                </a:solidFill>
                <a:effectLst/>
                <a:latin typeface="+mn-lt"/>
                <a:ea typeface="+mn-ea"/>
                <a:cs typeface="+mn-cs"/>
              </a:rPr>
              <a:t>, there are only three examples here and specify CDH5. I didn’t use cdh5. It could be run but still have some problems. For example, it cannot detect OpenBLAS even though I have installed it successfully. It affected the performance </a:t>
            </a:r>
            <a:r>
              <a:rPr lang="en-US" altLang="zh-CN" sz="1200" b="0" i="0" kern="1200" dirty="0" smtClean="0">
                <a:solidFill>
                  <a:schemeClr val="tx1"/>
                </a:solidFill>
                <a:effectLst/>
                <a:latin typeface="+mn-lt"/>
                <a:ea typeface="+mn-ea"/>
                <a:cs typeface="+mn-cs"/>
              </a:rPr>
              <a:t>seriously</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Interface</a:t>
            </a:r>
            <a:r>
              <a:rPr lang="en-US" altLang="zh-CN" sz="1200" kern="1200" dirty="0" smtClean="0">
                <a:solidFill>
                  <a:schemeClr val="tx1"/>
                </a:solidFill>
                <a:effectLst/>
                <a:latin typeface="+mn-lt"/>
                <a:ea typeface="+mn-ea"/>
                <a:cs typeface="+mn-cs"/>
              </a:rPr>
              <a:t>, Java scala and no SQL interface. [Click] </a:t>
            </a:r>
            <a:r>
              <a:rPr lang="en-US" altLang="zh-CN" sz="1200" b="1" kern="1200" dirty="0" smtClean="0">
                <a:solidFill>
                  <a:schemeClr val="tx1"/>
                </a:solidFill>
                <a:effectLst/>
                <a:latin typeface="+mn-lt"/>
                <a:ea typeface="+mn-ea"/>
                <a:cs typeface="+mn-cs"/>
              </a:rPr>
              <a:t>Model Encapsulation</a:t>
            </a:r>
            <a:r>
              <a:rPr lang="en-US" altLang="zh-CN" sz="1200" kern="1200" dirty="0" smtClean="0">
                <a:solidFill>
                  <a:schemeClr val="tx1"/>
                </a:solidFill>
                <a:effectLst/>
                <a:latin typeface="+mn-lt"/>
                <a:ea typeface="+mn-ea"/>
                <a:cs typeface="+mn-cs"/>
              </a:rPr>
              <a:t>, Layer. API is very well defined. User use it like this, define each network layer’s structure and set parameters. [Click] </a:t>
            </a:r>
            <a:r>
              <a:rPr lang="en-US" altLang="zh-CN" sz="1200" b="1" kern="1200" dirty="0" smtClean="0">
                <a:solidFill>
                  <a:schemeClr val="tx1"/>
                </a:solidFill>
                <a:effectLst/>
                <a:latin typeface="+mn-lt"/>
                <a:ea typeface="+mn-ea"/>
                <a:cs typeface="+mn-cs"/>
              </a:rPr>
              <a:t>Built-in Model</a:t>
            </a:r>
            <a:r>
              <a:rPr lang="en-US" altLang="zh-CN" sz="1200" kern="1200" dirty="0" smtClean="0">
                <a:solidFill>
                  <a:schemeClr val="tx1"/>
                </a:solidFill>
                <a:effectLst/>
                <a:latin typeface="+mn-lt"/>
                <a:ea typeface="+mn-ea"/>
                <a:cs typeface="+mn-cs"/>
              </a:rPr>
              <a:t>, it provided most of mainstream DNN model. </a:t>
            </a:r>
            <a:r>
              <a:rPr lang="en-US" altLang="zh-CN" sz="1200" b="1" kern="1200" dirty="0" smtClean="0">
                <a:solidFill>
                  <a:schemeClr val="tx1"/>
                </a:solidFill>
                <a:effectLst/>
                <a:latin typeface="+mn-lt"/>
                <a:ea typeface="+mn-ea"/>
                <a:cs typeface="+mn-cs"/>
              </a:rPr>
              <a:t>Parallelism</a:t>
            </a:r>
            <a:r>
              <a:rPr lang="en-US" altLang="zh-CN" sz="1200" kern="1200" dirty="0" smtClean="0">
                <a:solidFill>
                  <a:schemeClr val="tx1"/>
                </a:solidFill>
                <a:effectLst/>
                <a:latin typeface="+mn-lt"/>
                <a:ea typeface="+mn-ea"/>
                <a:cs typeface="+mn-cs"/>
              </a:rPr>
              <a:t>, data parallelism. [Click] </a:t>
            </a:r>
            <a:r>
              <a:rPr lang="en-US" altLang="zh-CN" sz="1200" b="1" kern="1200" dirty="0" smtClean="0">
                <a:solidFill>
                  <a:schemeClr val="tx1"/>
                </a:solidFill>
                <a:effectLst/>
                <a:latin typeface="+mn-lt"/>
                <a:ea typeface="+mn-ea"/>
                <a:cs typeface="+mn-cs"/>
              </a:rPr>
              <a:t>Performance</a:t>
            </a:r>
            <a:r>
              <a:rPr lang="en-US" altLang="zh-CN" sz="1200" kern="1200" dirty="0" smtClean="0">
                <a:solidFill>
                  <a:schemeClr val="tx1"/>
                </a:solidFill>
                <a:effectLst/>
                <a:latin typeface="+mn-lt"/>
                <a:ea typeface="+mn-ea"/>
                <a:cs typeface="+mn-cs"/>
              </a:rPr>
              <a:t>, when Epochs finished fifty(50) times, the accuracy reaches the upper bound eighty-eight point</a:t>
            </a:r>
            <a:r>
              <a:rPr lang="en-US" altLang="zh-CN" sz="1200" kern="1200" baseline="0" dirty="0" smtClean="0">
                <a:solidFill>
                  <a:schemeClr val="tx1"/>
                </a:solidFill>
                <a:effectLst/>
                <a:latin typeface="+mn-lt"/>
                <a:ea typeface="+mn-ea"/>
                <a:cs typeface="+mn-cs"/>
              </a:rPr>
              <a:t> seven percent(</a:t>
            </a:r>
            <a:r>
              <a:rPr lang="en-US" altLang="zh-CN" sz="1200" kern="1200" dirty="0" smtClean="0">
                <a:solidFill>
                  <a:schemeClr val="tx1"/>
                </a:solidFill>
                <a:effectLst/>
                <a:latin typeface="+mn-lt"/>
                <a:ea typeface="+mn-ea"/>
                <a:cs typeface="+mn-cs"/>
              </a:rPr>
              <a:t>88.7%) and cost more than twenty one thousan</a:t>
            </a:r>
            <a:r>
              <a:rPr lang="en-US" altLang="zh-CN" sz="1200" kern="1200" baseline="0" dirty="0" smtClean="0">
                <a:solidFill>
                  <a:schemeClr val="tx1"/>
                </a:solidFill>
                <a:effectLst/>
                <a:latin typeface="+mn-lt"/>
                <a:ea typeface="+mn-ea"/>
                <a:cs typeface="+mn-cs"/>
              </a:rPr>
              <a:t>d(</a:t>
            </a:r>
            <a:r>
              <a:rPr lang="en-US" altLang="zh-CN" sz="1200" kern="1200" dirty="0" smtClean="0">
                <a:solidFill>
                  <a:schemeClr val="tx1"/>
                </a:solidFill>
                <a:effectLst/>
                <a:latin typeface="+mn-lt"/>
                <a:ea typeface="+mn-ea"/>
                <a:cs typeface="+mn-cs"/>
              </a:rPr>
              <a:t>21000) seconds. It’s really low efficiency compared with others. I need to mention here, the reason low efficiency may be caused</a:t>
            </a:r>
            <a:r>
              <a:rPr lang="en-US" altLang="zh-CN" sz="1200" kern="1200" baseline="0" dirty="0" smtClean="0">
                <a:solidFill>
                  <a:schemeClr val="tx1"/>
                </a:solidFill>
                <a:effectLst/>
                <a:latin typeface="+mn-lt"/>
                <a:ea typeface="+mn-ea"/>
                <a:cs typeface="+mn-cs"/>
              </a:rPr>
              <a:t> by </a:t>
            </a:r>
            <a:r>
              <a:rPr lang="en-US" altLang="zh-CN" sz="1200" kern="1200" dirty="0" smtClean="0">
                <a:solidFill>
                  <a:schemeClr val="tx1"/>
                </a:solidFill>
                <a:effectLst/>
                <a:latin typeface="+mn-lt"/>
                <a:ea typeface="+mn-ea"/>
                <a:cs typeface="+mn-cs"/>
              </a:rPr>
              <a:t>the OpenBLAS cannot be detected</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[Click] </a:t>
            </a:r>
            <a:r>
              <a:rPr lang="en-US" altLang="zh-CN" sz="1200" b="1" kern="1200" dirty="0" smtClean="0">
                <a:solidFill>
                  <a:schemeClr val="tx1"/>
                </a:solidFill>
                <a:effectLst/>
                <a:latin typeface="+mn-lt"/>
                <a:ea typeface="+mn-ea"/>
                <a:cs typeface="+mn-cs"/>
              </a:rPr>
              <a:t>Community vitality</a:t>
            </a:r>
            <a:r>
              <a:rPr lang="en-US" altLang="zh-CN" sz="1200" kern="1200" dirty="0" smtClean="0">
                <a:solidFill>
                  <a:schemeClr val="tx1"/>
                </a:solidFill>
                <a:effectLst/>
                <a:latin typeface="+mn-lt"/>
                <a:ea typeface="+mn-ea"/>
                <a:cs typeface="+mn-cs"/>
              </a:rPr>
              <a:t>, very good. There are many contributors. </a:t>
            </a:r>
            <a:r>
              <a:rPr lang="en-US" altLang="zh-CN" sz="1200" b="1" kern="1200" dirty="0" smtClean="0">
                <a:solidFill>
                  <a:schemeClr val="tx1"/>
                </a:solidFill>
                <a:effectLst/>
                <a:latin typeface="+mn-lt"/>
                <a:ea typeface="+mn-ea"/>
                <a:cs typeface="+mn-cs"/>
              </a:rPr>
              <a:t>Enterprise Support</a:t>
            </a:r>
            <a:r>
              <a:rPr lang="en-US" altLang="zh-CN" sz="1200" kern="1200" dirty="0" smtClean="0">
                <a:solidFill>
                  <a:schemeClr val="tx1"/>
                </a:solidFill>
                <a:effectLst/>
                <a:latin typeface="+mn-lt"/>
                <a:ea typeface="+mn-ea"/>
                <a:cs typeface="+mn-cs"/>
              </a:rPr>
              <a:t>, it have commercial version and most of contribution comes from Skymind. [Click] </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12</a:t>
            </a:fld>
            <a:endParaRPr lang="zh-CN" altLang="en-US"/>
          </a:p>
        </p:txBody>
      </p:sp>
    </p:spTree>
    <p:extLst>
      <p:ext uri="{BB962C8B-B14F-4D97-AF65-F5344CB8AC3E}">
        <p14:creationId xmlns:p14="http://schemas.microsoft.com/office/powerpoint/2010/main" val="460386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The third</a:t>
            </a:r>
            <a:r>
              <a:rPr lang="en-US" altLang="zh-CN" sz="1200" kern="1200" dirty="0" smtClean="0">
                <a:solidFill>
                  <a:schemeClr val="tx1"/>
                </a:solidFill>
                <a:effectLst/>
                <a:latin typeface="+mn-lt"/>
                <a:ea typeface="+mn-ea"/>
                <a:cs typeface="+mn-cs"/>
              </a:rPr>
              <a:t> framework is CaffeOnSpark released by Yahoo! from this year. </a:t>
            </a:r>
          </a:p>
          <a:p>
            <a:r>
              <a:rPr lang="en-US" altLang="zh-CN" sz="1200" kern="1200" dirty="0" smtClean="0">
                <a:solidFill>
                  <a:schemeClr val="tx1"/>
                </a:solidFill>
                <a:effectLst/>
                <a:latin typeface="+mn-lt"/>
                <a:ea typeface="+mn-ea"/>
                <a:cs typeface="+mn-cs"/>
              </a:rPr>
              <a:t>There was</a:t>
            </a:r>
            <a:r>
              <a:rPr lang="en-US" altLang="zh-CN" sz="1200" kern="1200" baseline="0" dirty="0" smtClean="0">
                <a:solidFill>
                  <a:schemeClr val="tx1"/>
                </a:solidFill>
                <a:effectLst/>
                <a:latin typeface="+mn-lt"/>
                <a:ea typeface="+mn-ea"/>
                <a:cs typeface="+mn-cs"/>
              </a:rPr>
              <a:t> also a talk about </a:t>
            </a:r>
            <a:r>
              <a:rPr lang="en-US" altLang="zh-CN" sz="1200" kern="1200" dirty="0" smtClean="0">
                <a:solidFill>
                  <a:schemeClr val="tx1"/>
                </a:solidFill>
                <a:effectLst/>
                <a:latin typeface="+mn-lt"/>
                <a:ea typeface="+mn-ea"/>
                <a:cs typeface="+mn-cs"/>
              </a:rPr>
              <a:t>CaffeOnSpark given</a:t>
            </a:r>
            <a:r>
              <a:rPr lang="en-US" altLang="zh-CN" sz="1200" kern="1200" baseline="0" dirty="0" smtClean="0">
                <a:solidFill>
                  <a:schemeClr val="tx1"/>
                </a:solidFill>
                <a:effectLst/>
                <a:latin typeface="+mn-lt"/>
                <a:ea typeface="+mn-ea"/>
                <a:cs typeface="+mn-cs"/>
              </a:rPr>
              <a:t> by Yahoo! in the first day of Spark Summit. </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According to their blog, they want to do this because they have a lot of business use deep learning include Flickr and Image Search. And they don’t want to build and maintain two clusters like this. So they want to integrate two into one like this.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architecture of CaffeOnSpark is peer-to-peer, no dedicated parameter server, as shown in this figure. </a:t>
            </a:r>
          </a:p>
          <a:p>
            <a:r>
              <a:rPr lang="en-US" altLang="zh-CN" sz="1200" kern="1200" dirty="0" smtClean="0">
                <a:solidFill>
                  <a:schemeClr val="tx1"/>
                </a:solidFill>
                <a:effectLst/>
                <a:latin typeface="+mn-lt"/>
                <a:ea typeface="+mn-ea"/>
                <a:cs typeface="+mn-cs"/>
              </a:rPr>
              <a:t>The parameter server is not in driver side but is </a:t>
            </a:r>
            <a:r>
              <a:rPr lang="en-US" altLang="zh-CN" sz="1200" kern="1200" dirty="0" err="1" smtClean="0">
                <a:solidFill>
                  <a:schemeClr val="tx1"/>
                </a:solidFill>
                <a:effectLst/>
                <a:latin typeface="+mn-lt"/>
                <a:ea typeface="+mn-ea"/>
                <a:cs typeface="+mn-cs"/>
              </a:rPr>
              <a:t>sharded</a:t>
            </a:r>
            <a:r>
              <a:rPr lang="en-US" altLang="zh-CN" sz="1200" kern="1200" dirty="0" smtClean="0">
                <a:solidFill>
                  <a:schemeClr val="tx1"/>
                </a:solidFill>
                <a:effectLst/>
                <a:latin typeface="+mn-lt"/>
                <a:ea typeface="+mn-ea"/>
                <a:cs typeface="+mn-cs"/>
              </a:rPr>
              <a:t> by nodes in the cluster. </a:t>
            </a:r>
          </a:p>
          <a:p>
            <a:r>
              <a:rPr lang="en-US" altLang="zh-CN" sz="1200" kern="1200" dirty="0" smtClean="0">
                <a:solidFill>
                  <a:schemeClr val="tx1"/>
                </a:solidFill>
                <a:effectLst/>
                <a:latin typeface="+mn-lt"/>
                <a:ea typeface="+mn-ea"/>
                <a:cs typeface="+mn-cs"/>
              </a:rPr>
              <a:t>Parameter synchronization between nodes is by TCP or </a:t>
            </a:r>
            <a:r>
              <a:rPr lang="en-US" altLang="zh-CN" sz="1200" kern="1200" dirty="0" err="1" smtClean="0">
                <a:solidFill>
                  <a:schemeClr val="tx1"/>
                </a:solidFill>
                <a:effectLst/>
                <a:latin typeface="+mn-lt"/>
                <a:ea typeface="+mn-ea"/>
                <a:cs typeface="+mn-cs"/>
              </a:rPr>
              <a:t>rmda</a:t>
            </a:r>
            <a:r>
              <a:rPr lang="en-US" altLang="zh-CN"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This picture gives an introduction of parameter synchronization process. </a:t>
            </a:r>
          </a:p>
          <a:p>
            <a:r>
              <a:rPr lang="en-US" altLang="zh-CN" sz="1200" kern="1200" dirty="0" smtClean="0">
                <a:solidFill>
                  <a:schemeClr val="tx1"/>
                </a:solidFill>
                <a:effectLst/>
                <a:latin typeface="+mn-lt"/>
                <a:ea typeface="+mn-ea"/>
                <a:cs typeface="+mn-cs"/>
              </a:rPr>
              <a:t>There are three worker nodes. Each node holds one copy of parameters and is only responsible for updating and synchronizing their own parts to peers. </a:t>
            </a:r>
          </a:p>
          <a:p>
            <a:r>
              <a:rPr lang="en-US" altLang="zh-CN" sz="1200" kern="1200" dirty="0" smtClean="0">
                <a:solidFill>
                  <a:schemeClr val="tx1"/>
                </a:solidFill>
                <a:effectLst/>
                <a:latin typeface="+mn-lt"/>
                <a:ea typeface="+mn-ea"/>
                <a:cs typeface="+mn-cs"/>
              </a:rPr>
              <a:t>The arrow direction indicates weights propagation and reverse direction means send back the gradients. </a:t>
            </a:r>
          </a:p>
          <a:p>
            <a:r>
              <a:rPr lang="en-US" altLang="zh-CN" sz="1200" kern="1200" dirty="0" smtClean="0">
                <a:solidFill>
                  <a:schemeClr val="tx1"/>
                </a:solidFill>
                <a:effectLst/>
                <a:latin typeface="+mn-lt"/>
                <a:ea typeface="+mn-ea"/>
                <a:cs typeface="+mn-cs"/>
              </a:rPr>
              <a:t>The SGD synchronization extent is strong.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is a differentiating feature for CaffeOnSpark: They</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use </a:t>
            </a:r>
            <a:r>
              <a:rPr lang="en-US" altLang="zh-CN" sz="1200" kern="1200" dirty="0" err="1" smtClean="0">
                <a:solidFill>
                  <a:schemeClr val="tx1"/>
                </a:solidFill>
                <a:effectLst/>
                <a:latin typeface="+mn-lt"/>
                <a:ea typeface="+mn-ea"/>
                <a:cs typeface="+mn-cs"/>
              </a:rPr>
              <a:t>allreduce</a:t>
            </a:r>
            <a:r>
              <a:rPr lang="en-US" altLang="zh-CN" sz="1200" kern="1200" dirty="0" smtClean="0">
                <a:solidFill>
                  <a:schemeClr val="tx1"/>
                </a:solidFill>
                <a:effectLst/>
                <a:latin typeface="+mn-lt"/>
                <a:ea typeface="+mn-ea"/>
                <a:cs typeface="+mn-cs"/>
              </a:rPr>
              <a:t> of MPI to synchronize parameter. And parameter synchronization between nodes support </a:t>
            </a:r>
            <a:r>
              <a:rPr lang="en-US" altLang="zh-CN" sz="1200" kern="1200" dirty="0" err="1" smtClean="0">
                <a:solidFill>
                  <a:schemeClr val="tx1"/>
                </a:solidFill>
                <a:effectLst/>
                <a:latin typeface="+mn-lt"/>
                <a:ea typeface="+mn-ea"/>
                <a:cs typeface="+mn-cs"/>
              </a:rPr>
              <a:t>infiniband</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13</a:t>
            </a:fld>
            <a:endParaRPr lang="zh-CN" altLang="en-US"/>
          </a:p>
        </p:txBody>
      </p:sp>
    </p:spTree>
    <p:extLst>
      <p:ext uri="{BB962C8B-B14F-4D97-AF65-F5344CB8AC3E}">
        <p14:creationId xmlns:p14="http://schemas.microsoft.com/office/powerpoint/2010/main" val="195135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Let's continue to fill out this table. </a:t>
            </a:r>
          </a:p>
          <a:p>
            <a:r>
              <a:rPr lang="en-US" altLang="zh-CN" sz="1200" b="1" kern="1200" dirty="0" smtClean="0">
                <a:solidFill>
                  <a:schemeClr val="tx1"/>
                </a:solidFill>
                <a:effectLst/>
                <a:latin typeface="+mn-lt"/>
                <a:ea typeface="+mn-ea"/>
                <a:cs typeface="+mn-cs"/>
              </a:rPr>
              <a:t>Document</a:t>
            </a:r>
            <a:r>
              <a:rPr lang="en-US" altLang="zh-CN" sz="1200" kern="1200" dirty="0" smtClean="0">
                <a:solidFill>
                  <a:schemeClr val="tx1"/>
                </a:solidFill>
                <a:effectLst/>
                <a:latin typeface="+mn-lt"/>
                <a:ea typeface="+mn-ea"/>
                <a:cs typeface="+mn-cs"/>
              </a:rPr>
              <a:t>, there is a blog to introduce this project but no implementation details. All the installation and usage are on the README of Github and README is relatively detailed. </a:t>
            </a:r>
          </a:p>
          <a:p>
            <a:r>
              <a:rPr lang="en-US" altLang="zh-CN" sz="1200" b="1" kern="1200" dirty="0" smtClean="0">
                <a:solidFill>
                  <a:schemeClr val="tx1"/>
                </a:solidFill>
                <a:effectLst/>
                <a:latin typeface="+mn-lt"/>
                <a:ea typeface="+mn-ea"/>
                <a:cs typeface="+mn-cs"/>
              </a:rPr>
              <a:t>Installation</a:t>
            </a:r>
            <a:r>
              <a:rPr lang="en-US" altLang="zh-CN" sz="1200" kern="1200" dirty="0" smtClean="0">
                <a:solidFill>
                  <a:schemeClr val="tx1"/>
                </a:solidFill>
                <a:effectLst/>
                <a:latin typeface="+mn-lt"/>
                <a:ea typeface="+mn-ea"/>
                <a:cs typeface="+mn-cs"/>
              </a:rPr>
              <a:t>, it’s inconvenient. User has to install all </a:t>
            </a:r>
            <a:r>
              <a:rPr lang="en-US" altLang="zh-CN" sz="1200" kern="1200" dirty="0" err="1" smtClean="0">
                <a:solidFill>
                  <a:schemeClr val="tx1"/>
                </a:solidFill>
                <a:effectLst/>
                <a:latin typeface="+mn-lt"/>
                <a:ea typeface="+mn-ea"/>
                <a:cs typeface="+mn-cs"/>
              </a:rPr>
              <a:t>Caffe’s</a:t>
            </a:r>
            <a:r>
              <a:rPr lang="en-US" altLang="zh-CN" sz="1200" kern="1200" dirty="0" smtClean="0">
                <a:solidFill>
                  <a:schemeClr val="tx1"/>
                </a:solidFill>
                <a:effectLst/>
                <a:latin typeface="+mn-lt"/>
                <a:ea typeface="+mn-ea"/>
                <a:cs typeface="+mn-cs"/>
              </a:rPr>
              <a:t> dependencies such as hdf5, boost even </a:t>
            </a:r>
            <a:r>
              <a:rPr lang="en-US" altLang="zh-CN" sz="1200" kern="1200" dirty="0" err="1" smtClean="0">
                <a:solidFill>
                  <a:schemeClr val="tx1"/>
                </a:solidFill>
                <a:effectLst/>
                <a:latin typeface="+mn-lt"/>
                <a:ea typeface="+mn-ea"/>
                <a:cs typeface="+mn-cs"/>
              </a:rPr>
              <a:t>opencv</a:t>
            </a:r>
            <a:r>
              <a:rPr lang="en-US" altLang="zh-CN" sz="1200" kern="1200" dirty="0" smtClean="0">
                <a:solidFill>
                  <a:schemeClr val="tx1"/>
                </a:solidFill>
                <a:effectLst/>
                <a:latin typeface="+mn-lt"/>
                <a:ea typeface="+mn-ea"/>
                <a:cs typeface="+mn-cs"/>
              </a:rPr>
              <a:t> which is an optional dependency. </a:t>
            </a:r>
          </a:p>
          <a:p>
            <a:r>
              <a:rPr lang="en-US" altLang="zh-CN" sz="1200" b="1" kern="1200" dirty="0" smtClean="0">
                <a:solidFill>
                  <a:schemeClr val="tx1"/>
                </a:solidFill>
                <a:effectLst/>
                <a:latin typeface="+mn-lt"/>
                <a:ea typeface="+mn-ea"/>
                <a:cs typeface="+mn-cs"/>
              </a:rPr>
              <a:t>Example</a:t>
            </a:r>
            <a:r>
              <a:rPr lang="en-US" altLang="zh-CN" sz="1200" kern="1200" dirty="0" smtClean="0">
                <a:solidFill>
                  <a:schemeClr val="tx1"/>
                </a:solidFill>
                <a:effectLst/>
                <a:latin typeface="+mn-lt"/>
                <a:ea typeface="+mn-ea"/>
                <a:cs typeface="+mn-cs"/>
              </a:rPr>
              <a:t>, only Cifar10 and MNIST. </a:t>
            </a:r>
          </a:p>
          <a:p>
            <a:r>
              <a:rPr lang="en-US" altLang="zh-CN" sz="1200" b="1" kern="1200" dirty="0" smtClean="0">
                <a:solidFill>
                  <a:schemeClr val="tx1"/>
                </a:solidFill>
                <a:effectLst/>
                <a:latin typeface="+mn-lt"/>
                <a:ea typeface="+mn-ea"/>
                <a:cs typeface="+mn-cs"/>
              </a:rPr>
              <a:t>Interface</a:t>
            </a:r>
            <a:r>
              <a:rPr lang="en-US" altLang="zh-CN" sz="1200" kern="1200" dirty="0" smtClean="0">
                <a:solidFill>
                  <a:schemeClr val="tx1"/>
                </a:solidFill>
                <a:effectLst/>
                <a:latin typeface="+mn-lt"/>
                <a:ea typeface="+mn-ea"/>
                <a:cs typeface="+mn-cs"/>
              </a:rPr>
              <a:t>, scala and python</a:t>
            </a:r>
          </a:p>
          <a:p>
            <a:r>
              <a:rPr lang="en-US" altLang="zh-CN" sz="1200" kern="1200" dirty="0" smtClean="0">
                <a:solidFill>
                  <a:schemeClr val="tx1"/>
                </a:solidFill>
                <a:effectLst/>
                <a:latin typeface="+mn-lt"/>
                <a:ea typeface="+mn-ea"/>
                <a:cs typeface="+mn-cs"/>
              </a:rPr>
              <a:t>[Click] </a:t>
            </a:r>
          </a:p>
          <a:p>
            <a:r>
              <a:rPr lang="en-US" altLang="zh-CN" sz="1200" b="1" kern="1200" dirty="0" smtClean="0">
                <a:solidFill>
                  <a:schemeClr val="tx1"/>
                </a:solidFill>
                <a:effectLst/>
                <a:latin typeface="+mn-lt"/>
                <a:ea typeface="+mn-ea"/>
                <a:cs typeface="+mn-cs"/>
              </a:rPr>
              <a:t>Model Encapsulation</a:t>
            </a:r>
            <a:r>
              <a:rPr lang="en-US" altLang="zh-CN" sz="1200" kern="1200" dirty="0" smtClean="0">
                <a:solidFill>
                  <a:schemeClr val="tx1"/>
                </a:solidFill>
                <a:effectLst/>
                <a:latin typeface="+mn-lt"/>
                <a:ea typeface="+mn-ea"/>
                <a:cs typeface="+mn-cs"/>
              </a:rPr>
              <a:t>, model. User just needs to set Caffe model’s path in </a:t>
            </a:r>
            <a:r>
              <a:rPr lang="en-US" altLang="zh-CN" sz="1200" kern="1200" dirty="0" err="1" smtClean="0">
                <a:solidFill>
                  <a:schemeClr val="tx1"/>
                </a:solidFill>
                <a:effectLst/>
                <a:latin typeface="+mn-lt"/>
                <a:ea typeface="+mn-ea"/>
                <a:cs typeface="+mn-cs"/>
              </a:rPr>
              <a:t>conf</a:t>
            </a:r>
            <a:r>
              <a:rPr lang="en-US" altLang="zh-CN" sz="1200" kern="1200" baseline="0" dirty="0" smtClean="0">
                <a:solidFill>
                  <a:schemeClr val="tx1"/>
                </a:solidFill>
                <a:effectLst/>
                <a:latin typeface="+mn-lt"/>
                <a:ea typeface="+mn-ea"/>
                <a:cs typeface="+mn-cs"/>
              </a:rPr>
              <a:t> then you can start to train model.</a:t>
            </a:r>
            <a:r>
              <a:rPr lang="en-US" altLang="zh-CN" sz="1200" kern="1200" dirty="0" smtClean="0">
                <a:solidFill>
                  <a:schemeClr val="tx1"/>
                </a:solidFill>
                <a:effectLst/>
                <a:latin typeface="+mn-lt"/>
                <a:ea typeface="+mn-ea"/>
                <a:cs typeface="+mn-cs"/>
              </a:rPr>
              <a:t> The encapsulation is very good. [Click] </a:t>
            </a:r>
          </a:p>
          <a:p>
            <a:r>
              <a:rPr lang="en-US" altLang="zh-CN" sz="1200" b="1" kern="1200" dirty="0" smtClean="0">
                <a:solidFill>
                  <a:schemeClr val="tx1"/>
                </a:solidFill>
                <a:effectLst/>
                <a:latin typeface="+mn-lt"/>
                <a:ea typeface="+mn-ea"/>
                <a:cs typeface="+mn-cs"/>
              </a:rPr>
              <a:t>Built-in Model</a:t>
            </a:r>
            <a:r>
              <a:rPr lang="en-US" altLang="zh-CN" sz="1200" kern="1200" dirty="0" smtClean="0">
                <a:solidFill>
                  <a:schemeClr val="tx1"/>
                </a:solidFill>
                <a:effectLst/>
                <a:latin typeface="+mn-lt"/>
                <a:ea typeface="+mn-ea"/>
                <a:cs typeface="+mn-cs"/>
              </a:rPr>
              <a:t>, all Caffe supported, just CNN. </a:t>
            </a:r>
          </a:p>
          <a:p>
            <a:r>
              <a:rPr lang="en-US" altLang="zh-CN" sz="1200" b="1" kern="1200" dirty="0" smtClean="0">
                <a:solidFill>
                  <a:schemeClr val="tx1"/>
                </a:solidFill>
                <a:effectLst/>
                <a:latin typeface="+mn-lt"/>
                <a:ea typeface="+mn-ea"/>
                <a:cs typeface="+mn-cs"/>
              </a:rPr>
              <a:t>Parallelism</a:t>
            </a:r>
            <a:r>
              <a:rPr lang="en-US" altLang="zh-CN" sz="1200" kern="1200" dirty="0" smtClean="0">
                <a:solidFill>
                  <a:schemeClr val="tx1"/>
                </a:solidFill>
                <a:effectLst/>
                <a:latin typeface="+mn-lt"/>
                <a:ea typeface="+mn-ea"/>
                <a:cs typeface="+mn-cs"/>
              </a:rPr>
              <a:t>, data parallelism</a:t>
            </a:r>
          </a:p>
          <a:p>
            <a:r>
              <a:rPr lang="en-US" altLang="zh-CN" sz="1200" kern="1200" dirty="0" smtClean="0">
                <a:solidFill>
                  <a:schemeClr val="tx1"/>
                </a:solidFill>
                <a:effectLst/>
                <a:latin typeface="+mn-lt"/>
                <a:ea typeface="+mn-ea"/>
                <a:cs typeface="+mn-cs"/>
              </a:rPr>
              <a:t>[Click] </a:t>
            </a:r>
          </a:p>
          <a:p>
            <a:r>
              <a:rPr lang="en-US" altLang="zh-CN" sz="1200" b="1" kern="1200" dirty="0" smtClean="0">
                <a:solidFill>
                  <a:schemeClr val="tx1"/>
                </a:solidFill>
                <a:effectLst/>
                <a:latin typeface="+mn-lt"/>
                <a:ea typeface="+mn-ea"/>
                <a:cs typeface="+mn-cs"/>
              </a:rPr>
              <a:t>Performance</a:t>
            </a:r>
            <a:r>
              <a:rPr lang="en-US" altLang="zh-CN" sz="1200" kern="1200" dirty="0" smtClean="0">
                <a:solidFill>
                  <a:schemeClr val="tx1"/>
                </a:solidFill>
                <a:effectLst/>
                <a:latin typeface="+mn-lt"/>
                <a:ea typeface="+mn-ea"/>
                <a:cs typeface="+mn-cs"/>
              </a:rPr>
              <a:t>. Same as SparkNet, the relation between time and iteration is linear. The accuracy is up to upper bound between one thousand</a:t>
            </a:r>
            <a:r>
              <a:rPr lang="en-US" altLang="zh-CN" sz="1200" kern="1200" baseline="0" dirty="0" smtClean="0">
                <a:solidFill>
                  <a:schemeClr val="tx1"/>
                </a:solidFill>
                <a:effectLst/>
                <a:latin typeface="+mn-lt"/>
                <a:ea typeface="+mn-ea"/>
                <a:cs typeface="+mn-cs"/>
              </a:rPr>
              <a:t>(1000)</a:t>
            </a:r>
            <a:r>
              <a:rPr lang="en-US" altLang="zh-CN" sz="1200" kern="1200" dirty="0" smtClean="0">
                <a:solidFill>
                  <a:schemeClr val="tx1"/>
                </a:solidFill>
                <a:effectLst/>
                <a:latin typeface="+mn-lt"/>
                <a:ea typeface="+mn-ea"/>
                <a:cs typeface="+mn-cs"/>
              </a:rPr>
              <a:t>and two thousand(2000) iterations. [Click] </a:t>
            </a:r>
          </a:p>
          <a:p>
            <a:r>
              <a:rPr lang="en-US" altLang="zh-CN" sz="1200" b="1" kern="1200" dirty="0" smtClean="0">
                <a:solidFill>
                  <a:schemeClr val="tx1"/>
                </a:solidFill>
                <a:effectLst/>
                <a:latin typeface="+mn-lt"/>
                <a:ea typeface="+mn-ea"/>
                <a:cs typeface="+mn-cs"/>
              </a:rPr>
              <a:t>Community vitality</a:t>
            </a:r>
            <a:r>
              <a:rPr lang="en-US" altLang="zh-CN" sz="1200" kern="1200" dirty="0" smtClean="0">
                <a:solidFill>
                  <a:schemeClr val="tx1"/>
                </a:solidFill>
                <a:effectLst/>
                <a:latin typeface="+mn-lt"/>
                <a:ea typeface="+mn-ea"/>
                <a:cs typeface="+mn-cs"/>
              </a:rPr>
              <a:t>, it’s not bad</a:t>
            </a:r>
            <a:r>
              <a:rPr lang="en-US" altLang="zh-CN" sz="1200" kern="1200" baseline="0" dirty="0" smtClean="0">
                <a:solidFill>
                  <a:schemeClr val="tx1"/>
                </a:solidFill>
                <a:effectLst/>
                <a:latin typeface="+mn-lt"/>
                <a:ea typeface="+mn-ea"/>
                <a:cs typeface="+mn-cs"/>
              </a:rPr>
              <a:t> and </a:t>
            </a:r>
            <a:r>
              <a:rPr lang="en-US" altLang="zh-CN" sz="1200" kern="1200" dirty="0" smtClean="0">
                <a:solidFill>
                  <a:schemeClr val="tx1"/>
                </a:solidFill>
                <a:effectLst/>
                <a:latin typeface="+mn-lt"/>
                <a:ea typeface="+mn-ea"/>
                <a:cs typeface="+mn-cs"/>
              </a:rPr>
              <a:t>between DL4j and SparkNet. </a:t>
            </a:r>
          </a:p>
          <a:p>
            <a:r>
              <a:rPr lang="en-US" altLang="zh-CN" sz="1200" b="1" kern="1200" dirty="0" smtClean="0">
                <a:solidFill>
                  <a:schemeClr val="tx1"/>
                </a:solidFill>
                <a:effectLst/>
                <a:latin typeface="+mn-lt"/>
                <a:ea typeface="+mn-ea"/>
                <a:cs typeface="+mn-cs"/>
              </a:rPr>
              <a:t>Enterprise Support</a:t>
            </a:r>
            <a:r>
              <a:rPr lang="en-US" altLang="zh-CN" sz="1200" kern="1200" dirty="0" smtClean="0">
                <a:solidFill>
                  <a:schemeClr val="tx1"/>
                </a:solidFill>
                <a:effectLst/>
                <a:latin typeface="+mn-lt"/>
                <a:ea typeface="+mn-ea"/>
                <a:cs typeface="+mn-cs"/>
              </a:rPr>
              <a:t>, no commercial version and it supported by Yahoo!.</a:t>
            </a:r>
            <a:endParaRPr lang="zh-CN"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14</a:t>
            </a:fld>
            <a:endParaRPr lang="zh-CN" altLang="en-US"/>
          </a:p>
        </p:txBody>
      </p:sp>
    </p:spTree>
    <p:extLst>
      <p:ext uri="{BB962C8B-B14F-4D97-AF65-F5344CB8AC3E}">
        <p14:creationId xmlns:p14="http://schemas.microsoft.com/office/powerpoint/2010/main" val="460386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The last one</a:t>
            </a:r>
            <a:r>
              <a:rPr lang="en-US" altLang="zh-CN" sz="1200" kern="1200" dirty="0" smtClean="0">
                <a:solidFill>
                  <a:schemeClr val="tx1"/>
                </a:solidFill>
                <a:effectLst/>
                <a:latin typeface="+mn-lt"/>
                <a:ea typeface="+mn-ea"/>
                <a:cs typeface="+mn-cs"/>
              </a:rPr>
              <a:t> is Tensorflow on Spark released by </a:t>
            </a:r>
            <a:r>
              <a:rPr lang="en-US" altLang="zh-CN" sz="1200" kern="1200" dirty="0" err="1" smtClean="0">
                <a:solidFill>
                  <a:schemeClr val="tx1"/>
                </a:solidFill>
                <a:effectLst/>
                <a:latin typeface="+mn-lt"/>
                <a:ea typeface="+mn-ea"/>
                <a:cs typeface="+mn-cs"/>
              </a:rPr>
              <a:t>Arimo</a:t>
            </a:r>
            <a:r>
              <a:rPr lang="en-US" altLang="zh-CN" sz="1200" kern="1200" dirty="0" smtClean="0">
                <a:solidFill>
                  <a:schemeClr val="tx1"/>
                </a:solidFill>
                <a:effectLst/>
                <a:latin typeface="+mn-lt"/>
                <a:ea typeface="+mn-ea"/>
                <a:cs typeface="+mn-cs"/>
              </a:rPr>
              <a:t> from two thousand</a:t>
            </a:r>
            <a:r>
              <a:rPr lang="en-US" altLang="zh-CN" sz="1200" kern="1200" baseline="0" dirty="0" smtClean="0">
                <a:solidFill>
                  <a:schemeClr val="tx1"/>
                </a:solidFill>
                <a:effectLst/>
                <a:latin typeface="+mn-lt"/>
                <a:ea typeface="+mn-ea"/>
                <a:cs typeface="+mn-cs"/>
              </a:rPr>
              <a:t> fifteen</a:t>
            </a:r>
            <a:r>
              <a:rPr lang="en-US" altLang="zh-CN"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It’s a data-parallel </a:t>
            </a:r>
            <a:r>
              <a:rPr lang="en-US" altLang="zh-CN" sz="1200" kern="1200" dirty="0" err="1" smtClean="0">
                <a:solidFill>
                  <a:schemeClr val="tx1"/>
                </a:solidFill>
                <a:effectLst/>
                <a:latin typeface="+mn-lt"/>
                <a:ea typeface="+mn-ea"/>
                <a:cs typeface="+mn-cs"/>
              </a:rPr>
              <a:t>downpourSGD</a:t>
            </a:r>
            <a:r>
              <a:rPr lang="en-US" altLang="zh-CN" sz="1200" kern="1200" dirty="0" smtClean="0">
                <a:solidFill>
                  <a:schemeClr val="tx1"/>
                </a:solidFill>
                <a:effectLst/>
                <a:latin typeface="+mn-lt"/>
                <a:ea typeface="+mn-ea"/>
                <a:cs typeface="+mn-cs"/>
              </a:rPr>
              <a:t> implementation on Spark.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It is strictly followed the asynchronous SGD in Jeff Dean’s paper.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It used centralized parameter server</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 weak SGD synchronization. </a:t>
            </a:r>
            <a:endParaRPr lang="zh-CN"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15</a:t>
            </a:fld>
            <a:endParaRPr lang="zh-CN" altLang="en-US"/>
          </a:p>
        </p:txBody>
      </p:sp>
    </p:spTree>
    <p:extLst>
      <p:ext uri="{BB962C8B-B14F-4D97-AF65-F5344CB8AC3E}">
        <p14:creationId xmlns:p14="http://schemas.microsoft.com/office/powerpoint/2010/main" val="3038687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Continue to fill out this table, </a:t>
            </a:r>
            <a:r>
              <a:rPr lang="en-US" altLang="zh-CN" sz="1200" b="1" kern="1200" dirty="0" smtClean="0">
                <a:solidFill>
                  <a:schemeClr val="tx1"/>
                </a:solidFill>
                <a:effectLst/>
                <a:latin typeface="+mn-lt"/>
                <a:ea typeface="+mn-ea"/>
                <a:cs typeface="+mn-cs"/>
              </a:rPr>
              <a:t>document</a:t>
            </a:r>
            <a:r>
              <a:rPr lang="en-US" altLang="zh-CN" sz="1200" kern="1200" dirty="0" smtClean="0">
                <a:solidFill>
                  <a:schemeClr val="tx1"/>
                </a:solidFill>
                <a:effectLst/>
                <a:latin typeface="+mn-lt"/>
                <a:ea typeface="+mn-ea"/>
                <a:cs typeface="+mn-cs"/>
              </a:rPr>
              <a:t>, very simple, but have a blog, presentation slides and video of Spark Summit East.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Installation</a:t>
            </a:r>
            <a:r>
              <a:rPr lang="en-US" altLang="zh-CN" sz="1200" kern="1200" dirty="0" smtClean="0">
                <a:solidFill>
                  <a:schemeClr val="tx1"/>
                </a:solidFill>
                <a:effectLst/>
                <a:latin typeface="+mn-lt"/>
                <a:ea typeface="+mn-ea"/>
                <a:cs typeface="+mn-cs"/>
              </a:rPr>
              <a:t>, easy. User only need to install tornado and Tensorflow.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Example</a:t>
            </a:r>
            <a:r>
              <a:rPr lang="en-US" altLang="zh-CN" sz="1200" kern="1200" dirty="0" smtClean="0">
                <a:solidFill>
                  <a:schemeClr val="tx1"/>
                </a:solidFill>
                <a:effectLst/>
                <a:latin typeface="+mn-lt"/>
                <a:ea typeface="+mn-ea"/>
                <a:cs typeface="+mn-cs"/>
              </a:rPr>
              <a:t>, common examples only have MNIST. </a:t>
            </a:r>
            <a:r>
              <a:rPr lang="en-US" altLang="zh-CN" sz="1200" b="1" kern="1200" dirty="0" smtClean="0">
                <a:solidFill>
                  <a:schemeClr val="tx1"/>
                </a:solidFill>
                <a:effectLst/>
                <a:latin typeface="+mn-lt"/>
                <a:ea typeface="+mn-ea"/>
                <a:cs typeface="+mn-cs"/>
              </a:rPr>
              <a:t>Interface</a:t>
            </a:r>
            <a:r>
              <a:rPr lang="en-US" altLang="zh-CN" sz="1200" kern="1200" dirty="0" smtClean="0">
                <a:solidFill>
                  <a:schemeClr val="tx1"/>
                </a:solidFill>
                <a:effectLst/>
                <a:latin typeface="+mn-lt"/>
                <a:ea typeface="+mn-ea"/>
                <a:cs typeface="+mn-cs"/>
              </a:rPr>
              <a:t>, python and No SQL interface.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[Click]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Model Encapsulation</a:t>
            </a:r>
            <a:r>
              <a:rPr lang="en-US" altLang="zh-CN" sz="1200" kern="1200" dirty="0" smtClean="0">
                <a:solidFill>
                  <a:schemeClr val="tx1"/>
                </a:solidFill>
                <a:effectLst/>
                <a:latin typeface="+mn-lt"/>
                <a:ea typeface="+mn-ea"/>
                <a:cs typeface="+mn-cs"/>
              </a:rPr>
              <a:t>, Model/Layer. Because Tensorflow on Spark is based on Tensorflow, so it can be seamlessly integrated with </a:t>
            </a:r>
            <a:r>
              <a:rPr lang="en-US" altLang="zh-CN" sz="1200" kern="1200" dirty="0" err="1" smtClean="0">
                <a:solidFill>
                  <a:schemeClr val="tx1"/>
                </a:solidFill>
                <a:effectLst/>
                <a:latin typeface="+mn-lt"/>
                <a:ea typeface="+mn-ea"/>
                <a:cs typeface="+mn-cs"/>
              </a:rPr>
              <a:t>Tensorflow's</a:t>
            </a:r>
            <a:r>
              <a:rPr lang="en-US" altLang="zh-CN" sz="1200" kern="1200" dirty="0" smtClean="0">
                <a:solidFill>
                  <a:schemeClr val="tx1"/>
                </a:solidFill>
                <a:effectLst/>
                <a:latin typeface="+mn-lt"/>
                <a:ea typeface="+mn-ea"/>
                <a:cs typeface="+mn-cs"/>
              </a:rPr>
              <a:t> model. If the user is familiar with Tensorflow, you can also use the Tensorflow’ API to generate the model. [Click] </a:t>
            </a: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Built-in Model</a:t>
            </a:r>
            <a:r>
              <a:rPr lang="en-US" altLang="zh-CN" sz="1200" kern="1200" dirty="0" smtClean="0">
                <a:solidFill>
                  <a:schemeClr val="tx1"/>
                </a:solidFill>
                <a:effectLst/>
                <a:latin typeface="+mn-lt"/>
                <a:ea typeface="+mn-ea"/>
                <a:cs typeface="+mn-cs"/>
              </a:rPr>
              <a:t>, all Tensorflow supported model. </a:t>
            </a:r>
            <a:r>
              <a:rPr lang="en-US" altLang="zh-CN" sz="1200" b="1" kern="1200" dirty="0" smtClean="0">
                <a:solidFill>
                  <a:schemeClr val="tx1"/>
                </a:solidFill>
                <a:effectLst/>
                <a:latin typeface="+mn-lt"/>
                <a:ea typeface="+mn-ea"/>
                <a:cs typeface="+mn-cs"/>
              </a:rPr>
              <a:t>Parallelism</a:t>
            </a:r>
            <a:r>
              <a:rPr lang="en-US" altLang="zh-CN" sz="1200" kern="1200" dirty="0" smtClean="0">
                <a:solidFill>
                  <a:schemeClr val="tx1"/>
                </a:solidFill>
                <a:effectLst/>
                <a:latin typeface="+mn-lt"/>
                <a:ea typeface="+mn-ea"/>
                <a:cs typeface="+mn-cs"/>
              </a:rPr>
              <a:t>, data parallelism.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[Click] </a:t>
            </a:r>
            <a:r>
              <a:rPr lang="en-US" altLang="zh-CN" sz="1200" b="1" kern="1200" dirty="0" smtClean="0">
                <a:solidFill>
                  <a:schemeClr val="tx1"/>
                </a:solidFill>
                <a:effectLst/>
                <a:latin typeface="+mn-lt"/>
                <a:ea typeface="+mn-ea"/>
                <a:cs typeface="+mn-cs"/>
              </a:rPr>
              <a:t>Performance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When Epochs finished fifty(50) times, the accuracy reaches the upper bound nighty six</a:t>
            </a:r>
            <a:r>
              <a:rPr lang="en-US" altLang="zh-CN" sz="1200" kern="1200" baseline="0" dirty="0" smtClean="0">
                <a:solidFill>
                  <a:schemeClr val="tx1"/>
                </a:solidFill>
                <a:effectLst/>
                <a:latin typeface="+mn-lt"/>
                <a:ea typeface="+mn-ea"/>
                <a:cs typeface="+mn-cs"/>
              </a:rPr>
              <a:t> point seven percent(</a:t>
            </a:r>
            <a:r>
              <a:rPr lang="en-US" altLang="zh-CN" sz="1200" kern="1200" dirty="0" smtClean="0">
                <a:solidFill>
                  <a:schemeClr val="tx1"/>
                </a:solidFill>
                <a:effectLst/>
                <a:latin typeface="+mn-lt"/>
                <a:ea typeface="+mn-ea"/>
                <a:cs typeface="+mn-cs"/>
              </a:rPr>
              <a:t>96.7%) and cost more</a:t>
            </a:r>
            <a:r>
              <a:rPr lang="en-US" altLang="zh-CN" sz="1200" kern="1200" baseline="0" dirty="0" smtClean="0">
                <a:solidFill>
                  <a:schemeClr val="tx1"/>
                </a:solidFill>
                <a:effectLst/>
                <a:latin typeface="+mn-lt"/>
                <a:ea typeface="+mn-ea"/>
                <a:cs typeface="+mn-cs"/>
              </a:rPr>
              <a:t> than </a:t>
            </a:r>
            <a:r>
              <a:rPr lang="en-US" altLang="zh-CN" sz="1200" kern="1200" dirty="0" smtClean="0">
                <a:solidFill>
                  <a:schemeClr val="tx1"/>
                </a:solidFill>
                <a:effectLst/>
                <a:latin typeface="+mn-lt"/>
                <a:ea typeface="+mn-ea"/>
                <a:cs typeface="+mn-cs"/>
              </a:rPr>
              <a:t>two thousand</a:t>
            </a:r>
            <a:r>
              <a:rPr lang="en-US" altLang="zh-CN" sz="1200" kern="1200" baseline="0" dirty="0" smtClean="0">
                <a:solidFill>
                  <a:schemeClr val="tx1"/>
                </a:solidFill>
                <a:effectLst/>
                <a:latin typeface="+mn-lt"/>
                <a:ea typeface="+mn-ea"/>
                <a:cs typeface="+mn-cs"/>
              </a:rPr>
              <a:t> and six hundred (</a:t>
            </a:r>
            <a:r>
              <a:rPr lang="en-US" altLang="zh-CN" sz="1200" kern="1200" dirty="0" smtClean="0">
                <a:solidFill>
                  <a:schemeClr val="tx1"/>
                </a:solidFill>
                <a:effectLst/>
                <a:latin typeface="+mn-lt"/>
                <a:ea typeface="+mn-ea"/>
                <a:cs typeface="+mn-cs"/>
              </a:rPr>
              <a:t>2619) seconds. There is one thing need to be noticed: the relation between time and iteration has been already not linear. The performance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of this framework needs to be tested further.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[Click]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Community vitality</a:t>
            </a:r>
            <a:r>
              <a:rPr lang="en-US" altLang="zh-CN" sz="1200" kern="1200" dirty="0" smtClean="0">
                <a:solidFill>
                  <a:schemeClr val="tx1"/>
                </a:solidFill>
                <a:effectLst/>
                <a:latin typeface="+mn-lt"/>
                <a:ea typeface="+mn-ea"/>
                <a:cs typeface="+mn-cs"/>
              </a:rPr>
              <a:t>, its community is still in early stage. </a:t>
            </a:r>
            <a:r>
              <a:rPr lang="en-US" altLang="zh-CN" sz="1200" b="1" kern="1200" dirty="0" smtClean="0">
                <a:solidFill>
                  <a:schemeClr val="tx1"/>
                </a:solidFill>
                <a:effectLst/>
                <a:latin typeface="+mn-lt"/>
                <a:ea typeface="+mn-ea"/>
                <a:cs typeface="+mn-cs"/>
              </a:rPr>
              <a:t>Enterprise Support</a:t>
            </a:r>
            <a:r>
              <a:rPr lang="en-US" altLang="zh-CN" sz="1200" kern="1200" dirty="0" smtClean="0">
                <a:solidFill>
                  <a:schemeClr val="tx1"/>
                </a:solidFill>
                <a:effectLst/>
                <a:latin typeface="+mn-lt"/>
                <a:ea typeface="+mn-ea"/>
                <a:cs typeface="+mn-cs"/>
              </a:rPr>
              <a:t>, it has commercial version and supported by </a:t>
            </a:r>
            <a:r>
              <a:rPr lang="en-US" altLang="zh-CN" sz="1200" kern="1200" dirty="0" err="1" smtClean="0">
                <a:solidFill>
                  <a:schemeClr val="tx1"/>
                </a:solidFill>
                <a:effectLst/>
                <a:latin typeface="+mn-lt"/>
                <a:ea typeface="+mn-ea"/>
                <a:cs typeface="+mn-cs"/>
              </a:rPr>
              <a:t>Arimo</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[Today we just focused on these four frameworks. DeepDist and H2O sparkling water are not in today's content as DeepDist only support deep belief network and H2O sparkling water only provides high-level</a:t>
            </a:r>
            <a:r>
              <a:rPr lang="en-US" altLang="zh-CN" sz="1200" kern="1200" baseline="0" dirty="0" smtClean="0">
                <a:solidFill>
                  <a:schemeClr val="tx1"/>
                </a:solidFill>
                <a:effectLst/>
                <a:latin typeface="+mn-lt"/>
                <a:ea typeface="+mn-ea"/>
                <a:cs typeface="+mn-cs"/>
              </a:rPr>
              <a:t> abstraction </a:t>
            </a:r>
            <a:r>
              <a:rPr lang="en-US" altLang="zh-CN" sz="1200" kern="1200" dirty="0" smtClean="0">
                <a:solidFill>
                  <a:schemeClr val="tx1"/>
                </a:solidFill>
                <a:effectLst/>
                <a:latin typeface="+mn-lt"/>
                <a:ea typeface="+mn-ea"/>
                <a:cs typeface="+mn-cs"/>
              </a:rPr>
              <a:t>API; it’s not easy to implement a CNN model.]</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16</a:t>
            </a:fld>
            <a:endParaRPr lang="zh-CN" altLang="en-US"/>
          </a:p>
        </p:txBody>
      </p:sp>
    </p:spTree>
    <p:extLst>
      <p:ext uri="{BB962C8B-B14F-4D97-AF65-F5344CB8AC3E}">
        <p14:creationId xmlns:p14="http://schemas.microsoft.com/office/powerpoint/2010/main" val="460386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summarize the benchmark.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Our test environment is six</a:t>
            </a:r>
            <a:r>
              <a:rPr lang="en-US" altLang="zh-CN" sz="1200" kern="1200" baseline="0" dirty="0" smtClean="0">
                <a:solidFill>
                  <a:schemeClr val="tx1"/>
                </a:solidFill>
                <a:effectLst/>
                <a:latin typeface="+mn-lt"/>
                <a:ea typeface="+mn-ea"/>
                <a:cs typeface="+mn-cs"/>
              </a:rPr>
              <a:t> machines</a:t>
            </a:r>
            <a:r>
              <a:rPr lang="en-US" altLang="zh-CN" sz="1200" kern="1200" dirty="0" smtClean="0">
                <a:solidFill>
                  <a:schemeClr val="tx1"/>
                </a:solidFill>
                <a:effectLst/>
                <a:latin typeface="+mn-lt"/>
                <a:ea typeface="+mn-ea"/>
                <a:cs typeface="+mn-cs"/>
              </a:rPr>
              <a:t> cluster: One master and five slaves.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set executor memory to twenty</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 GB and set train model batch size to sixty four</a:t>
            </a:r>
            <a:r>
              <a:rPr lang="en-US" altLang="zh-CN" sz="1200" kern="1200" baseline="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64).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Look at this chart, we can see except DL4J, the accuracy of other frameworks quickly reach to upper bound.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And all accuracy is greater than nighty percent</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90%) except DL4J. The DL4J’s performance is much worse than other</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frameworks</a:t>
            </a:r>
            <a:r>
              <a:rPr lang="en-US" altLang="zh-CN" sz="1200" kern="1200" baseline="0" dirty="0" smtClean="0">
                <a:solidFill>
                  <a:schemeClr val="tx1"/>
                </a:solidFill>
                <a:effectLst/>
                <a:latin typeface="+mn-lt"/>
                <a:ea typeface="+mn-ea"/>
                <a:cs typeface="+mn-cs"/>
              </a:rPr>
              <a:t> and </a:t>
            </a:r>
            <a:r>
              <a:rPr lang="en-US" altLang="zh-CN" sz="1200" kern="1200" dirty="0" smtClean="0">
                <a:solidFill>
                  <a:schemeClr val="tx1"/>
                </a:solidFill>
                <a:effectLst/>
                <a:latin typeface="+mn-lt"/>
                <a:ea typeface="+mn-ea"/>
                <a:cs typeface="+mn-cs"/>
              </a:rPr>
              <a:t>accuracy upper bound is </a:t>
            </a:r>
            <a:r>
              <a:rPr lang="en-US" altLang="zh-CN" sz="1200" b="0" i="0" kern="1200" dirty="0" smtClean="0">
                <a:solidFill>
                  <a:schemeClr val="tx1"/>
                </a:solidFill>
                <a:effectLst/>
                <a:latin typeface="+mn-lt"/>
                <a:ea typeface="+mn-ea"/>
                <a:cs typeface="+mn-cs"/>
              </a:rPr>
              <a:t>below </a:t>
            </a:r>
            <a:r>
              <a:rPr lang="en-US" altLang="zh-CN" sz="1200" kern="1200" dirty="0" smtClean="0">
                <a:solidFill>
                  <a:schemeClr val="tx1"/>
                </a:solidFill>
                <a:effectLst/>
                <a:latin typeface="+mn-lt"/>
                <a:ea typeface="+mn-ea"/>
                <a:cs typeface="+mn-cs"/>
              </a:rPr>
              <a:t>nighty percent</a:t>
            </a:r>
            <a:r>
              <a:rPr lang="en-US" altLang="zh-CN" sz="120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90% [Click]</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17</a:t>
            </a:fld>
            <a:endParaRPr lang="zh-CN" altLang="en-US"/>
          </a:p>
        </p:txBody>
      </p:sp>
    </p:spTree>
    <p:extLst>
      <p:ext uri="{BB962C8B-B14F-4D97-AF65-F5344CB8AC3E}">
        <p14:creationId xmlns:p14="http://schemas.microsoft.com/office/powerpoint/2010/main" val="191310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these slides let’s remove DL4J.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From this chart we can see that different framework have different accuracy upper bound.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these three frameworks, </a:t>
            </a:r>
            <a:r>
              <a:rPr lang="en-US" altLang="zh-CN" sz="1200" kern="1200" dirty="0" err="1" smtClean="0">
                <a:solidFill>
                  <a:schemeClr val="tx1"/>
                </a:solidFill>
                <a:effectLst/>
                <a:latin typeface="+mn-lt"/>
                <a:ea typeface="+mn-ea"/>
                <a:cs typeface="+mn-cs"/>
              </a:rPr>
              <a:t>CaffeOnSpark’s</a:t>
            </a:r>
            <a:r>
              <a:rPr lang="en-US" altLang="zh-CN" sz="1200" kern="1200" dirty="0" smtClean="0">
                <a:solidFill>
                  <a:schemeClr val="tx1"/>
                </a:solidFill>
                <a:effectLst/>
                <a:latin typeface="+mn-lt"/>
                <a:ea typeface="+mn-ea"/>
                <a:cs typeface="+mn-cs"/>
              </a:rPr>
              <a:t> performance is best.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can reach the accuracy upper bound more quickly and have higher upper bound.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second is Tensorflow on Spark. We can observe the oscillation of accuracy from Tensorflow on Spark, which may be typical because of its asynchrony nature</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18</a:t>
            </a:fld>
            <a:endParaRPr lang="zh-CN" altLang="en-US"/>
          </a:p>
        </p:txBody>
      </p:sp>
    </p:spTree>
    <p:extLst>
      <p:ext uri="{BB962C8B-B14F-4D97-AF65-F5344CB8AC3E}">
        <p14:creationId xmlns:p14="http://schemas.microsoft.com/office/powerpoint/2010/main" val="1672953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Here we gave a complete summary;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summarize all scoring in one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can be seen, each framework has its good part, and also has its shortcomings.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Like I said before, it’s from a user and a developer point of views and just for reference. </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19</a:t>
            </a:fld>
            <a:endParaRPr lang="zh-CN" altLang="en-US"/>
          </a:p>
        </p:txBody>
      </p:sp>
    </p:spTree>
    <p:extLst>
      <p:ext uri="{BB962C8B-B14F-4D97-AF65-F5344CB8AC3E}">
        <p14:creationId xmlns:p14="http://schemas.microsoft.com/office/powerpoint/2010/main" val="460386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Conclusion. For industry, there are a lot of thing needs to do. </a:t>
            </a:r>
          </a:p>
          <a:p>
            <a:r>
              <a:rPr lang="en-US" altLang="zh-CN" sz="1200" b="1" kern="1200" dirty="0" smtClean="0">
                <a:solidFill>
                  <a:schemeClr val="tx1"/>
                </a:solidFill>
                <a:effectLst/>
                <a:latin typeface="+mn-lt"/>
                <a:ea typeface="+mn-ea"/>
                <a:cs typeface="+mn-cs"/>
              </a:rPr>
              <a:t>The first one </a:t>
            </a:r>
            <a:r>
              <a:rPr lang="en-US" altLang="zh-CN" sz="1200" kern="1200" dirty="0" smtClean="0">
                <a:solidFill>
                  <a:schemeClr val="tx1"/>
                </a:solidFill>
                <a:effectLst/>
                <a:latin typeface="+mn-lt"/>
                <a:ea typeface="+mn-ea"/>
                <a:cs typeface="+mn-cs"/>
              </a:rPr>
              <a:t>is model parallelism. We all know it’s difficult, but it should be done. </a:t>
            </a:r>
          </a:p>
          <a:p>
            <a:r>
              <a:rPr lang="en-US" altLang="zh-CN" sz="1200" b="1" kern="1200" dirty="0" smtClean="0">
                <a:solidFill>
                  <a:schemeClr val="tx1"/>
                </a:solidFill>
                <a:effectLst/>
                <a:latin typeface="+mn-lt"/>
                <a:ea typeface="+mn-ea"/>
                <a:cs typeface="+mn-cs"/>
              </a:rPr>
              <a:t>The second </a:t>
            </a:r>
            <a:r>
              <a:rPr lang="en-US" altLang="zh-CN" sz="1200" kern="1200" dirty="0" smtClean="0">
                <a:solidFill>
                  <a:schemeClr val="tx1"/>
                </a:solidFill>
                <a:effectLst/>
                <a:latin typeface="+mn-lt"/>
                <a:ea typeface="+mn-ea"/>
                <a:cs typeface="+mn-cs"/>
              </a:rPr>
              <a:t>is potential network congestion. As the model is larger and larger and the introduction of GPU, the data exchange between each node will dramatically increase. How to solve the potential network congestion is crucial for the future of a framework. </a:t>
            </a:r>
          </a:p>
          <a:p>
            <a:r>
              <a:rPr lang="en-US" altLang="zh-CN" sz="1200" b="1" kern="1200" dirty="0" smtClean="0">
                <a:solidFill>
                  <a:schemeClr val="tx1"/>
                </a:solidFill>
                <a:effectLst/>
                <a:latin typeface="+mn-lt"/>
                <a:ea typeface="+mn-ea"/>
                <a:cs typeface="+mn-cs"/>
              </a:rPr>
              <a:t>The last one </a:t>
            </a:r>
            <a:r>
              <a:rPr lang="en-US" altLang="zh-CN" sz="1200" kern="1200" dirty="0" smtClean="0">
                <a:solidFill>
                  <a:schemeClr val="tx1"/>
                </a:solidFill>
                <a:effectLst/>
                <a:latin typeface="+mn-lt"/>
                <a:ea typeface="+mn-ea"/>
                <a:cs typeface="+mn-cs"/>
              </a:rPr>
              <a:t>is development of each framework. Frankly speaking</a:t>
            </a:r>
            <a:r>
              <a:rPr lang="en-US" altLang="zh-CN" sz="1200" kern="1200" baseline="0" dirty="0" smtClean="0">
                <a:solidFill>
                  <a:schemeClr val="tx1"/>
                </a:solidFill>
                <a:effectLst/>
                <a:latin typeface="+mn-lt"/>
                <a:ea typeface="+mn-ea"/>
                <a:cs typeface="+mn-cs"/>
              </a:rPr>
              <a:t>, n</a:t>
            </a:r>
            <a:r>
              <a:rPr lang="en-US" altLang="zh-CN" sz="1200" kern="1200" dirty="0" smtClean="0">
                <a:solidFill>
                  <a:schemeClr val="tx1"/>
                </a:solidFill>
                <a:effectLst/>
                <a:latin typeface="+mn-lt"/>
                <a:ea typeface="+mn-ea"/>
                <a:cs typeface="+mn-cs"/>
              </a:rPr>
              <a:t>ow the entire deep learning on spark industry is in early-stage. There are a lot of things need to do to</a:t>
            </a:r>
            <a:r>
              <a:rPr lang="en-US" altLang="zh-CN" sz="1200" kern="1200" baseline="0" dirty="0" smtClean="0">
                <a:solidFill>
                  <a:schemeClr val="tx1"/>
                </a:solidFill>
                <a:effectLst/>
                <a:latin typeface="+mn-lt"/>
                <a:ea typeface="+mn-ea"/>
                <a:cs typeface="+mn-cs"/>
              </a:rPr>
              <a:t> improve and perfect the </a:t>
            </a:r>
            <a:r>
              <a:rPr lang="en-US" altLang="zh-CN" sz="1200" kern="1200" dirty="0" smtClean="0">
                <a:solidFill>
                  <a:schemeClr val="tx1"/>
                </a:solidFill>
                <a:effectLst/>
                <a:latin typeface="+mn-lt"/>
                <a:ea typeface="+mn-ea"/>
                <a:cs typeface="+mn-cs"/>
              </a:rPr>
              <a:t>framework.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our side, following are our future evaluation work. </a:t>
            </a:r>
          </a:p>
          <a:p>
            <a:r>
              <a:rPr lang="en-US" altLang="zh-CN" sz="1200" b="1" kern="1200" dirty="0" smtClean="0">
                <a:solidFill>
                  <a:schemeClr val="tx1"/>
                </a:solidFill>
                <a:effectLst/>
                <a:latin typeface="+mn-lt"/>
                <a:ea typeface="+mn-ea"/>
                <a:cs typeface="+mn-cs"/>
              </a:rPr>
              <a:t>The first one </a:t>
            </a:r>
            <a:r>
              <a:rPr lang="en-US" altLang="zh-CN" sz="1200" kern="1200" dirty="0" smtClean="0">
                <a:solidFill>
                  <a:schemeClr val="tx1"/>
                </a:solidFill>
                <a:effectLst/>
                <a:latin typeface="+mn-lt"/>
                <a:ea typeface="+mn-ea"/>
                <a:cs typeface="+mn-cs"/>
              </a:rPr>
              <a:t>is GPU related work.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didn't do too many GPU related work. The main reason is that Spark does not support GPU directly and GPU</a:t>
            </a:r>
            <a:r>
              <a:rPr lang="en-US" altLang="zh-CN" sz="1200" kern="1200" baseline="0" dirty="0" smtClean="0">
                <a:solidFill>
                  <a:schemeClr val="tx1"/>
                </a:solidFill>
                <a:effectLst/>
                <a:latin typeface="+mn-lt"/>
                <a:ea typeface="+mn-ea"/>
                <a:cs typeface="+mn-cs"/>
              </a:rPr>
              <a:t> is not databricks main focus</a:t>
            </a:r>
            <a:r>
              <a:rPr lang="en-US" altLang="zh-CN" sz="1200" kern="1200" dirty="0" smtClean="0">
                <a:solidFill>
                  <a:schemeClr val="tx1"/>
                </a:solidFill>
                <a:effectLst/>
                <a:latin typeface="+mn-lt"/>
                <a:ea typeface="+mn-ea"/>
                <a:cs typeface="+mn-cs"/>
              </a:rPr>
              <a:t>. GPU is  more suitable for </a:t>
            </a:r>
            <a:r>
              <a:rPr lang="en-US" altLang="zh-CN" sz="1200" kern="1200" baseline="0" dirty="0" smtClean="0">
                <a:solidFill>
                  <a:schemeClr val="tx1"/>
                </a:solidFill>
                <a:effectLst/>
                <a:latin typeface="+mn-lt"/>
                <a:ea typeface="+mn-ea"/>
                <a:cs typeface="+mn-cs"/>
              </a:rPr>
              <a:t>distributed </a:t>
            </a:r>
            <a:r>
              <a:rPr lang="en-US" altLang="zh-CN" sz="1200" kern="1200" baseline="0" dirty="0" err="1" smtClean="0">
                <a:solidFill>
                  <a:schemeClr val="tx1"/>
                </a:solidFill>
                <a:effectLst/>
                <a:latin typeface="+mn-lt"/>
                <a:ea typeface="+mn-ea"/>
                <a:cs typeface="+mn-cs"/>
              </a:rPr>
              <a:t>tensorflow</a:t>
            </a:r>
            <a:r>
              <a:rPr lang="en-US" altLang="zh-CN" sz="1200" kern="1200" baseline="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The second one </a:t>
            </a:r>
            <a:r>
              <a:rPr lang="en-US" altLang="zh-CN" sz="1200" kern="1200" dirty="0" smtClean="0">
                <a:solidFill>
                  <a:schemeClr val="tx1"/>
                </a:solidFill>
                <a:effectLst/>
                <a:latin typeface="+mn-lt"/>
                <a:ea typeface="+mn-ea"/>
                <a:cs typeface="+mn-cs"/>
              </a:rPr>
              <a:t>is SGD Synchronization. As mentioned before, different frameworks use different synchronization extent. But we still haven't made clear which is better. </a:t>
            </a:r>
            <a:r>
              <a:rPr lang="en-US" altLang="zh-CN" sz="1200" b="1" kern="1200" dirty="0" smtClean="0">
                <a:solidFill>
                  <a:schemeClr val="tx1"/>
                </a:solidFill>
                <a:effectLst/>
                <a:latin typeface="+mn-lt"/>
                <a:ea typeface="+mn-ea"/>
                <a:cs typeface="+mn-cs"/>
              </a:rPr>
              <a:t>In the same way, </a:t>
            </a:r>
            <a:r>
              <a:rPr lang="en-US" altLang="zh-CN" sz="1200" kern="1200" dirty="0" smtClean="0">
                <a:solidFill>
                  <a:schemeClr val="tx1"/>
                </a:solidFill>
                <a:effectLst/>
                <a:latin typeface="+mn-lt"/>
                <a:ea typeface="+mn-ea"/>
                <a:cs typeface="+mn-cs"/>
              </a:rPr>
              <a:t>we still don't know which architecture is better? Centralized or peer-to-peer, de-centralized. This two points</a:t>
            </a:r>
            <a:r>
              <a:rPr lang="en-US" altLang="zh-CN" sz="1200" kern="1200" baseline="0" dirty="0" smtClean="0">
                <a:solidFill>
                  <a:schemeClr val="tx1"/>
                </a:solidFill>
                <a:effectLst/>
                <a:latin typeface="+mn-lt"/>
                <a:ea typeface="+mn-ea"/>
                <a:cs typeface="+mn-cs"/>
              </a:rPr>
              <a:t> are not easy to prove in theory(</a:t>
            </a:r>
            <a:r>
              <a:rPr lang="en-US" altLang="zh-CN" sz="1200" kern="1200" dirty="0" err="1" smtClean="0">
                <a:solidFill>
                  <a:schemeClr val="tx1"/>
                </a:solidFill>
                <a:effectLst/>
                <a:latin typeface="+mn-lt"/>
                <a:ea typeface="+mn-ea"/>
                <a:cs typeface="+mn-cs"/>
              </a:rPr>
              <a:t>siri</a:t>
            </a:r>
            <a:r>
              <a:rPr lang="en-US" altLang="zh-CN" sz="1200" kern="1200" baseline="0" dirty="0" smtClean="0">
                <a:solidFill>
                  <a:schemeClr val="tx1"/>
                </a:solidFill>
                <a:effectLst/>
                <a:latin typeface="+mn-lt"/>
                <a:ea typeface="+mn-ea"/>
                <a:cs typeface="+mn-cs"/>
              </a:rPr>
              <a:t>)(From a theoretical point of view).</a:t>
            </a:r>
          </a:p>
          <a:p>
            <a:r>
              <a:rPr lang="en-US" altLang="zh-CN" sz="1200" kern="1200" dirty="0" smtClean="0">
                <a:solidFill>
                  <a:schemeClr val="tx1"/>
                </a:solidFill>
                <a:effectLst/>
                <a:latin typeface="+mn-lt"/>
                <a:ea typeface="+mn-ea"/>
                <a:cs typeface="+mn-cs"/>
              </a:rPr>
              <a:t>We still need</a:t>
            </a:r>
            <a:r>
              <a:rPr lang="en-US" altLang="zh-CN" sz="1200" kern="1200" baseline="0" dirty="0" smtClean="0">
                <a:solidFill>
                  <a:schemeClr val="tx1"/>
                </a:solidFill>
                <a:effectLst/>
                <a:latin typeface="+mn-lt"/>
                <a:ea typeface="+mn-ea"/>
                <a:cs typeface="+mn-cs"/>
              </a:rPr>
              <a:t> to find out a method to evaluate </a:t>
            </a:r>
            <a:r>
              <a:rPr lang="en-US" altLang="zh-CN" sz="1200" kern="1200" dirty="0" smtClean="0">
                <a:solidFill>
                  <a:schemeClr val="tx1"/>
                </a:solidFill>
                <a:effectLst/>
                <a:latin typeface="+mn-lt"/>
                <a:ea typeface="+mn-ea"/>
                <a:cs typeface="+mn-cs"/>
              </a:rPr>
              <a:t>which is better</a:t>
            </a:r>
            <a:r>
              <a:rPr lang="en-US" altLang="zh-CN" sz="1200" kern="1200" baseline="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The last one </a:t>
            </a:r>
            <a:r>
              <a:rPr lang="en-US" altLang="zh-CN" sz="1200" kern="1200" dirty="0" smtClean="0">
                <a:solidFill>
                  <a:schemeClr val="tx1"/>
                </a:solidFill>
                <a:effectLst/>
                <a:latin typeface="+mn-lt"/>
                <a:ea typeface="+mn-ea"/>
                <a:cs typeface="+mn-cs"/>
              </a:rPr>
              <a:t>is scalability. About scalability, it’s crucial for cluster scale-out. We didn't do too much work here but we have found some frameworks have problem in this area.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That’s all we need to do next phase. Ok,</a:t>
            </a:r>
            <a:r>
              <a:rPr lang="en-US" altLang="zh-CN" sz="1200" kern="1200" baseline="0" dirty="0" smtClean="0">
                <a:solidFill>
                  <a:schemeClr val="tx1"/>
                </a:solidFill>
                <a:effectLst/>
                <a:latin typeface="+mn-lt"/>
                <a:ea typeface="+mn-ea"/>
                <a:cs typeface="+mn-cs"/>
              </a:rPr>
              <a:t> that’s all, thank you.</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20</a:t>
            </a:fld>
            <a:endParaRPr lang="zh-CN" altLang="en-US"/>
          </a:p>
        </p:txBody>
      </p:sp>
    </p:spTree>
    <p:extLst>
      <p:ext uri="{BB962C8B-B14F-4D97-AF65-F5344CB8AC3E}">
        <p14:creationId xmlns:p14="http://schemas.microsoft.com/office/powerpoint/2010/main" val="386939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4238" y="166688"/>
            <a:ext cx="6096000" cy="3429000"/>
          </a:xfrm>
        </p:spPr>
      </p:sp>
      <p:sp>
        <p:nvSpPr>
          <p:cNvPr id="3" name="Notes Placeholder 2"/>
          <p:cNvSpPr>
            <a:spLocks noGrp="1"/>
          </p:cNvSpPr>
          <p:nvPr>
            <p:ph type="body" idx="1"/>
          </p:nvPr>
        </p:nvSpPr>
        <p:spPr>
          <a:xfrm>
            <a:off x="685800" y="801858"/>
            <a:ext cx="5486400" cy="7656342"/>
          </a:xfrm>
        </p:spPr>
        <p:txBody>
          <a:bodyPr/>
          <a:lstStyle/>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2</a:t>
            </a:fld>
            <a:endParaRPr lang="zh-CN" altLang="en-US"/>
          </a:p>
        </p:txBody>
      </p:sp>
    </p:spTree>
    <p:extLst>
      <p:ext uri="{BB962C8B-B14F-4D97-AF65-F5344CB8AC3E}">
        <p14:creationId xmlns:p14="http://schemas.microsoft.com/office/powerpoint/2010/main" val="254274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Motivation. Let's see why industry wants to integrate these two technologies together.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deep learning, most use cases are used in single-machine.</a:t>
            </a:r>
          </a:p>
          <a:p>
            <a:r>
              <a:rPr lang="en-US" altLang="zh-CN" sz="1200" kern="1200" dirty="0" smtClean="0">
                <a:solidFill>
                  <a:schemeClr val="tx1"/>
                </a:solidFill>
                <a:effectLst/>
                <a:latin typeface="+mn-lt"/>
                <a:ea typeface="+mn-ea"/>
                <a:cs typeface="+mn-cs"/>
              </a:rPr>
              <a:t>Obviously, single-machine deep learning has limitations. One is low efficiency. User has to train a complicated model in several hours to even several days even though GPU is enabled. Another limitation is limited deep</a:t>
            </a:r>
            <a:r>
              <a:rPr lang="en-US" altLang="zh-CN" sz="1200" kern="1200" baseline="0" dirty="0" smtClean="0">
                <a:solidFill>
                  <a:schemeClr val="tx1"/>
                </a:solidFill>
                <a:effectLst/>
                <a:latin typeface="+mn-lt"/>
                <a:ea typeface="+mn-ea"/>
                <a:cs typeface="+mn-cs"/>
              </a:rPr>
              <a:t> learning </a:t>
            </a:r>
            <a:r>
              <a:rPr lang="en-US" altLang="zh-CN" sz="1200" kern="1200" dirty="0" smtClean="0">
                <a:solidFill>
                  <a:schemeClr val="tx1"/>
                </a:solidFill>
                <a:effectLst/>
                <a:latin typeface="+mn-lt"/>
                <a:ea typeface="+mn-ea"/>
                <a:cs typeface="+mn-cs"/>
              </a:rPr>
              <a:t>NN model capability. It’s hard to support billions of parameters for single-machine. Most of deep learning work has focused on training relatively small models on a single machine. So we think distributed deep learning is a right direction. Google just released the distributed version Tensorflow in April. </a:t>
            </a:r>
            <a:r>
              <a:rPr lang="en-US" altLang="zh-CN" sz="1100" kern="1200" dirty="0" smtClean="0">
                <a:solidFill>
                  <a:schemeClr val="tx1"/>
                </a:solidFill>
                <a:effectLst/>
                <a:latin typeface="+mn-lt"/>
                <a:ea typeface="+mn-ea"/>
                <a:cs typeface="+mn-cs"/>
              </a:rPr>
              <a:t>[Click]</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second motivation is there are several shortcomings for dedicated deep learning cluster. The first one is massive data movement. Look at this picture borrowed</a:t>
            </a:r>
            <a:r>
              <a:rPr lang="en-US" altLang="zh-CN" sz="1200" kern="1200" baseline="0" dirty="0" smtClean="0">
                <a:solidFill>
                  <a:schemeClr val="tx1"/>
                </a:solidFill>
                <a:effectLst/>
                <a:latin typeface="+mn-lt"/>
                <a:ea typeface="+mn-ea"/>
                <a:cs typeface="+mn-cs"/>
              </a:rPr>
              <a:t> from CaffeOnSpark</a:t>
            </a:r>
            <a:r>
              <a:rPr lang="en-US" altLang="zh-CN" sz="1200" kern="1200" dirty="0" smtClean="0">
                <a:solidFill>
                  <a:schemeClr val="tx1"/>
                </a:solidFill>
                <a:effectLst/>
                <a:latin typeface="+mn-lt"/>
                <a:ea typeface="+mn-ea"/>
                <a:cs typeface="+mn-cs"/>
              </a:rPr>
              <a:t>, there are two clusters. One is deep learning cluster, another is spark and hadoop cluster. Now we want to use deep learning cluster to analyze the data stored in spark cluster, we have to load data from spark cluster into deep learning cluster, after training and calculation, send huge model back to spark cluster. The massive data movement is high time-consuming and network-consuming. The second shortcoming is high cluster maintenance cost, it is quite obvious. [Click]</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Based on the above reasons, industry started to combine deep learning and spark into an all-in-one solution. It could not only train complicated DNN model in a reasonable time, but also could let user use deep learning as same as using MLlib and GraphX without unnecessary data movement. It’s a truly all-in-one solution for comprehensive end-to-end big data analytics</a:t>
            </a:r>
            <a:endParaRPr lang="zh-CN"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3</a:t>
            </a:fld>
            <a:endParaRPr lang="zh-CN" altLang="en-US"/>
          </a:p>
        </p:txBody>
      </p:sp>
    </p:spTree>
    <p:extLst>
      <p:ext uri="{BB962C8B-B14F-4D97-AF65-F5344CB8AC3E}">
        <p14:creationId xmlns:p14="http://schemas.microsoft.com/office/powerpoint/2010/main" val="1497645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Distributed </a:t>
            </a:r>
            <a:r>
              <a:rPr lang="en-US" altLang="zh-CN" sz="1200" kern="1200" dirty="0" smtClean="0">
                <a:solidFill>
                  <a:schemeClr val="tx1"/>
                </a:solidFill>
                <a:effectLst/>
                <a:latin typeface="+mn-lt"/>
                <a:ea typeface="+mn-ea"/>
                <a:cs typeface="+mn-cs"/>
              </a:rPr>
              <a:t>deep learning is derived from paper of Jeff Dean in two thousand</a:t>
            </a:r>
            <a:r>
              <a:rPr lang="en-US" altLang="zh-CN" sz="1200" kern="1200" baseline="0" dirty="0" smtClean="0">
                <a:solidFill>
                  <a:schemeClr val="tx1"/>
                </a:solidFill>
                <a:effectLst/>
                <a:latin typeface="+mn-lt"/>
                <a:ea typeface="+mn-ea"/>
                <a:cs typeface="+mn-cs"/>
              </a:rPr>
              <a:t> twelve</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introduces two kinds of parallelism: model parallelism and data parallelism.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Model parallelism is very complicated. Look at the left picture, model is split into several parts, each worker only trains one part of model.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main problem is how to synchronize the model’s different parts. It would be a very complicated process. Now no deep learning on Spark framework has implemented model parallelism.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a:t>
            </a:r>
            <a:r>
              <a:rPr lang="en-US" altLang="zh-CN" sz="1200" kern="1200" baseline="0" dirty="0" smtClean="0">
                <a:solidFill>
                  <a:schemeClr val="tx1"/>
                </a:solidFill>
                <a:effectLst/>
                <a:latin typeface="+mn-lt"/>
                <a:ea typeface="+mn-ea"/>
                <a:cs typeface="+mn-cs"/>
              </a:rPr>
              <a:t> right figure is d</a:t>
            </a:r>
            <a:r>
              <a:rPr lang="en-US" altLang="zh-CN" sz="1200" kern="1200" dirty="0" smtClean="0">
                <a:solidFill>
                  <a:schemeClr val="tx1"/>
                </a:solidFill>
                <a:effectLst/>
                <a:latin typeface="+mn-lt"/>
                <a:ea typeface="+mn-ea"/>
                <a:cs typeface="+mn-cs"/>
              </a:rPr>
              <a:t>ata parallelism, it’s relatively easier. Model will not be split.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Each worker will maintain a complete model.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Now all deep learning on Spark frameworks use data parallelism. So it’s necessary to highlight the data parallelism.</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4</a:t>
            </a:fld>
            <a:endParaRPr lang="zh-CN" altLang="en-US"/>
          </a:p>
        </p:txBody>
      </p:sp>
    </p:spTree>
    <p:extLst>
      <p:ext uri="{BB962C8B-B14F-4D97-AF65-F5344CB8AC3E}">
        <p14:creationId xmlns:p14="http://schemas.microsoft.com/office/powerpoint/2010/main" val="352523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data parallelism, </a:t>
            </a:r>
            <a:r>
              <a:rPr lang="zh-CN" altLang="zh-CN" sz="1200" kern="1200" dirty="0" smtClean="0">
                <a:solidFill>
                  <a:schemeClr val="tx1"/>
                </a:solidFill>
                <a:effectLst/>
                <a:latin typeface="+mn-lt"/>
                <a:ea typeface="+mn-ea"/>
                <a:cs typeface="+mn-cs"/>
              </a:rPr>
              <a:t>model</a:t>
            </a:r>
            <a:r>
              <a:rPr lang="en-US" altLang="zh-CN" sz="1200" kern="1200" dirty="0" smtClean="0">
                <a:solidFill>
                  <a:schemeClr val="tx1"/>
                </a:solidFill>
                <a:effectLst/>
                <a:latin typeface="+mn-lt"/>
                <a:ea typeface="+mn-ea"/>
                <a:cs typeface="+mn-cs"/>
              </a:rPr>
              <a:t> is r</a:t>
            </a:r>
            <a:r>
              <a:rPr lang="zh-CN" altLang="zh-CN" sz="1200" kern="1200" dirty="0" smtClean="0">
                <a:solidFill>
                  <a:schemeClr val="tx1"/>
                </a:solidFill>
                <a:effectLst/>
                <a:latin typeface="+mn-lt"/>
                <a:ea typeface="+mn-ea"/>
                <a:cs typeface="+mn-cs"/>
              </a:rPr>
              <a:t>eplicate</a:t>
            </a:r>
            <a:r>
              <a:rPr lang="en-US" altLang="zh-CN" sz="1200" kern="1200" dirty="0" smtClean="0">
                <a:solidFill>
                  <a:schemeClr val="tx1"/>
                </a:solidFill>
                <a:effectLst/>
                <a:latin typeface="+mn-lt"/>
                <a:ea typeface="+mn-ea"/>
                <a:cs typeface="+mn-cs"/>
              </a:rPr>
              <a:t>d on worker node</a:t>
            </a:r>
            <a:r>
              <a:rPr lang="zh-CN" altLang="zh-CN" sz="1200" kern="1200" dirty="0" smtClean="0">
                <a:solidFill>
                  <a:schemeClr val="tx1"/>
                </a:solidFill>
                <a:effectLst/>
                <a:latin typeface="+mn-lt"/>
                <a:ea typeface="+mn-ea"/>
                <a:cs typeface="+mn-cs"/>
              </a:rPr>
              <a:t> across cluster. </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The training process just contains two repeating steps: </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the first step is to train each model replica with mini-batches in spark’s executor.</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Mini-batch is an iteration to train subset of data. </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The second step is to synchronize model parameters across cluster</a:t>
            </a:r>
            <a:r>
              <a:rPr lang="en-US" altLang="zh-CN"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step is quite straightforward but specific implementation could be different in following three aspects: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First difference is how parameters are combined.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User can just average the parameters or do some complicated math calculation.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Second difference is synchronization extent. There is an implementation in Jeff Dean’s paper, it’s called downpour SGD and its synchronization extent is weak </a:t>
            </a:r>
            <a:r>
              <a:rPr lang="en-US" altLang="zh-CN" sz="1200" kern="1200" baseline="0" dirty="0" smtClean="0">
                <a:solidFill>
                  <a:schemeClr val="tx1"/>
                </a:solidFill>
                <a:effectLst/>
                <a:latin typeface="+mn-lt"/>
                <a:ea typeface="+mn-ea"/>
                <a:cs typeface="+mn-cs"/>
              </a:rPr>
              <a:t>which</a:t>
            </a:r>
            <a:r>
              <a:rPr lang="en-US" altLang="zh-CN" sz="1200" kern="1200" dirty="0" smtClean="0">
                <a:solidFill>
                  <a:schemeClr val="tx1"/>
                </a:solidFill>
                <a:effectLst/>
                <a:latin typeface="+mn-lt"/>
                <a:ea typeface="+mn-ea"/>
                <a:cs typeface="+mn-cs"/>
              </a:rPr>
              <a:t> means in its implementation, fetching parameters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 updating parameters is asynchronous with training process on a </a:t>
            </a:r>
            <a:r>
              <a:rPr lang="zh-CN" altLang="zh-CN" sz="1200" kern="1200" dirty="0" smtClean="0">
                <a:solidFill>
                  <a:schemeClr val="tx1"/>
                </a:solidFill>
                <a:effectLst/>
                <a:latin typeface="+mn-lt"/>
                <a:ea typeface="+mn-ea"/>
                <a:cs typeface="+mn-cs"/>
              </a:rPr>
              <a:t>mini-batch</a:t>
            </a:r>
            <a:r>
              <a:rPr lang="en-US" altLang="zh-CN"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third difference is architecture of parameter server. Most implementation of distributed deep learning use centralized parameter server. It</a:t>
            </a:r>
            <a:r>
              <a:rPr lang="en-US" altLang="zh-CN" sz="1200" kern="1200" baseline="0" dirty="0" smtClean="0">
                <a:solidFill>
                  <a:schemeClr val="tx1"/>
                </a:solidFill>
                <a:effectLst/>
                <a:latin typeface="+mn-lt"/>
                <a:ea typeface="+mn-ea"/>
                <a:cs typeface="+mn-cs"/>
              </a:rPr>
              <a:t> dedicate for </a:t>
            </a:r>
            <a:r>
              <a:rPr lang="en-US" altLang="zh-CN" sz="1200" kern="1200" dirty="0" smtClean="0">
                <a:solidFill>
                  <a:schemeClr val="tx1"/>
                </a:solidFill>
                <a:effectLst/>
                <a:latin typeface="+mn-lt"/>
                <a:ea typeface="+mn-ea"/>
                <a:cs typeface="+mn-cs"/>
              </a:rPr>
              <a:t>fetching parameters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 updating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Another kind of architecture is peer-to-peer, decentralized parameter server. This kind of parameter server will be distributed on each worker node.</a:t>
            </a:r>
            <a:endParaRPr lang="zh-CN" altLang="zh-CN" sz="1200" kern="1200" dirty="0" smtClean="0">
              <a:solidFill>
                <a:schemeClr val="tx1"/>
              </a:solidFill>
              <a:effectLst/>
              <a:latin typeface="+mn-lt"/>
              <a:ea typeface="+mn-ea"/>
              <a:cs typeface="+mn-cs"/>
            </a:endParaRPr>
          </a:p>
          <a:p>
            <a:pPr lvl="0"/>
            <a:endParaRPr lang="en-US" altLang="zh-CN" dirty="0" smtClean="0"/>
          </a:p>
          <a:p>
            <a:pPr lvl="0"/>
            <a:endParaRPr lang="en-US" altLang="zh-CN" dirty="0" smtClean="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5</a:t>
            </a:fld>
            <a:endParaRPr lang="zh-CN" altLang="en-US"/>
          </a:p>
        </p:txBody>
      </p:sp>
    </p:spTree>
    <p:extLst>
      <p:ext uri="{BB962C8B-B14F-4D97-AF65-F5344CB8AC3E}">
        <p14:creationId xmlns:p14="http://schemas.microsoft.com/office/powerpoint/2010/main" val="46466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a:t>
            </a:r>
            <a:r>
              <a:rPr lang="en-US" altLang="zh-CN" sz="1200" kern="1200" dirty="0" smtClean="0">
                <a:solidFill>
                  <a:schemeClr val="tx1"/>
                </a:solidFill>
                <a:effectLst/>
                <a:latin typeface="+mn-lt"/>
                <a:ea typeface="+mn-ea"/>
                <a:cs typeface="+mn-cs"/>
              </a:rPr>
              <a:t>I listed most of mainstream deep learning on Spark framework.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Today we will just focus on the top four frameworks as the time</a:t>
            </a:r>
            <a:r>
              <a:rPr lang="en-US" altLang="zh-CN" sz="1200" kern="1200" baseline="0" dirty="0" smtClean="0">
                <a:solidFill>
                  <a:schemeClr val="tx1"/>
                </a:solidFill>
                <a:effectLst/>
                <a:latin typeface="+mn-lt"/>
                <a:ea typeface="+mn-ea"/>
                <a:cs typeface="+mn-cs"/>
              </a:rPr>
              <a:t> limitation</a:t>
            </a:r>
            <a:r>
              <a:rPr lang="en-US" altLang="zh-CN"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Who are these participants and how about their products? [Click]</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Now let’s start to look at these deep learning on spark frameworks one by one and make the choice - which is deeper?</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7</a:t>
            </a:fld>
            <a:endParaRPr lang="zh-CN" altLang="en-US"/>
          </a:p>
        </p:txBody>
      </p:sp>
    </p:spTree>
    <p:extLst>
      <p:ext uri="{BB962C8B-B14F-4D97-AF65-F5344CB8AC3E}">
        <p14:creationId xmlns:p14="http://schemas.microsoft.com/office/powerpoint/2010/main" val="352523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Before giving evaluation results, I need to give our evaluation criteria at first. We will evaluate each framework from five aspects. </a:t>
            </a:r>
            <a:r>
              <a:rPr lang="en-US" altLang="zh-CN" sz="1200" b="1" kern="1200" dirty="0" smtClean="0">
                <a:solidFill>
                  <a:schemeClr val="tx1"/>
                </a:solidFill>
                <a:effectLst/>
                <a:latin typeface="+mn-lt"/>
                <a:ea typeface="+mn-ea"/>
                <a:cs typeface="+mn-cs"/>
              </a:rPr>
              <a:t>The first aspect </a:t>
            </a:r>
            <a:r>
              <a:rPr lang="en-US" altLang="zh-CN" sz="1200" kern="1200" dirty="0" smtClean="0">
                <a:solidFill>
                  <a:schemeClr val="tx1"/>
                </a:solidFill>
                <a:effectLst/>
                <a:latin typeface="+mn-lt"/>
                <a:ea typeface="+mn-ea"/>
                <a:cs typeface="+mn-cs"/>
              </a:rPr>
              <a:t>is ease of getting started. When you start to touch a new technology, you certainly want to get started as soon as possible. There are three dimensions regarding determine how easily you can get started with this framework. The first one is documentation. The document here is any materials that can help the user to learn the framework, include paper, blog, slides, videos and so on. The second dimension is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installation. How installation automatic process will be? The third is whether it provide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detailed examples to help user quickly learn this framework.</a:t>
            </a:r>
            <a:r>
              <a:rPr lang="en-US" altLang="zh-CN" sz="1200" kern="1200" baseline="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The second aspect </a:t>
            </a:r>
            <a:r>
              <a:rPr lang="en-US" altLang="zh-CN" sz="1200" kern="1200" dirty="0" smtClean="0">
                <a:solidFill>
                  <a:schemeClr val="tx1"/>
                </a:solidFill>
                <a:effectLst/>
                <a:latin typeface="+mn-lt"/>
                <a:ea typeface="+mn-ea"/>
                <a:cs typeface="+mn-cs"/>
              </a:rPr>
              <a:t>is ease of use. Two dimensions are interface and model encapsulation extent. What programming language it used is not an evaluation criterion. I list it here just want to help user to make choice. If it could supports multi</a:t>
            </a:r>
            <a:r>
              <a:rPr lang="en-US" altLang="zh-CN" sz="1200" kern="1200" baseline="0" dirty="0" smtClean="0">
                <a:solidFill>
                  <a:schemeClr val="tx1"/>
                </a:solidFill>
                <a:effectLst/>
                <a:latin typeface="+mn-lt"/>
                <a:ea typeface="+mn-ea"/>
                <a:cs typeface="+mn-cs"/>
              </a:rPr>
              <a:t> languages </a:t>
            </a:r>
            <a:r>
              <a:rPr lang="en-US" altLang="zh-CN" sz="1200" kern="1200" dirty="0" smtClean="0">
                <a:solidFill>
                  <a:schemeClr val="tx1"/>
                </a:solidFill>
                <a:effectLst/>
                <a:latin typeface="+mn-lt"/>
                <a:ea typeface="+mn-ea"/>
                <a:cs typeface="+mn-cs"/>
              </a:rPr>
              <a:t>even</a:t>
            </a:r>
            <a:r>
              <a:rPr lang="en-US" altLang="zh-CN" sz="1200" kern="1200" baseline="0" dirty="0" smtClean="0">
                <a:solidFill>
                  <a:schemeClr val="tx1"/>
                </a:solidFill>
                <a:effectLst/>
                <a:latin typeface="+mn-lt"/>
                <a:ea typeface="+mn-ea"/>
                <a:cs typeface="+mn-cs"/>
              </a:rPr>
              <a:t> SQL</a:t>
            </a:r>
            <a:r>
              <a:rPr lang="en-US" altLang="zh-CN" sz="1200" kern="1200" dirty="0" smtClean="0">
                <a:solidFill>
                  <a:schemeClr val="tx1"/>
                </a:solidFill>
                <a:effectLst/>
                <a:latin typeface="+mn-lt"/>
                <a:ea typeface="+mn-ea"/>
                <a:cs typeface="+mn-cs"/>
              </a:rPr>
              <a:t>, it would be a big plus. </a:t>
            </a:r>
            <a:r>
              <a:rPr lang="en-US" altLang="zh-CN" sz="1200" b="1" kern="1200" dirty="0" smtClean="0">
                <a:solidFill>
                  <a:schemeClr val="tx1"/>
                </a:solidFill>
                <a:effectLst/>
                <a:latin typeface="+mn-lt"/>
                <a:ea typeface="+mn-ea"/>
                <a:cs typeface="+mn-cs"/>
              </a:rPr>
              <a:t>model encapsulation</a:t>
            </a:r>
            <a:r>
              <a:rPr lang="en-US" altLang="zh-CN" sz="1200" kern="1200" dirty="0" smtClean="0">
                <a:solidFill>
                  <a:schemeClr val="tx1"/>
                </a:solidFill>
                <a:effectLst/>
                <a:latin typeface="+mn-lt"/>
                <a:ea typeface="+mn-ea"/>
                <a:cs typeface="+mn-cs"/>
              </a:rPr>
              <a:t>. When we are using </a:t>
            </a:r>
            <a:r>
              <a:rPr lang="en-US" altLang="zh-CN" sz="1200" kern="1200" dirty="0" err="1" smtClean="0">
                <a:solidFill>
                  <a:schemeClr val="tx1"/>
                </a:solidFill>
                <a:effectLst/>
                <a:latin typeface="+mn-lt"/>
                <a:ea typeface="+mn-ea"/>
                <a:cs typeface="+mn-cs"/>
              </a:rPr>
              <a:t>mllib</a:t>
            </a:r>
            <a:r>
              <a:rPr lang="en-US" altLang="zh-CN" sz="1200" kern="1200" dirty="0" smtClean="0">
                <a:solidFill>
                  <a:schemeClr val="tx1"/>
                </a:solidFill>
                <a:effectLst/>
                <a:latin typeface="+mn-lt"/>
                <a:ea typeface="+mn-ea"/>
                <a:cs typeface="+mn-cs"/>
              </a:rPr>
              <a:t>, we just need to select the right algorithm and configure parameters. But for deep learning, here is a little bit trouble. We still need to select the algorithm such as CNN or RNN. But different from machine learning, we have to configure the network topology of neural network. This is not a simple work like configure parameters in machine learning. Many complicated network topologies are composed of many layers and each layer contains lots of parameters. So, if a framework could directly give a well configured network topology or could use the model of Caffe or Tensorflow, we think it is </a:t>
            </a:r>
            <a:r>
              <a:rPr lang="en-US" altLang="zh-CN" sz="1200" b="1" kern="1200" dirty="0" smtClean="0">
                <a:solidFill>
                  <a:schemeClr val="tx1"/>
                </a:solidFill>
                <a:effectLst/>
                <a:latin typeface="+mn-lt"/>
                <a:ea typeface="+mn-ea"/>
                <a:cs typeface="+mn-cs"/>
              </a:rPr>
              <a:t>Model</a:t>
            </a:r>
            <a:r>
              <a:rPr lang="en-US" altLang="zh-CN" sz="1200" kern="1200" dirty="0" smtClean="0">
                <a:solidFill>
                  <a:schemeClr val="tx1"/>
                </a:solidFill>
                <a:effectLst/>
                <a:latin typeface="+mn-lt"/>
                <a:ea typeface="+mn-ea"/>
                <a:cs typeface="+mn-cs"/>
              </a:rPr>
              <a:t> extent. But not, if a framework predefined</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layer API, we consider is “Layer” extent. The lowest encapsulation extent is </a:t>
            </a:r>
            <a:r>
              <a:rPr lang="en-US" altLang="zh-CN" sz="1200" b="1" kern="1200" dirty="0" smtClean="0">
                <a:solidFill>
                  <a:schemeClr val="tx1"/>
                </a:solidFill>
                <a:effectLst/>
                <a:latin typeface="+mn-lt"/>
                <a:ea typeface="+mn-ea"/>
                <a:cs typeface="+mn-cs"/>
              </a:rPr>
              <a:t>node</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node </a:t>
            </a:r>
            <a:r>
              <a:rPr lang="en-US" altLang="zh-CN" sz="1200" kern="1200" dirty="0" smtClean="0">
                <a:solidFill>
                  <a:schemeClr val="tx1"/>
                </a:solidFill>
                <a:effectLst/>
                <a:latin typeface="+mn-lt"/>
                <a:ea typeface="+mn-ea"/>
                <a:cs typeface="+mn-cs"/>
              </a:rPr>
              <a:t>extent,</a:t>
            </a:r>
            <a:r>
              <a:rPr lang="en-US" altLang="zh-CN" sz="1200" kern="1200" baseline="0" dirty="0" smtClean="0">
                <a:solidFill>
                  <a:schemeClr val="tx1"/>
                </a:solidFill>
                <a:effectLst/>
                <a:latin typeface="+mn-lt"/>
                <a:ea typeface="+mn-ea"/>
                <a:cs typeface="+mn-cs"/>
              </a:rPr>
              <a:t> u</a:t>
            </a:r>
            <a:r>
              <a:rPr lang="en-US" altLang="zh-CN" sz="1200" kern="1200" dirty="0" smtClean="0">
                <a:solidFill>
                  <a:schemeClr val="tx1"/>
                </a:solidFill>
                <a:effectLst/>
                <a:latin typeface="+mn-lt"/>
                <a:ea typeface="+mn-ea"/>
                <a:cs typeface="+mn-cs"/>
              </a:rPr>
              <a:t>ser has to define each node and then define each layer and then define model.</a:t>
            </a:r>
            <a:r>
              <a:rPr lang="en-US" altLang="zh-CN" sz="1200" kern="1200" baseline="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The third aspect </a:t>
            </a:r>
            <a:r>
              <a:rPr lang="en-US" altLang="zh-CN" sz="1200" kern="1200" dirty="0" smtClean="0">
                <a:solidFill>
                  <a:schemeClr val="tx1"/>
                </a:solidFill>
                <a:effectLst/>
                <a:latin typeface="+mn-lt"/>
                <a:ea typeface="+mn-ea"/>
                <a:cs typeface="+mn-cs"/>
              </a:rPr>
              <a:t>is functionalities. The first dimension is </a:t>
            </a:r>
            <a:r>
              <a:rPr lang="en-US" altLang="zh-CN" sz="1200" b="1" kern="1200" dirty="0" smtClean="0">
                <a:solidFill>
                  <a:schemeClr val="tx1"/>
                </a:solidFill>
                <a:effectLst/>
                <a:latin typeface="+mn-lt"/>
                <a:ea typeface="+mn-ea"/>
                <a:cs typeface="+mn-cs"/>
              </a:rPr>
              <a:t>Built-in Model</a:t>
            </a:r>
            <a:r>
              <a:rPr lang="en-US" altLang="zh-CN" sz="1200" kern="1200" dirty="0" smtClean="0">
                <a:solidFill>
                  <a:schemeClr val="tx1"/>
                </a:solidFill>
                <a:effectLst/>
                <a:latin typeface="+mn-lt"/>
                <a:ea typeface="+mn-ea"/>
                <a:cs typeface="+mn-cs"/>
              </a:rPr>
              <a:t>. It’s similar with the supported algorithms of MLlib. The second dimension is parallelism. Model or data parallelism. We have explained it in theoretical principle</a:t>
            </a:r>
            <a:r>
              <a:rPr lang="en-US" altLang="zh-CN" sz="1200" b="1" kern="1200" dirty="0" smtClean="0">
                <a:solidFill>
                  <a:schemeClr val="tx1"/>
                </a:solidFill>
                <a:effectLst/>
                <a:latin typeface="+mn-lt"/>
                <a:ea typeface="+mn-ea"/>
                <a:cs typeface="+mn-cs"/>
              </a:rPr>
              <a:t>.</a:t>
            </a:r>
            <a:r>
              <a:rPr lang="en-US" altLang="zh-CN" sz="1200" b="1" kern="1200" baseline="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The fourth aspect </a:t>
            </a:r>
            <a:r>
              <a:rPr lang="en-US" altLang="zh-CN" sz="1200" kern="1200" dirty="0" smtClean="0">
                <a:solidFill>
                  <a:schemeClr val="tx1"/>
                </a:solidFill>
                <a:effectLst/>
                <a:latin typeface="+mn-lt"/>
                <a:ea typeface="+mn-ea"/>
                <a:cs typeface="+mn-cs"/>
              </a:rPr>
              <a:t>is performance. We will use a dataset MNIST to do the benchmark which all frameworks have implemented it as example.</a:t>
            </a:r>
            <a:r>
              <a:rPr lang="en-US" altLang="zh-CN" sz="1200" kern="1200" baseline="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The last aspect </a:t>
            </a:r>
            <a:r>
              <a:rPr lang="en-US" altLang="zh-CN" sz="1200" kern="1200" dirty="0" smtClean="0">
                <a:solidFill>
                  <a:schemeClr val="tx1"/>
                </a:solidFill>
                <a:effectLst/>
                <a:latin typeface="+mn-lt"/>
                <a:ea typeface="+mn-ea"/>
                <a:cs typeface="+mn-cs"/>
              </a:rPr>
              <a:t>is status quo. The first dimension is community vitality. How strong and how actively they are making contributions. The second dimension is enterprise-support. The contributions are from org or just a personal project.</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8</a:t>
            </a:fld>
            <a:endParaRPr lang="zh-CN" altLang="en-US"/>
          </a:p>
        </p:txBody>
      </p:sp>
    </p:spTree>
    <p:extLst>
      <p:ext uri="{BB962C8B-B14F-4D97-AF65-F5344CB8AC3E}">
        <p14:creationId xmlns:p14="http://schemas.microsoft.com/office/powerpoint/2010/main" val="46038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Now, let me introduce all frameworks one by one. </a:t>
            </a:r>
            <a:endParaRPr lang="zh-CN" altLang="zh-CN" sz="1200"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The first one </a:t>
            </a:r>
            <a:r>
              <a:rPr lang="en-US" altLang="zh-CN" sz="1200" kern="1200" dirty="0" smtClean="0">
                <a:solidFill>
                  <a:schemeClr val="tx1"/>
                </a:solidFill>
                <a:effectLst/>
                <a:latin typeface="+mn-lt"/>
                <a:ea typeface="+mn-ea"/>
                <a:cs typeface="+mn-cs"/>
              </a:rPr>
              <a:t>is SparkNet. It released by </a:t>
            </a:r>
            <a:r>
              <a:rPr lang="en-US" altLang="zh-CN" sz="1200" kern="1200" dirty="0" err="1" smtClean="0">
                <a:solidFill>
                  <a:schemeClr val="tx1"/>
                </a:solidFill>
                <a:effectLst/>
                <a:latin typeface="+mn-lt"/>
                <a:ea typeface="+mn-ea"/>
                <a:cs typeface="+mn-cs"/>
              </a:rPr>
              <a:t>AMPLab</a:t>
            </a:r>
            <a:r>
              <a:rPr lang="en-US" altLang="zh-CN" sz="1200" kern="1200" dirty="0" smtClean="0">
                <a:solidFill>
                  <a:schemeClr val="tx1"/>
                </a:solidFill>
                <a:effectLst/>
                <a:latin typeface="+mn-lt"/>
                <a:ea typeface="+mn-ea"/>
                <a:cs typeface="+mn-cs"/>
              </a:rPr>
              <a:t> from 2015.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SparkNet doesn’t implement deep learning algorithm by itself but just wrap the model of Caffe and Tensorflow.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It uses centralized parameter server which runs in driver side.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SGD synchronization extent is strong which means that fetching and updating parameter are running in same thread with mini-batch.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is a differentiating feature for SparkNet: each worker runs a fixed number τ of iterations on its subset of data.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It could enhance the weights changing effect of each SGD but cost more time.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User need to tradeoff between training effect and time consuming.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9</a:t>
            </a:fld>
            <a:endParaRPr lang="zh-CN" altLang="en-US"/>
          </a:p>
        </p:txBody>
      </p:sp>
    </p:spTree>
    <p:extLst>
      <p:ext uri="{BB962C8B-B14F-4D97-AF65-F5344CB8AC3E}">
        <p14:creationId xmlns:p14="http://schemas.microsoft.com/office/powerpoint/2010/main" val="46038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fill out this table. </a:t>
            </a:r>
            <a:r>
              <a:rPr lang="en-US" altLang="zh-CN" sz="1200" b="1" kern="1200" dirty="0" smtClean="0">
                <a:solidFill>
                  <a:schemeClr val="tx1"/>
                </a:solidFill>
                <a:effectLst/>
                <a:latin typeface="+mn-lt"/>
                <a:ea typeface="+mn-ea"/>
                <a:cs typeface="+mn-cs"/>
              </a:rPr>
              <a:t>Document</a:t>
            </a:r>
            <a:r>
              <a:rPr lang="en-US" altLang="zh-CN" sz="1200" kern="1200" dirty="0" smtClean="0">
                <a:solidFill>
                  <a:schemeClr val="tx1"/>
                </a:solidFill>
                <a:effectLst/>
                <a:latin typeface="+mn-lt"/>
                <a:ea typeface="+mn-ea"/>
                <a:cs typeface="+mn-cs"/>
              </a:rPr>
              <a:t>, there is a paper to introduce how it implemented. No blog. All the installation and usage are on the README</a:t>
            </a:r>
            <a:r>
              <a:rPr lang="en-US" altLang="zh-CN" sz="1200" kern="1200" baseline="0" dirty="0" smtClean="0">
                <a:solidFill>
                  <a:schemeClr val="tx1"/>
                </a:solidFill>
                <a:effectLst/>
                <a:latin typeface="+mn-lt"/>
                <a:ea typeface="+mn-ea"/>
                <a:cs typeface="+mn-cs"/>
              </a:rPr>
              <a:t> of</a:t>
            </a:r>
            <a:r>
              <a:rPr lang="en-US" altLang="zh-CN" sz="1200" kern="1200" dirty="0" smtClean="0">
                <a:solidFill>
                  <a:schemeClr val="tx1"/>
                </a:solidFill>
                <a:effectLst/>
                <a:latin typeface="+mn-lt"/>
                <a:ea typeface="+mn-ea"/>
                <a:cs typeface="+mn-cs"/>
              </a:rPr>
              <a:t> Github but the README is relatively simple. If you</a:t>
            </a:r>
            <a:r>
              <a:rPr lang="en-US" altLang="zh-CN" sz="1200" kern="1200" baseline="0" dirty="0" smtClean="0">
                <a:solidFill>
                  <a:schemeClr val="tx1"/>
                </a:solidFill>
                <a:effectLst/>
                <a:latin typeface="+mn-lt"/>
                <a:ea typeface="+mn-ea"/>
                <a:cs typeface="+mn-cs"/>
              </a:rPr>
              <a:t> s</a:t>
            </a:r>
            <a:r>
              <a:rPr lang="en-US" altLang="zh-CN" sz="1200" kern="1200" dirty="0" smtClean="0">
                <a:solidFill>
                  <a:schemeClr val="tx1"/>
                </a:solidFill>
                <a:effectLst/>
                <a:latin typeface="+mn-lt"/>
                <a:ea typeface="+mn-ea"/>
                <a:cs typeface="+mn-cs"/>
              </a:rPr>
              <a:t>ubmit a job according to the given statement, it will throw an out-of-memory exception. I run it successfully after modified </a:t>
            </a:r>
            <a:r>
              <a:rPr lang="en-US" altLang="zh-CN" sz="1200" kern="1200" dirty="0" err="1" smtClean="0">
                <a:solidFill>
                  <a:schemeClr val="tx1"/>
                </a:solidFill>
                <a:effectLst/>
                <a:latin typeface="+mn-lt"/>
                <a:ea typeface="+mn-ea"/>
                <a:cs typeface="+mn-cs"/>
              </a:rPr>
              <a:t>akka</a:t>
            </a:r>
            <a:r>
              <a:rPr lang="en-US" altLang="zh-CN" sz="1200" kern="1200" baseline="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frameSize</a:t>
            </a:r>
            <a:r>
              <a:rPr lang="en-US" altLang="zh-CN" sz="1200" kern="1200" dirty="0" smtClean="0">
                <a:solidFill>
                  <a:schemeClr val="tx1"/>
                </a:solidFill>
                <a:effectLst/>
                <a:latin typeface="+mn-lt"/>
                <a:ea typeface="+mn-ea"/>
                <a:cs typeface="+mn-cs"/>
              </a:rPr>
              <a:t> and driver memory.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rgbClr val="FF0000"/>
                </a:solidFill>
                <a:effectLst/>
                <a:latin typeface="+mn-lt"/>
                <a:ea typeface="+mn-ea"/>
                <a:cs typeface="+mn-cs"/>
              </a:rPr>
              <a:t>Installation</a:t>
            </a:r>
            <a:r>
              <a:rPr lang="en-US" altLang="zh-CN" sz="1200" kern="1200" dirty="0" smtClean="0">
                <a:solidFill>
                  <a:schemeClr val="tx1"/>
                </a:solidFill>
                <a:effectLst/>
                <a:latin typeface="+mn-lt"/>
                <a:ea typeface="+mn-ea"/>
                <a:cs typeface="+mn-cs"/>
              </a:rPr>
              <a:t>, user don’t need to install. Just need to build a jar and copy code to each work node. There are some errors during build process. I suggest you disable test function before building jar file. </a:t>
            </a:r>
            <a:r>
              <a:rPr lang="en-US" altLang="zh-CN" sz="1200" b="1" kern="1200" dirty="0" smtClean="0">
                <a:solidFill>
                  <a:schemeClr val="tx1"/>
                </a:solidFill>
                <a:effectLst/>
                <a:latin typeface="+mn-lt"/>
                <a:ea typeface="+mn-ea"/>
                <a:cs typeface="+mn-cs"/>
              </a:rPr>
              <a:t>Example</a:t>
            </a:r>
            <a:r>
              <a:rPr lang="en-US" altLang="zh-CN" sz="1200" kern="1200" dirty="0" smtClean="0">
                <a:solidFill>
                  <a:schemeClr val="tx1"/>
                </a:solidFill>
                <a:effectLst/>
                <a:latin typeface="+mn-lt"/>
                <a:ea typeface="+mn-ea"/>
                <a:cs typeface="+mn-cs"/>
              </a:rPr>
              <a:t>, it has no too many examples, but have commons such as MNIST. </a:t>
            </a:r>
            <a:r>
              <a:rPr lang="en-US" altLang="zh-CN" sz="1200" b="1" kern="1200" dirty="0" smtClean="0">
                <a:solidFill>
                  <a:schemeClr val="tx1"/>
                </a:solidFill>
                <a:effectLst/>
                <a:latin typeface="+mn-lt"/>
                <a:ea typeface="+mn-ea"/>
                <a:cs typeface="+mn-cs"/>
              </a:rPr>
              <a:t>Interface</a:t>
            </a:r>
            <a:r>
              <a:rPr lang="en-US" altLang="zh-CN" sz="1200" kern="1200" dirty="0" smtClean="0">
                <a:solidFill>
                  <a:schemeClr val="tx1"/>
                </a:solidFill>
                <a:effectLst/>
                <a:latin typeface="+mn-lt"/>
                <a:ea typeface="+mn-ea"/>
                <a:cs typeface="+mn-cs"/>
              </a:rPr>
              <a:t>, java and scala, No SQL interface. </a:t>
            </a:r>
            <a:r>
              <a:rPr lang="en-US" altLang="zh-CN" sz="1200" b="1" kern="1200" dirty="0" smtClean="0">
                <a:solidFill>
                  <a:schemeClr val="tx1"/>
                </a:solidFill>
                <a:effectLst/>
                <a:latin typeface="+mn-lt"/>
                <a:ea typeface="+mn-ea"/>
                <a:cs typeface="+mn-cs"/>
              </a:rPr>
              <a:t>Model Encapsulation</a:t>
            </a:r>
            <a:r>
              <a:rPr lang="en-US" altLang="zh-CN" sz="1200" kern="1200" dirty="0" smtClean="0">
                <a:solidFill>
                  <a:schemeClr val="tx1"/>
                </a:solidFill>
                <a:effectLst/>
                <a:latin typeface="+mn-lt"/>
                <a:ea typeface="+mn-ea"/>
                <a:cs typeface="+mn-cs"/>
              </a:rPr>
              <a:t>, Model and Layer. [Click]</a:t>
            </a:r>
            <a:r>
              <a:rPr lang="en-US" altLang="zh-CN" sz="14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first let’s look at the usage of Model extent. The example here is to load a </a:t>
            </a:r>
            <a:r>
              <a:rPr lang="en-US" altLang="zh-CN" sz="1200" kern="1200" dirty="0" err="1" smtClean="0">
                <a:solidFill>
                  <a:schemeClr val="tx1"/>
                </a:solidFill>
                <a:effectLst/>
                <a:latin typeface="+mn-lt"/>
                <a:ea typeface="+mn-ea"/>
                <a:cs typeface="+mn-cs"/>
              </a:rPr>
              <a:t>tensorflow’s</a:t>
            </a:r>
            <a:r>
              <a:rPr lang="en-US" altLang="zh-CN" sz="1200" kern="1200" dirty="0" smtClean="0">
                <a:solidFill>
                  <a:schemeClr val="tx1"/>
                </a:solidFill>
                <a:effectLst/>
                <a:latin typeface="+mn-lt"/>
                <a:ea typeface="+mn-ea"/>
                <a:cs typeface="+mn-cs"/>
              </a:rPr>
              <a:t> model into SparkNet and then generate a data structure, named TensorFLowNet for training use. [Click]</a:t>
            </a:r>
            <a:r>
              <a:rPr lang="en-US" altLang="zh-CN" sz="14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Next is an example of “Layer”. We can see that SparkNet has predefined several Layer API such as RDDLayer, ConvLayer(convolution) and PoolLayer. If you want to use Layer API, you have to fully understand the network topology of this algorithm and translate into your code</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[Click]</a:t>
            </a:r>
            <a:r>
              <a:rPr lang="en-US" altLang="zh-CN" sz="1400" kern="1200" baseline="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Built-in Models</a:t>
            </a:r>
            <a:r>
              <a:rPr lang="en-US" altLang="zh-CN" sz="1200" kern="1200" dirty="0" smtClean="0">
                <a:solidFill>
                  <a:schemeClr val="tx1"/>
                </a:solidFill>
                <a:effectLst/>
                <a:latin typeface="+mn-lt"/>
                <a:ea typeface="+mn-ea"/>
                <a:cs typeface="+mn-cs"/>
              </a:rPr>
              <a:t>, all Caffe and </a:t>
            </a:r>
            <a:r>
              <a:rPr lang="en-US" altLang="zh-CN" sz="1200" kern="1200" dirty="0" err="1" smtClean="0">
                <a:solidFill>
                  <a:schemeClr val="tx1"/>
                </a:solidFill>
                <a:effectLst/>
                <a:latin typeface="+mn-lt"/>
                <a:ea typeface="+mn-ea"/>
                <a:cs typeface="+mn-cs"/>
              </a:rPr>
              <a:t>Tensorflow’s</a:t>
            </a:r>
            <a:r>
              <a:rPr lang="en-US" altLang="zh-CN" sz="1200" kern="1200" dirty="0" smtClean="0">
                <a:solidFill>
                  <a:schemeClr val="tx1"/>
                </a:solidFill>
                <a:effectLst/>
                <a:latin typeface="+mn-lt"/>
                <a:ea typeface="+mn-ea"/>
                <a:cs typeface="+mn-cs"/>
              </a:rPr>
              <a:t> model could be used in SparkNet. It will be wrapped into CaffeSolver or TensorFLowNet. This is a big advantage. But there is still a problem need to be mentioned. SparkNet now only support Tensorflow version zero point</a:t>
            </a:r>
            <a:r>
              <a:rPr lang="en-US" altLang="zh-CN" sz="1200" kern="1200" baseline="0" dirty="0" smtClean="0">
                <a:solidFill>
                  <a:schemeClr val="tx1"/>
                </a:solidFill>
                <a:effectLst/>
                <a:latin typeface="+mn-lt"/>
                <a:ea typeface="+mn-ea"/>
                <a:cs typeface="+mn-cs"/>
              </a:rPr>
              <a:t> seven(0.7). </a:t>
            </a:r>
            <a:r>
              <a:rPr lang="en-US" altLang="zh-CN" sz="1200" kern="1200" dirty="0" smtClean="0">
                <a:solidFill>
                  <a:schemeClr val="tx1"/>
                </a:solidFill>
                <a:effectLst/>
                <a:latin typeface="+mn-lt"/>
                <a:ea typeface="+mn-ea"/>
                <a:cs typeface="+mn-cs"/>
              </a:rPr>
              <a:t>I have tried Tensorflow zero point</a:t>
            </a:r>
            <a:r>
              <a:rPr lang="en-US" altLang="zh-CN" sz="1200" kern="1200" baseline="0" dirty="0" smtClean="0">
                <a:solidFill>
                  <a:schemeClr val="tx1"/>
                </a:solidFill>
                <a:effectLst/>
                <a:latin typeface="+mn-lt"/>
                <a:ea typeface="+mn-ea"/>
                <a:cs typeface="+mn-cs"/>
              </a:rPr>
              <a:t> eight(</a:t>
            </a:r>
            <a:r>
              <a:rPr lang="en-US" altLang="zh-CN" sz="1200" kern="1200" dirty="0" smtClean="0">
                <a:solidFill>
                  <a:schemeClr val="tx1"/>
                </a:solidFill>
                <a:effectLst/>
                <a:latin typeface="+mn-lt"/>
                <a:ea typeface="+mn-ea"/>
                <a:cs typeface="+mn-cs"/>
              </a:rPr>
              <a:t>0.8) but failed. </a:t>
            </a:r>
            <a:r>
              <a:rPr lang="en-US" altLang="zh-CN" sz="1200" b="1" kern="1200" dirty="0" smtClean="0">
                <a:solidFill>
                  <a:schemeClr val="tx1"/>
                </a:solidFill>
                <a:effectLst/>
                <a:latin typeface="+mn-lt"/>
                <a:ea typeface="+mn-ea"/>
                <a:cs typeface="+mn-cs"/>
              </a:rPr>
              <a:t>Parallelism</a:t>
            </a:r>
            <a:r>
              <a:rPr lang="en-US" altLang="zh-CN" sz="1200" kern="1200" dirty="0" smtClean="0">
                <a:solidFill>
                  <a:schemeClr val="tx1"/>
                </a:solidFill>
                <a:effectLst/>
                <a:latin typeface="+mn-lt"/>
                <a:ea typeface="+mn-ea"/>
                <a:cs typeface="+mn-cs"/>
              </a:rPr>
              <a:t>, data parallelism. As mentioned before, all deep learning on spark frameworks 'parallelism now are data parallelism. [Click]</a:t>
            </a:r>
            <a:r>
              <a:rPr lang="en-US" altLang="zh-CN" sz="14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Next is </a:t>
            </a:r>
            <a:r>
              <a:rPr lang="en-US" altLang="zh-CN" sz="1200" b="1" kern="1200" dirty="0" smtClean="0">
                <a:solidFill>
                  <a:schemeClr val="tx1"/>
                </a:solidFill>
                <a:effectLst/>
                <a:latin typeface="+mn-lt"/>
                <a:ea typeface="+mn-ea"/>
                <a:cs typeface="+mn-cs"/>
              </a:rPr>
              <a:t>performance</a:t>
            </a:r>
            <a:r>
              <a:rPr lang="en-US" altLang="zh-CN" sz="1200" kern="1200" dirty="0" smtClean="0">
                <a:solidFill>
                  <a:schemeClr val="tx1"/>
                </a:solidFill>
                <a:effectLst/>
                <a:latin typeface="+mn-lt"/>
                <a:ea typeface="+mn-ea"/>
                <a:cs typeface="+mn-cs"/>
              </a:rPr>
              <a:t>, we used MNIST as the benchmark. Look at this table, I pick several points here. It can be seen that the relation between time and iteration is linear. The accuracy is up to upper bound before one thousand(1000)</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iterations. We will give benchmark comparison chart later. [Click]</a:t>
            </a:r>
            <a:r>
              <a:rPr lang="en-US" altLang="zh-CN" sz="14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Community vitality</a:t>
            </a:r>
            <a:r>
              <a:rPr lang="en-US" altLang="zh-CN" sz="1200" kern="1200" dirty="0" smtClean="0">
                <a:solidFill>
                  <a:schemeClr val="tx1"/>
                </a:solidFill>
                <a:effectLst/>
                <a:latin typeface="+mn-lt"/>
                <a:ea typeface="+mn-ea"/>
                <a:cs typeface="+mn-cs"/>
              </a:rPr>
              <a:t>, it is easy to quantify. There are almost four hundred(374) stars and 5 contributors. Obviously community is small but I think</a:t>
            </a:r>
            <a:r>
              <a:rPr lang="en-US" altLang="zh-CN" sz="1200" kern="1200" baseline="0" dirty="0" smtClean="0">
                <a:solidFill>
                  <a:schemeClr val="tx1"/>
                </a:solidFill>
                <a:effectLst/>
                <a:latin typeface="+mn-lt"/>
                <a:ea typeface="+mn-ea"/>
                <a:cs typeface="+mn-cs"/>
              </a:rPr>
              <a:t> it’s </a:t>
            </a:r>
            <a:r>
              <a:rPr lang="en-US" altLang="zh-CN" sz="1200" kern="1200" dirty="0" smtClean="0">
                <a:solidFill>
                  <a:schemeClr val="tx1"/>
                </a:solidFill>
                <a:effectLst/>
                <a:latin typeface="+mn-lt"/>
                <a:ea typeface="+mn-ea"/>
                <a:cs typeface="+mn-cs"/>
              </a:rPr>
              <a:t>still growing</a:t>
            </a:r>
            <a:r>
              <a:rPr lang="en-US" altLang="zh-CN" sz="1200" b="1" kern="1200" dirty="0" smtClean="0">
                <a:solidFill>
                  <a:schemeClr val="tx1"/>
                </a:solidFill>
                <a:effectLst/>
                <a:latin typeface="+mn-lt"/>
                <a:ea typeface="+mn-ea"/>
                <a:cs typeface="+mn-cs"/>
              </a:rPr>
              <a:t>. Enterprise Support</a:t>
            </a:r>
            <a:r>
              <a:rPr lang="en-US" altLang="zh-CN" sz="1200" kern="1200" dirty="0" smtClean="0">
                <a:solidFill>
                  <a:schemeClr val="tx1"/>
                </a:solidFill>
                <a:effectLst/>
                <a:latin typeface="+mn-lt"/>
                <a:ea typeface="+mn-ea"/>
                <a:cs typeface="+mn-cs"/>
              </a:rPr>
              <a:t>, there is no commercial version and so far most of support are from </a:t>
            </a:r>
            <a:r>
              <a:rPr lang="en-US" altLang="zh-CN" sz="1200" kern="1200" dirty="0" err="1" smtClean="0">
                <a:solidFill>
                  <a:schemeClr val="tx1"/>
                </a:solidFill>
                <a:effectLst/>
                <a:latin typeface="+mn-lt"/>
                <a:ea typeface="+mn-ea"/>
                <a:cs typeface="+mn-cs"/>
              </a:rPr>
              <a:t>AMPLab</a:t>
            </a:r>
            <a:r>
              <a:rPr lang="en-US" altLang="zh-CN" sz="1200" kern="1200" dirty="0" smtClean="0">
                <a:solidFill>
                  <a:schemeClr val="tx1"/>
                </a:solidFill>
                <a:effectLst/>
                <a:latin typeface="+mn-lt"/>
                <a:ea typeface="+mn-ea"/>
                <a:cs typeface="+mn-cs"/>
              </a:rPr>
              <a:t>. Here are my scores from a user and a developer point of views. </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BF55A23-7211-4300-8212-860206C9BE2B}" type="slidenum">
              <a:rPr lang="zh-CN" altLang="en-US" smtClean="0"/>
              <a:t>10</a:t>
            </a:fld>
            <a:endParaRPr lang="zh-CN" altLang="en-US"/>
          </a:p>
        </p:txBody>
      </p:sp>
    </p:spTree>
    <p:extLst>
      <p:ext uri="{BB962C8B-B14F-4D97-AF65-F5344CB8AC3E}">
        <p14:creationId xmlns:p14="http://schemas.microsoft.com/office/powerpoint/2010/main" val="46038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Layout 1">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cap="all" baseline="0">
                <a:solidFill>
                  <a:schemeClr val="tx2"/>
                </a:solidFill>
                <a:latin typeface="+mj-lt"/>
                <a:cs typeface="Verdana"/>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Federation Logo Lineup Jan20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413" y="4660439"/>
            <a:ext cx="3524741" cy="289847"/>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413"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RSA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RSA_NewLogo_Red_RGB.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113" y="4625023"/>
            <a:ext cx="521257" cy="182880"/>
          </a:xfrm>
          <a:prstGeom prst="rect">
            <a:avLst/>
          </a:prstGeom>
        </p:spPr>
      </p:pic>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CE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Verdana"/>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VCE_ECP_COLOR_v5.png"/>
          <p:cNvPicPr>
            <a:picLocks noChangeAspect="1"/>
          </p:cNvPicPr>
          <p:nvPr/>
        </p:nvPicPr>
        <p:blipFill rotWithShape="1">
          <a:blip r:embed="rId2">
            <a:extLst>
              <a:ext uri="{28A0092B-C50C-407E-A947-70E740481C1C}">
                <a14:useLocalDpi xmlns:a14="http://schemas.microsoft.com/office/drawing/2010/main" val="0"/>
              </a:ext>
            </a:extLst>
          </a:blip>
          <a:srcRect l="18472"/>
          <a:stretch/>
        </p:blipFill>
        <p:spPr>
          <a:xfrm>
            <a:off x="379414" y="4556694"/>
            <a:ext cx="1028272" cy="315315"/>
          </a:xfrm>
          <a:prstGeom prst="rect">
            <a:avLst/>
          </a:prstGeom>
        </p:spPr>
      </p:pic>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Virtustream co-branded">
    <p:spTree>
      <p:nvGrpSpPr>
        <p:cNvPr id="1" name=""/>
        <p:cNvGrpSpPr/>
        <p:nvPr/>
      </p:nvGrpSpPr>
      <p:grpSpPr>
        <a:xfrm>
          <a:off x="0" y="0"/>
          <a:ext cx="0" cy="0"/>
          <a:chOff x="0" y="0"/>
          <a:chExt cx="0" cy="0"/>
        </a:xfrm>
      </p:grpSpPr>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3" name="Picture 2" descr="Virtustream no tag.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8614" y="4606925"/>
            <a:ext cx="999667" cy="219175"/>
          </a:xfrm>
          <a:prstGeom prst="rect">
            <a:avLst/>
          </a:prstGeom>
        </p:spPr>
      </p:pic>
    </p:spTree>
    <p:extLst>
      <p:ext uri="{BB962C8B-B14F-4D97-AF65-F5344CB8AC3E}">
        <p14:creationId xmlns:p14="http://schemas.microsoft.com/office/powerpoint/2010/main" val="37662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413"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cap="all" baseline="0">
                <a:solidFill>
                  <a:schemeClr val="tx2"/>
                </a:solidFill>
                <a:latin typeface="+mj-lt"/>
                <a:cs typeface="Verdana"/>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cap="all" baseline="0">
                <a:solidFill>
                  <a:srgbClr val="71707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cap="all" baseline="0">
                <a:solidFill>
                  <a:schemeClr val="tx2"/>
                </a:solidFill>
                <a:latin typeface="+mj-lt"/>
                <a:cs typeface="Verdana"/>
              </a:defRPr>
            </a:lvl1pPr>
          </a:lstStyle>
          <a:p>
            <a:r>
              <a:rPr lang="en-US" dirty="0" smtClean="0"/>
              <a:t>CLICK TO EDIT MASTER TITLE STYLE</a:t>
            </a:r>
            <a:endParaRPr lang="en-US" dirty="0"/>
          </a:p>
        </p:txBody>
      </p:sp>
      <p:sp>
        <p:nvSpPr>
          <p:cNvPr id="9"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Cover Layout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cap="all" baseline="0">
                <a:solidFill>
                  <a:schemeClr val="tx2"/>
                </a:solidFill>
                <a:latin typeface="+mj-lt"/>
                <a:cs typeface="Verdana"/>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cap="all" baseline="0">
                <a:solidFill>
                  <a:srgbClr val="71707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latin typeface="+mn-lt"/>
              </a:defRPr>
            </a:lvl1pPr>
            <a:lvl2pPr>
              <a:spcBef>
                <a:spcPts val="300"/>
              </a:spcBef>
              <a:buClr>
                <a:schemeClr val="tx2"/>
              </a:buClr>
              <a:defRPr sz="2000">
                <a:solidFill>
                  <a:schemeClr val="bg2"/>
                </a:solidFill>
                <a:latin typeface="+mn-lt"/>
              </a:defRPr>
            </a:lvl2pPr>
            <a:lvl3pPr marL="1084263" indent="-169863">
              <a:spcBef>
                <a:spcPts val="300"/>
              </a:spcBef>
              <a:buClr>
                <a:schemeClr val="tx2"/>
              </a:buClr>
              <a:defRPr sz="1600">
                <a:solidFill>
                  <a:schemeClr val="bg2"/>
                </a:solidFill>
                <a:latin typeface="+mn-lt"/>
              </a:defRPr>
            </a:lvl3pPr>
            <a:lvl4pPr marL="1430338" indent="-168275">
              <a:spcBef>
                <a:spcPts val="300"/>
              </a:spcBef>
              <a:buClr>
                <a:schemeClr val="tx2"/>
              </a:buClr>
              <a:defRPr sz="1200">
                <a:solidFill>
                  <a:schemeClr val="bg2"/>
                </a:solidFill>
                <a:latin typeface="+mn-lt"/>
              </a:defRPr>
            </a:lvl4pPr>
            <a:lvl5pPr marL="1770063" indent="-169863">
              <a:spcBef>
                <a:spcPts val="300"/>
              </a:spcBef>
              <a:buClr>
                <a:schemeClr val="tx2"/>
              </a:buClr>
              <a:buFont typeface="Arial"/>
              <a:buChar char="•"/>
              <a:defRPr sz="1100">
                <a:solidFill>
                  <a:schemeClr val="bg2"/>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subtitle onl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latin typeface="+mn-lt"/>
              </a:defRPr>
            </a:lvl1pPr>
            <a:lvl2pPr marL="169863" indent="-169863">
              <a:spcBef>
                <a:spcPts val="1200"/>
              </a:spcBef>
              <a:buClr>
                <a:schemeClr val="tx2"/>
              </a:buClr>
              <a:buFont typeface="Arial"/>
              <a:buChar char="•"/>
              <a:defRPr sz="1800">
                <a:solidFill>
                  <a:srgbClr val="717074"/>
                </a:solidFill>
                <a:latin typeface="+mn-lt"/>
              </a:defRPr>
            </a:lvl2pPr>
            <a:lvl3pPr marL="515938" indent="-168275">
              <a:spcBef>
                <a:spcPts val="300"/>
              </a:spcBef>
              <a:buClr>
                <a:schemeClr val="tx2"/>
              </a:buClr>
              <a:buFont typeface="Lucida Grande"/>
              <a:buChar char="­"/>
              <a:defRPr sz="1400">
                <a:solidFill>
                  <a:srgbClr val="717074"/>
                </a:solidFill>
                <a:latin typeface="+mn-lt"/>
              </a:defRPr>
            </a:lvl3pPr>
            <a:lvl4pPr marL="855663" indent="-169863">
              <a:spcBef>
                <a:spcPts val="300"/>
              </a:spcBef>
              <a:buClr>
                <a:schemeClr val="tx2"/>
              </a:buClr>
              <a:buFont typeface="Arial"/>
              <a:buChar char="•"/>
              <a:defRPr sz="1100">
                <a:solidFill>
                  <a:srgbClr val="717074"/>
                </a:solidFill>
                <a:latin typeface="+mn-lt"/>
              </a:defRPr>
            </a:lvl4pPr>
            <a:lvl5pPr marL="1201738" indent="-168275">
              <a:spcBef>
                <a:spcPts val="300"/>
              </a:spcBef>
              <a:buClr>
                <a:schemeClr val="tx2"/>
              </a:buClr>
              <a:buFont typeface="Arial"/>
              <a:buChar char="–"/>
              <a:defRPr sz="1050">
                <a:solidFill>
                  <a:srgbClr val="717074"/>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latin typeface="+mn-lt"/>
              </a:defRPr>
            </a:lvl1pPr>
            <a:lvl2pPr marL="169863" indent="-169863">
              <a:spcBef>
                <a:spcPts val="1200"/>
              </a:spcBef>
              <a:buClr>
                <a:schemeClr val="tx2"/>
              </a:buClr>
              <a:buFont typeface="Arial"/>
              <a:buChar char="•"/>
              <a:defRPr sz="1800">
                <a:solidFill>
                  <a:srgbClr val="717074"/>
                </a:solidFill>
                <a:latin typeface="+mn-lt"/>
              </a:defRPr>
            </a:lvl2pPr>
            <a:lvl3pPr marL="515938" indent="-168275">
              <a:spcBef>
                <a:spcPts val="300"/>
              </a:spcBef>
              <a:buClr>
                <a:schemeClr val="tx2"/>
              </a:buClr>
              <a:buFont typeface="Lucida Grande"/>
              <a:buChar char="­"/>
              <a:defRPr sz="1400">
                <a:solidFill>
                  <a:srgbClr val="717074"/>
                </a:solidFill>
                <a:latin typeface="+mn-lt"/>
              </a:defRPr>
            </a:lvl3pPr>
            <a:lvl4pPr marL="855663" indent="-169863">
              <a:spcBef>
                <a:spcPts val="300"/>
              </a:spcBef>
              <a:buClr>
                <a:schemeClr val="tx2"/>
              </a:buClr>
              <a:buFont typeface="Arial"/>
              <a:buChar char="•"/>
              <a:defRPr sz="1100">
                <a:solidFill>
                  <a:srgbClr val="717074"/>
                </a:solidFill>
                <a:latin typeface="+mn-lt"/>
              </a:defRPr>
            </a:lvl4pPr>
            <a:lvl5pPr marL="1201738" indent="-168275">
              <a:spcBef>
                <a:spcPts val="300"/>
              </a:spcBef>
              <a:buClr>
                <a:schemeClr val="tx2"/>
              </a:buClr>
              <a:buFont typeface="Arial"/>
              <a:buChar char="–"/>
              <a:defRPr sz="1050">
                <a:solidFill>
                  <a:srgbClr val="717074"/>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Federation Logo Lineup Jan20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413" y="4660439"/>
            <a:ext cx="3524741" cy="289847"/>
          </a:xfrm>
          <a:prstGeom prst="rect">
            <a:avLst/>
          </a:prstGeom>
        </p:spPr>
      </p:pic>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413" y="4629151"/>
            <a:ext cx="787466" cy="180528"/>
          </a:xfrm>
          <a:prstGeom prst="rect">
            <a:avLst/>
          </a:prstGeom>
        </p:spPr>
      </p:pic>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RSA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RSA_NewLogo_Red_RGB.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113" y="4625023"/>
            <a:ext cx="521257" cy="182880"/>
          </a:xfrm>
          <a:prstGeom prst="rect">
            <a:avLst/>
          </a:prstGeom>
        </p:spPr>
      </p:pic>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VCE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descr="VCE_ECP_COLOR_v5.png"/>
          <p:cNvPicPr>
            <a:picLocks noChangeAspect="1"/>
          </p:cNvPicPr>
          <p:nvPr/>
        </p:nvPicPr>
        <p:blipFill rotWithShape="1">
          <a:blip r:embed="rId2">
            <a:extLst>
              <a:ext uri="{28A0092B-C50C-407E-A947-70E740481C1C}">
                <a14:useLocalDpi xmlns:a14="http://schemas.microsoft.com/office/drawing/2010/main" val="0"/>
              </a:ext>
            </a:extLst>
          </a:blip>
          <a:srcRect l="18472"/>
          <a:stretch/>
        </p:blipFill>
        <p:spPr>
          <a:xfrm>
            <a:off x="379414" y="4556694"/>
            <a:ext cx="1028272" cy="315315"/>
          </a:xfrm>
          <a:prstGeom prst="rect">
            <a:avLst/>
          </a:prstGeom>
        </p:spPr>
      </p:pic>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Virtustream co-branded">
    <p:spTree>
      <p:nvGrpSpPr>
        <p:cNvPr id="1" name=""/>
        <p:cNvGrpSpPr/>
        <p:nvPr/>
      </p:nvGrpSpPr>
      <p:grpSpPr>
        <a:xfrm>
          <a:off x="0" y="0"/>
          <a:ext cx="0" cy="0"/>
          <a:chOff x="0" y="0"/>
          <a:chExt cx="0" cy="0"/>
        </a:xfrm>
      </p:grpSpPr>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3" name="Picture 2" descr="Virtustream no tag.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8614" y="4606926"/>
            <a:ext cx="980449" cy="214962"/>
          </a:xfrm>
          <a:prstGeom prst="rect">
            <a:avLst/>
          </a:prstGeom>
        </p:spPr>
      </p:pic>
    </p:spTree>
    <p:extLst>
      <p:ext uri="{BB962C8B-B14F-4D97-AF65-F5344CB8AC3E}">
        <p14:creationId xmlns:p14="http://schemas.microsoft.com/office/powerpoint/2010/main" val="26411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VMware co-branded">
    <p:spTree>
      <p:nvGrpSpPr>
        <p:cNvPr id="1" name=""/>
        <p:cNvGrpSpPr/>
        <p:nvPr/>
      </p:nvGrpSpPr>
      <p:grpSpPr>
        <a:xfrm>
          <a:off x="0" y="0"/>
          <a:ext cx="0" cy="0"/>
          <a:chOff x="0" y="0"/>
          <a:chExt cx="0" cy="0"/>
        </a:xfrm>
      </p:grpSpPr>
      <p:pic>
        <p:nvPicPr>
          <p:cNvPr id="2" name="Picture 1" descr="VMware logo Gra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66713"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cap="all" baseline="0">
                <a:solidFill>
                  <a:schemeClr val="bg1"/>
                </a:solidFill>
                <a:latin typeface="+mj-lt"/>
                <a:cs typeface="Verdana"/>
              </a:defRPr>
            </a:lvl1pPr>
          </a:lstStyle>
          <a:p>
            <a:r>
              <a:rPr lang="en-US" dirty="0" smtClean="0"/>
              <a:t>CLICK TO EDIT MASTER TITLE STYLE</a:t>
            </a:r>
            <a:endParaRPr lang="en-US" dirty="0"/>
          </a:p>
        </p:txBody>
      </p:sp>
      <p:sp>
        <p:nvSpPr>
          <p:cNvPr id="12"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cap="all" baseline="0">
                <a:solidFill>
                  <a:srgbClr val="BABCBE"/>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766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2"/>
                </a:solidFill>
                <a:latin typeface="+mn-lt"/>
              </a:defRPr>
            </a:lvl1pPr>
            <a:lvl2pPr>
              <a:spcBef>
                <a:spcPts val="300"/>
              </a:spcBef>
              <a:buClr>
                <a:schemeClr val="tx2"/>
              </a:buClr>
              <a:defRPr sz="2000">
                <a:solidFill>
                  <a:schemeClr val="bg2"/>
                </a:solidFill>
                <a:latin typeface="+mn-lt"/>
              </a:defRPr>
            </a:lvl2pPr>
            <a:lvl3pPr marL="1084263" indent="-169863">
              <a:spcBef>
                <a:spcPts val="300"/>
              </a:spcBef>
              <a:buClr>
                <a:schemeClr val="tx2"/>
              </a:buClr>
              <a:defRPr sz="1600">
                <a:solidFill>
                  <a:schemeClr val="bg2"/>
                </a:solidFill>
                <a:latin typeface="+mn-lt"/>
              </a:defRPr>
            </a:lvl3pPr>
            <a:lvl4pPr marL="1430338" indent="-168275">
              <a:spcBef>
                <a:spcPts val="300"/>
              </a:spcBef>
              <a:buClr>
                <a:schemeClr val="tx2"/>
              </a:buClr>
              <a:defRPr sz="1200">
                <a:solidFill>
                  <a:schemeClr val="bg2"/>
                </a:solidFill>
                <a:latin typeface="+mn-lt"/>
              </a:defRPr>
            </a:lvl4pPr>
            <a:lvl5pPr marL="1770063" indent="-169863">
              <a:spcBef>
                <a:spcPts val="300"/>
              </a:spcBef>
              <a:buClr>
                <a:schemeClr val="tx2"/>
              </a:buClr>
              <a:buFont typeface="Arial"/>
              <a:buChar char="•"/>
              <a:defRPr sz="1100">
                <a:solidFill>
                  <a:schemeClr val="bg2"/>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cap="all" baseline="0">
                <a:solidFill>
                  <a:schemeClr val="tx2"/>
                </a:solidFill>
                <a:latin typeface="+mj-lt"/>
                <a:cs typeface="Verdana"/>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chemeClr val="accent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p:txBody>
      </p:sp>
    </p:spTree>
    <p:extLst>
      <p:ext uri="{BB962C8B-B14F-4D97-AF65-F5344CB8AC3E}">
        <p14:creationId xmlns:p14="http://schemas.microsoft.com/office/powerpoint/2010/main" val="37496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899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061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37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432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30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305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n-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421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32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rgbClr val="BABCBE"/>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9413" y="4652729"/>
            <a:ext cx="3527597" cy="297557"/>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rgbClr val="BABCBE"/>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413"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_RSA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RSA_NewLogo_Red_RGB.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113" y="4625023"/>
            <a:ext cx="521257" cy="182880"/>
          </a:xfrm>
          <a:prstGeom prst="rect">
            <a:avLst/>
          </a:prstGeom>
        </p:spPr>
      </p:pic>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_VCE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rgbClr val="BABCBE"/>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VCE_ECP_WHITE_v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6" y="4560859"/>
            <a:ext cx="1219200" cy="304800"/>
          </a:xfrm>
          <a:prstGeom prst="rect">
            <a:avLst/>
          </a:prstGeom>
        </p:spPr>
      </p:pic>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Virtustream co-branded">
    <p:spTree>
      <p:nvGrpSpPr>
        <p:cNvPr id="1" name=""/>
        <p:cNvGrpSpPr/>
        <p:nvPr/>
      </p:nvGrpSpPr>
      <p:grpSpPr>
        <a:xfrm>
          <a:off x="0" y="0"/>
          <a:ext cx="0" cy="0"/>
          <a:chOff x="0" y="0"/>
          <a:chExt cx="0" cy="0"/>
        </a:xfrm>
      </p:grpSpPr>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0394" y="4606925"/>
            <a:ext cx="996249" cy="219175"/>
          </a:xfrm>
          <a:prstGeom prst="rect">
            <a:avLst/>
          </a:prstGeom>
        </p:spPr>
      </p:pic>
    </p:spTree>
    <p:extLst>
      <p:ext uri="{BB962C8B-B14F-4D97-AF65-F5344CB8AC3E}">
        <p14:creationId xmlns:p14="http://schemas.microsoft.com/office/powerpoint/2010/main" val="37662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VMware co-branded">
    <p:spTree>
      <p:nvGrpSpPr>
        <p:cNvPr id="1" name=""/>
        <p:cNvGrpSpPr/>
        <p:nvPr/>
      </p:nvGrpSpPr>
      <p:grpSpPr>
        <a:xfrm>
          <a:off x="0" y="0"/>
          <a:ext cx="0" cy="0"/>
          <a:chOff x="0" y="0"/>
          <a:chExt cx="0" cy="0"/>
        </a:xfrm>
      </p:grpSpPr>
      <p:pic>
        <p:nvPicPr>
          <p:cNvPr id="2" name="Picture 1" descr="VMware logo Gra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4813"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cap="all" baseline="0">
                <a:solidFill>
                  <a:srgbClr val="FFFFFF"/>
                </a:solidFill>
                <a:latin typeface="+mj-lt"/>
                <a:cs typeface="Verdana"/>
              </a:defRPr>
            </a:lvl1pPr>
          </a:lstStyle>
          <a:p>
            <a:r>
              <a:rPr lang="en-US" dirty="0" smtClean="0"/>
              <a:t>CLICK TO EDIT MASTER TITLE STYLE</a:t>
            </a:r>
            <a:endParaRPr lang="en-US" dirty="0"/>
          </a:p>
        </p:txBody>
      </p:sp>
      <p:sp>
        <p:nvSpPr>
          <p:cNvPr id="12"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cap="all" baseline="0">
                <a:solidFill>
                  <a:srgbClr val="BABCBE"/>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333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cap="all" baseline="0">
                <a:solidFill>
                  <a:srgbClr val="2C95DD"/>
                </a:solidFill>
                <a:latin typeface="+mj-lt"/>
                <a:cs typeface="Verdana"/>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chemeClr val="accent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p:txBody>
      </p:sp>
    </p:spTree>
    <p:extLst>
      <p:ext uri="{BB962C8B-B14F-4D97-AF65-F5344CB8AC3E}">
        <p14:creationId xmlns:p14="http://schemas.microsoft.com/office/powerpoint/2010/main" val="350318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6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19978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648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6315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432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945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637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89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08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9413"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988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9413" y="4652729"/>
            <a:ext cx="3527597" cy="297557"/>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9"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2113"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RSA_NewLogo_Red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2113" y="4625023"/>
            <a:ext cx="521257" cy="182880"/>
          </a:xfrm>
          <a:prstGeom prst="rect">
            <a:avLst/>
          </a:prstGeom>
        </p:spPr>
      </p:pic>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0"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VCE_ECP_WHITE_v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486" y="4560859"/>
            <a:ext cx="1219200" cy="304800"/>
          </a:xfrm>
          <a:prstGeom prst="rect">
            <a:avLst/>
          </a:prstGeom>
        </p:spPr>
      </p:pic>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rtustream co-branded">
    <p:spTree>
      <p:nvGrpSpPr>
        <p:cNvPr id="1" name=""/>
        <p:cNvGrpSpPr/>
        <p:nvPr/>
      </p:nvGrpSpPr>
      <p:grpSpPr>
        <a:xfrm>
          <a:off x="0" y="0"/>
          <a:ext cx="0" cy="0"/>
          <a:chOff x="0" y="0"/>
          <a:chExt cx="0" cy="0"/>
        </a:xfrm>
      </p:grpSpPr>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accent4"/>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394" y="4606925"/>
            <a:ext cx="996249" cy="219175"/>
          </a:xfrm>
          <a:prstGeom prst="rect">
            <a:avLst/>
          </a:prstGeom>
        </p:spPr>
      </p:pic>
    </p:spTree>
    <p:extLst>
      <p:ext uri="{BB962C8B-B14F-4D97-AF65-F5344CB8AC3E}">
        <p14:creationId xmlns:p14="http://schemas.microsoft.com/office/powerpoint/2010/main" val="385397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7513"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7"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rgbClr val="BABCBE"/>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0725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6"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657225"/>
            <a:ext cx="8449733" cy="302417"/>
          </a:xfrm>
          <a:prstGeom prst="rect">
            <a:avLst/>
          </a:prstGeom>
        </p:spPr>
        <p:txBody>
          <a:bodyPr lIns="0" tIns="0" rIns="0" bIns="0"/>
          <a:lstStyle>
            <a:lvl1pPr marL="0" indent="0" algn="l">
              <a:lnSpc>
                <a:spcPct val="100000"/>
              </a:lnSpc>
              <a:buNone/>
              <a:defRPr sz="1600" cap="all" baseline="0">
                <a:solidFill>
                  <a:schemeClr val="bg2"/>
                </a:solidFill>
                <a:latin typeface="+mj-lt"/>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theme" Target="../theme/theme2.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1" name="TextBox 10"/>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3" name="TextBox 12"/>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pic>
        <p:nvPicPr>
          <p:cNvPr id="6" name="Picture 5" descr="EMC-Tab-RGB.jpg"/>
          <p:cNvPicPr>
            <a:picLocks noChangeAspect="1"/>
          </p:cNvPicPr>
          <p:nvPr/>
        </p:nvPicPr>
        <p:blipFill>
          <a:blip r:embed="rId58" cstate="print">
            <a:extLst>
              <a:ext uri="{28A0092B-C50C-407E-A947-70E740481C1C}">
                <a14:useLocalDpi xmlns:a14="http://schemas.microsoft.com/office/drawing/2010/main"/>
              </a:ext>
            </a:extLst>
          </a:blip>
          <a:stretch>
            <a:fillRect/>
          </a:stretch>
        </p:blipFill>
        <p:spPr>
          <a:xfrm>
            <a:off x="7837869" y="4610353"/>
            <a:ext cx="621792" cy="539496"/>
          </a:xfrm>
          <a:prstGeom prst="rect">
            <a:avLst/>
          </a:prstGeom>
        </p:spPr>
      </p:pic>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2" name="TextBox 11"/>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5" name="TextBox 14"/>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pic>
        <p:nvPicPr>
          <p:cNvPr id="6" name="Picture 5" descr="EMC-Tab-RGB.jpg"/>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7837869" y="4610353"/>
            <a:ext cx="621792" cy="539496"/>
          </a:xfrm>
          <a:prstGeom prst="rect">
            <a:avLst/>
          </a:prstGeom>
        </p:spPr>
      </p:pic>
    </p:spTree>
    <p:extLst>
      <p:ext uri="{BB962C8B-B14F-4D97-AF65-F5344CB8AC3E}">
        <p14:creationId xmlns:p14="http://schemas.microsoft.com/office/powerpoint/2010/main" val="137200216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deeplearning4j.org/iterativereduc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papers.nips.cc/paper/4687-large-scale-distributed-deep-networks.pdf"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cs.toronto.edu/~ranzato/publications/DistBeliefNIPS2012_withAppendix.pdf"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arxiv.org/pdf/1511.06051v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utterstock_73190095.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9144000" cy="3976688"/>
          </a:xfrm>
          <a:prstGeom prst="rect">
            <a:avLst/>
          </a:prstGeom>
        </p:spPr>
      </p:pic>
      <p:sp>
        <p:nvSpPr>
          <p:cNvPr id="9" name="Rectangle 8"/>
          <p:cNvSpPr/>
          <p:nvPr/>
        </p:nvSpPr>
        <p:spPr>
          <a:xfrm>
            <a:off x="0" y="3032077"/>
            <a:ext cx="9144000" cy="953309"/>
          </a:xfrm>
          <a:prstGeom prst="rect">
            <a:avLst/>
          </a:prstGeom>
          <a:gradFill flip="none" rotWithShape="1">
            <a:gsLst>
              <a:gs pos="5000">
                <a:schemeClr val="bg1"/>
              </a:gs>
              <a:gs pos="100000">
                <a:schemeClr val="bg1">
                  <a:alpha val="0"/>
                </a:schemeClr>
              </a:gs>
            </a:gsLst>
            <a:lin ang="16200000" scaled="0"/>
            <a:tileRect/>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p:txBody>
          <a:bodyPr/>
          <a:lstStyle/>
          <a:p>
            <a:r>
              <a:rPr lang="en-US" altLang="zh-CN" dirty="0" smtClean="0"/>
              <a:t>Which Is </a:t>
            </a:r>
            <a:r>
              <a:rPr lang="en-US" altLang="zh-CN" dirty="0"/>
              <a:t>Deeper</a:t>
            </a:r>
            <a:br>
              <a:rPr lang="en-US" altLang="zh-CN" dirty="0"/>
            </a:br>
            <a:r>
              <a:rPr lang="en-US" altLang="zh-CN" dirty="0"/>
              <a:t>Comparison of Deep Learning Frameworks </a:t>
            </a:r>
            <a:r>
              <a:rPr lang="en-US" altLang="zh-CN" dirty="0">
                <a:solidFill>
                  <a:schemeClr val="bg1"/>
                </a:solidFill>
              </a:rPr>
              <a:t>On Spark</a:t>
            </a:r>
            <a:endParaRPr lang="en-US" dirty="0"/>
          </a:p>
        </p:txBody>
      </p:sp>
      <p:sp>
        <p:nvSpPr>
          <p:cNvPr id="6" name="Subtitle 5"/>
          <p:cNvSpPr>
            <a:spLocks noGrp="1"/>
          </p:cNvSpPr>
          <p:nvPr>
            <p:ph type="subTitle" idx="1"/>
          </p:nvPr>
        </p:nvSpPr>
        <p:spPr/>
        <p:txBody>
          <a:bodyPr/>
          <a:lstStyle/>
          <a:p>
            <a:r>
              <a:rPr lang="en-US" dirty="0"/>
              <a:t>Office of the CTO -  July 2016</a:t>
            </a:r>
          </a:p>
        </p:txBody>
      </p:sp>
    </p:spTree>
    <p:extLst>
      <p:ext uri="{BB962C8B-B14F-4D97-AF65-F5344CB8AC3E}">
        <p14:creationId xmlns:p14="http://schemas.microsoft.com/office/powerpoint/2010/main" val="91766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8307860"/>
              </p:ext>
            </p:extLst>
          </p:nvPr>
        </p:nvGraphicFramePr>
        <p:xfrm>
          <a:off x="0" y="404129"/>
          <a:ext cx="9144001" cy="4635106"/>
        </p:xfrm>
        <a:graphic>
          <a:graphicData uri="http://schemas.openxmlformats.org/drawingml/2006/table">
            <a:tbl>
              <a:tblPr firstRow="1" bandRow="1">
                <a:tableStyleId>{5C22544A-7EE6-4342-B048-85BDC9FD1C3A}</a:tableStyleId>
              </a:tblPr>
              <a:tblGrid>
                <a:gridCol w="1238250"/>
                <a:gridCol w="1419225"/>
                <a:gridCol w="5105400"/>
                <a:gridCol w="1381126"/>
              </a:tblGrid>
              <a:tr h="616203">
                <a:tc>
                  <a:txBody>
                    <a:bodyPr/>
                    <a:lstStyle/>
                    <a:p>
                      <a:r>
                        <a:rPr lang="en-US" altLang="zh-CN" sz="1200" dirty="0" smtClean="0"/>
                        <a:t>Evaluation Criteria</a:t>
                      </a:r>
                      <a:endParaRPr lang="zh-CN" altLang="en-US" sz="1200" dirty="0"/>
                    </a:p>
                  </a:txBody>
                  <a:tcPr/>
                </a:tc>
                <a:tc>
                  <a:txBody>
                    <a:bodyPr/>
                    <a:lstStyle/>
                    <a:p>
                      <a:r>
                        <a:rPr lang="en-US" altLang="zh-CN" sz="1200" dirty="0" smtClean="0"/>
                        <a:t>Dimensions</a:t>
                      </a:r>
                      <a:endParaRPr lang="zh-CN" altLang="en-US" sz="1200" dirty="0"/>
                    </a:p>
                  </a:txBody>
                  <a:tcPr/>
                </a:tc>
                <a:tc>
                  <a:txBody>
                    <a:bodyPr/>
                    <a:lstStyle/>
                    <a:p>
                      <a:pPr algn="ctr"/>
                      <a:r>
                        <a:rPr lang="en-US" altLang="zh-CN" sz="1400" dirty="0" smtClean="0"/>
                        <a:t>SparkNet</a:t>
                      </a:r>
                      <a:endParaRPr lang="zh-CN" altLang="en-US" dirty="0"/>
                    </a:p>
                  </a:txBody>
                  <a:tcPr/>
                </a:tc>
                <a:tc>
                  <a:txBody>
                    <a:bodyPr/>
                    <a:lstStyle/>
                    <a:p>
                      <a:pPr algn="l"/>
                      <a:r>
                        <a:rPr lang="en-US" altLang="zh-CN" sz="1200" dirty="0" smtClean="0"/>
                        <a:t>Score</a:t>
                      </a:r>
                      <a:endParaRPr lang="zh-CN" altLang="en-US" dirty="0"/>
                    </a:p>
                  </a:txBody>
                  <a:tcPr/>
                </a:tc>
              </a:tr>
              <a:tr h="3659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Getting Started</a:t>
                      </a:r>
                    </a:p>
                  </a:txBody>
                  <a:tcPr/>
                </a:tc>
                <a:tc>
                  <a:txBody>
                    <a:bodyPr/>
                    <a:lstStyle/>
                    <a:p>
                      <a:r>
                        <a:rPr lang="en-US" altLang="zh-CN" sz="1200" dirty="0" smtClean="0"/>
                        <a:t>Documentation</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Paper; No Blog; README.md in Github</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70434">
                <a:tc vMerge="1">
                  <a:txBody>
                    <a:bodyPr/>
                    <a:lstStyle/>
                    <a:p>
                      <a:endParaRPr lang="zh-CN" altLang="en-US" sz="1200" dirty="0"/>
                    </a:p>
                  </a:txBody>
                  <a:tcPr/>
                </a:tc>
                <a:tc>
                  <a:txBody>
                    <a:bodyPr/>
                    <a:lstStyle/>
                    <a:p>
                      <a:r>
                        <a:rPr lang="en-US" altLang="zh-CN" sz="1200" dirty="0" smtClean="0"/>
                        <a:t>Installation</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No Installation; Have to copy to each worker node</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vMerge="1">
                  <a:txBody>
                    <a:bodyPr/>
                    <a:lstStyle/>
                    <a:p>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Built-in</a:t>
                      </a:r>
                      <a:r>
                        <a:rPr lang="en-US" altLang="zh-CN" sz="1200" baseline="0" dirty="0" smtClean="0"/>
                        <a:t> </a:t>
                      </a:r>
                      <a:r>
                        <a:rPr lang="en-US" altLang="zh-CN" sz="1200" dirty="0" smtClean="0"/>
                        <a:t>Examples</a:t>
                      </a:r>
                      <a:endParaRPr lang="zh-CN" altLang="en-US" sz="1200" dirty="0" smtClean="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Cifar10/MNIST/</a:t>
                      </a:r>
                      <a:r>
                        <a:rPr lang="en-US" altLang="zh-CN" sz="1200" dirty="0" err="1" smtClean="0">
                          <a:solidFill>
                            <a:schemeClr val="dk1"/>
                          </a:solidFill>
                        </a:rPr>
                        <a:t>ImageNet</a:t>
                      </a:r>
                      <a:endParaRPr lang="en-US" altLang="zh-CN" sz="1200" dirty="0" smtClean="0">
                        <a:solidFill>
                          <a:schemeClr val="dk1"/>
                        </a:solidFill>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Use</a:t>
                      </a:r>
                    </a:p>
                  </a:txBody>
                  <a:tcPr/>
                </a:tc>
                <a:tc>
                  <a:txBody>
                    <a:bodyPr/>
                    <a:lstStyle/>
                    <a:p>
                      <a:r>
                        <a:rPr lang="en-US" altLang="zh-CN" sz="1200" dirty="0" smtClean="0"/>
                        <a:t>Interface</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Java/Scala</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40420">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Model Encapsulation</a:t>
                      </a:r>
                      <a:endParaRPr lang="zh-CN" altLang="en-US" sz="1200" kern="1200" dirty="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Model/Layer</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55827">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Functionality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Built-in Models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Tensorflow and Caffe</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vMerge="1">
                  <a:txBody>
                    <a:bodyPr/>
                    <a:lstStyle/>
                    <a:p>
                      <a:endParaRPr lang="zh-CN" altLang="en-US" sz="1200" kern="1200" dirty="0">
                        <a:solidFill>
                          <a:schemeClr val="dk1"/>
                        </a:solidFill>
                        <a:latin typeface="+mn-lt"/>
                        <a:ea typeface="+mn-ea"/>
                        <a:cs typeface="+mn-cs"/>
                      </a:endParaRPr>
                    </a:p>
                  </a:txBody>
                  <a:tcPr/>
                </a:tc>
                <a:tc>
                  <a:txBody>
                    <a:bodyPr/>
                    <a:lstStyle/>
                    <a:p>
                      <a:r>
                        <a:rPr lang="en-US" altLang="zh-CN" sz="1200" kern="1200" dirty="0" smtClean="0">
                          <a:solidFill>
                            <a:schemeClr val="dk1"/>
                          </a:solidFill>
                          <a:latin typeface="+mn-lt"/>
                          <a:ea typeface="+mn-ea"/>
                          <a:cs typeface="+mn-cs"/>
                        </a:rPr>
                        <a:t>Parallelism</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Data Parallelism</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MNIST</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456546">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Status Quo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Community</a:t>
                      </a:r>
                      <a:r>
                        <a:rPr lang="en-US" altLang="zh-CN" sz="1200" kern="1200" baseline="0" dirty="0" smtClean="0">
                          <a:solidFill>
                            <a:schemeClr val="dk1"/>
                          </a:solidFill>
                          <a:latin typeface="+mn-lt"/>
                          <a:ea typeface="+mn-ea"/>
                          <a:cs typeface="+mn-cs"/>
                        </a:rPr>
                        <a:t> </a:t>
                      </a:r>
                      <a:r>
                        <a:rPr lang="en-US" altLang="zh-CN" sz="1200" kern="1200" dirty="0" smtClean="0">
                          <a:solidFill>
                            <a:schemeClr val="dk1"/>
                          </a:solidFill>
                          <a:latin typeface="+mn-lt"/>
                          <a:ea typeface="+mn-ea"/>
                          <a:cs typeface="+mn-cs"/>
                        </a:rPr>
                        <a:t>Vitality</a:t>
                      </a:r>
                    </a:p>
                  </a:txBody>
                  <a:tcPr/>
                </a:tc>
                <a:tc>
                  <a:txBody>
                    <a:bodyPr/>
                    <a:lstStyle/>
                    <a:p>
                      <a:pPr algn="l"/>
                      <a:endParaRPr lang="zh-CN" altLang="en-US" sz="1200" kern="1200" dirty="0">
                        <a:solidFill>
                          <a:schemeClr val="dk1"/>
                        </a:solidFill>
                        <a:latin typeface="+mn-lt"/>
                        <a:ea typeface="+mn-ea"/>
                        <a:cs typeface="+mn-cs"/>
                      </a:endParaRPr>
                    </a:p>
                  </a:txBody>
                  <a:tcPr/>
                </a:tc>
                <a:tc>
                  <a:txBody>
                    <a:bodyPr/>
                    <a:lstStyle/>
                    <a:p>
                      <a:pPr algn="l"/>
                      <a:endParaRPr lang="zh-CN" altLang="en-US" sz="1600" kern="1200" dirty="0">
                        <a:solidFill>
                          <a:schemeClr val="dk1"/>
                        </a:solidFill>
                        <a:latin typeface="+mn-lt"/>
                        <a:ea typeface="+mn-ea"/>
                        <a:cs typeface="+mn-cs"/>
                      </a:endParaRPr>
                    </a:p>
                  </a:txBody>
                  <a:tcPr/>
                </a:tc>
              </a:tr>
              <a:tr h="457390">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Enterprise</a:t>
                      </a:r>
                      <a:r>
                        <a:rPr lang="en-US" altLang="zh-CN" sz="1200" kern="1200" baseline="0" dirty="0" smtClean="0">
                          <a:solidFill>
                            <a:schemeClr val="dk1"/>
                          </a:solidFill>
                          <a:latin typeface="+mn-lt"/>
                          <a:ea typeface="+mn-ea"/>
                          <a:cs typeface="+mn-cs"/>
                        </a:rPr>
                        <a:t> Support</a:t>
                      </a:r>
                      <a:endParaRPr lang="en-US" altLang="zh-CN" sz="12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err="1" smtClean="0"/>
                        <a:t>AMPLab</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094" y="4110210"/>
            <a:ext cx="31623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394" y="4181820"/>
            <a:ext cx="10287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4647" y="4176971"/>
            <a:ext cx="10668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3" y="1053020"/>
            <a:ext cx="866775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695" y="1565911"/>
            <a:ext cx="8591550" cy="195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255785527"/>
              </p:ext>
            </p:extLst>
          </p:nvPr>
        </p:nvGraphicFramePr>
        <p:xfrm>
          <a:off x="85722" y="2586747"/>
          <a:ext cx="8972548" cy="1595073"/>
        </p:xfrm>
        <a:graphic>
          <a:graphicData uri="http://schemas.openxmlformats.org/drawingml/2006/table">
            <a:tbl>
              <a:tblPr firstRow="1" bandRow="1">
                <a:tableStyleId>{93296810-A885-4BE3-A3E7-6D5BEEA58F35}</a:tableStyleId>
              </a:tblPr>
              <a:tblGrid>
                <a:gridCol w="1895473"/>
                <a:gridCol w="1586865"/>
                <a:gridCol w="1741169"/>
                <a:gridCol w="1741169"/>
                <a:gridCol w="2007872"/>
              </a:tblGrid>
              <a:tr h="0">
                <a:tc>
                  <a:txBody>
                    <a:bodyPr/>
                    <a:lstStyle/>
                    <a:p>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r>
              <a:tr h="405972">
                <a:tc>
                  <a:txBody>
                    <a:bodyPr/>
                    <a:lstStyle/>
                    <a:p>
                      <a:r>
                        <a:rPr lang="en-US" altLang="zh-CN" dirty="0" smtClean="0"/>
                        <a:t>Iterations</a:t>
                      </a:r>
                      <a:endParaRPr lang="zh-CN" altLang="en-US" dirty="0"/>
                    </a:p>
                  </a:txBody>
                  <a:tcPr/>
                </a:tc>
                <a:tc>
                  <a:txBody>
                    <a:bodyPr/>
                    <a:lstStyle/>
                    <a:p>
                      <a:pPr algn="ctr"/>
                      <a:r>
                        <a:rPr lang="en-US" altLang="zh-CN" dirty="0" smtClean="0"/>
                        <a:t>1000</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2000</a:t>
                      </a:r>
                      <a:endParaRPr lang="zh-CN" altLang="en-US" dirty="0"/>
                    </a:p>
                  </a:txBody>
                  <a:tcPr/>
                </a:tc>
                <a:tc>
                  <a:txBody>
                    <a:bodyPr/>
                    <a:lstStyle/>
                    <a:p>
                      <a:pPr algn="ctr"/>
                      <a:r>
                        <a:rPr lang="en-US" altLang="zh-CN" dirty="0" smtClean="0"/>
                        <a:t>5000</a:t>
                      </a:r>
                      <a:endParaRPr lang="zh-CN" altLang="en-US" dirty="0"/>
                    </a:p>
                  </a:txBody>
                  <a:tcPr/>
                </a:tc>
                <a:tc>
                  <a:txBody>
                    <a:bodyPr/>
                    <a:lstStyle/>
                    <a:p>
                      <a:pPr algn="ctr"/>
                      <a:r>
                        <a:rPr lang="en-US" altLang="zh-CN" dirty="0" smtClean="0"/>
                        <a:t>10000</a:t>
                      </a:r>
                      <a:endParaRPr lang="zh-CN" altLang="en-US" dirty="0"/>
                    </a:p>
                  </a:txBody>
                  <a:tcPr/>
                </a:tc>
              </a:tr>
              <a:tr h="417369">
                <a:tc>
                  <a:txBody>
                    <a:bodyPr/>
                    <a:lstStyle/>
                    <a:p>
                      <a:r>
                        <a:rPr lang="en-US" altLang="zh-CN" dirty="0" smtClean="0"/>
                        <a:t>Time (seconds)</a:t>
                      </a:r>
                      <a:endParaRPr lang="zh-CN" altLang="en-US" dirty="0"/>
                    </a:p>
                  </a:txBody>
                  <a:tcPr/>
                </a:tc>
                <a:tc>
                  <a:txBody>
                    <a:bodyPr/>
                    <a:lstStyle/>
                    <a:p>
                      <a:pPr algn="ctr"/>
                      <a:r>
                        <a:rPr lang="en-US" altLang="zh-CN" dirty="0" smtClean="0"/>
                        <a:t>2130</a:t>
                      </a:r>
                      <a:endParaRPr lang="zh-CN" altLang="en-US" dirty="0"/>
                    </a:p>
                  </a:txBody>
                  <a:tcPr/>
                </a:tc>
                <a:tc>
                  <a:txBody>
                    <a:bodyPr/>
                    <a:lstStyle/>
                    <a:p>
                      <a:pPr algn="ctr"/>
                      <a:r>
                        <a:rPr lang="en-US" altLang="zh-CN" dirty="0" smtClean="0"/>
                        <a:t>4218</a:t>
                      </a:r>
                      <a:endParaRPr lang="zh-CN" altLang="en-US" dirty="0"/>
                    </a:p>
                  </a:txBody>
                  <a:tcPr/>
                </a:tc>
                <a:tc>
                  <a:txBody>
                    <a:bodyPr/>
                    <a:lstStyle/>
                    <a:p>
                      <a:pPr algn="ctr"/>
                      <a:r>
                        <a:rPr lang="en-US" altLang="zh-CN" dirty="0" smtClean="0"/>
                        <a:t>10471</a:t>
                      </a:r>
                      <a:endParaRPr lang="zh-CN" altLang="en-US" dirty="0"/>
                    </a:p>
                  </a:txBody>
                  <a:tcPr/>
                </a:tc>
                <a:tc>
                  <a:txBody>
                    <a:bodyPr/>
                    <a:lstStyle/>
                    <a:p>
                      <a:pPr algn="ctr"/>
                      <a:r>
                        <a:rPr lang="en-US" altLang="zh-CN" dirty="0" smtClean="0"/>
                        <a:t>21003</a:t>
                      </a:r>
                      <a:endParaRPr lang="zh-CN" altLang="en-US" dirty="0"/>
                    </a:p>
                  </a:txBody>
                  <a:tcPr/>
                </a:tc>
              </a:tr>
              <a:tr h="405972">
                <a:tc>
                  <a:txBody>
                    <a:bodyPr/>
                    <a:lstStyle/>
                    <a:p>
                      <a:r>
                        <a:rPr lang="en-US" altLang="zh-CN" dirty="0" smtClean="0"/>
                        <a:t>Accuracy</a:t>
                      </a:r>
                      <a:endParaRPr lang="zh-CN" altLang="en-US" dirty="0"/>
                    </a:p>
                  </a:txBody>
                  <a:tcPr/>
                </a:tc>
                <a:tc>
                  <a:txBody>
                    <a:bodyPr/>
                    <a:lstStyle/>
                    <a:p>
                      <a:pPr algn="ctr"/>
                      <a:r>
                        <a:rPr lang="en-US" altLang="zh-CN" dirty="0" smtClean="0"/>
                        <a:t>94.13%</a:t>
                      </a:r>
                      <a:endParaRPr lang="zh-CN" altLang="en-US" dirty="0"/>
                    </a:p>
                  </a:txBody>
                  <a:tcPr/>
                </a:tc>
                <a:tc>
                  <a:txBody>
                    <a:bodyPr/>
                    <a:lstStyle/>
                    <a:p>
                      <a:pPr algn="ctr"/>
                      <a:r>
                        <a:rPr lang="en-US" altLang="zh-CN" dirty="0" smtClean="0"/>
                        <a:t>94.26%</a:t>
                      </a:r>
                      <a:endParaRPr lang="zh-CN" altLang="en-US" dirty="0"/>
                    </a:p>
                  </a:txBody>
                  <a:tcPr/>
                </a:tc>
                <a:tc>
                  <a:txBody>
                    <a:bodyPr/>
                    <a:lstStyle/>
                    <a:p>
                      <a:pPr algn="ctr"/>
                      <a:r>
                        <a:rPr lang="en-US" altLang="zh-CN" dirty="0" smtClean="0"/>
                        <a:t>94.01%</a:t>
                      </a:r>
                      <a:endParaRPr lang="zh-CN" altLang="en-US" dirty="0"/>
                    </a:p>
                  </a:txBody>
                  <a:tcPr/>
                </a:tc>
                <a:tc>
                  <a:txBody>
                    <a:bodyPr/>
                    <a:lstStyle/>
                    <a:p>
                      <a:pPr algn="ctr"/>
                      <a:r>
                        <a:rPr lang="en-US" altLang="zh-CN" dirty="0" smtClean="0"/>
                        <a:t>94.22%</a:t>
                      </a:r>
                      <a:endParaRPr lang="zh-CN" altLang="en-US" dirty="0"/>
                    </a:p>
                  </a:txBody>
                  <a:tcPr/>
                </a:tc>
              </a:tr>
            </a:tbl>
          </a:graphicData>
        </a:graphic>
      </p:graphicFrame>
      <p:grpSp>
        <p:nvGrpSpPr>
          <p:cNvPr id="156" name="Group 155"/>
          <p:cNvGrpSpPr/>
          <p:nvPr/>
        </p:nvGrpSpPr>
        <p:grpSpPr>
          <a:xfrm>
            <a:off x="7824783" y="1478459"/>
            <a:ext cx="1233487" cy="200025"/>
            <a:chOff x="6843713" y="929969"/>
            <a:chExt cx="1233487" cy="200025"/>
          </a:xfrm>
        </p:grpSpPr>
        <p:sp>
          <p:nvSpPr>
            <p:cNvPr id="157" name="5-Point Star 156"/>
            <p:cNvSpPr/>
            <p:nvPr/>
          </p:nvSpPr>
          <p:spPr>
            <a:xfrm>
              <a:off x="6843713" y="92996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8" name="5-Point Star 157"/>
            <p:cNvSpPr/>
            <p:nvPr/>
          </p:nvSpPr>
          <p:spPr>
            <a:xfrm>
              <a:off x="7103269" y="92996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9" name="5-Point Star 158"/>
            <p:cNvSpPr/>
            <p:nvPr/>
          </p:nvSpPr>
          <p:spPr>
            <a:xfrm>
              <a:off x="7362825" y="92996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60" name="5-Point Star 159"/>
            <p:cNvSpPr/>
            <p:nvPr/>
          </p:nvSpPr>
          <p:spPr>
            <a:xfrm>
              <a:off x="7622381" y="92996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61" name="5-Point Star 160"/>
            <p:cNvSpPr/>
            <p:nvPr/>
          </p:nvSpPr>
          <p:spPr>
            <a:xfrm>
              <a:off x="7877175" y="929969"/>
              <a:ext cx="200025" cy="200025"/>
            </a:xfrm>
            <a:prstGeom prst="star5">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61" name="Group 60"/>
          <p:cNvGrpSpPr/>
          <p:nvPr/>
        </p:nvGrpSpPr>
        <p:grpSpPr>
          <a:xfrm>
            <a:off x="7824783" y="1106091"/>
            <a:ext cx="976312" cy="200025"/>
            <a:chOff x="7108032" y="1843174"/>
            <a:chExt cx="976312" cy="200025"/>
          </a:xfrm>
        </p:grpSpPr>
        <p:sp>
          <p:nvSpPr>
            <p:cNvPr id="62" name="5-Point Star 61"/>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3" name="5-Point Star 62"/>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4" name="5-Point Star 63"/>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5" name="5-Point Star 64"/>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77" name="Group 76"/>
          <p:cNvGrpSpPr/>
          <p:nvPr/>
        </p:nvGrpSpPr>
        <p:grpSpPr>
          <a:xfrm>
            <a:off x="7824783" y="4219833"/>
            <a:ext cx="719137" cy="200025"/>
            <a:chOff x="6134100" y="586888"/>
            <a:chExt cx="719137" cy="200025"/>
          </a:xfrm>
        </p:grpSpPr>
        <p:sp>
          <p:nvSpPr>
            <p:cNvPr id="86" name="5-Point Star 85"/>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7" name="5-Point Star 86"/>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8" name="5-Point Star 87"/>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89" name="Group 88"/>
          <p:cNvGrpSpPr/>
          <p:nvPr/>
        </p:nvGrpSpPr>
        <p:grpSpPr>
          <a:xfrm>
            <a:off x="7824783" y="4686449"/>
            <a:ext cx="719137" cy="200025"/>
            <a:chOff x="6134100" y="586888"/>
            <a:chExt cx="719137" cy="200025"/>
          </a:xfrm>
        </p:grpSpPr>
        <p:sp>
          <p:nvSpPr>
            <p:cNvPr id="90" name="5-Point Star 89"/>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1" name="5-Point Star 90"/>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2" name="5-Point Star 91"/>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93" name="Group 92"/>
          <p:cNvGrpSpPr/>
          <p:nvPr/>
        </p:nvGrpSpPr>
        <p:grpSpPr>
          <a:xfrm>
            <a:off x="7824783" y="3843510"/>
            <a:ext cx="976312" cy="200025"/>
            <a:chOff x="7108032" y="1843174"/>
            <a:chExt cx="976312" cy="200025"/>
          </a:xfrm>
        </p:grpSpPr>
        <p:sp>
          <p:nvSpPr>
            <p:cNvPr id="94" name="5-Point Star 93"/>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5" name="5-Point Star 94"/>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1" name="5-Point Star 100"/>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2" name="5-Point Star 101"/>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03" name="Group 102"/>
          <p:cNvGrpSpPr/>
          <p:nvPr/>
        </p:nvGrpSpPr>
        <p:grpSpPr>
          <a:xfrm>
            <a:off x="7824783" y="3429258"/>
            <a:ext cx="719137" cy="200025"/>
            <a:chOff x="6134100" y="586888"/>
            <a:chExt cx="719137" cy="200025"/>
          </a:xfrm>
        </p:grpSpPr>
        <p:sp>
          <p:nvSpPr>
            <p:cNvPr id="104" name="5-Point Star 103"/>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5" name="5-Point Star 104"/>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6" name="5-Point Star 105"/>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07" name="Group 106"/>
          <p:cNvGrpSpPr/>
          <p:nvPr/>
        </p:nvGrpSpPr>
        <p:grpSpPr>
          <a:xfrm>
            <a:off x="7824783" y="1849119"/>
            <a:ext cx="976312" cy="202408"/>
            <a:chOff x="6134099" y="1142999"/>
            <a:chExt cx="976312" cy="202408"/>
          </a:xfrm>
        </p:grpSpPr>
        <p:sp>
          <p:nvSpPr>
            <p:cNvPr id="108" name="5-Point Star 107"/>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9" name="5-Point Star 108"/>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0" name="5-Point Star 109"/>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1" name="5-Point Star 110"/>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12" name="Group 111"/>
          <p:cNvGrpSpPr/>
          <p:nvPr/>
        </p:nvGrpSpPr>
        <p:grpSpPr>
          <a:xfrm>
            <a:off x="7824783" y="2238374"/>
            <a:ext cx="976312" cy="202408"/>
            <a:chOff x="6134099" y="1142999"/>
            <a:chExt cx="976312" cy="202408"/>
          </a:xfrm>
        </p:grpSpPr>
        <p:sp>
          <p:nvSpPr>
            <p:cNvPr id="113" name="5-Point Star 112"/>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4" name="5-Point Star 113"/>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5" name="5-Point Star 114"/>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6" name="5-Point Star 115"/>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17" name="Group 116"/>
          <p:cNvGrpSpPr/>
          <p:nvPr/>
        </p:nvGrpSpPr>
        <p:grpSpPr>
          <a:xfrm>
            <a:off x="7824783" y="2725873"/>
            <a:ext cx="1223959" cy="200027"/>
            <a:chOff x="6134099" y="1409699"/>
            <a:chExt cx="1223959" cy="200027"/>
          </a:xfrm>
        </p:grpSpPr>
        <p:sp>
          <p:nvSpPr>
            <p:cNvPr id="118" name="5-Point Star 117"/>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9" name="5-Point Star 118"/>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0" name="5-Point Star 119"/>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1" name="5-Point Star 120"/>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2" name="5-Point Star 121"/>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23" name="Group 122"/>
          <p:cNvGrpSpPr/>
          <p:nvPr/>
        </p:nvGrpSpPr>
        <p:grpSpPr>
          <a:xfrm>
            <a:off x="7824783" y="3105149"/>
            <a:ext cx="1223959" cy="200027"/>
            <a:chOff x="6134099" y="1409699"/>
            <a:chExt cx="1223959" cy="200027"/>
          </a:xfrm>
        </p:grpSpPr>
        <p:sp>
          <p:nvSpPr>
            <p:cNvPr id="124" name="5-Point Star 123"/>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5" name="5-Point Star 124"/>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6" name="5-Point Star 125"/>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7" name="5-Point Star 126"/>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8" name="5-Point Star 127"/>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4059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5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sz="quarter" idx="10"/>
          </p:nvPr>
        </p:nvSpPr>
        <p:spPr>
          <a:xfrm>
            <a:off x="133349" y="1015485"/>
            <a:ext cx="8553451" cy="3686174"/>
          </a:xfrm>
        </p:spPr>
        <p:txBody>
          <a:bodyPr>
            <a:normAutofit/>
          </a:bodyPr>
          <a:lstStyle/>
          <a:p>
            <a:r>
              <a:rPr lang="en-US" altLang="zh-CN" sz="2400" dirty="0"/>
              <a:t>Released by </a:t>
            </a:r>
            <a:r>
              <a:rPr lang="en-US" altLang="zh-CN" sz="2400" dirty="0" smtClean="0"/>
              <a:t>Skymind from </a:t>
            </a:r>
            <a:r>
              <a:rPr lang="en-US" altLang="zh-CN" sz="2400" dirty="0"/>
              <a:t>2014 </a:t>
            </a:r>
          </a:p>
          <a:p>
            <a:r>
              <a:rPr lang="en-US" altLang="zh-CN" sz="2400" dirty="0"/>
              <a:t>An open-source, distributed deep-learning project in Java and Scala</a:t>
            </a:r>
          </a:p>
          <a:p>
            <a:r>
              <a:rPr lang="en-US" altLang="zh-CN" sz="2400" dirty="0" smtClean="0"/>
              <a:t>Parameter </a:t>
            </a:r>
            <a:r>
              <a:rPr lang="en-US" altLang="zh-CN" sz="2400" dirty="0"/>
              <a:t>server: </a:t>
            </a:r>
            <a:r>
              <a:rPr lang="en-US" altLang="zh-CN" sz="2400" dirty="0" err="1"/>
              <a:t>IterativeReduce</a:t>
            </a:r>
            <a:r>
              <a:rPr lang="en-US" altLang="zh-CN" sz="2400" dirty="0"/>
              <a:t> </a:t>
            </a:r>
          </a:p>
          <a:p>
            <a:r>
              <a:rPr lang="en-US" altLang="zh-CN" sz="2400" dirty="0" smtClean="0"/>
              <a:t>Strong SGD synchronization </a:t>
            </a:r>
          </a:p>
          <a:p>
            <a:pPr marL="0" indent="0">
              <a:buNone/>
            </a:pPr>
            <a:r>
              <a:rPr lang="en-US" altLang="zh-CN" sz="2400" dirty="0"/>
              <a:t>	</a:t>
            </a:r>
            <a:r>
              <a:rPr lang="en-US" altLang="zh-CN" sz="2400" dirty="0" smtClean="0"/>
              <a:t>	</a:t>
            </a:r>
            <a:endParaRPr lang="en-US" altLang="zh-CN" sz="2400" dirty="0"/>
          </a:p>
        </p:txBody>
      </p:sp>
      <p:sp>
        <p:nvSpPr>
          <p:cNvPr id="4" name="Title 3"/>
          <p:cNvSpPr>
            <a:spLocks noGrp="1"/>
          </p:cNvSpPr>
          <p:nvPr>
            <p:ph type="ctrTitle"/>
          </p:nvPr>
        </p:nvSpPr>
        <p:spPr>
          <a:noFill/>
        </p:spPr>
        <p:txBody>
          <a:bodyPr>
            <a:normAutofit fontScale="90000"/>
          </a:bodyPr>
          <a:lstStyle/>
          <a:p>
            <a:pPr algn="l"/>
            <a:r>
              <a:rPr lang="en-US" altLang="zh-CN" sz="3600" dirty="0" smtClean="0"/>
              <a:t>Deeplearning4J</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11</a:t>
            </a:fld>
            <a:endParaRPr lang="en-US"/>
          </a:p>
        </p:txBody>
      </p:sp>
      <p:pic>
        <p:nvPicPr>
          <p:cNvPr id="5" name="Picture 4"/>
          <p:cNvPicPr>
            <a:picLocks noChangeAspect="1"/>
          </p:cNvPicPr>
          <p:nvPr/>
        </p:nvPicPr>
        <p:blipFill>
          <a:blip r:embed="rId3"/>
          <a:stretch>
            <a:fillRect/>
          </a:stretch>
        </p:blipFill>
        <p:spPr>
          <a:xfrm>
            <a:off x="5676901" y="2748643"/>
            <a:ext cx="3467099" cy="2394857"/>
          </a:xfrm>
          <a:prstGeom prst="rect">
            <a:avLst/>
          </a:prstGeom>
        </p:spPr>
      </p:pic>
      <p:sp>
        <p:nvSpPr>
          <p:cNvPr id="6" name="Rectangle 5"/>
          <p:cNvSpPr/>
          <p:nvPr/>
        </p:nvSpPr>
        <p:spPr>
          <a:xfrm>
            <a:off x="0" y="4615418"/>
            <a:ext cx="4608015" cy="369332"/>
          </a:xfrm>
          <a:prstGeom prst="rect">
            <a:avLst/>
          </a:prstGeom>
        </p:spPr>
        <p:txBody>
          <a:bodyPr wrap="none">
            <a:spAutoFit/>
          </a:bodyPr>
          <a:lstStyle/>
          <a:p>
            <a:r>
              <a:rPr lang="en-US" i="1" dirty="0" smtClean="0">
                <a:hlinkClick r:id="rId4"/>
              </a:rPr>
              <a:t>http://deeplearning4j.org/iterativereduce.html</a:t>
            </a:r>
            <a:endParaRPr lang="en-US" i="1" dirty="0" smtClean="0"/>
          </a:p>
        </p:txBody>
      </p:sp>
    </p:spTree>
    <p:extLst>
      <p:ext uri="{BB962C8B-B14F-4D97-AF65-F5344CB8AC3E}">
        <p14:creationId xmlns:p14="http://schemas.microsoft.com/office/powerpoint/2010/main" val="174800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noFill/>
        </p:spPr>
        <p:txBody>
          <a:bodyPr>
            <a:normAutofit fontScale="90000"/>
          </a:bodyPr>
          <a:lstStyle/>
          <a:p>
            <a:pPr algn="l"/>
            <a:r>
              <a:rPr lang="en-US" altLang="zh-CN" sz="3600" dirty="0" smtClean="0"/>
              <a:t>Deeplearning4J - </a:t>
            </a:r>
            <a:r>
              <a:rPr lang="en-US" altLang="zh-CN" sz="3600" dirty="0"/>
              <a:t>Evaluation </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51231181"/>
              </p:ext>
            </p:extLst>
          </p:nvPr>
        </p:nvGraphicFramePr>
        <p:xfrm>
          <a:off x="7442" y="242253"/>
          <a:ext cx="9144001" cy="4635106"/>
        </p:xfrm>
        <a:graphic>
          <a:graphicData uri="http://schemas.openxmlformats.org/drawingml/2006/table">
            <a:tbl>
              <a:tblPr firstRow="1" bandRow="1">
                <a:tableStyleId>{5C22544A-7EE6-4342-B048-85BDC9FD1C3A}</a:tableStyleId>
              </a:tblPr>
              <a:tblGrid>
                <a:gridCol w="1307008"/>
                <a:gridCol w="1362075"/>
                <a:gridCol w="4953000"/>
                <a:gridCol w="1521918"/>
              </a:tblGrid>
              <a:tr h="616203">
                <a:tc>
                  <a:txBody>
                    <a:bodyPr/>
                    <a:lstStyle/>
                    <a:p>
                      <a:r>
                        <a:rPr lang="en-US" altLang="zh-CN" sz="1200" dirty="0" smtClean="0"/>
                        <a:t>Evaluation Criteria</a:t>
                      </a:r>
                      <a:endParaRPr lang="zh-CN" altLang="en-US" sz="1200" dirty="0"/>
                    </a:p>
                  </a:txBody>
                  <a:tcPr/>
                </a:tc>
                <a:tc>
                  <a:txBody>
                    <a:bodyPr/>
                    <a:lstStyle/>
                    <a:p>
                      <a:r>
                        <a:rPr lang="en-US" altLang="zh-CN" sz="1200" dirty="0" smtClean="0"/>
                        <a:t>Dimensions</a:t>
                      </a:r>
                      <a:endParaRPr lang="zh-CN" altLang="en-US" sz="1200" dirty="0"/>
                    </a:p>
                  </a:txBody>
                  <a:tcPr/>
                </a:tc>
                <a:tc>
                  <a:txBody>
                    <a:bodyPr/>
                    <a:lstStyle/>
                    <a:p>
                      <a:pPr algn="ctr"/>
                      <a:r>
                        <a:rPr lang="en-US" altLang="zh-CN" dirty="0" smtClean="0"/>
                        <a:t>DL4J</a:t>
                      </a:r>
                      <a:endParaRPr lang="zh-CN" altLang="en-US" dirty="0"/>
                    </a:p>
                  </a:txBody>
                  <a:tcPr/>
                </a:tc>
                <a:tc>
                  <a:txBody>
                    <a:bodyPr/>
                    <a:lstStyle/>
                    <a:p>
                      <a:pPr algn="l"/>
                      <a:r>
                        <a:rPr lang="en-US" altLang="zh-CN" sz="1200" dirty="0" smtClean="0"/>
                        <a:t>Score</a:t>
                      </a:r>
                      <a:endParaRPr lang="zh-CN" altLang="en-US" dirty="0"/>
                    </a:p>
                  </a:txBody>
                  <a:tcPr/>
                </a:tc>
              </a:tr>
              <a:tr h="3659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Getting Started</a:t>
                      </a:r>
                    </a:p>
                  </a:txBody>
                  <a:tcPr/>
                </a:tc>
                <a:tc>
                  <a:txBody>
                    <a:bodyPr/>
                    <a:lstStyle/>
                    <a:p>
                      <a:r>
                        <a:rPr lang="en-US" altLang="zh-CN" sz="1200" dirty="0" smtClean="0"/>
                        <a:t>Documentation</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Comprehensive but bad-organized</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70434">
                <a:tc vMerge="1">
                  <a:txBody>
                    <a:bodyPr/>
                    <a:lstStyle/>
                    <a:p>
                      <a:endParaRPr lang="zh-CN" altLang="en-US" sz="1200" dirty="0"/>
                    </a:p>
                  </a:txBody>
                  <a:tcPr/>
                </a:tc>
                <a:tc>
                  <a:txBody>
                    <a:bodyPr/>
                    <a:lstStyle/>
                    <a:p>
                      <a:r>
                        <a:rPr lang="en-US" altLang="zh-CN" sz="1200" dirty="0" smtClean="0"/>
                        <a:t>Installation</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No Installation</a:t>
                      </a:r>
                      <a:endParaRPr lang="en-US" altLang="zh-CN" sz="1200" dirty="0" smtClean="0">
                        <a:solidFill>
                          <a:schemeClr val="dk1"/>
                        </a:solidFill>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vMerge="1">
                  <a:txBody>
                    <a:bodyPr/>
                    <a:lstStyle/>
                    <a:p>
                      <a:endParaRPr lang="zh-CN" altLang="en-US" sz="1200" dirty="0"/>
                    </a:p>
                  </a:txBody>
                  <a:tcPr/>
                </a:tc>
                <a:tc>
                  <a:txBody>
                    <a:bodyPr/>
                    <a:lstStyle/>
                    <a:p>
                      <a:r>
                        <a:rPr lang="en-US" altLang="zh-CN" sz="1200" dirty="0" smtClean="0"/>
                        <a:t>Built-in</a:t>
                      </a:r>
                      <a:r>
                        <a:rPr lang="en-US" altLang="zh-CN" sz="1200" baseline="0" dirty="0" smtClean="0"/>
                        <a:t> </a:t>
                      </a:r>
                      <a:r>
                        <a:rPr lang="en-US" altLang="zh-CN" sz="1200" dirty="0" smtClean="0"/>
                        <a:t>Examples</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Only For CDH5;MNIST/IRIS/</a:t>
                      </a:r>
                      <a:r>
                        <a:rPr lang="en-US" altLang="zh-CN" sz="1200" dirty="0" err="1" smtClean="0"/>
                        <a:t>GravesLSTM</a:t>
                      </a:r>
                      <a:endParaRPr lang="en-US" altLang="zh-CN" sz="1200" dirty="0" smtClean="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Use</a:t>
                      </a:r>
                    </a:p>
                  </a:txBody>
                  <a:tcPr/>
                </a:tc>
                <a:tc>
                  <a:txBody>
                    <a:bodyPr/>
                    <a:lstStyle/>
                    <a:p>
                      <a:r>
                        <a:rPr lang="en-US" altLang="zh-CN" sz="1200" dirty="0" smtClean="0"/>
                        <a:t>Interface</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Java/Scala</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8631">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Model Encapsulation</a:t>
                      </a:r>
                      <a:endParaRPr lang="zh-CN" altLang="en-US" sz="1200" kern="1200" dirty="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Layer</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55827">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Functionality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Built-in Models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CNN/RNN/LSTM/DBN/SAE</a:t>
                      </a:r>
                    </a:p>
                  </a:txBody>
                  <a:tcPr/>
                </a:tc>
                <a:tc>
                  <a:txBody>
                    <a:bodyPr/>
                    <a:lstStyle/>
                    <a:p>
                      <a:pPr algn="l"/>
                      <a:endParaRPr lang="zh-CN" altLang="en-US" sz="1600" kern="1200" dirty="0">
                        <a:solidFill>
                          <a:schemeClr val="dk1"/>
                        </a:solidFill>
                        <a:latin typeface="+mn-lt"/>
                        <a:ea typeface="+mn-ea"/>
                        <a:cs typeface="+mn-cs"/>
                      </a:endParaRPr>
                    </a:p>
                  </a:txBody>
                  <a:tcPr/>
                </a:tc>
              </a:tr>
              <a:tr h="365913">
                <a:tc vMerge="1">
                  <a:txBody>
                    <a:bodyPr/>
                    <a:lstStyle/>
                    <a:p>
                      <a:endParaRPr lang="zh-CN" altLang="en-US" sz="1200" kern="1200" dirty="0">
                        <a:solidFill>
                          <a:schemeClr val="dk1"/>
                        </a:solidFill>
                        <a:latin typeface="+mn-lt"/>
                        <a:ea typeface="+mn-ea"/>
                        <a:cs typeface="+mn-cs"/>
                      </a:endParaRPr>
                    </a:p>
                  </a:txBody>
                  <a:tcPr/>
                </a:tc>
                <a:tc>
                  <a:txBody>
                    <a:bodyPr/>
                    <a:lstStyle/>
                    <a:p>
                      <a:r>
                        <a:rPr lang="en-US" altLang="zh-CN" sz="1200" kern="1200" dirty="0" smtClean="0">
                          <a:solidFill>
                            <a:schemeClr val="dk1"/>
                          </a:solidFill>
                          <a:latin typeface="+mn-lt"/>
                          <a:ea typeface="+mn-ea"/>
                          <a:cs typeface="+mn-cs"/>
                        </a:rPr>
                        <a:t>Parallelism</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Data Parallelism</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MNIST</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456546">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Status Quo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Community</a:t>
                      </a:r>
                      <a:r>
                        <a:rPr lang="en-US" altLang="zh-CN" sz="1200" kern="1200" baseline="0" dirty="0" smtClean="0">
                          <a:solidFill>
                            <a:schemeClr val="dk1"/>
                          </a:solidFill>
                          <a:latin typeface="+mn-lt"/>
                          <a:ea typeface="+mn-ea"/>
                          <a:cs typeface="+mn-cs"/>
                        </a:rPr>
                        <a:t> </a:t>
                      </a:r>
                      <a:r>
                        <a:rPr lang="en-US" altLang="zh-CN" sz="1200" kern="1200" dirty="0" smtClean="0">
                          <a:solidFill>
                            <a:schemeClr val="dk1"/>
                          </a:solidFill>
                          <a:latin typeface="+mn-lt"/>
                          <a:ea typeface="+mn-ea"/>
                          <a:cs typeface="+mn-cs"/>
                        </a:rPr>
                        <a:t>Vitality</a:t>
                      </a:r>
                    </a:p>
                  </a:txBody>
                  <a:tcPr/>
                </a:tc>
                <a:tc>
                  <a:txBody>
                    <a:bodyPr/>
                    <a:lstStyle/>
                    <a:p>
                      <a:pPr algn="l"/>
                      <a:endParaRPr lang="zh-CN" altLang="en-US" sz="1200" kern="1200" dirty="0">
                        <a:solidFill>
                          <a:schemeClr val="dk1"/>
                        </a:solidFill>
                        <a:latin typeface="+mn-lt"/>
                        <a:ea typeface="+mn-ea"/>
                        <a:cs typeface="+mn-cs"/>
                      </a:endParaRPr>
                    </a:p>
                  </a:txBody>
                  <a:tcPr/>
                </a:tc>
                <a:tc>
                  <a:txBody>
                    <a:bodyPr/>
                    <a:lstStyle/>
                    <a:p>
                      <a:pPr algn="l"/>
                      <a:endParaRPr lang="zh-CN" altLang="en-US" sz="1600" kern="1200" dirty="0">
                        <a:solidFill>
                          <a:schemeClr val="dk1"/>
                        </a:solidFill>
                        <a:latin typeface="+mn-lt"/>
                        <a:ea typeface="+mn-ea"/>
                        <a:cs typeface="+mn-cs"/>
                      </a:endParaRPr>
                    </a:p>
                  </a:txBody>
                  <a:tcPr/>
                </a:tc>
              </a:tr>
              <a:tr h="457390">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Enterprise</a:t>
                      </a:r>
                      <a:r>
                        <a:rPr lang="en-US" altLang="zh-CN" sz="1200" kern="1200" baseline="0" dirty="0" smtClean="0">
                          <a:solidFill>
                            <a:schemeClr val="dk1"/>
                          </a:solidFill>
                          <a:latin typeface="+mn-lt"/>
                          <a:ea typeface="+mn-ea"/>
                          <a:cs typeface="+mn-cs"/>
                        </a:rPr>
                        <a:t> Support</a:t>
                      </a:r>
                      <a:endParaRPr lang="en-US" altLang="zh-CN" sz="12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Skymind</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024313"/>
            <a:ext cx="29813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425" y="4031268"/>
            <a:ext cx="923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0351" y="4021743"/>
            <a:ext cx="9144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449" y="731030"/>
            <a:ext cx="519112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4" name="Table 123"/>
          <p:cNvGraphicFramePr>
            <a:graphicFrameLocks noGrp="1"/>
          </p:cNvGraphicFramePr>
          <p:nvPr>
            <p:extLst>
              <p:ext uri="{D42A27DB-BD31-4B8C-83A1-F6EECF244321}">
                <p14:modId xmlns:p14="http://schemas.microsoft.com/office/powerpoint/2010/main" val="478543896"/>
              </p:ext>
            </p:extLst>
          </p:nvPr>
        </p:nvGraphicFramePr>
        <p:xfrm>
          <a:off x="245260" y="2013072"/>
          <a:ext cx="8460879" cy="2039122"/>
        </p:xfrm>
        <a:graphic>
          <a:graphicData uri="http://schemas.openxmlformats.org/drawingml/2006/table">
            <a:tbl>
              <a:tblPr firstRow="1" bandRow="1">
                <a:tableStyleId>{93296810-A885-4BE3-A3E7-6D5BEEA58F35}</a:tableStyleId>
              </a:tblPr>
              <a:tblGrid>
                <a:gridCol w="1240640"/>
                <a:gridCol w="874579"/>
                <a:gridCol w="1057610"/>
                <a:gridCol w="1057610"/>
                <a:gridCol w="1057610"/>
                <a:gridCol w="1057610"/>
                <a:gridCol w="1057610"/>
                <a:gridCol w="1057610"/>
              </a:tblGrid>
              <a:tr h="371260">
                <a:tc>
                  <a:txBody>
                    <a:bodyPr/>
                    <a:lstStyle/>
                    <a:p>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r>
              <a:tr h="371260">
                <a:tc>
                  <a:txBody>
                    <a:bodyPr/>
                    <a:lstStyle/>
                    <a:p>
                      <a:r>
                        <a:rPr lang="en-US" altLang="zh-CN" dirty="0" smtClean="0"/>
                        <a:t>Epochs</a:t>
                      </a:r>
                      <a:endParaRPr lang="zh-CN" altLang="en-US" dirty="0"/>
                    </a:p>
                  </a:txBody>
                  <a:tcPr/>
                </a:tc>
                <a:tc>
                  <a:txBody>
                    <a:bodyPr/>
                    <a:lstStyle/>
                    <a:p>
                      <a:pPr algn="ctr"/>
                      <a:r>
                        <a:rPr lang="en-US" altLang="zh-CN" dirty="0" smtClean="0"/>
                        <a:t>5</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50</a:t>
                      </a:r>
                      <a:endParaRPr lang="zh-CN" altLang="en-US" dirty="0"/>
                    </a:p>
                  </a:txBody>
                  <a:tcPr/>
                </a:tc>
              </a:tr>
              <a:tr h="648173">
                <a:tc>
                  <a:txBody>
                    <a:bodyPr/>
                    <a:lstStyle/>
                    <a:p>
                      <a:r>
                        <a:rPr lang="en-US" altLang="zh-CN" dirty="0" smtClean="0"/>
                        <a:t>Time (seconds)</a:t>
                      </a:r>
                      <a:endParaRPr lang="zh-CN" altLang="en-US" dirty="0"/>
                    </a:p>
                  </a:txBody>
                  <a:tcPr/>
                </a:tc>
                <a:tc>
                  <a:txBody>
                    <a:bodyPr/>
                    <a:lstStyle/>
                    <a:p>
                      <a:pPr algn="ctr"/>
                      <a:r>
                        <a:rPr lang="en-US" altLang="zh-CN" dirty="0" smtClean="0"/>
                        <a:t>2098</a:t>
                      </a:r>
                      <a:endParaRPr lang="zh-CN" altLang="en-US" dirty="0"/>
                    </a:p>
                  </a:txBody>
                  <a:tcPr/>
                </a:tc>
                <a:tc>
                  <a:txBody>
                    <a:bodyPr/>
                    <a:lstStyle/>
                    <a:p>
                      <a:pPr algn="ctr"/>
                      <a:r>
                        <a:rPr lang="en-US" altLang="zh-CN" dirty="0" smtClean="0"/>
                        <a:t>4205</a:t>
                      </a:r>
                      <a:endParaRPr lang="zh-CN" altLang="en-US" dirty="0"/>
                    </a:p>
                  </a:txBody>
                  <a:tcPr/>
                </a:tc>
                <a:tc>
                  <a:txBody>
                    <a:bodyPr/>
                    <a:lstStyle/>
                    <a:p>
                      <a:pPr algn="ctr"/>
                      <a:r>
                        <a:rPr lang="en-US" altLang="zh-CN" dirty="0" smtClean="0"/>
                        <a:t>6303</a:t>
                      </a:r>
                      <a:endParaRPr lang="zh-CN" altLang="en-US" dirty="0"/>
                    </a:p>
                  </a:txBody>
                  <a:tcPr/>
                </a:tc>
                <a:tc>
                  <a:txBody>
                    <a:bodyPr/>
                    <a:lstStyle/>
                    <a:p>
                      <a:pPr algn="ctr"/>
                      <a:r>
                        <a:rPr lang="en-US" altLang="zh-CN" dirty="0" smtClean="0"/>
                        <a:t>8367</a:t>
                      </a:r>
                      <a:endParaRPr lang="zh-CN" altLang="en-US" dirty="0"/>
                    </a:p>
                  </a:txBody>
                  <a:tcPr/>
                </a:tc>
                <a:tc>
                  <a:txBody>
                    <a:bodyPr/>
                    <a:lstStyle/>
                    <a:p>
                      <a:r>
                        <a:rPr lang="en-US" altLang="zh-CN" dirty="0" smtClean="0"/>
                        <a:t>12540</a:t>
                      </a:r>
                      <a:endParaRPr lang="zh-CN" altLang="en-US" dirty="0"/>
                    </a:p>
                  </a:txBody>
                  <a:tcPr/>
                </a:tc>
                <a:tc>
                  <a:txBody>
                    <a:bodyPr/>
                    <a:lstStyle/>
                    <a:p>
                      <a:pPr algn="ctr"/>
                      <a:r>
                        <a:rPr lang="en-US" altLang="zh-CN" dirty="0" smtClean="0"/>
                        <a:t>16711</a:t>
                      </a:r>
                      <a:endParaRPr lang="zh-CN" altLang="en-US" dirty="0"/>
                    </a:p>
                  </a:txBody>
                  <a:tcPr/>
                </a:tc>
                <a:tc>
                  <a:txBody>
                    <a:bodyPr/>
                    <a:lstStyle/>
                    <a:p>
                      <a:pPr algn="ctr"/>
                      <a:r>
                        <a:rPr lang="en-US" altLang="zh-CN" dirty="0" smtClean="0"/>
                        <a:t>21101</a:t>
                      </a:r>
                      <a:endParaRPr lang="zh-CN" altLang="en-US" dirty="0"/>
                    </a:p>
                  </a:txBody>
                  <a:tcPr/>
                </a:tc>
              </a:tr>
              <a:tr h="648429">
                <a:tc>
                  <a:txBody>
                    <a:bodyPr/>
                    <a:lstStyle/>
                    <a:p>
                      <a:r>
                        <a:rPr lang="en-US" altLang="zh-CN" dirty="0" smtClean="0"/>
                        <a:t>Accuracy</a:t>
                      </a:r>
                      <a:endParaRPr lang="zh-CN" altLang="en-US" dirty="0"/>
                    </a:p>
                  </a:txBody>
                  <a:tcPr/>
                </a:tc>
                <a:tc>
                  <a:txBody>
                    <a:bodyPr/>
                    <a:lstStyle/>
                    <a:p>
                      <a:pPr algn="ctr"/>
                      <a:r>
                        <a:rPr lang="en-US" altLang="zh-CN" dirty="0" smtClean="0"/>
                        <a:t>70%</a:t>
                      </a:r>
                      <a:endParaRPr lang="zh-CN" altLang="en-US" dirty="0"/>
                    </a:p>
                  </a:txBody>
                  <a:tcPr/>
                </a:tc>
                <a:tc>
                  <a:txBody>
                    <a:bodyPr/>
                    <a:lstStyle/>
                    <a:p>
                      <a:pPr algn="ctr"/>
                      <a:r>
                        <a:rPr lang="en-US" altLang="zh-CN" dirty="0" smtClean="0"/>
                        <a:t>79%</a:t>
                      </a:r>
                      <a:endParaRPr lang="zh-CN" altLang="en-US" dirty="0"/>
                    </a:p>
                  </a:txBody>
                  <a:tcPr/>
                </a:tc>
                <a:tc>
                  <a:txBody>
                    <a:bodyPr/>
                    <a:lstStyle/>
                    <a:p>
                      <a:pPr algn="ctr"/>
                      <a:r>
                        <a:rPr lang="en-US" altLang="zh-CN" dirty="0" smtClean="0"/>
                        <a:t>82.7%</a:t>
                      </a:r>
                      <a:endParaRPr lang="zh-CN" altLang="en-US" dirty="0"/>
                    </a:p>
                  </a:txBody>
                  <a:tcPr/>
                </a:tc>
                <a:tc>
                  <a:txBody>
                    <a:bodyPr/>
                    <a:lstStyle/>
                    <a:p>
                      <a:pPr algn="ctr"/>
                      <a:r>
                        <a:rPr lang="en-US" altLang="zh-CN" dirty="0" smtClean="0"/>
                        <a:t>84.6%</a:t>
                      </a:r>
                      <a:endParaRPr lang="zh-CN" altLang="en-US" dirty="0"/>
                    </a:p>
                  </a:txBody>
                  <a:tcPr/>
                </a:tc>
                <a:tc>
                  <a:txBody>
                    <a:bodyPr/>
                    <a:lstStyle/>
                    <a:p>
                      <a:r>
                        <a:rPr lang="en-US" altLang="zh-CN" dirty="0" smtClean="0"/>
                        <a:t>86.4%</a:t>
                      </a:r>
                      <a:endParaRPr lang="zh-CN" altLang="en-US" dirty="0"/>
                    </a:p>
                  </a:txBody>
                  <a:tcPr/>
                </a:tc>
                <a:tc>
                  <a:txBody>
                    <a:bodyPr/>
                    <a:lstStyle/>
                    <a:p>
                      <a:pPr algn="ctr"/>
                      <a:r>
                        <a:rPr lang="en-US" altLang="zh-CN" dirty="0" smtClean="0"/>
                        <a:t>87.8%</a:t>
                      </a:r>
                      <a:endParaRPr lang="zh-CN" altLang="en-US" dirty="0"/>
                    </a:p>
                  </a:txBody>
                  <a:tcPr/>
                </a:tc>
                <a:tc>
                  <a:txBody>
                    <a:bodyPr/>
                    <a:lstStyle/>
                    <a:p>
                      <a:pPr algn="ctr"/>
                      <a:r>
                        <a:rPr lang="en-US" altLang="zh-CN" dirty="0" smtClean="0"/>
                        <a:t>88.7%</a:t>
                      </a:r>
                      <a:endParaRPr lang="zh-CN" altLang="en-US" dirty="0"/>
                    </a:p>
                  </a:txBody>
                  <a:tcPr/>
                </a:tc>
              </a:tr>
            </a:tbl>
          </a:graphicData>
        </a:graphic>
      </p:graphicFrame>
      <p:grpSp>
        <p:nvGrpSpPr>
          <p:cNvPr id="81" name="Group 80"/>
          <p:cNvGrpSpPr/>
          <p:nvPr/>
        </p:nvGrpSpPr>
        <p:grpSpPr>
          <a:xfrm>
            <a:off x="7682205" y="3301513"/>
            <a:ext cx="719137" cy="200025"/>
            <a:chOff x="6134100" y="586888"/>
            <a:chExt cx="719137" cy="200025"/>
          </a:xfrm>
        </p:grpSpPr>
        <p:sp>
          <p:nvSpPr>
            <p:cNvPr id="82" name="5-Point Star 81"/>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3" name="5-Point Star 82"/>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4" name="5-Point Star 83"/>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91" name="Group 90"/>
          <p:cNvGrpSpPr/>
          <p:nvPr/>
        </p:nvGrpSpPr>
        <p:grpSpPr>
          <a:xfrm>
            <a:off x="7682205" y="3663463"/>
            <a:ext cx="719137" cy="200025"/>
            <a:chOff x="6134100" y="586888"/>
            <a:chExt cx="719137" cy="200025"/>
          </a:xfrm>
        </p:grpSpPr>
        <p:sp>
          <p:nvSpPr>
            <p:cNvPr id="92" name="5-Point Star 91"/>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3" name="5-Point Star 92"/>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4" name="5-Point Star 93"/>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95" name="Group 94"/>
          <p:cNvGrpSpPr/>
          <p:nvPr/>
        </p:nvGrpSpPr>
        <p:grpSpPr>
          <a:xfrm>
            <a:off x="7682205" y="2528781"/>
            <a:ext cx="976312" cy="200025"/>
            <a:chOff x="7108032" y="1843174"/>
            <a:chExt cx="976312" cy="200025"/>
          </a:xfrm>
        </p:grpSpPr>
        <p:sp>
          <p:nvSpPr>
            <p:cNvPr id="96" name="5-Point Star 95"/>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7" name="5-Point Star 96"/>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3" name="5-Point Star 102"/>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4" name="5-Point Star 103"/>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05" name="Group 104"/>
          <p:cNvGrpSpPr/>
          <p:nvPr/>
        </p:nvGrpSpPr>
        <p:grpSpPr>
          <a:xfrm>
            <a:off x="7682205" y="928685"/>
            <a:ext cx="976312" cy="202408"/>
            <a:chOff x="6134099" y="1142999"/>
            <a:chExt cx="976312" cy="202408"/>
          </a:xfrm>
        </p:grpSpPr>
        <p:sp>
          <p:nvSpPr>
            <p:cNvPr id="106" name="5-Point Star 10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7" name="5-Point Star 10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3" name="5-Point Star 11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4" name="5-Point Star 11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15" name="Group 114"/>
          <p:cNvGrpSpPr/>
          <p:nvPr/>
        </p:nvGrpSpPr>
        <p:grpSpPr>
          <a:xfrm>
            <a:off x="7682205" y="1763341"/>
            <a:ext cx="976312" cy="202408"/>
            <a:chOff x="6134099" y="1142999"/>
            <a:chExt cx="976312" cy="202408"/>
          </a:xfrm>
        </p:grpSpPr>
        <p:sp>
          <p:nvSpPr>
            <p:cNvPr id="116" name="5-Point Star 11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7" name="5-Point Star 11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8" name="5-Point Star 11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5" name="5-Point Star 124"/>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26" name="Group 125"/>
          <p:cNvGrpSpPr/>
          <p:nvPr/>
        </p:nvGrpSpPr>
        <p:grpSpPr>
          <a:xfrm>
            <a:off x="7682205" y="2143124"/>
            <a:ext cx="976312" cy="202408"/>
            <a:chOff x="6134099" y="1142999"/>
            <a:chExt cx="976312" cy="202408"/>
          </a:xfrm>
        </p:grpSpPr>
        <p:sp>
          <p:nvSpPr>
            <p:cNvPr id="127" name="5-Point Star 126"/>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8" name="5-Point Star 127"/>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9" name="5-Point Star 128"/>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0" name="5-Point Star 129"/>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31" name="Group 130"/>
          <p:cNvGrpSpPr/>
          <p:nvPr/>
        </p:nvGrpSpPr>
        <p:grpSpPr>
          <a:xfrm>
            <a:off x="7682205" y="2943224"/>
            <a:ext cx="976312" cy="202408"/>
            <a:chOff x="6134099" y="1142999"/>
            <a:chExt cx="976312" cy="202408"/>
          </a:xfrm>
        </p:grpSpPr>
        <p:sp>
          <p:nvSpPr>
            <p:cNvPr id="132" name="5-Point Star 131"/>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3" name="5-Point Star 132"/>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4" name="5-Point Star 133"/>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5" name="5-Point Star 134"/>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36" name="Group 135"/>
          <p:cNvGrpSpPr/>
          <p:nvPr/>
        </p:nvGrpSpPr>
        <p:grpSpPr>
          <a:xfrm>
            <a:off x="7682205" y="4088605"/>
            <a:ext cx="976312" cy="202408"/>
            <a:chOff x="6134099" y="1142999"/>
            <a:chExt cx="976312" cy="202408"/>
          </a:xfrm>
        </p:grpSpPr>
        <p:sp>
          <p:nvSpPr>
            <p:cNvPr id="137" name="5-Point Star 136"/>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8" name="5-Point Star 137"/>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9" name="5-Point Star 138"/>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0" name="5-Point Star 139"/>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41" name="Group 140"/>
          <p:cNvGrpSpPr/>
          <p:nvPr/>
        </p:nvGrpSpPr>
        <p:grpSpPr>
          <a:xfrm>
            <a:off x="7682205" y="4517215"/>
            <a:ext cx="976312" cy="202408"/>
            <a:chOff x="6134099" y="1142999"/>
            <a:chExt cx="976312" cy="202408"/>
          </a:xfrm>
        </p:grpSpPr>
        <p:sp>
          <p:nvSpPr>
            <p:cNvPr id="142" name="5-Point Star 141"/>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3" name="5-Point Star 142"/>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4" name="5-Point Star 143"/>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5" name="5-Point Star 144"/>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47" name="Group 146"/>
          <p:cNvGrpSpPr/>
          <p:nvPr/>
        </p:nvGrpSpPr>
        <p:grpSpPr>
          <a:xfrm>
            <a:off x="7682205" y="1304924"/>
            <a:ext cx="1223959" cy="202408"/>
            <a:chOff x="6134099" y="1724024"/>
            <a:chExt cx="1223959" cy="202408"/>
          </a:xfrm>
        </p:grpSpPr>
        <p:sp>
          <p:nvSpPr>
            <p:cNvPr id="148" name="5-Point Star 147"/>
            <p:cNvSpPr/>
            <p:nvPr/>
          </p:nvSpPr>
          <p:spPr>
            <a:xfrm>
              <a:off x="6134099" y="1724025"/>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9" name="5-Point Star 148"/>
            <p:cNvSpPr/>
            <p:nvPr/>
          </p:nvSpPr>
          <p:spPr>
            <a:xfrm>
              <a:off x="6393656" y="172402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0" name="5-Point Star 149"/>
            <p:cNvSpPr/>
            <p:nvPr/>
          </p:nvSpPr>
          <p:spPr>
            <a:xfrm>
              <a:off x="6653210" y="1724026"/>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1" name="5-Point Star 150"/>
            <p:cNvSpPr/>
            <p:nvPr/>
          </p:nvSpPr>
          <p:spPr>
            <a:xfrm>
              <a:off x="6910386" y="1726407"/>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2" name="5-Point Star 151"/>
            <p:cNvSpPr/>
            <p:nvPr/>
          </p:nvSpPr>
          <p:spPr>
            <a:xfrm>
              <a:off x="7158033" y="1726407"/>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7461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4"/>
                                        </p:tgtEl>
                                      </p:cBhvr>
                                    </p:animEffect>
                                    <p:set>
                                      <p:cBhvr>
                                        <p:cTn id="20" dur="1" fill="hold">
                                          <p:stCondLst>
                                            <p:cond delay="499"/>
                                          </p:stCondLst>
                                        </p:cTn>
                                        <p:tgtEl>
                                          <p:spTgt spid="1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93631" y="905869"/>
            <a:ext cx="8524875" cy="3667124"/>
          </a:xfrm>
        </p:spPr>
        <p:txBody>
          <a:bodyPr>
            <a:normAutofit/>
          </a:bodyPr>
          <a:lstStyle/>
          <a:p>
            <a:r>
              <a:rPr lang="en-US" altLang="zh-CN" sz="2400" dirty="0"/>
              <a:t>Released by </a:t>
            </a:r>
            <a:r>
              <a:rPr lang="en-US" altLang="zh-CN" sz="2400" dirty="0" smtClean="0"/>
              <a:t>Yahoo! </a:t>
            </a:r>
            <a:r>
              <a:rPr lang="en-US" altLang="zh-CN" sz="2400" dirty="0"/>
              <a:t>from </a:t>
            </a:r>
            <a:r>
              <a:rPr lang="en-US" altLang="zh-CN" sz="2400" dirty="0" smtClean="0"/>
              <a:t>2016</a:t>
            </a:r>
          </a:p>
          <a:p>
            <a:r>
              <a:rPr lang="en-US" altLang="zh-CN" sz="2400" dirty="0" smtClean="0"/>
              <a:t>Peer-to-Peer parameter server</a:t>
            </a:r>
          </a:p>
          <a:p>
            <a:r>
              <a:rPr lang="en-US" altLang="zh-CN" sz="2400" dirty="0" smtClean="0"/>
              <a:t>Strong SGD synchronization</a:t>
            </a:r>
            <a:endParaRPr lang="en-US" altLang="zh-CN" sz="2400" dirty="0"/>
          </a:p>
          <a:p>
            <a:r>
              <a:rPr lang="en-US" altLang="zh-CN" sz="2400" dirty="0"/>
              <a:t>Differentiating feature</a:t>
            </a:r>
            <a:r>
              <a:rPr lang="en-US" altLang="zh-CN" sz="2400" dirty="0" smtClean="0"/>
              <a:t>:</a:t>
            </a:r>
            <a:r>
              <a:rPr lang="en-US" altLang="zh-CN" sz="2400" dirty="0"/>
              <a:t> MPI </a:t>
            </a:r>
            <a:r>
              <a:rPr lang="en-US" altLang="zh-CN" sz="2400" dirty="0" err="1" smtClean="0"/>
              <a:t>Allreduce</a:t>
            </a:r>
            <a:r>
              <a:rPr lang="en-US" altLang="zh-CN" sz="2400" dirty="0" smtClean="0"/>
              <a:t>, RMDA, </a:t>
            </a:r>
            <a:r>
              <a:rPr lang="en-US" altLang="zh-CN" sz="2400" dirty="0" err="1" smtClean="0"/>
              <a:t>Infiniband</a:t>
            </a:r>
            <a:endParaRPr lang="en-US" altLang="zh-CN" sz="2400" dirty="0" smtClean="0"/>
          </a:p>
        </p:txBody>
      </p:sp>
      <p:sp>
        <p:nvSpPr>
          <p:cNvPr id="4" name="Title 3"/>
          <p:cNvSpPr>
            <a:spLocks noGrp="1"/>
          </p:cNvSpPr>
          <p:nvPr>
            <p:ph type="ctrTitle"/>
          </p:nvPr>
        </p:nvSpPr>
        <p:spPr>
          <a:noFill/>
        </p:spPr>
        <p:txBody>
          <a:bodyPr>
            <a:normAutofit fontScale="90000"/>
          </a:bodyPr>
          <a:lstStyle/>
          <a:p>
            <a:pPr algn="l"/>
            <a:r>
              <a:rPr lang="en-US" altLang="zh-CN" sz="3600" dirty="0" smtClean="0"/>
              <a:t>CaffeOnSpark</a:t>
            </a:r>
            <a:endParaRPr lang="en-US" sz="3600" dirty="0"/>
          </a:p>
        </p:txBody>
      </p:sp>
      <p:sp>
        <p:nvSpPr>
          <p:cNvPr id="3" name="Slide Number Placeholder 2"/>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13</a:t>
            </a:fld>
            <a:endParaRPr 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09" y="2620667"/>
            <a:ext cx="49815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944" y="1642031"/>
            <a:ext cx="50482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5"/>
          <a:stretch>
            <a:fillRect/>
          </a:stretch>
        </p:blipFill>
        <p:spPr>
          <a:xfrm>
            <a:off x="2612997" y="2284180"/>
            <a:ext cx="3543271" cy="2629107"/>
          </a:xfrm>
          <a:prstGeom prst="rect">
            <a:avLst/>
          </a:prstGeom>
        </p:spPr>
      </p:pic>
      <p:sp>
        <p:nvSpPr>
          <p:cNvPr id="38" name="Rectangle 37"/>
          <p:cNvSpPr/>
          <p:nvPr/>
        </p:nvSpPr>
        <p:spPr>
          <a:xfrm>
            <a:off x="1176309" y="3984547"/>
            <a:ext cx="682625" cy="476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1858934" y="3984547"/>
            <a:ext cx="682625" cy="476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2541559" y="3984547"/>
            <a:ext cx="682625"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612997" y="2524047"/>
            <a:ext cx="682625"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3295622" y="2524047"/>
            <a:ext cx="682625" cy="476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Rectangle 42"/>
          <p:cNvSpPr/>
          <p:nvPr/>
        </p:nvSpPr>
        <p:spPr>
          <a:xfrm>
            <a:off x="3978247" y="2524047"/>
            <a:ext cx="682625" cy="476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ectangle 43"/>
          <p:cNvSpPr/>
          <p:nvPr/>
        </p:nvSpPr>
        <p:spPr>
          <a:xfrm>
            <a:off x="4073497" y="3968672"/>
            <a:ext cx="682625" cy="476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5" name="Rectangle 44"/>
          <p:cNvSpPr/>
          <p:nvPr/>
        </p:nvSpPr>
        <p:spPr>
          <a:xfrm>
            <a:off x="4756122" y="3968672"/>
            <a:ext cx="682625"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438747" y="3968672"/>
            <a:ext cx="682625" cy="476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7" name="Straight Arrow Connector 46"/>
          <p:cNvCxnSpPr>
            <a:stCxn id="41" idx="2"/>
            <a:endCxn id="38" idx="0"/>
          </p:cNvCxnSpPr>
          <p:nvPr/>
        </p:nvCxnSpPr>
        <p:spPr>
          <a:xfrm flipH="1">
            <a:off x="1517622" y="3000297"/>
            <a:ext cx="1436688" cy="984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1" idx="2"/>
            <a:endCxn id="44" idx="0"/>
          </p:cNvCxnSpPr>
          <p:nvPr/>
        </p:nvCxnSpPr>
        <p:spPr>
          <a:xfrm>
            <a:off x="2954310" y="3000297"/>
            <a:ext cx="1460500" cy="968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0" idx="0"/>
            <a:endCxn id="43" idx="2"/>
          </p:cNvCxnSpPr>
          <p:nvPr/>
        </p:nvCxnSpPr>
        <p:spPr>
          <a:xfrm flipV="1">
            <a:off x="2882872" y="3000297"/>
            <a:ext cx="1436688" cy="984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40" idx="2"/>
            <a:endCxn id="46" idx="2"/>
          </p:cNvCxnSpPr>
          <p:nvPr/>
        </p:nvCxnSpPr>
        <p:spPr>
          <a:xfrm rot="5400000" flipH="1" flipV="1">
            <a:off x="4323528" y="3004266"/>
            <a:ext cx="15875" cy="2897188"/>
          </a:xfrm>
          <a:prstGeom prst="bentConnector3">
            <a:avLst>
              <a:gd name="adj1" fmla="val -144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5" idx="0"/>
            <a:endCxn id="42" idx="2"/>
          </p:cNvCxnSpPr>
          <p:nvPr/>
        </p:nvCxnSpPr>
        <p:spPr>
          <a:xfrm flipH="1" flipV="1">
            <a:off x="3636935" y="3000297"/>
            <a:ext cx="1460500" cy="968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45" idx="2"/>
            <a:endCxn id="39" idx="2"/>
          </p:cNvCxnSpPr>
          <p:nvPr/>
        </p:nvCxnSpPr>
        <p:spPr>
          <a:xfrm rot="5400000">
            <a:off x="3640904" y="3004265"/>
            <a:ext cx="15875" cy="2897188"/>
          </a:xfrm>
          <a:prstGeom prst="bentConnector3">
            <a:avLst>
              <a:gd name="adj1" fmla="val 3240013"/>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2736850" y="2554765"/>
            <a:ext cx="1819219" cy="382032"/>
            <a:chOff x="3498878" y="1834634"/>
            <a:chExt cx="1819219" cy="382032"/>
          </a:xfrm>
        </p:grpSpPr>
        <p:sp>
          <p:nvSpPr>
            <p:cNvPr id="54" name="TextBox 53"/>
            <p:cNvSpPr txBox="1"/>
            <p:nvPr/>
          </p:nvSpPr>
          <p:spPr>
            <a:xfrm>
              <a:off x="3498878" y="1847334"/>
              <a:ext cx="466669" cy="369332"/>
            </a:xfrm>
            <a:prstGeom prst="rect">
              <a:avLst/>
            </a:prstGeom>
            <a:noFill/>
          </p:spPr>
          <p:txBody>
            <a:bodyPr wrap="none" rtlCol="0">
              <a:spAutoFit/>
            </a:bodyPr>
            <a:lstStyle/>
            <a:p>
              <a:r>
                <a:rPr lang="en-US" dirty="0" smtClean="0"/>
                <a:t>w1</a:t>
              </a:r>
              <a:endParaRPr lang="en-US" dirty="0"/>
            </a:p>
          </p:txBody>
        </p:sp>
        <p:sp>
          <p:nvSpPr>
            <p:cNvPr id="55" name="TextBox 54"/>
            <p:cNvSpPr txBox="1"/>
            <p:nvPr/>
          </p:nvSpPr>
          <p:spPr>
            <a:xfrm>
              <a:off x="4191028" y="1840984"/>
              <a:ext cx="466669" cy="369332"/>
            </a:xfrm>
            <a:prstGeom prst="rect">
              <a:avLst/>
            </a:prstGeom>
            <a:noFill/>
          </p:spPr>
          <p:txBody>
            <a:bodyPr wrap="none" rtlCol="0">
              <a:spAutoFit/>
            </a:bodyPr>
            <a:lstStyle/>
            <a:p>
              <a:r>
                <a:rPr lang="en-US" dirty="0" smtClean="0"/>
                <a:t>w2</a:t>
              </a:r>
              <a:endParaRPr lang="en-US" dirty="0"/>
            </a:p>
          </p:txBody>
        </p:sp>
        <p:sp>
          <p:nvSpPr>
            <p:cNvPr id="56" name="TextBox 55"/>
            <p:cNvSpPr txBox="1"/>
            <p:nvPr/>
          </p:nvSpPr>
          <p:spPr>
            <a:xfrm>
              <a:off x="4851428" y="1834634"/>
              <a:ext cx="466669" cy="369332"/>
            </a:xfrm>
            <a:prstGeom prst="rect">
              <a:avLst/>
            </a:prstGeom>
            <a:noFill/>
          </p:spPr>
          <p:txBody>
            <a:bodyPr wrap="none" rtlCol="0">
              <a:spAutoFit/>
            </a:bodyPr>
            <a:lstStyle/>
            <a:p>
              <a:r>
                <a:rPr lang="en-US" dirty="0" smtClean="0"/>
                <a:t>w3</a:t>
              </a:r>
              <a:endParaRPr lang="en-US" dirty="0"/>
            </a:p>
          </p:txBody>
        </p:sp>
      </p:grpSp>
      <p:grpSp>
        <p:nvGrpSpPr>
          <p:cNvPr id="57" name="Group 56"/>
          <p:cNvGrpSpPr/>
          <p:nvPr/>
        </p:nvGrpSpPr>
        <p:grpSpPr>
          <a:xfrm>
            <a:off x="4187825" y="4027966"/>
            <a:ext cx="1819219" cy="382032"/>
            <a:chOff x="3498878" y="1834634"/>
            <a:chExt cx="1819219" cy="382032"/>
          </a:xfrm>
        </p:grpSpPr>
        <p:sp>
          <p:nvSpPr>
            <p:cNvPr id="58" name="TextBox 57"/>
            <p:cNvSpPr txBox="1"/>
            <p:nvPr/>
          </p:nvSpPr>
          <p:spPr>
            <a:xfrm>
              <a:off x="3498878" y="1847334"/>
              <a:ext cx="466669" cy="369332"/>
            </a:xfrm>
            <a:prstGeom prst="rect">
              <a:avLst/>
            </a:prstGeom>
            <a:noFill/>
          </p:spPr>
          <p:txBody>
            <a:bodyPr wrap="none" rtlCol="0">
              <a:spAutoFit/>
            </a:bodyPr>
            <a:lstStyle/>
            <a:p>
              <a:r>
                <a:rPr lang="en-US" dirty="0" smtClean="0"/>
                <a:t>w1</a:t>
              </a:r>
              <a:endParaRPr lang="en-US" dirty="0"/>
            </a:p>
          </p:txBody>
        </p:sp>
        <p:sp>
          <p:nvSpPr>
            <p:cNvPr id="59" name="TextBox 58"/>
            <p:cNvSpPr txBox="1"/>
            <p:nvPr/>
          </p:nvSpPr>
          <p:spPr>
            <a:xfrm>
              <a:off x="4191028" y="1840984"/>
              <a:ext cx="466669" cy="369332"/>
            </a:xfrm>
            <a:prstGeom prst="rect">
              <a:avLst/>
            </a:prstGeom>
            <a:noFill/>
          </p:spPr>
          <p:txBody>
            <a:bodyPr wrap="none" rtlCol="0">
              <a:spAutoFit/>
            </a:bodyPr>
            <a:lstStyle/>
            <a:p>
              <a:r>
                <a:rPr lang="en-US" dirty="0" smtClean="0"/>
                <a:t>w2</a:t>
              </a:r>
              <a:endParaRPr lang="en-US" dirty="0"/>
            </a:p>
          </p:txBody>
        </p:sp>
        <p:sp>
          <p:nvSpPr>
            <p:cNvPr id="60" name="TextBox 59"/>
            <p:cNvSpPr txBox="1"/>
            <p:nvPr/>
          </p:nvSpPr>
          <p:spPr>
            <a:xfrm>
              <a:off x="4851428" y="1834634"/>
              <a:ext cx="466669" cy="369332"/>
            </a:xfrm>
            <a:prstGeom prst="rect">
              <a:avLst/>
            </a:prstGeom>
            <a:noFill/>
          </p:spPr>
          <p:txBody>
            <a:bodyPr wrap="none" rtlCol="0">
              <a:spAutoFit/>
            </a:bodyPr>
            <a:lstStyle/>
            <a:p>
              <a:r>
                <a:rPr lang="en-US" dirty="0" smtClean="0"/>
                <a:t>w3</a:t>
              </a:r>
              <a:endParaRPr lang="en-US" dirty="0"/>
            </a:p>
          </p:txBody>
        </p:sp>
      </p:grpSp>
      <p:grpSp>
        <p:nvGrpSpPr>
          <p:cNvPr id="61" name="Group 60"/>
          <p:cNvGrpSpPr/>
          <p:nvPr/>
        </p:nvGrpSpPr>
        <p:grpSpPr>
          <a:xfrm>
            <a:off x="1271559" y="4015266"/>
            <a:ext cx="1819219" cy="382032"/>
            <a:chOff x="3498878" y="1834634"/>
            <a:chExt cx="1819219" cy="382032"/>
          </a:xfrm>
        </p:grpSpPr>
        <p:sp>
          <p:nvSpPr>
            <p:cNvPr id="62" name="TextBox 61"/>
            <p:cNvSpPr txBox="1"/>
            <p:nvPr/>
          </p:nvSpPr>
          <p:spPr>
            <a:xfrm>
              <a:off x="3498878" y="1847334"/>
              <a:ext cx="466669" cy="369332"/>
            </a:xfrm>
            <a:prstGeom prst="rect">
              <a:avLst/>
            </a:prstGeom>
            <a:noFill/>
          </p:spPr>
          <p:txBody>
            <a:bodyPr wrap="none" rtlCol="0">
              <a:spAutoFit/>
            </a:bodyPr>
            <a:lstStyle/>
            <a:p>
              <a:r>
                <a:rPr lang="en-US" dirty="0" smtClean="0"/>
                <a:t>w1</a:t>
              </a:r>
              <a:endParaRPr lang="en-US" dirty="0"/>
            </a:p>
          </p:txBody>
        </p:sp>
        <p:sp>
          <p:nvSpPr>
            <p:cNvPr id="63" name="TextBox 62"/>
            <p:cNvSpPr txBox="1"/>
            <p:nvPr/>
          </p:nvSpPr>
          <p:spPr>
            <a:xfrm>
              <a:off x="4191028" y="1840984"/>
              <a:ext cx="466669" cy="369332"/>
            </a:xfrm>
            <a:prstGeom prst="rect">
              <a:avLst/>
            </a:prstGeom>
            <a:noFill/>
          </p:spPr>
          <p:txBody>
            <a:bodyPr wrap="none" rtlCol="0">
              <a:spAutoFit/>
            </a:bodyPr>
            <a:lstStyle/>
            <a:p>
              <a:r>
                <a:rPr lang="en-US" dirty="0" smtClean="0"/>
                <a:t>w2</a:t>
              </a:r>
              <a:endParaRPr lang="en-US" dirty="0"/>
            </a:p>
          </p:txBody>
        </p:sp>
        <p:sp>
          <p:nvSpPr>
            <p:cNvPr id="64" name="TextBox 63"/>
            <p:cNvSpPr txBox="1"/>
            <p:nvPr/>
          </p:nvSpPr>
          <p:spPr>
            <a:xfrm>
              <a:off x="4851428" y="1834634"/>
              <a:ext cx="466669" cy="369332"/>
            </a:xfrm>
            <a:prstGeom prst="rect">
              <a:avLst/>
            </a:prstGeom>
            <a:noFill/>
          </p:spPr>
          <p:txBody>
            <a:bodyPr wrap="none" rtlCol="0">
              <a:spAutoFit/>
            </a:bodyPr>
            <a:lstStyle/>
            <a:p>
              <a:r>
                <a:rPr lang="en-US" dirty="0" smtClean="0"/>
                <a:t>w3</a:t>
              </a:r>
              <a:endParaRPr lang="en-US" dirty="0"/>
            </a:p>
          </p:txBody>
        </p:sp>
      </p:grpSp>
      <p:sp>
        <p:nvSpPr>
          <p:cNvPr id="65" name="TextBox 64"/>
          <p:cNvSpPr txBox="1"/>
          <p:nvPr/>
        </p:nvSpPr>
        <p:spPr>
          <a:xfrm>
            <a:off x="987192" y="2185433"/>
            <a:ext cx="6172610" cy="369332"/>
          </a:xfrm>
          <a:prstGeom prst="rect">
            <a:avLst/>
          </a:prstGeom>
          <a:noFill/>
        </p:spPr>
        <p:txBody>
          <a:bodyPr wrap="square" rtlCol="0">
            <a:spAutoFit/>
          </a:bodyPr>
          <a:lstStyle/>
          <a:p>
            <a:pPr algn="ctr"/>
            <a:r>
              <a:rPr lang="en-US" dirty="0" smtClean="0"/>
              <a:t>Worker 1 (Parameter Server for w1)</a:t>
            </a:r>
            <a:endParaRPr lang="en-US" dirty="0"/>
          </a:p>
        </p:txBody>
      </p:sp>
      <p:sp>
        <p:nvSpPr>
          <p:cNvPr id="66" name="TextBox 65"/>
          <p:cNvSpPr txBox="1"/>
          <p:nvPr/>
        </p:nvSpPr>
        <p:spPr>
          <a:xfrm>
            <a:off x="859811" y="3275569"/>
            <a:ext cx="2681781" cy="646331"/>
          </a:xfrm>
          <a:prstGeom prst="rect">
            <a:avLst/>
          </a:prstGeom>
          <a:noFill/>
        </p:spPr>
        <p:txBody>
          <a:bodyPr wrap="none" rtlCol="0">
            <a:spAutoFit/>
          </a:bodyPr>
          <a:lstStyle/>
          <a:p>
            <a:pPr algn="ctr"/>
            <a:r>
              <a:rPr lang="en-US" dirty="0" smtClean="0"/>
              <a:t>Worker 3</a:t>
            </a:r>
          </a:p>
          <a:p>
            <a:pPr algn="ctr"/>
            <a:r>
              <a:rPr lang="en-US" dirty="0" smtClean="0"/>
              <a:t> (Parameter Server for w3)</a:t>
            </a:r>
            <a:endParaRPr lang="en-US" dirty="0"/>
          </a:p>
        </p:txBody>
      </p:sp>
      <p:sp>
        <p:nvSpPr>
          <p:cNvPr id="67" name="TextBox 66"/>
          <p:cNvSpPr txBox="1"/>
          <p:nvPr/>
        </p:nvSpPr>
        <p:spPr>
          <a:xfrm>
            <a:off x="3895669" y="3227944"/>
            <a:ext cx="2629596" cy="646331"/>
          </a:xfrm>
          <a:prstGeom prst="rect">
            <a:avLst/>
          </a:prstGeom>
          <a:noFill/>
        </p:spPr>
        <p:txBody>
          <a:bodyPr wrap="none" rtlCol="0">
            <a:spAutoFit/>
          </a:bodyPr>
          <a:lstStyle/>
          <a:p>
            <a:pPr algn="ctr"/>
            <a:r>
              <a:rPr lang="en-US" dirty="0" smtClean="0"/>
              <a:t>Worker 2</a:t>
            </a:r>
          </a:p>
          <a:p>
            <a:pPr algn="ctr"/>
            <a:r>
              <a:rPr lang="en-US" dirty="0"/>
              <a:t>(</a:t>
            </a:r>
            <a:r>
              <a:rPr lang="en-US" dirty="0" smtClean="0"/>
              <a:t>Parameter Server for w2)</a:t>
            </a:r>
            <a:endParaRPr lang="en-US" dirty="0"/>
          </a:p>
        </p:txBody>
      </p:sp>
      <p:sp>
        <p:nvSpPr>
          <p:cNvPr id="68" name="Rectangle 67"/>
          <p:cNvSpPr/>
          <p:nvPr/>
        </p:nvSpPr>
        <p:spPr>
          <a:xfrm>
            <a:off x="6203922" y="2745087"/>
            <a:ext cx="2641600" cy="923330"/>
          </a:xfrm>
          <a:prstGeom prst="rect">
            <a:avLst/>
          </a:prstGeom>
        </p:spPr>
        <p:txBody>
          <a:bodyPr wrap="square">
            <a:spAutoFit/>
          </a:bodyPr>
          <a:lstStyle/>
          <a:p>
            <a:pPr lvl="1"/>
            <a:r>
              <a:rPr lang="en-US" i="1" dirty="0" smtClean="0"/>
              <a:t>Weights propagation</a:t>
            </a:r>
          </a:p>
          <a:p>
            <a:pPr lvl="1"/>
            <a:r>
              <a:rPr lang="en-US" i="1" dirty="0" smtClean="0">
                <a:effectLst/>
              </a:rPr>
              <a:t>(Gradients are sent in reverse direction)</a:t>
            </a:r>
          </a:p>
        </p:txBody>
      </p:sp>
    </p:spTree>
    <p:extLst>
      <p:ext uri="{BB962C8B-B14F-4D97-AF65-F5344CB8AC3E}">
        <p14:creationId xmlns:p14="http://schemas.microsoft.com/office/powerpoint/2010/main" val="4844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123"/>
                                        </p:tgtEl>
                                      </p:cBhvr>
                                    </p:animEffect>
                                    <p:set>
                                      <p:cBhvr>
                                        <p:cTn id="28" dur="1" fill="hold">
                                          <p:stCondLst>
                                            <p:cond delay="499"/>
                                          </p:stCondLst>
                                        </p:cTn>
                                        <p:tgtEl>
                                          <p:spTgt spid="512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39"/>
                                        </p:tgtEl>
                                      </p:cBhvr>
                                    </p:animEffect>
                                    <p:set>
                                      <p:cBhvr>
                                        <p:cTn id="93" dur="1" fill="hold">
                                          <p:stCondLst>
                                            <p:cond delay="499"/>
                                          </p:stCondLst>
                                        </p:cTn>
                                        <p:tgtEl>
                                          <p:spTgt spid="39"/>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40"/>
                                        </p:tgtEl>
                                      </p:cBhvr>
                                    </p:animEffect>
                                    <p:set>
                                      <p:cBhvr>
                                        <p:cTn id="96" dur="1" fill="hold">
                                          <p:stCondLst>
                                            <p:cond delay="499"/>
                                          </p:stCondLst>
                                        </p:cTn>
                                        <p:tgtEl>
                                          <p:spTgt spid="40"/>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41"/>
                                        </p:tgtEl>
                                      </p:cBhvr>
                                    </p:animEffect>
                                    <p:set>
                                      <p:cBhvr>
                                        <p:cTn id="99" dur="1" fill="hold">
                                          <p:stCondLst>
                                            <p:cond delay="499"/>
                                          </p:stCondLst>
                                        </p:cTn>
                                        <p:tgtEl>
                                          <p:spTgt spid="41"/>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42"/>
                                        </p:tgtEl>
                                      </p:cBhvr>
                                    </p:animEffect>
                                    <p:set>
                                      <p:cBhvr>
                                        <p:cTn id="102" dur="1" fill="hold">
                                          <p:stCondLst>
                                            <p:cond delay="499"/>
                                          </p:stCondLst>
                                        </p:cTn>
                                        <p:tgtEl>
                                          <p:spTgt spid="42"/>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43"/>
                                        </p:tgtEl>
                                      </p:cBhvr>
                                    </p:animEffect>
                                    <p:set>
                                      <p:cBhvr>
                                        <p:cTn id="105" dur="1" fill="hold">
                                          <p:stCondLst>
                                            <p:cond delay="499"/>
                                          </p:stCondLst>
                                        </p:cTn>
                                        <p:tgtEl>
                                          <p:spTgt spid="43"/>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4"/>
                                        </p:tgtEl>
                                      </p:cBhvr>
                                    </p:animEffect>
                                    <p:set>
                                      <p:cBhvr>
                                        <p:cTn id="108" dur="1" fill="hold">
                                          <p:stCondLst>
                                            <p:cond delay="499"/>
                                          </p:stCondLst>
                                        </p:cTn>
                                        <p:tgtEl>
                                          <p:spTgt spid="44"/>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45"/>
                                        </p:tgtEl>
                                      </p:cBhvr>
                                    </p:animEffect>
                                    <p:set>
                                      <p:cBhvr>
                                        <p:cTn id="111" dur="1" fill="hold">
                                          <p:stCondLst>
                                            <p:cond delay="499"/>
                                          </p:stCondLst>
                                        </p:cTn>
                                        <p:tgtEl>
                                          <p:spTgt spid="45"/>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46"/>
                                        </p:tgtEl>
                                      </p:cBhvr>
                                    </p:animEffect>
                                    <p:set>
                                      <p:cBhvr>
                                        <p:cTn id="114" dur="1" fill="hold">
                                          <p:stCondLst>
                                            <p:cond delay="499"/>
                                          </p:stCondLst>
                                        </p:cTn>
                                        <p:tgtEl>
                                          <p:spTgt spid="46"/>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7"/>
                                        </p:tgtEl>
                                      </p:cBhvr>
                                    </p:animEffect>
                                    <p:set>
                                      <p:cBhvr>
                                        <p:cTn id="117" dur="1" fill="hold">
                                          <p:stCondLst>
                                            <p:cond delay="499"/>
                                          </p:stCondLst>
                                        </p:cTn>
                                        <p:tgtEl>
                                          <p:spTgt spid="47"/>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8"/>
                                        </p:tgtEl>
                                      </p:cBhvr>
                                    </p:animEffect>
                                    <p:set>
                                      <p:cBhvr>
                                        <p:cTn id="120" dur="1" fill="hold">
                                          <p:stCondLst>
                                            <p:cond delay="499"/>
                                          </p:stCondLst>
                                        </p:cTn>
                                        <p:tgtEl>
                                          <p:spTgt spid="48"/>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9"/>
                                        </p:tgtEl>
                                      </p:cBhvr>
                                    </p:animEffect>
                                    <p:set>
                                      <p:cBhvr>
                                        <p:cTn id="123" dur="1" fill="hold">
                                          <p:stCondLst>
                                            <p:cond delay="499"/>
                                          </p:stCondLst>
                                        </p:cTn>
                                        <p:tgtEl>
                                          <p:spTgt spid="49"/>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50"/>
                                        </p:tgtEl>
                                      </p:cBhvr>
                                    </p:animEffect>
                                    <p:set>
                                      <p:cBhvr>
                                        <p:cTn id="126" dur="1" fill="hold">
                                          <p:stCondLst>
                                            <p:cond delay="499"/>
                                          </p:stCondLst>
                                        </p:cTn>
                                        <p:tgtEl>
                                          <p:spTgt spid="50"/>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51"/>
                                        </p:tgtEl>
                                      </p:cBhvr>
                                    </p:animEffect>
                                    <p:set>
                                      <p:cBhvr>
                                        <p:cTn id="129" dur="1" fill="hold">
                                          <p:stCondLst>
                                            <p:cond delay="499"/>
                                          </p:stCondLst>
                                        </p:cTn>
                                        <p:tgtEl>
                                          <p:spTgt spid="51"/>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52"/>
                                        </p:tgtEl>
                                      </p:cBhvr>
                                    </p:animEffect>
                                    <p:set>
                                      <p:cBhvr>
                                        <p:cTn id="132" dur="1" fill="hold">
                                          <p:stCondLst>
                                            <p:cond delay="499"/>
                                          </p:stCondLst>
                                        </p:cTn>
                                        <p:tgtEl>
                                          <p:spTgt spid="52"/>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53"/>
                                        </p:tgtEl>
                                      </p:cBhvr>
                                    </p:animEffect>
                                    <p:set>
                                      <p:cBhvr>
                                        <p:cTn id="135" dur="1" fill="hold">
                                          <p:stCondLst>
                                            <p:cond delay="499"/>
                                          </p:stCondLst>
                                        </p:cTn>
                                        <p:tgtEl>
                                          <p:spTgt spid="53"/>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57"/>
                                        </p:tgtEl>
                                      </p:cBhvr>
                                    </p:animEffect>
                                    <p:set>
                                      <p:cBhvr>
                                        <p:cTn id="138" dur="1" fill="hold">
                                          <p:stCondLst>
                                            <p:cond delay="499"/>
                                          </p:stCondLst>
                                        </p:cTn>
                                        <p:tgtEl>
                                          <p:spTgt spid="5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61"/>
                                        </p:tgtEl>
                                      </p:cBhvr>
                                    </p:animEffect>
                                    <p:set>
                                      <p:cBhvr>
                                        <p:cTn id="141" dur="1" fill="hold">
                                          <p:stCondLst>
                                            <p:cond delay="499"/>
                                          </p:stCondLst>
                                        </p:cTn>
                                        <p:tgtEl>
                                          <p:spTgt spid="61"/>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65"/>
                                        </p:tgtEl>
                                      </p:cBhvr>
                                    </p:animEffect>
                                    <p:set>
                                      <p:cBhvr>
                                        <p:cTn id="144" dur="1" fill="hold">
                                          <p:stCondLst>
                                            <p:cond delay="499"/>
                                          </p:stCondLst>
                                        </p:cTn>
                                        <p:tgtEl>
                                          <p:spTgt spid="65"/>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66"/>
                                        </p:tgtEl>
                                      </p:cBhvr>
                                    </p:animEffect>
                                    <p:set>
                                      <p:cBhvr>
                                        <p:cTn id="147" dur="1" fill="hold">
                                          <p:stCondLst>
                                            <p:cond delay="499"/>
                                          </p:stCondLst>
                                        </p:cTn>
                                        <p:tgtEl>
                                          <p:spTgt spid="66"/>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67"/>
                                        </p:tgtEl>
                                      </p:cBhvr>
                                    </p:animEffect>
                                    <p:set>
                                      <p:cBhvr>
                                        <p:cTn id="150" dur="1" fill="hold">
                                          <p:stCondLst>
                                            <p:cond delay="499"/>
                                          </p:stCondLst>
                                        </p:cTn>
                                        <p:tgtEl>
                                          <p:spTgt spid="67"/>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68"/>
                                        </p:tgtEl>
                                      </p:cBhvr>
                                    </p:animEffect>
                                    <p:set>
                                      <p:cBhvr>
                                        <p:cTn id="153" dur="1" fill="hold">
                                          <p:stCondLst>
                                            <p:cond delay="499"/>
                                          </p:stCondLst>
                                        </p:cTn>
                                        <p:tgtEl>
                                          <p:spTgt spid="68"/>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65" grpId="0"/>
      <p:bldP spid="65" grpId="1"/>
      <p:bldP spid="66" grpId="0"/>
      <p:bldP spid="66" grpId="1"/>
      <p:bldP spid="67" grpId="0"/>
      <p:bldP spid="67" grpId="1"/>
      <p:bldP spid="68" grpId="0"/>
      <p:bldP spid="6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482204"/>
            <a:ext cx="8229600" cy="857250"/>
          </a:xfrm>
          <a:noFill/>
        </p:spPr>
        <p:txBody>
          <a:bodyPr>
            <a:normAutofit/>
          </a:bodyPr>
          <a:lstStyle/>
          <a:p>
            <a:pPr algn="l"/>
            <a:r>
              <a:rPr lang="en-US" altLang="zh-CN" sz="3600" dirty="0" smtClean="0"/>
              <a:t>CaffeOnSpark - </a:t>
            </a:r>
            <a:r>
              <a:rPr lang="en-US" altLang="zh-CN" sz="3600" dirty="0"/>
              <a:t>Evaluation </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91528625"/>
              </p:ext>
            </p:extLst>
          </p:nvPr>
        </p:nvGraphicFramePr>
        <p:xfrm>
          <a:off x="17797" y="214665"/>
          <a:ext cx="9144001" cy="4827766"/>
        </p:xfrm>
        <a:graphic>
          <a:graphicData uri="http://schemas.openxmlformats.org/drawingml/2006/table">
            <a:tbl>
              <a:tblPr firstRow="1" bandRow="1">
                <a:tableStyleId>{5C22544A-7EE6-4342-B048-85BDC9FD1C3A}</a:tableStyleId>
              </a:tblPr>
              <a:tblGrid>
                <a:gridCol w="1287128"/>
                <a:gridCol w="1303375"/>
                <a:gridCol w="4905375"/>
                <a:gridCol w="1648123"/>
              </a:tblGrid>
              <a:tr h="616203">
                <a:tc>
                  <a:txBody>
                    <a:bodyPr/>
                    <a:lstStyle/>
                    <a:p>
                      <a:r>
                        <a:rPr lang="en-US" altLang="zh-CN" sz="1200" dirty="0" smtClean="0"/>
                        <a:t>Evaluation Criteria</a:t>
                      </a:r>
                      <a:endParaRPr lang="zh-CN" altLang="en-US" sz="1200" dirty="0"/>
                    </a:p>
                  </a:txBody>
                  <a:tcPr/>
                </a:tc>
                <a:tc>
                  <a:txBody>
                    <a:bodyPr/>
                    <a:lstStyle/>
                    <a:p>
                      <a:r>
                        <a:rPr lang="en-US" altLang="zh-CN" sz="1200" dirty="0" smtClean="0"/>
                        <a:t>Dimensions</a:t>
                      </a:r>
                      <a:endParaRPr lang="zh-CN" altLang="en-US" sz="1200" dirty="0"/>
                    </a:p>
                  </a:txBody>
                  <a:tcPr/>
                </a:tc>
                <a:tc>
                  <a:txBody>
                    <a:bodyPr/>
                    <a:lstStyle/>
                    <a:p>
                      <a:pPr algn="ctr"/>
                      <a:r>
                        <a:rPr lang="en-US" altLang="zh-CN" dirty="0" smtClean="0"/>
                        <a:t>CaffeOnSpark</a:t>
                      </a:r>
                      <a:endParaRPr lang="zh-CN" altLang="en-US" dirty="0"/>
                    </a:p>
                  </a:txBody>
                  <a:tcPr/>
                </a:tc>
                <a:tc>
                  <a:txBody>
                    <a:bodyPr/>
                    <a:lstStyle/>
                    <a:p>
                      <a:pPr algn="l"/>
                      <a:r>
                        <a:rPr lang="en-US" altLang="zh-CN" sz="1200" dirty="0" smtClean="0"/>
                        <a:t>Score</a:t>
                      </a:r>
                      <a:endParaRPr lang="zh-CN" altLang="en-US" dirty="0"/>
                    </a:p>
                  </a:txBody>
                  <a:tcPr/>
                </a:tc>
              </a:tr>
              <a:tr h="3659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Getting Started</a:t>
                      </a:r>
                    </a:p>
                  </a:txBody>
                  <a:tcPr/>
                </a:tc>
                <a:tc>
                  <a:txBody>
                    <a:bodyPr/>
                    <a:lstStyle/>
                    <a:p>
                      <a:r>
                        <a:rPr lang="en-US" altLang="zh-CN" sz="1200" dirty="0" smtClean="0"/>
                        <a:t>Documentation</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Blog; README.md in </a:t>
                      </a:r>
                      <a:r>
                        <a:rPr lang="en-US" altLang="zh-CN" sz="1200" dirty="0" err="1" smtClean="0"/>
                        <a:t>github</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70434">
                <a:tc vMerge="1">
                  <a:txBody>
                    <a:bodyPr/>
                    <a:lstStyle/>
                    <a:p>
                      <a:endParaRPr lang="zh-CN" altLang="en-US" sz="1200" dirty="0"/>
                    </a:p>
                  </a:txBody>
                  <a:tcPr/>
                </a:tc>
                <a:tc>
                  <a:txBody>
                    <a:bodyPr/>
                    <a:lstStyle/>
                    <a:p>
                      <a:r>
                        <a:rPr lang="en-US" altLang="zh-CN" sz="1200" dirty="0" smtClean="0"/>
                        <a:t>Installation</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Have to install all Caffe needed in each node</a:t>
                      </a:r>
                      <a:endParaRPr lang="en-US" altLang="zh-CN" sz="1200" dirty="0" smtClean="0">
                        <a:solidFill>
                          <a:schemeClr val="dk1"/>
                        </a:solidFill>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vMerge="1">
                  <a:txBody>
                    <a:bodyPr/>
                    <a:lstStyle/>
                    <a:p>
                      <a:endParaRPr lang="zh-CN" altLang="en-US" sz="1200" dirty="0"/>
                    </a:p>
                  </a:txBody>
                  <a:tcPr/>
                </a:tc>
                <a:tc>
                  <a:txBody>
                    <a:bodyPr/>
                    <a:lstStyle/>
                    <a:p>
                      <a:r>
                        <a:rPr lang="en-US" altLang="zh-CN" sz="1200" dirty="0" smtClean="0"/>
                        <a:t>Built-in</a:t>
                      </a:r>
                      <a:r>
                        <a:rPr lang="en-US" altLang="zh-CN" sz="1200" baseline="0" dirty="0" smtClean="0"/>
                        <a:t> </a:t>
                      </a:r>
                      <a:r>
                        <a:rPr lang="en-US" altLang="zh-CN" sz="1200" dirty="0" smtClean="0"/>
                        <a:t>Examples</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Cifar10/MNIST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Use</a:t>
                      </a:r>
                    </a:p>
                  </a:txBody>
                  <a:tcPr/>
                </a:tc>
                <a:tc>
                  <a:txBody>
                    <a:bodyPr/>
                    <a:lstStyle/>
                    <a:p>
                      <a:r>
                        <a:rPr lang="en-US" altLang="zh-CN" sz="1200" dirty="0" smtClean="0"/>
                        <a:t>Interface</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Scala and Python</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8631">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Model Encapsulation</a:t>
                      </a:r>
                      <a:endParaRPr lang="zh-CN" altLang="en-US" sz="1200" kern="1200" dirty="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Model</a:t>
                      </a:r>
                      <a:endParaRPr lang="en-US" altLang="zh-CN" sz="1200" dirty="0" smtClean="0">
                        <a:solidFill>
                          <a:schemeClr val="dk1"/>
                        </a:solidFill>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55827">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Functionality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Built-in Models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Caffe</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vMerge="1">
                  <a:txBody>
                    <a:bodyPr/>
                    <a:lstStyle/>
                    <a:p>
                      <a:endParaRPr lang="zh-CN" altLang="en-US" sz="1200" kern="1200" dirty="0">
                        <a:solidFill>
                          <a:schemeClr val="dk1"/>
                        </a:solidFill>
                        <a:latin typeface="+mn-lt"/>
                        <a:ea typeface="+mn-ea"/>
                        <a:cs typeface="+mn-cs"/>
                      </a:endParaRPr>
                    </a:p>
                  </a:txBody>
                  <a:tcPr/>
                </a:tc>
                <a:tc>
                  <a:txBody>
                    <a:bodyPr/>
                    <a:lstStyle/>
                    <a:p>
                      <a:r>
                        <a:rPr lang="en-US" altLang="zh-CN" sz="1200" kern="1200" dirty="0" smtClean="0">
                          <a:solidFill>
                            <a:schemeClr val="dk1"/>
                          </a:solidFill>
                          <a:latin typeface="+mn-lt"/>
                          <a:ea typeface="+mn-ea"/>
                          <a:cs typeface="+mn-cs"/>
                        </a:rPr>
                        <a:t>Parallelism</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Data Parallelism</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MNIST</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456546">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Status Quo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Community</a:t>
                      </a:r>
                      <a:r>
                        <a:rPr lang="en-US" altLang="zh-CN" sz="1200" kern="1200" baseline="0" dirty="0" smtClean="0">
                          <a:solidFill>
                            <a:schemeClr val="dk1"/>
                          </a:solidFill>
                          <a:latin typeface="+mn-lt"/>
                          <a:ea typeface="+mn-ea"/>
                          <a:cs typeface="+mn-cs"/>
                        </a:rPr>
                        <a:t> </a:t>
                      </a:r>
                      <a:r>
                        <a:rPr lang="en-US" altLang="zh-CN" sz="1200" kern="1200" dirty="0" smtClean="0">
                          <a:solidFill>
                            <a:schemeClr val="dk1"/>
                          </a:solidFill>
                          <a:latin typeface="+mn-lt"/>
                          <a:ea typeface="+mn-ea"/>
                          <a:cs typeface="+mn-cs"/>
                        </a:rPr>
                        <a:t>Vitality</a:t>
                      </a:r>
                    </a:p>
                  </a:txBody>
                  <a:tcPr/>
                </a:tc>
                <a:tc>
                  <a:txBody>
                    <a:bodyPr/>
                    <a:lstStyle/>
                    <a:p>
                      <a:pPr algn="l"/>
                      <a:endParaRPr lang="zh-CN" altLang="en-US" sz="1200" kern="1200" dirty="0">
                        <a:solidFill>
                          <a:schemeClr val="dk1"/>
                        </a:solidFill>
                        <a:latin typeface="+mn-lt"/>
                        <a:ea typeface="+mn-ea"/>
                        <a:cs typeface="+mn-cs"/>
                      </a:endParaRPr>
                    </a:p>
                  </a:txBody>
                  <a:tcPr/>
                </a:tc>
                <a:tc>
                  <a:txBody>
                    <a:bodyPr/>
                    <a:lstStyle/>
                    <a:p>
                      <a:pPr algn="l"/>
                      <a:endParaRPr lang="zh-CN" altLang="en-US" sz="1600" kern="1200" dirty="0">
                        <a:solidFill>
                          <a:schemeClr val="dk1"/>
                        </a:solidFill>
                        <a:latin typeface="+mn-lt"/>
                        <a:ea typeface="+mn-ea"/>
                        <a:cs typeface="+mn-cs"/>
                      </a:endParaRPr>
                    </a:p>
                  </a:txBody>
                  <a:tcPr/>
                </a:tc>
              </a:tr>
              <a:tr h="457390">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Enterprise</a:t>
                      </a:r>
                      <a:r>
                        <a:rPr lang="en-US" altLang="zh-CN" sz="1200" kern="1200" baseline="0" dirty="0" smtClean="0">
                          <a:solidFill>
                            <a:schemeClr val="dk1"/>
                          </a:solidFill>
                          <a:latin typeface="+mn-lt"/>
                          <a:ea typeface="+mn-ea"/>
                          <a:cs typeface="+mn-cs"/>
                        </a:rPr>
                        <a:t> Support</a:t>
                      </a:r>
                      <a:endParaRPr lang="en-US" altLang="zh-CN" sz="12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Yahoo!</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384" y="4133850"/>
            <a:ext cx="2587792"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6" y="4186237"/>
            <a:ext cx="10858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6026" y="4186237"/>
            <a:ext cx="1066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978" y="2088153"/>
            <a:ext cx="30956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3" name="Table 122"/>
          <p:cNvGraphicFramePr>
            <a:graphicFrameLocks noGrp="1"/>
          </p:cNvGraphicFramePr>
          <p:nvPr>
            <p:extLst>
              <p:ext uri="{D42A27DB-BD31-4B8C-83A1-F6EECF244321}">
                <p14:modId xmlns:p14="http://schemas.microsoft.com/office/powerpoint/2010/main" val="3748903883"/>
              </p:ext>
            </p:extLst>
          </p:nvPr>
        </p:nvGraphicFramePr>
        <p:xfrm>
          <a:off x="612602" y="2479615"/>
          <a:ext cx="8077200" cy="1511963"/>
        </p:xfrm>
        <a:graphic>
          <a:graphicData uri="http://schemas.openxmlformats.org/drawingml/2006/table">
            <a:tbl>
              <a:tblPr firstRow="1" bandRow="1">
                <a:tableStyleId>{93296810-A885-4BE3-A3E7-6D5BEEA58F35}</a:tableStyleId>
              </a:tblPr>
              <a:tblGrid>
                <a:gridCol w="1873423"/>
                <a:gridCol w="1357457"/>
                <a:gridCol w="1615440"/>
                <a:gridCol w="1615440"/>
                <a:gridCol w="1615440"/>
              </a:tblGrid>
              <a:tr h="364124">
                <a:tc>
                  <a:txBody>
                    <a:bodyPr/>
                    <a:lstStyle/>
                    <a:p>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r>
              <a:tr h="364124">
                <a:tc>
                  <a:txBody>
                    <a:bodyPr/>
                    <a:lstStyle/>
                    <a:p>
                      <a:r>
                        <a:rPr lang="en-US" altLang="zh-CN" dirty="0" smtClean="0"/>
                        <a:t>Iterations</a:t>
                      </a:r>
                      <a:endParaRPr lang="zh-CN" altLang="en-US" dirty="0"/>
                    </a:p>
                  </a:txBody>
                  <a:tcPr/>
                </a:tc>
                <a:tc>
                  <a:txBody>
                    <a:bodyPr/>
                    <a:lstStyle/>
                    <a:p>
                      <a:pPr algn="ctr"/>
                      <a:r>
                        <a:rPr lang="en-US" altLang="zh-CN" dirty="0" smtClean="0"/>
                        <a:t>1000</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2000</a:t>
                      </a:r>
                      <a:endParaRPr lang="zh-CN" altLang="en-US" dirty="0"/>
                    </a:p>
                  </a:txBody>
                  <a:tcPr/>
                </a:tc>
                <a:tc>
                  <a:txBody>
                    <a:bodyPr/>
                    <a:lstStyle/>
                    <a:p>
                      <a:pPr algn="ctr"/>
                      <a:r>
                        <a:rPr lang="en-US" altLang="zh-CN" dirty="0" smtClean="0"/>
                        <a:t>5000</a:t>
                      </a:r>
                      <a:endParaRPr lang="zh-CN" altLang="en-US" dirty="0"/>
                    </a:p>
                  </a:txBody>
                  <a:tcPr/>
                </a:tc>
                <a:tc>
                  <a:txBody>
                    <a:bodyPr/>
                    <a:lstStyle/>
                    <a:p>
                      <a:pPr algn="ctr"/>
                      <a:r>
                        <a:rPr lang="en-US" altLang="zh-CN" dirty="0" smtClean="0"/>
                        <a:t>10000</a:t>
                      </a:r>
                      <a:endParaRPr lang="zh-CN" altLang="en-US" dirty="0"/>
                    </a:p>
                  </a:txBody>
                  <a:tcPr/>
                </a:tc>
              </a:tr>
              <a:tr h="414683">
                <a:tc>
                  <a:txBody>
                    <a:bodyPr/>
                    <a:lstStyle/>
                    <a:p>
                      <a:r>
                        <a:rPr lang="en-US" altLang="zh-CN" dirty="0" smtClean="0"/>
                        <a:t>Time(seconds)</a:t>
                      </a:r>
                      <a:endParaRPr lang="zh-CN" altLang="en-US" dirty="0"/>
                    </a:p>
                  </a:txBody>
                  <a:tcPr/>
                </a:tc>
                <a:tc>
                  <a:txBody>
                    <a:bodyPr/>
                    <a:lstStyle/>
                    <a:p>
                      <a:pPr algn="ctr"/>
                      <a:r>
                        <a:rPr lang="en-US" altLang="zh-CN" dirty="0" smtClean="0"/>
                        <a:t>224</a:t>
                      </a:r>
                      <a:endParaRPr lang="zh-CN" altLang="en-US" dirty="0"/>
                    </a:p>
                  </a:txBody>
                  <a:tcPr/>
                </a:tc>
                <a:tc>
                  <a:txBody>
                    <a:bodyPr/>
                    <a:lstStyle/>
                    <a:p>
                      <a:pPr algn="ctr"/>
                      <a:r>
                        <a:rPr lang="en-US" altLang="zh-CN" dirty="0" smtClean="0"/>
                        <a:t>445</a:t>
                      </a:r>
                      <a:endParaRPr lang="zh-CN" altLang="en-US" dirty="0"/>
                    </a:p>
                  </a:txBody>
                  <a:tcPr/>
                </a:tc>
                <a:tc>
                  <a:txBody>
                    <a:bodyPr/>
                    <a:lstStyle/>
                    <a:p>
                      <a:pPr algn="ctr"/>
                      <a:r>
                        <a:rPr lang="en-US" altLang="zh-CN" dirty="0" smtClean="0"/>
                        <a:t>1113</a:t>
                      </a:r>
                      <a:endParaRPr lang="zh-CN" altLang="en-US" dirty="0"/>
                    </a:p>
                  </a:txBody>
                  <a:tcPr/>
                </a:tc>
                <a:tc>
                  <a:txBody>
                    <a:bodyPr/>
                    <a:lstStyle/>
                    <a:p>
                      <a:pPr algn="ctr"/>
                      <a:r>
                        <a:rPr lang="en-US" altLang="zh-CN" dirty="0" smtClean="0"/>
                        <a:t>2229</a:t>
                      </a:r>
                      <a:endParaRPr lang="zh-CN" altLang="en-US" dirty="0"/>
                    </a:p>
                  </a:txBody>
                  <a:tcPr/>
                </a:tc>
              </a:tr>
              <a:tr h="364124">
                <a:tc>
                  <a:txBody>
                    <a:bodyPr/>
                    <a:lstStyle/>
                    <a:p>
                      <a:r>
                        <a:rPr lang="en-US" altLang="zh-CN" dirty="0" smtClean="0"/>
                        <a:t>Accuracy</a:t>
                      </a:r>
                      <a:endParaRPr lang="zh-CN" altLang="en-US" dirty="0"/>
                    </a:p>
                  </a:txBody>
                  <a:tcPr/>
                </a:tc>
                <a:tc>
                  <a:txBody>
                    <a:bodyPr/>
                    <a:lstStyle/>
                    <a:p>
                      <a:pPr algn="ctr"/>
                      <a:r>
                        <a:rPr lang="en-US" altLang="zh-CN" dirty="0" smtClean="0"/>
                        <a:t>97%</a:t>
                      </a:r>
                      <a:endParaRPr lang="zh-CN" altLang="en-US" dirty="0"/>
                    </a:p>
                  </a:txBody>
                  <a:tcPr/>
                </a:tc>
                <a:tc>
                  <a:txBody>
                    <a:bodyPr/>
                    <a:lstStyle/>
                    <a:p>
                      <a:pPr algn="ctr"/>
                      <a:r>
                        <a:rPr lang="en-US" altLang="zh-CN" dirty="0" smtClean="0"/>
                        <a:t>99.4%</a:t>
                      </a:r>
                      <a:endParaRPr lang="zh-CN" altLang="en-US" dirty="0"/>
                    </a:p>
                  </a:txBody>
                  <a:tcPr/>
                </a:tc>
                <a:tc>
                  <a:txBody>
                    <a:bodyPr/>
                    <a:lstStyle/>
                    <a:p>
                      <a:pPr algn="ctr"/>
                      <a:r>
                        <a:rPr lang="en-US" altLang="zh-CN" dirty="0" smtClean="0"/>
                        <a:t>99.7%</a:t>
                      </a:r>
                      <a:endParaRPr lang="zh-CN" altLang="en-US" dirty="0"/>
                    </a:p>
                  </a:txBody>
                  <a:tcPr/>
                </a:tc>
                <a:tc>
                  <a:txBody>
                    <a:bodyPr/>
                    <a:lstStyle/>
                    <a:p>
                      <a:pPr algn="ctr"/>
                      <a:r>
                        <a:rPr lang="en-US" altLang="zh-CN" dirty="0" smtClean="0"/>
                        <a:t>99.6%</a:t>
                      </a:r>
                      <a:endParaRPr lang="zh-CN" altLang="en-US" dirty="0"/>
                    </a:p>
                  </a:txBody>
                  <a:tcPr/>
                </a:tc>
              </a:tr>
            </a:tbl>
          </a:graphicData>
        </a:graphic>
      </p:graphicFrame>
      <p:grpSp>
        <p:nvGrpSpPr>
          <p:cNvPr id="85" name="Group 84"/>
          <p:cNvGrpSpPr/>
          <p:nvPr/>
        </p:nvGrpSpPr>
        <p:grpSpPr>
          <a:xfrm>
            <a:off x="7589668" y="1339454"/>
            <a:ext cx="719137" cy="200025"/>
            <a:chOff x="6134100" y="586888"/>
            <a:chExt cx="719137" cy="200025"/>
          </a:xfrm>
        </p:grpSpPr>
        <p:sp>
          <p:nvSpPr>
            <p:cNvPr id="86" name="5-Point Star 85"/>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7" name="5-Point Star 86"/>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8" name="5-Point Star 87"/>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89" name="Group 88"/>
          <p:cNvGrpSpPr/>
          <p:nvPr/>
        </p:nvGrpSpPr>
        <p:grpSpPr>
          <a:xfrm>
            <a:off x="7589668" y="1767988"/>
            <a:ext cx="719137" cy="200025"/>
            <a:chOff x="6134100" y="586888"/>
            <a:chExt cx="719137" cy="200025"/>
          </a:xfrm>
        </p:grpSpPr>
        <p:sp>
          <p:nvSpPr>
            <p:cNvPr id="93" name="5-Point Star 92"/>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4" name="5-Point Star 93"/>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5" name="5-Point Star 94"/>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02" name="Group 101"/>
          <p:cNvGrpSpPr/>
          <p:nvPr/>
        </p:nvGrpSpPr>
        <p:grpSpPr>
          <a:xfrm>
            <a:off x="7589668" y="3456404"/>
            <a:ext cx="719137" cy="200025"/>
            <a:chOff x="6134100" y="586888"/>
            <a:chExt cx="719137" cy="200025"/>
          </a:xfrm>
        </p:grpSpPr>
        <p:sp>
          <p:nvSpPr>
            <p:cNvPr id="103" name="5-Point Star 102"/>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4" name="5-Point Star 103"/>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5" name="5-Point Star 104"/>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06" name="Group 105"/>
          <p:cNvGrpSpPr/>
          <p:nvPr/>
        </p:nvGrpSpPr>
        <p:grpSpPr>
          <a:xfrm>
            <a:off x="7589668" y="3064465"/>
            <a:ext cx="976312" cy="200025"/>
            <a:chOff x="7108032" y="1843174"/>
            <a:chExt cx="976312" cy="200025"/>
          </a:xfrm>
        </p:grpSpPr>
        <p:sp>
          <p:nvSpPr>
            <p:cNvPr id="107" name="5-Point Star 106"/>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4" name="5-Point Star 123"/>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5" name="5-Point Star 124"/>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6" name="5-Point Star 125"/>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27" name="Group 126"/>
          <p:cNvGrpSpPr/>
          <p:nvPr/>
        </p:nvGrpSpPr>
        <p:grpSpPr>
          <a:xfrm>
            <a:off x="7589668" y="4257674"/>
            <a:ext cx="976312" cy="200025"/>
            <a:chOff x="7108032" y="1843174"/>
            <a:chExt cx="976312" cy="200025"/>
          </a:xfrm>
        </p:grpSpPr>
        <p:sp>
          <p:nvSpPr>
            <p:cNvPr id="128" name="5-Point Star 127"/>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9" name="5-Point Star 128"/>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0" name="5-Point Star 129"/>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1" name="5-Point Star 130"/>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32" name="Group 131"/>
          <p:cNvGrpSpPr/>
          <p:nvPr/>
        </p:nvGrpSpPr>
        <p:grpSpPr>
          <a:xfrm>
            <a:off x="7589668" y="2171699"/>
            <a:ext cx="1223959" cy="200027"/>
            <a:chOff x="6134099" y="1409699"/>
            <a:chExt cx="1223959" cy="200027"/>
          </a:xfrm>
        </p:grpSpPr>
        <p:sp>
          <p:nvSpPr>
            <p:cNvPr id="133" name="5-Point Star 132"/>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4" name="5-Point Star 133"/>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5" name="5-Point Star 134"/>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6" name="5-Point Star 135"/>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7" name="5-Point Star 136"/>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38" name="Group 137"/>
          <p:cNvGrpSpPr/>
          <p:nvPr/>
        </p:nvGrpSpPr>
        <p:grpSpPr>
          <a:xfrm>
            <a:off x="7589668" y="3852860"/>
            <a:ext cx="1223959" cy="200027"/>
            <a:chOff x="6134099" y="1409699"/>
            <a:chExt cx="1223959" cy="200027"/>
          </a:xfrm>
        </p:grpSpPr>
        <p:sp>
          <p:nvSpPr>
            <p:cNvPr id="139" name="5-Point Star 138"/>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0" name="5-Point Star 139"/>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1" name="5-Point Star 140"/>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2" name="5-Point Star 141"/>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3" name="5-Point Star 142"/>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44" name="Group 143"/>
          <p:cNvGrpSpPr/>
          <p:nvPr/>
        </p:nvGrpSpPr>
        <p:grpSpPr>
          <a:xfrm>
            <a:off x="7589668" y="4710113"/>
            <a:ext cx="1223959" cy="200027"/>
            <a:chOff x="6134099" y="1409699"/>
            <a:chExt cx="1223959" cy="200027"/>
          </a:xfrm>
        </p:grpSpPr>
        <p:sp>
          <p:nvSpPr>
            <p:cNvPr id="145" name="5-Point Star 144"/>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6" name="5-Point Star 145"/>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7" name="5-Point Star 146"/>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8" name="5-Point Star 147"/>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9" name="5-Point Star 148"/>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50" name="Group 149"/>
          <p:cNvGrpSpPr/>
          <p:nvPr/>
        </p:nvGrpSpPr>
        <p:grpSpPr>
          <a:xfrm>
            <a:off x="7589668" y="971549"/>
            <a:ext cx="976312" cy="200025"/>
            <a:chOff x="7108032" y="1843174"/>
            <a:chExt cx="976312" cy="200025"/>
          </a:xfrm>
        </p:grpSpPr>
        <p:sp>
          <p:nvSpPr>
            <p:cNvPr id="151" name="5-Point Star 150"/>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2" name="5-Point Star 151"/>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3" name="5-Point Star 152"/>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4" name="5-Point Star 153"/>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55" name="Group 154"/>
          <p:cNvGrpSpPr/>
          <p:nvPr/>
        </p:nvGrpSpPr>
        <p:grpSpPr>
          <a:xfrm>
            <a:off x="7589668" y="2617890"/>
            <a:ext cx="976312" cy="202408"/>
            <a:chOff x="6134099" y="1142999"/>
            <a:chExt cx="976312" cy="202408"/>
          </a:xfrm>
        </p:grpSpPr>
        <p:sp>
          <p:nvSpPr>
            <p:cNvPr id="156" name="5-Point Star 15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7" name="5-Point Star 15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8" name="5-Point Star 15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9" name="5-Point Star 15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4943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3"/>
                                        </p:tgtEl>
                                      </p:cBhvr>
                                    </p:animEffect>
                                    <p:set>
                                      <p:cBhvr>
                                        <p:cTn id="20" dur="1" fill="hold">
                                          <p:stCondLst>
                                            <p:cond delay="499"/>
                                          </p:stCondLst>
                                        </p:cTn>
                                        <p:tgtEl>
                                          <p:spTgt spid="1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09550" y="1162051"/>
            <a:ext cx="8229600" cy="3394472"/>
          </a:xfrm>
        </p:spPr>
        <p:txBody>
          <a:bodyPr>
            <a:normAutofit/>
          </a:bodyPr>
          <a:lstStyle/>
          <a:p>
            <a:r>
              <a:rPr lang="en-US" altLang="zh-CN" sz="2400" dirty="0"/>
              <a:t>Released by </a:t>
            </a:r>
            <a:r>
              <a:rPr lang="en-US" altLang="zh-CN" sz="2400" dirty="0" err="1" smtClean="0"/>
              <a:t>Arimo</a:t>
            </a:r>
            <a:r>
              <a:rPr lang="en-US" altLang="zh-CN" sz="2400" dirty="0" smtClean="0"/>
              <a:t> </a:t>
            </a:r>
            <a:r>
              <a:rPr lang="en-US" altLang="zh-CN" sz="2400" dirty="0"/>
              <a:t>from </a:t>
            </a:r>
            <a:r>
              <a:rPr lang="en-US" altLang="zh-CN" sz="2400" dirty="0" smtClean="0"/>
              <a:t>2015</a:t>
            </a:r>
          </a:p>
          <a:p>
            <a:r>
              <a:rPr lang="en-US" altLang="zh-CN" sz="2400" dirty="0"/>
              <a:t>A </a:t>
            </a:r>
            <a:r>
              <a:rPr lang="en-US" altLang="zh-CN" sz="2400" dirty="0" smtClean="0"/>
              <a:t>data-parallel</a:t>
            </a:r>
            <a:r>
              <a:rPr lang="en-US" altLang="zh-CN" sz="2400" dirty="0"/>
              <a:t> </a:t>
            </a:r>
            <a:r>
              <a:rPr lang="en-US" altLang="zh-CN" sz="2400" dirty="0" smtClean="0"/>
              <a:t>Downpour SGD </a:t>
            </a:r>
            <a:r>
              <a:rPr lang="en-US" altLang="zh-CN" sz="2400" dirty="0"/>
              <a:t>implementation on Spark</a:t>
            </a:r>
          </a:p>
          <a:p>
            <a:r>
              <a:rPr lang="en-US" altLang="zh-CN" sz="2400" dirty="0"/>
              <a:t>Centralized </a:t>
            </a:r>
            <a:r>
              <a:rPr lang="en-US" altLang="zh-CN" sz="2400" dirty="0" smtClean="0"/>
              <a:t>parameter server</a:t>
            </a:r>
          </a:p>
          <a:p>
            <a:r>
              <a:rPr lang="en-US" altLang="zh-CN" sz="2400" dirty="0" smtClean="0"/>
              <a:t>Weak SGD synchronization</a:t>
            </a:r>
          </a:p>
          <a:p>
            <a:pPr marL="0" indent="0">
              <a:buNone/>
            </a:pPr>
            <a:r>
              <a:rPr lang="en-US" altLang="zh-CN" dirty="0"/>
              <a:t>		</a:t>
            </a:r>
          </a:p>
          <a:p>
            <a:endParaRPr lang="en-US" altLang="zh-CN" dirty="0"/>
          </a:p>
        </p:txBody>
      </p:sp>
      <p:sp>
        <p:nvSpPr>
          <p:cNvPr id="4" name="Title 3"/>
          <p:cNvSpPr>
            <a:spLocks noGrp="1"/>
          </p:cNvSpPr>
          <p:nvPr>
            <p:ph type="ctrTitle"/>
          </p:nvPr>
        </p:nvSpPr>
        <p:spPr>
          <a:noFill/>
        </p:spPr>
        <p:txBody>
          <a:bodyPr>
            <a:normAutofit fontScale="90000"/>
          </a:bodyPr>
          <a:lstStyle/>
          <a:p>
            <a:pPr algn="l"/>
            <a:r>
              <a:rPr lang="en-US" altLang="zh-CN" sz="3600" dirty="0" smtClean="0"/>
              <a:t>Tensorflow </a:t>
            </a:r>
            <a:r>
              <a:rPr lang="en-US" altLang="zh-CN" sz="3600" dirty="0"/>
              <a:t>on </a:t>
            </a:r>
            <a:r>
              <a:rPr lang="en-US" altLang="zh-CN" sz="3600" dirty="0" smtClean="0"/>
              <a:t>Spark</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15</a:t>
            </a:fld>
            <a:endParaRPr lang="en-US"/>
          </a:p>
        </p:txBody>
      </p:sp>
      <p:pic>
        <p:nvPicPr>
          <p:cNvPr id="6" name="Picture 2" descr="WP T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515" y="2526864"/>
            <a:ext cx="3677285" cy="221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8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noFill/>
        </p:spPr>
        <p:txBody>
          <a:bodyPr>
            <a:normAutofit fontScale="90000"/>
          </a:bodyPr>
          <a:lstStyle/>
          <a:p>
            <a:pPr algn="l"/>
            <a:r>
              <a:rPr lang="en-US" altLang="zh-CN" sz="3600" dirty="0"/>
              <a:t>Tensorflow on Spark - Evaluation </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04558202"/>
              </p:ext>
            </p:extLst>
          </p:nvPr>
        </p:nvGraphicFramePr>
        <p:xfrm>
          <a:off x="-12291" y="232728"/>
          <a:ext cx="9144001" cy="4827766"/>
        </p:xfrm>
        <a:graphic>
          <a:graphicData uri="http://schemas.openxmlformats.org/drawingml/2006/table">
            <a:tbl>
              <a:tblPr firstRow="1" bandRow="1">
                <a:tableStyleId>{5C22544A-7EE6-4342-B048-85BDC9FD1C3A}</a:tableStyleId>
              </a:tblPr>
              <a:tblGrid>
                <a:gridCol w="1288641"/>
                <a:gridCol w="1266825"/>
                <a:gridCol w="5095875"/>
                <a:gridCol w="1492660"/>
              </a:tblGrid>
              <a:tr h="616203">
                <a:tc>
                  <a:txBody>
                    <a:bodyPr/>
                    <a:lstStyle/>
                    <a:p>
                      <a:r>
                        <a:rPr lang="en-US" altLang="zh-CN" sz="1200" dirty="0" smtClean="0"/>
                        <a:t>Evaluation Criteria</a:t>
                      </a:r>
                      <a:endParaRPr lang="zh-CN" altLang="en-US" sz="1200" dirty="0"/>
                    </a:p>
                  </a:txBody>
                  <a:tcPr/>
                </a:tc>
                <a:tc>
                  <a:txBody>
                    <a:bodyPr/>
                    <a:lstStyle/>
                    <a:p>
                      <a:r>
                        <a:rPr lang="en-US" altLang="zh-CN" sz="1200" dirty="0" smtClean="0"/>
                        <a:t>Dimensions</a:t>
                      </a:r>
                      <a:endParaRPr lang="zh-CN" altLang="en-US" sz="1200" dirty="0"/>
                    </a:p>
                  </a:txBody>
                  <a:tcPr/>
                </a:tc>
                <a:tc>
                  <a:txBody>
                    <a:bodyPr/>
                    <a:lstStyle/>
                    <a:p>
                      <a:pPr algn="ctr"/>
                      <a:r>
                        <a:rPr lang="en-US" altLang="zh-CN" sz="1800" dirty="0" smtClean="0"/>
                        <a:t>Tensorflow on Spark </a:t>
                      </a:r>
                      <a:endParaRPr lang="zh-CN" altLang="en-US" dirty="0"/>
                    </a:p>
                  </a:txBody>
                  <a:tcPr/>
                </a:tc>
                <a:tc>
                  <a:txBody>
                    <a:bodyPr/>
                    <a:lstStyle/>
                    <a:p>
                      <a:pPr algn="l"/>
                      <a:r>
                        <a:rPr lang="en-US" altLang="zh-CN" sz="1200" dirty="0" smtClean="0"/>
                        <a:t>Score</a:t>
                      </a:r>
                      <a:endParaRPr lang="zh-CN" altLang="en-US" dirty="0"/>
                    </a:p>
                  </a:txBody>
                  <a:tcPr/>
                </a:tc>
              </a:tr>
              <a:tr h="3659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Getting Started</a:t>
                      </a:r>
                    </a:p>
                  </a:txBody>
                  <a:tcPr/>
                </a:tc>
                <a:tc>
                  <a:txBody>
                    <a:bodyPr/>
                    <a:lstStyle/>
                    <a:p>
                      <a:r>
                        <a:rPr lang="en-US" altLang="zh-CN" sz="1200" dirty="0" smtClean="0"/>
                        <a:t>Documentation</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Blog; Spark Summit East 2016 slides and video </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70434">
                <a:tc vMerge="1">
                  <a:txBody>
                    <a:bodyPr/>
                    <a:lstStyle/>
                    <a:p>
                      <a:endParaRPr lang="zh-CN" altLang="en-US" sz="1200" dirty="0"/>
                    </a:p>
                  </a:txBody>
                  <a:tcPr/>
                </a:tc>
                <a:tc>
                  <a:txBody>
                    <a:bodyPr/>
                    <a:lstStyle/>
                    <a:p>
                      <a:r>
                        <a:rPr lang="en-US" altLang="zh-CN" sz="1200" dirty="0" smtClean="0"/>
                        <a:t>Installation</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Dependent on Tensorflow and tornado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vMerge="1">
                  <a:txBody>
                    <a:bodyPr/>
                    <a:lstStyle/>
                    <a:p>
                      <a:endParaRPr lang="zh-CN" altLang="en-US" sz="1200" dirty="0"/>
                    </a:p>
                  </a:txBody>
                  <a:tcPr/>
                </a:tc>
                <a:tc>
                  <a:txBody>
                    <a:bodyPr/>
                    <a:lstStyle/>
                    <a:p>
                      <a:r>
                        <a:rPr lang="en-US" altLang="zh-CN" sz="1200" dirty="0" smtClean="0"/>
                        <a:t>Built-in</a:t>
                      </a:r>
                      <a:r>
                        <a:rPr lang="en-US" altLang="zh-CN" sz="1200" baseline="0" dirty="0" smtClean="0"/>
                        <a:t> </a:t>
                      </a:r>
                      <a:r>
                        <a:rPr lang="en-US" altLang="zh-CN" sz="1200" dirty="0" smtClean="0"/>
                        <a:t>Examples</a:t>
                      </a:r>
                      <a:endParaRPr lang="zh-CN" alt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err="1" smtClean="0"/>
                        <a:t>MNISTcnn</a:t>
                      </a:r>
                      <a:r>
                        <a:rPr lang="en-US" altLang="zh-CN" sz="1200" dirty="0" smtClean="0"/>
                        <a:t>/</a:t>
                      </a:r>
                      <a:r>
                        <a:rPr lang="en-US" altLang="zh-CN" sz="1200" dirty="0" err="1" smtClean="0"/>
                        <a:t>MNISTdnn</a:t>
                      </a:r>
                      <a:endParaRPr lang="zh-CN" altLang="zh-CN" sz="1200" dirty="0" smtClean="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65913">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Use</a:t>
                      </a:r>
                    </a:p>
                  </a:txBody>
                  <a:tcPr/>
                </a:tc>
                <a:tc>
                  <a:txBody>
                    <a:bodyPr/>
                    <a:lstStyle/>
                    <a:p>
                      <a:r>
                        <a:rPr lang="en-US" altLang="zh-CN" sz="1200" dirty="0" smtClean="0"/>
                        <a:t>Interface</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Python</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8631">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Model Encapsulation</a:t>
                      </a:r>
                      <a:endParaRPr lang="zh-CN" altLang="en-US" sz="1200" kern="1200" dirty="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Model/Layer</a:t>
                      </a:r>
                      <a:endParaRPr lang="en-US" altLang="zh-CN" sz="1200" dirty="0" smtClean="0">
                        <a:solidFill>
                          <a:schemeClr val="dk1"/>
                        </a:solidFill>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600" kern="1200" dirty="0" smtClean="0">
                        <a:solidFill>
                          <a:schemeClr val="dk1"/>
                        </a:solidFill>
                        <a:latin typeface="+mn-lt"/>
                        <a:ea typeface="+mn-ea"/>
                        <a:cs typeface="+mn-cs"/>
                      </a:endParaRPr>
                    </a:p>
                  </a:txBody>
                  <a:tcPr/>
                </a:tc>
              </a:tr>
              <a:tr h="355827">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Functionality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Built-in Models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Tensorflow</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vMerge="1">
                  <a:txBody>
                    <a:bodyPr/>
                    <a:lstStyle/>
                    <a:p>
                      <a:endParaRPr lang="zh-CN" altLang="en-US" sz="1200" kern="1200" dirty="0">
                        <a:solidFill>
                          <a:schemeClr val="dk1"/>
                        </a:solidFill>
                        <a:latin typeface="+mn-lt"/>
                        <a:ea typeface="+mn-ea"/>
                        <a:cs typeface="+mn-cs"/>
                      </a:endParaRPr>
                    </a:p>
                  </a:txBody>
                  <a:tcPr/>
                </a:tc>
                <a:tc>
                  <a:txBody>
                    <a:bodyPr/>
                    <a:lstStyle/>
                    <a:p>
                      <a:r>
                        <a:rPr lang="en-US" altLang="zh-CN" sz="1200" kern="1200" dirty="0" smtClean="0">
                          <a:solidFill>
                            <a:schemeClr val="dk1"/>
                          </a:solidFill>
                          <a:latin typeface="+mn-lt"/>
                          <a:ea typeface="+mn-ea"/>
                          <a:cs typeface="+mn-cs"/>
                        </a:rPr>
                        <a:t>Parallelism</a:t>
                      </a:r>
                      <a:endParaRPr lang="zh-CN" alt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dk1"/>
                          </a:solidFill>
                        </a:rPr>
                        <a:t>Data Parallelism</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r h="365913">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pPr algn="l"/>
                      <a:r>
                        <a:rPr lang="en-US" altLang="zh-CN" sz="1200" kern="1200" dirty="0" smtClean="0">
                          <a:solidFill>
                            <a:schemeClr val="dk1"/>
                          </a:solidFill>
                          <a:latin typeface="+mn-lt"/>
                          <a:ea typeface="+mn-ea"/>
                          <a:cs typeface="+mn-cs"/>
                        </a:rPr>
                        <a:t>MNIST</a:t>
                      </a:r>
                      <a:endParaRPr lang="zh-CN" altLang="en-US" sz="1200" kern="1200" dirty="0">
                        <a:solidFill>
                          <a:schemeClr val="dk1"/>
                        </a:solidFill>
                        <a:latin typeface="+mn-lt"/>
                        <a:ea typeface="+mn-ea"/>
                        <a:cs typeface="+mn-cs"/>
                      </a:endParaRPr>
                    </a:p>
                  </a:txBody>
                  <a:tcPr/>
                </a:tc>
                <a:tc>
                  <a:txBody>
                    <a:bodyPr/>
                    <a:lstStyle/>
                    <a:p>
                      <a:pPr algn="l"/>
                      <a:endParaRPr lang="zh-CN" altLang="en-US" sz="1600" kern="1200" dirty="0">
                        <a:solidFill>
                          <a:schemeClr val="dk1"/>
                        </a:solidFill>
                        <a:latin typeface="+mn-lt"/>
                        <a:ea typeface="+mn-ea"/>
                        <a:cs typeface="+mn-cs"/>
                      </a:endParaRPr>
                    </a:p>
                  </a:txBody>
                  <a:tcPr/>
                </a:tc>
              </a:tr>
              <a:tr h="456546">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Status Quo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Community</a:t>
                      </a:r>
                      <a:r>
                        <a:rPr lang="en-US" altLang="zh-CN" sz="1200" kern="1200" baseline="0" dirty="0" smtClean="0">
                          <a:solidFill>
                            <a:schemeClr val="dk1"/>
                          </a:solidFill>
                          <a:latin typeface="+mn-lt"/>
                          <a:ea typeface="+mn-ea"/>
                          <a:cs typeface="+mn-cs"/>
                        </a:rPr>
                        <a:t> </a:t>
                      </a:r>
                      <a:r>
                        <a:rPr lang="en-US" altLang="zh-CN" sz="1200" kern="1200" dirty="0" smtClean="0">
                          <a:solidFill>
                            <a:schemeClr val="dk1"/>
                          </a:solidFill>
                          <a:latin typeface="+mn-lt"/>
                          <a:ea typeface="+mn-ea"/>
                          <a:cs typeface="+mn-cs"/>
                        </a:rPr>
                        <a:t>Vitality</a:t>
                      </a:r>
                    </a:p>
                  </a:txBody>
                  <a:tcPr/>
                </a:tc>
                <a:tc>
                  <a:txBody>
                    <a:bodyPr/>
                    <a:lstStyle/>
                    <a:p>
                      <a:pPr algn="l"/>
                      <a:endParaRPr lang="zh-CN" altLang="en-US" sz="1200" kern="1200" dirty="0">
                        <a:solidFill>
                          <a:schemeClr val="dk1"/>
                        </a:solidFill>
                        <a:latin typeface="+mn-lt"/>
                        <a:ea typeface="+mn-ea"/>
                        <a:cs typeface="+mn-cs"/>
                      </a:endParaRPr>
                    </a:p>
                  </a:txBody>
                  <a:tcPr/>
                </a:tc>
                <a:tc>
                  <a:txBody>
                    <a:bodyPr/>
                    <a:lstStyle/>
                    <a:p>
                      <a:pPr algn="l"/>
                      <a:endParaRPr lang="zh-CN" altLang="en-US" sz="1600" kern="1200" dirty="0">
                        <a:solidFill>
                          <a:schemeClr val="dk1"/>
                        </a:solidFill>
                        <a:latin typeface="+mn-lt"/>
                        <a:ea typeface="+mn-ea"/>
                        <a:cs typeface="+mn-cs"/>
                      </a:endParaRPr>
                    </a:p>
                  </a:txBody>
                  <a:tcPr/>
                </a:tc>
              </a:tr>
              <a:tr h="457390">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Enterprise</a:t>
                      </a:r>
                      <a:r>
                        <a:rPr lang="en-US" altLang="zh-CN" sz="1200" kern="1200" baseline="0" dirty="0" smtClean="0">
                          <a:solidFill>
                            <a:schemeClr val="dk1"/>
                          </a:solidFill>
                          <a:latin typeface="+mn-lt"/>
                          <a:ea typeface="+mn-ea"/>
                          <a:cs typeface="+mn-cs"/>
                        </a:rPr>
                        <a:t> Support</a:t>
                      </a:r>
                      <a:endParaRPr lang="en-US" altLang="zh-CN" sz="12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err="1" smtClean="0"/>
                        <a:t>Arimo</a:t>
                      </a:r>
                      <a:endParaRPr lang="zh-CN" altLang="en-US" sz="1200" dirty="0" smtClean="0">
                        <a:solidFill>
                          <a:schemeClr val="dk1"/>
                        </a:solidFill>
                      </a:endParaRPr>
                    </a:p>
                  </a:txBody>
                  <a:tcPr/>
                </a:tc>
                <a:tc>
                  <a:txBody>
                    <a:bodyPr/>
                    <a:lstStyle/>
                    <a:p>
                      <a:pPr algn="l"/>
                      <a:endParaRPr lang="zh-CN" altLang="en-US" sz="1600" kern="1200" dirty="0">
                        <a:solidFill>
                          <a:schemeClr val="dk1"/>
                        </a:solidFill>
                        <a:latin typeface="+mn-lt"/>
                        <a:ea typeface="+mn-ea"/>
                        <a:cs typeface="+mn-cs"/>
                      </a:endParaRPr>
                    </a:p>
                  </a:txBody>
                  <a:tcPr/>
                </a:tc>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412" y="4162425"/>
            <a:ext cx="30670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937" y="4224337"/>
            <a:ext cx="1019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920" y="4205287"/>
            <a:ext cx="10572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4687" y="852490"/>
            <a:ext cx="434340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8" name="Table 127"/>
          <p:cNvGraphicFramePr>
            <a:graphicFrameLocks noGrp="1"/>
          </p:cNvGraphicFramePr>
          <p:nvPr>
            <p:extLst>
              <p:ext uri="{D42A27DB-BD31-4B8C-83A1-F6EECF244321}">
                <p14:modId xmlns:p14="http://schemas.microsoft.com/office/powerpoint/2010/main" val="4071024627"/>
              </p:ext>
            </p:extLst>
          </p:nvPr>
        </p:nvGraphicFramePr>
        <p:xfrm>
          <a:off x="128586" y="1820569"/>
          <a:ext cx="8658848" cy="2009932"/>
        </p:xfrm>
        <a:graphic>
          <a:graphicData uri="http://schemas.openxmlformats.org/drawingml/2006/table">
            <a:tbl>
              <a:tblPr firstRow="1" bandRow="1">
                <a:tableStyleId>{93296810-A885-4BE3-A3E7-6D5BEEA58F35}</a:tableStyleId>
              </a:tblPr>
              <a:tblGrid>
                <a:gridCol w="1281114"/>
                <a:gridCol w="883598"/>
                <a:gridCol w="1082356"/>
                <a:gridCol w="1082356"/>
                <a:gridCol w="1082356"/>
                <a:gridCol w="1082356"/>
                <a:gridCol w="1082356"/>
                <a:gridCol w="1082356"/>
              </a:tblGrid>
              <a:tr h="364761">
                <a:tc>
                  <a:txBody>
                    <a:bodyPr/>
                    <a:lstStyle/>
                    <a:p>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r>
              <a:tr h="364761">
                <a:tc>
                  <a:txBody>
                    <a:bodyPr/>
                    <a:lstStyle/>
                    <a:p>
                      <a:r>
                        <a:rPr lang="en-US" altLang="zh-CN" dirty="0" smtClean="0"/>
                        <a:t>Epochs</a:t>
                      </a:r>
                      <a:endParaRPr lang="zh-CN" altLang="en-US" dirty="0"/>
                    </a:p>
                  </a:txBody>
                  <a:tcPr/>
                </a:tc>
                <a:tc>
                  <a:txBody>
                    <a:bodyPr/>
                    <a:lstStyle/>
                    <a:p>
                      <a:pPr algn="ctr"/>
                      <a:r>
                        <a:rPr lang="en-US" altLang="zh-CN" dirty="0" smtClean="0"/>
                        <a:t>5</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50</a:t>
                      </a:r>
                      <a:endParaRPr lang="zh-CN" altLang="en-US" dirty="0"/>
                    </a:p>
                  </a:txBody>
                  <a:tcPr/>
                </a:tc>
              </a:tr>
              <a:tr h="638332">
                <a:tc>
                  <a:txBody>
                    <a:bodyPr/>
                    <a:lstStyle/>
                    <a:p>
                      <a:r>
                        <a:rPr lang="en-US" altLang="zh-CN" dirty="0" smtClean="0"/>
                        <a:t>Time(seconds)</a:t>
                      </a:r>
                      <a:endParaRPr lang="zh-CN" altLang="en-US" dirty="0"/>
                    </a:p>
                  </a:txBody>
                  <a:tcPr/>
                </a:tc>
                <a:tc>
                  <a:txBody>
                    <a:bodyPr/>
                    <a:lstStyle/>
                    <a:p>
                      <a:pPr algn="ctr"/>
                      <a:r>
                        <a:rPr lang="en-US" altLang="zh-CN" dirty="0" smtClean="0"/>
                        <a:t>223</a:t>
                      </a:r>
                      <a:endParaRPr lang="zh-CN" altLang="en-US" dirty="0"/>
                    </a:p>
                  </a:txBody>
                  <a:tcPr/>
                </a:tc>
                <a:tc>
                  <a:txBody>
                    <a:bodyPr/>
                    <a:lstStyle/>
                    <a:p>
                      <a:pPr algn="ctr"/>
                      <a:r>
                        <a:rPr lang="en-US" altLang="zh-CN" dirty="0" smtClean="0"/>
                        <a:t>415</a:t>
                      </a:r>
                      <a:endParaRPr lang="zh-CN" altLang="en-US" dirty="0"/>
                    </a:p>
                  </a:txBody>
                  <a:tcPr/>
                </a:tc>
                <a:tc>
                  <a:txBody>
                    <a:bodyPr/>
                    <a:lstStyle/>
                    <a:p>
                      <a:pPr algn="ctr"/>
                      <a:r>
                        <a:rPr lang="en-US" altLang="zh-CN" dirty="0" smtClean="0"/>
                        <a:t>615</a:t>
                      </a:r>
                      <a:endParaRPr lang="zh-CN" altLang="en-US" dirty="0"/>
                    </a:p>
                  </a:txBody>
                  <a:tcPr/>
                </a:tc>
                <a:tc>
                  <a:txBody>
                    <a:bodyPr/>
                    <a:lstStyle/>
                    <a:p>
                      <a:pPr algn="ctr"/>
                      <a:r>
                        <a:rPr lang="en-US" altLang="zh-CN" dirty="0" smtClean="0"/>
                        <a:t>828</a:t>
                      </a:r>
                      <a:endParaRPr lang="zh-CN" altLang="en-US" dirty="0"/>
                    </a:p>
                  </a:txBody>
                  <a:tcPr/>
                </a:tc>
                <a:tc>
                  <a:txBody>
                    <a:bodyPr/>
                    <a:lstStyle/>
                    <a:p>
                      <a:pPr algn="ctr"/>
                      <a:r>
                        <a:rPr lang="en-US" altLang="zh-CN" dirty="0" smtClean="0"/>
                        <a:t>1255</a:t>
                      </a:r>
                      <a:endParaRPr lang="zh-CN" altLang="en-US" dirty="0"/>
                    </a:p>
                  </a:txBody>
                  <a:tcPr/>
                </a:tc>
                <a:tc>
                  <a:txBody>
                    <a:bodyPr/>
                    <a:lstStyle/>
                    <a:p>
                      <a:pPr algn="ctr"/>
                      <a:r>
                        <a:rPr lang="en-US" altLang="zh-CN" dirty="0" smtClean="0"/>
                        <a:t>1748</a:t>
                      </a:r>
                      <a:endParaRPr lang="zh-CN" altLang="en-US" dirty="0"/>
                    </a:p>
                  </a:txBody>
                  <a:tcPr/>
                </a:tc>
                <a:tc>
                  <a:txBody>
                    <a:bodyPr/>
                    <a:lstStyle/>
                    <a:p>
                      <a:pPr algn="ctr"/>
                      <a:r>
                        <a:rPr lang="en-US" altLang="zh-CN" dirty="0" smtClean="0"/>
                        <a:t>2619</a:t>
                      </a:r>
                      <a:endParaRPr lang="zh-CN" altLang="en-US" dirty="0"/>
                    </a:p>
                  </a:txBody>
                  <a:tcPr/>
                </a:tc>
              </a:tr>
              <a:tr h="638332">
                <a:tc>
                  <a:txBody>
                    <a:bodyPr/>
                    <a:lstStyle/>
                    <a:p>
                      <a:r>
                        <a:rPr lang="en-US" altLang="zh-CN" dirty="0" smtClean="0"/>
                        <a:t>Accuracy</a:t>
                      </a:r>
                      <a:endParaRPr lang="zh-CN" altLang="en-US" dirty="0"/>
                    </a:p>
                  </a:txBody>
                  <a:tcPr/>
                </a:tc>
                <a:tc>
                  <a:txBody>
                    <a:bodyPr/>
                    <a:lstStyle/>
                    <a:p>
                      <a:pPr algn="ctr"/>
                      <a:r>
                        <a:rPr lang="en-US" altLang="zh-CN" dirty="0" smtClean="0"/>
                        <a:t>93%</a:t>
                      </a:r>
                      <a:endParaRPr lang="zh-CN" altLang="en-US" dirty="0"/>
                    </a:p>
                  </a:txBody>
                  <a:tcPr/>
                </a:tc>
                <a:tc>
                  <a:txBody>
                    <a:bodyPr/>
                    <a:lstStyle/>
                    <a:p>
                      <a:pPr algn="ctr"/>
                      <a:r>
                        <a:rPr lang="en-US" altLang="zh-CN" dirty="0" smtClean="0"/>
                        <a:t>94%</a:t>
                      </a:r>
                      <a:endParaRPr lang="zh-CN" altLang="en-US" dirty="0"/>
                    </a:p>
                  </a:txBody>
                  <a:tcPr/>
                </a:tc>
                <a:tc>
                  <a:txBody>
                    <a:bodyPr/>
                    <a:lstStyle/>
                    <a:p>
                      <a:pPr algn="ctr"/>
                      <a:r>
                        <a:rPr lang="en-US" altLang="zh-CN" dirty="0" smtClean="0"/>
                        <a:t>94.2%</a:t>
                      </a:r>
                      <a:endParaRPr lang="zh-CN" altLang="en-US" dirty="0"/>
                    </a:p>
                  </a:txBody>
                  <a:tcPr/>
                </a:tc>
                <a:tc>
                  <a:txBody>
                    <a:bodyPr/>
                    <a:lstStyle/>
                    <a:p>
                      <a:pPr algn="ctr"/>
                      <a:r>
                        <a:rPr lang="en-US" altLang="zh-CN" dirty="0" smtClean="0"/>
                        <a:t>95.4%</a:t>
                      </a:r>
                      <a:endParaRPr lang="zh-CN" altLang="en-US" dirty="0"/>
                    </a:p>
                  </a:txBody>
                  <a:tcPr/>
                </a:tc>
                <a:tc>
                  <a:txBody>
                    <a:bodyPr/>
                    <a:lstStyle/>
                    <a:p>
                      <a:pPr algn="ctr"/>
                      <a:r>
                        <a:rPr lang="en-US" altLang="zh-CN" dirty="0" smtClean="0"/>
                        <a:t>95.8%</a:t>
                      </a:r>
                      <a:endParaRPr lang="zh-CN" altLang="en-US" dirty="0"/>
                    </a:p>
                  </a:txBody>
                  <a:tcPr/>
                </a:tc>
                <a:tc>
                  <a:txBody>
                    <a:bodyPr/>
                    <a:lstStyle/>
                    <a:p>
                      <a:pPr algn="ctr"/>
                      <a:r>
                        <a:rPr lang="en-US" altLang="zh-CN" dirty="0" smtClean="0"/>
                        <a:t>96.3%</a:t>
                      </a:r>
                      <a:endParaRPr lang="zh-CN" altLang="en-US" dirty="0"/>
                    </a:p>
                  </a:txBody>
                  <a:tcPr/>
                </a:tc>
                <a:tc>
                  <a:txBody>
                    <a:bodyPr/>
                    <a:lstStyle/>
                    <a:p>
                      <a:pPr algn="ctr"/>
                      <a:r>
                        <a:rPr lang="en-US" altLang="zh-CN" dirty="0" smtClean="0"/>
                        <a:t>96.7%</a:t>
                      </a:r>
                      <a:endParaRPr lang="zh-CN" altLang="en-US" dirty="0"/>
                    </a:p>
                  </a:txBody>
                  <a:tcPr/>
                </a:tc>
              </a:tr>
            </a:tbl>
          </a:graphicData>
        </a:graphic>
      </p:graphicFrame>
      <p:grpSp>
        <p:nvGrpSpPr>
          <p:cNvPr id="61" name="Group 60"/>
          <p:cNvGrpSpPr/>
          <p:nvPr/>
        </p:nvGrpSpPr>
        <p:grpSpPr>
          <a:xfrm>
            <a:off x="7663488" y="3482488"/>
            <a:ext cx="719137" cy="200025"/>
            <a:chOff x="6134100" y="586888"/>
            <a:chExt cx="719137" cy="200025"/>
          </a:xfrm>
        </p:grpSpPr>
        <p:sp>
          <p:nvSpPr>
            <p:cNvPr id="62" name="5-Point Star 61"/>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3" name="5-Point Star 62"/>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4" name="5-Point Star 63"/>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65" name="Group 64"/>
          <p:cNvGrpSpPr/>
          <p:nvPr/>
        </p:nvGrpSpPr>
        <p:grpSpPr>
          <a:xfrm>
            <a:off x="7663488" y="1795635"/>
            <a:ext cx="976312" cy="200025"/>
            <a:chOff x="7108032" y="1843174"/>
            <a:chExt cx="976312" cy="200025"/>
          </a:xfrm>
        </p:grpSpPr>
        <p:sp>
          <p:nvSpPr>
            <p:cNvPr id="79" name="5-Point Star 78"/>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0" name="5-Point Star 79"/>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1" name="5-Point Star 80"/>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2" name="5-Point Star 81"/>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83" name="Group 82"/>
          <p:cNvGrpSpPr/>
          <p:nvPr/>
        </p:nvGrpSpPr>
        <p:grpSpPr>
          <a:xfrm>
            <a:off x="7663488" y="4710113"/>
            <a:ext cx="976312" cy="200025"/>
            <a:chOff x="7108032" y="1843174"/>
            <a:chExt cx="976312" cy="200025"/>
          </a:xfrm>
        </p:grpSpPr>
        <p:sp>
          <p:nvSpPr>
            <p:cNvPr id="84" name="5-Point Star 83"/>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5" name="5-Point Star 84"/>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1" name="5-Point Star 100"/>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2" name="5-Point Star 101"/>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03" name="Group 102"/>
          <p:cNvGrpSpPr/>
          <p:nvPr/>
        </p:nvGrpSpPr>
        <p:grpSpPr>
          <a:xfrm>
            <a:off x="7663488" y="946660"/>
            <a:ext cx="976312" cy="200025"/>
            <a:chOff x="7108032" y="1843174"/>
            <a:chExt cx="976312" cy="200025"/>
          </a:xfrm>
        </p:grpSpPr>
        <p:sp>
          <p:nvSpPr>
            <p:cNvPr id="104" name="5-Point Star 103"/>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5" name="5-Point Star 104"/>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6" name="5-Point Star 105"/>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2" name="5-Point Star 111"/>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13" name="Group 112"/>
          <p:cNvGrpSpPr/>
          <p:nvPr/>
        </p:nvGrpSpPr>
        <p:grpSpPr>
          <a:xfrm>
            <a:off x="7663488" y="1383507"/>
            <a:ext cx="976312" cy="202408"/>
            <a:chOff x="6134099" y="1142999"/>
            <a:chExt cx="976312" cy="202408"/>
          </a:xfrm>
        </p:grpSpPr>
        <p:sp>
          <p:nvSpPr>
            <p:cNvPr id="114" name="5-Point Star 113"/>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5" name="5-Point Star 114"/>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6" name="5-Point Star 115"/>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7" name="5-Point Star 116"/>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29" name="Group 128"/>
          <p:cNvGrpSpPr/>
          <p:nvPr/>
        </p:nvGrpSpPr>
        <p:grpSpPr>
          <a:xfrm>
            <a:off x="7663488" y="2193606"/>
            <a:ext cx="976312" cy="202408"/>
            <a:chOff x="6134099" y="1142999"/>
            <a:chExt cx="976312" cy="202408"/>
          </a:xfrm>
        </p:grpSpPr>
        <p:sp>
          <p:nvSpPr>
            <p:cNvPr id="130" name="5-Point Star 129"/>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1" name="5-Point Star 130"/>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2" name="5-Point Star 131"/>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3" name="5-Point Star 132"/>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34" name="Group 133"/>
          <p:cNvGrpSpPr/>
          <p:nvPr/>
        </p:nvGrpSpPr>
        <p:grpSpPr>
          <a:xfrm>
            <a:off x="7663488" y="3076574"/>
            <a:ext cx="976312" cy="202408"/>
            <a:chOff x="6134099" y="1142999"/>
            <a:chExt cx="976312" cy="202408"/>
          </a:xfrm>
        </p:grpSpPr>
        <p:sp>
          <p:nvSpPr>
            <p:cNvPr id="135" name="5-Point Star 134"/>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6" name="5-Point Star 135"/>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7" name="5-Point Star 136"/>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8" name="5-Point Star 137"/>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39" name="Group 138"/>
          <p:cNvGrpSpPr/>
          <p:nvPr/>
        </p:nvGrpSpPr>
        <p:grpSpPr>
          <a:xfrm>
            <a:off x="7663488" y="3864765"/>
            <a:ext cx="976312" cy="202408"/>
            <a:chOff x="6134099" y="1142999"/>
            <a:chExt cx="976312" cy="202408"/>
          </a:xfrm>
        </p:grpSpPr>
        <p:sp>
          <p:nvSpPr>
            <p:cNvPr id="140" name="5-Point Star 139"/>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1" name="5-Point Star 140"/>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2" name="5-Point Star 141"/>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3" name="5-Point Star 142"/>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44" name="Group 143"/>
          <p:cNvGrpSpPr/>
          <p:nvPr/>
        </p:nvGrpSpPr>
        <p:grpSpPr>
          <a:xfrm>
            <a:off x="7663488" y="2665921"/>
            <a:ext cx="1223959" cy="200027"/>
            <a:chOff x="6134099" y="1409699"/>
            <a:chExt cx="1223959" cy="200027"/>
          </a:xfrm>
        </p:grpSpPr>
        <p:sp>
          <p:nvSpPr>
            <p:cNvPr id="145" name="5-Point Star 144"/>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6" name="5-Point Star 145"/>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7" name="5-Point Star 146"/>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8" name="5-Point Star 147"/>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9" name="5-Point Star 148"/>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150" name="Group 149"/>
          <p:cNvGrpSpPr/>
          <p:nvPr/>
        </p:nvGrpSpPr>
        <p:grpSpPr>
          <a:xfrm>
            <a:off x="7663488" y="4281487"/>
            <a:ext cx="716756" cy="200025"/>
            <a:chOff x="7367588" y="1843174"/>
            <a:chExt cx="716756" cy="200025"/>
          </a:xfrm>
        </p:grpSpPr>
        <p:sp>
          <p:nvSpPr>
            <p:cNvPr id="151" name="5-Point Star 150"/>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2" name="5-Point Star 151"/>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3" name="5-Point Star 152"/>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269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101"/>
                                        </p:tgtEl>
                                      </p:cBhvr>
                                    </p:animEffect>
                                    <p:set>
                                      <p:cBhvr>
                                        <p:cTn id="11" dur="1" fill="hold">
                                          <p:stCondLst>
                                            <p:cond delay="499"/>
                                          </p:stCondLst>
                                        </p:cTn>
                                        <p:tgtEl>
                                          <p:spTgt spid="410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8"/>
                                        </p:tgtEl>
                                      </p:cBhvr>
                                    </p:animEffect>
                                    <p:set>
                                      <p:cBhvr>
                                        <p:cTn id="20" dur="1" fill="hold">
                                          <p:stCondLst>
                                            <p:cond delay="499"/>
                                          </p:stCondLst>
                                        </p:cTn>
                                        <p:tgtEl>
                                          <p:spTgt spid="12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0"/>
            <p:extLst>
              <p:ext uri="{D42A27DB-BD31-4B8C-83A1-F6EECF244321}">
                <p14:modId xmlns:p14="http://schemas.microsoft.com/office/powerpoint/2010/main" val="2280979580"/>
              </p:ext>
            </p:extLst>
          </p:nvPr>
        </p:nvGraphicFramePr>
        <p:xfrm>
          <a:off x="379413" y="990600"/>
          <a:ext cx="8458200" cy="35480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ctrTitle"/>
          </p:nvPr>
        </p:nvSpPr>
        <p:spPr>
          <a:noFill/>
        </p:spPr>
        <p:txBody>
          <a:bodyPr>
            <a:normAutofit fontScale="90000"/>
          </a:bodyPr>
          <a:lstStyle/>
          <a:p>
            <a:pPr algn="l"/>
            <a:r>
              <a:rPr lang="en-US" altLang="zh-CN" sz="3600" dirty="0" smtClean="0"/>
              <a:t>Benchmark – MNIST </a:t>
            </a:r>
            <a:endParaRPr lang="en-US" sz="3600" dirty="0"/>
          </a:p>
        </p:txBody>
      </p:sp>
      <p:sp>
        <p:nvSpPr>
          <p:cNvPr id="14" name="Slide Number Placeholder 13"/>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17</a:t>
            </a:fld>
            <a:endParaRPr lang="en-US"/>
          </a:p>
        </p:txBody>
      </p:sp>
      <p:sp>
        <p:nvSpPr>
          <p:cNvPr id="11" name="Content Placeholder 1"/>
          <p:cNvSpPr txBox="1">
            <a:spLocks/>
          </p:cNvSpPr>
          <p:nvPr/>
        </p:nvSpPr>
        <p:spPr>
          <a:xfrm>
            <a:off x="5810249" y="501254"/>
            <a:ext cx="3705226" cy="139779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nSpc>
                <a:spcPct val="110000"/>
              </a:lnSpc>
              <a:buNone/>
            </a:pPr>
            <a:r>
              <a:rPr lang="en-US" altLang="zh-CN" sz="2000" dirty="0" smtClean="0">
                <a:latin typeface="arial"/>
              </a:rPr>
              <a:t>One master (16-Core,64GB) </a:t>
            </a:r>
            <a:r>
              <a:rPr lang="en-US" altLang="zh-CN" sz="2000" dirty="0">
                <a:latin typeface="arial"/>
              </a:rPr>
              <a:t>F</a:t>
            </a:r>
            <a:r>
              <a:rPr lang="en-US" altLang="zh-CN" sz="2000" dirty="0" smtClean="0">
                <a:latin typeface="arial"/>
              </a:rPr>
              <a:t>ive slaves (8-Core,32GB)</a:t>
            </a:r>
          </a:p>
          <a:p>
            <a:pPr marL="57150" indent="0">
              <a:lnSpc>
                <a:spcPct val="110000"/>
              </a:lnSpc>
              <a:buNone/>
            </a:pPr>
            <a:r>
              <a:rPr lang="en-US" altLang="zh-CN" sz="2000" dirty="0" smtClean="0">
                <a:latin typeface="arial"/>
              </a:rPr>
              <a:t>Executor memory: 20GB</a:t>
            </a:r>
          </a:p>
          <a:p>
            <a:pPr marL="57150" indent="0">
              <a:lnSpc>
                <a:spcPct val="110000"/>
              </a:lnSpc>
              <a:buNone/>
            </a:pPr>
            <a:r>
              <a:rPr lang="en-US" altLang="zh-CN" sz="2000" dirty="0" smtClean="0">
                <a:latin typeface="arial"/>
              </a:rPr>
              <a:t>Batch size: 64</a:t>
            </a:r>
            <a:endParaRPr lang="en-US" altLang="zh-CN" sz="2000" dirty="0">
              <a:latin typeface="arial"/>
            </a:endParaRPr>
          </a:p>
        </p:txBody>
      </p:sp>
      <p:sp>
        <p:nvSpPr>
          <p:cNvPr id="12" name="TextBox 11"/>
          <p:cNvSpPr txBox="1"/>
          <p:nvPr/>
        </p:nvSpPr>
        <p:spPr>
          <a:xfrm>
            <a:off x="238125" y="693897"/>
            <a:ext cx="1133644" cy="369332"/>
          </a:xfrm>
          <a:prstGeom prst="rect">
            <a:avLst/>
          </a:prstGeom>
          <a:noFill/>
        </p:spPr>
        <p:txBody>
          <a:bodyPr wrap="none" rtlCol="0">
            <a:spAutoFit/>
          </a:bodyPr>
          <a:lstStyle/>
          <a:p>
            <a:r>
              <a:rPr lang="en-US" altLang="zh-CN" dirty="0"/>
              <a:t>Accuracy</a:t>
            </a:r>
            <a:endParaRPr lang="zh-CN" altLang="en-US" dirty="0"/>
          </a:p>
        </p:txBody>
      </p:sp>
      <p:sp>
        <p:nvSpPr>
          <p:cNvPr id="13" name="TextBox 12"/>
          <p:cNvSpPr txBox="1"/>
          <p:nvPr/>
        </p:nvSpPr>
        <p:spPr>
          <a:xfrm>
            <a:off x="6019800" y="4083050"/>
            <a:ext cx="1766253" cy="369332"/>
          </a:xfrm>
          <a:prstGeom prst="rect">
            <a:avLst/>
          </a:prstGeom>
          <a:noFill/>
        </p:spPr>
        <p:txBody>
          <a:bodyPr wrap="none" rtlCol="0">
            <a:spAutoFit/>
          </a:bodyPr>
          <a:lstStyle/>
          <a:p>
            <a:r>
              <a:rPr lang="en-US" altLang="zh-CN" dirty="0" smtClean="0"/>
              <a:t>Time (seconds)</a:t>
            </a:r>
            <a:endParaRPr lang="zh-CN" altLang="en-US" dirty="0"/>
          </a:p>
        </p:txBody>
      </p:sp>
    </p:spTree>
    <p:extLst>
      <p:ext uri="{BB962C8B-B14F-4D97-AF65-F5344CB8AC3E}">
        <p14:creationId xmlns:p14="http://schemas.microsoft.com/office/powerpoint/2010/main" val="163685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0"/>
            <p:extLst>
              <p:ext uri="{D42A27DB-BD31-4B8C-83A1-F6EECF244321}">
                <p14:modId xmlns:p14="http://schemas.microsoft.com/office/powerpoint/2010/main" val="167434899"/>
              </p:ext>
            </p:extLst>
          </p:nvPr>
        </p:nvGraphicFramePr>
        <p:xfrm>
          <a:off x="379413" y="990600"/>
          <a:ext cx="8458200" cy="35480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ctrTitle"/>
          </p:nvPr>
        </p:nvSpPr>
        <p:spPr>
          <a:noFill/>
        </p:spPr>
        <p:txBody>
          <a:bodyPr>
            <a:normAutofit fontScale="90000"/>
          </a:bodyPr>
          <a:lstStyle/>
          <a:p>
            <a:pPr algn="l"/>
            <a:r>
              <a:rPr lang="en-US" altLang="zh-CN" sz="3600" dirty="0" smtClean="0"/>
              <a:t>Benchmark – MNIST </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18</a:t>
            </a:fld>
            <a:endParaRPr lang="en-US"/>
          </a:p>
        </p:txBody>
      </p:sp>
      <p:sp>
        <p:nvSpPr>
          <p:cNvPr id="11" name="Content Placeholder 1"/>
          <p:cNvSpPr txBox="1">
            <a:spLocks/>
          </p:cNvSpPr>
          <p:nvPr/>
        </p:nvSpPr>
        <p:spPr>
          <a:xfrm>
            <a:off x="5810249" y="501254"/>
            <a:ext cx="3705226" cy="139779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nSpc>
                <a:spcPct val="110000"/>
              </a:lnSpc>
              <a:buNone/>
            </a:pPr>
            <a:r>
              <a:rPr lang="en-US" altLang="zh-CN" sz="2000" dirty="0" smtClean="0">
                <a:latin typeface="arial"/>
              </a:rPr>
              <a:t>One master (16-Core,64GB) </a:t>
            </a:r>
            <a:r>
              <a:rPr lang="en-US" altLang="zh-CN" sz="2000" dirty="0">
                <a:latin typeface="arial"/>
              </a:rPr>
              <a:t>F</a:t>
            </a:r>
            <a:r>
              <a:rPr lang="en-US" altLang="zh-CN" sz="2000" dirty="0" smtClean="0">
                <a:latin typeface="arial"/>
              </a:rPr>
              <a:t>ive slaves (8-Core,32GB)</a:t>
            </a:r>
          </a:p>
          <a:p>
            <a:pPr marL="57150" indent="0">
              <a:lnSpc>
                <a:spcPct val="110000"/>
              </a:lnSpc>
              <a:buNone/>
            </a:pPr>
            <a:r>
              <a:rPr lang="en-US" altLang="zh-CN" sz="2000" dirty="0" smtClean="0">
                <a:latin typeface="arial"/>
              </a:rPr>
              <a:t>Executor memory: 20GB</a:t>
            </a:r>
          </a:p>
          <a:p>
            <a:pPr marL="57150" indent="0">
              <a:lnSpc>
                <a:spcPct val="110000"/>
              </a:lnSpc>
              <a:buNone/>
            </a:pPr>
            <a:r>
              <a:rPr lang="en-US" altLang="zh-CN" sz="2000" dirty="0" smtClean="0">
                <a:latin typeface="arial"/>
              </a:rPr>
              <a:t>Batch size: 64</a:t>
            </a:r>
            <a:endParaRPr lang="en-US" altLang="zh-CN" sz="2000" dirty="0">
              <a:latin typeface="arial"/>
            </a:endParaRPr>
          </a:p>
        </p:txBody>
      </p:sp>
      <p:sp>
        <p:nvSpPr>
          <p:cNvPr id="5" name="TextBox 4"/>
          <p:cNvSpPr txBox="1"/>
          <p:nvPr/>
        </p:nvSpPr>
        <p:spPr>
          <a:xfrm>
            <a:off x="238125" y="693897"/>
            <a:ext cx="1133644" cy="369332"/>
          </a:xfrm>
          <a:prstGeom prst="rect">
            <a:avLst/>
          </a:prstGeom>
          <a:noFill/>
        </p:spPr>
        <p:txBody>
          <a:bodyPr wrap="none" rtlCol="0">
            <a:spAutoFit/>
          </a:bodyPr>
          <a:lstStyle/>
          <a:p>
            <a:r>
              <a:rPr lang="en-US" altLang="zh-CN" dirty="0"/>
              <a:t>Accuracy</a:t>
            </a:r>
            <a:endParaRPr lang="zh-CN" altLang="en-US" dirty="0"/>
          </a:p>
        </p:txBody>
      </p:sp>
      <p:sp>
        <p:nvSpPr>
          <p:cNvPr id="6" name="TextBox 5"/>
          <p:cNvSpPr txBox="1"/>
          <p:nvPr/>
        </p:nvSpPr>
        <p:spPr>
          <a:xfrm>
            <a:off x="5981700" y="4083050"/>
            <a:ext cx="1766253" cy="369332"/>
          </a:xfrm>
          <a:prstGeom prst="rect">
            <a:avLst/>
          </a:prstGeom>
          <a:noFill/>
        </p:spPr>
        <p:txBody>
          <a:bodyPr wrap="none" rtlCol="0">
            <a:spAutoFit/>
          </a:bodyPr>
          <a:lstStyle/>
          <a:p>
            <a:r>
              <a:rPr lang="en-US" altLang="zh-CN" dirty="0" smtClean="0"/>
              <a:t>Time (seconds)</a:t>
            </a:r>
            <a:endParaRPr lang="zh-CN" altLang="en-US" dirty="0"/>
          </a:p>
        </p:txBody>
      </p:sp>
    </p:spTree>
    <p:extLst>
      <p:ext uri="{BB962C8B-B14F-4D97-AF65-F5344CB8AC3E}">
        <p14:creationId xmlns:p14="http://schemas.microsoft.com/office/powerpoint/2010/main" val="5586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199" y="1343026"/>
            <a:ext cx="8591551" cy="3762374"/>
          </a:xfrm>
        </p:spPr>
        <p:txBody>
          <a:bodyPr>
            <a:normAutofit fontScale="62500" lnSpcReduction="20000"/>
          </a:bodyPr>
          <a:lstStyle/>
          <a:p>
            <a:r>
              <a:rPr lang="en-US" altLang="zh-CN" dirty="0" smtClean="0"/>
              <a:t>Easy of Use</a:t>
            </a:r>
          </a:p>
          <a:p>
            <a:pPr lvl="1"/>
            <a:r>
              <a:rPr lang="en-US" altLang="zh-CN" dirty="0" err="1" smtClean="0"/>
              <a:t>Language:Java</a:t>
            </a:r>
            <a:r>
              <a:rPr lang="en-US" altLang="zh-CN" dirty="0" smtClean="0"/>
              <a:t>/Scala</a:t>
            </a:r>
            <a:endParaRPr lang="en-US" altLang="zh-CN" dirty="0"/>
          </a:p>
          <a:p>
            <a:pPr lvl="1"/>
            <a:r>
              <a:rPr lang="en-US" altLang="zh-CN" dirty="0"/>
              <a:t>Interface </a:t>
            </a:r>
            <a:r>
              <a:rPr lang="en-US" altLang="zh-CN" dirty="0" smtClean="0"/>
              <a:t>Level:</a:t>
            </a:r>
            <a:r>
              <a:rPr lang="en-US" altLang="zh-CN" dirty="0"/>
              <a:t> </a:t>
            </a:r>
            <a:r>
              <a:rPr lang="en-US" altLang="zh-CN" dirty="0" smtClean="0"/>
              <a:t>Model/</a:t>
            </a:r>
            <a:r>
              <a:rPr lang="en-US" altLang="zh-CN" dirty="0"/>
              <a:t>High Level Network Structure</a:t>
            </a:r>
            <a:endParaRPr lang="en-US" altLang="zh-CN" dirty="0" smtClean="0"/>
          </a:p>
          <a:p>
            <a:r>
              <a:rPr lang="en-US" altLang="zh-CN" dirty="0" smtClean="0"/>
              <a:t>Function</a:t>
            </a:r>
          </a:p>
          <a:p>
            <a:pPr lvl="1"/>
            <a:r>
              <a:rPr lang="en-US" altLang="zh-CN" dirty="0" err="1" smtClean="0"/>
              <a:t>Algorithm:Excellent</a:t>
            </a:r>
            <a:endParaRPr lang="en-US" altLang="zh-CN" dirty="0" smtClean="0"/>
          </a:p>
          <a:p>
            <a:pPr lvl="1"/>
            <a:r>
              <a:rPr lang="en-US" altLang="zh-CN" dirty="0"/>
              <a:t>Data </a:t>
            </a:r>
            <a:r>
              <a:rPr lang="en-US" altLang="zh-CN" dirty="0" smtClean="0"/>
              <a:t>Parallel</a:t>
            </a:r>
          </a:p>
          <a:p>
            <a:pPr lvl="1"/>
            <a:r>
              <a:rPr lang="en-US" altLang="zh-CN" dirty="0" smtClean="0"/>
              <a:t>Only </a:t>
            </a:r>
            <a:r>
              <a:rPr lang="en-US" altLang="zh-CN" dirty="0"/>
              <a:t>Ethernet </a:t>
            </a:r>
            <a:endParaRPr lang="en-US" altLang="zh-CN" dirty="0" smtClean="0"/>
          </a:p>
          <a:p>
            <a:r>
              <a:rPr lang="en-US" altLang="zh-CN" dirty="0" smtClean="0"/>
              <a:t>Easy to Get Start</a:t>
            </a:r>
          </a:p>
          <a:p>
            <a:pPr lvl="1"/>
            <a:r>
              <a:rPr lang="en-US" altLang="zh-CN" dirty="0" smtClean="0"/>
              <a:t>Document: Average</a:t>
            </a:r>
          </a:p>
          <a:p>
            <a:pPr lvl="1"/>
            <a:r>
              <a:rPr lang="en-US" altLang="zh-CN" dirty="0" smtClean="0"/>
              <a:t>Need to setup in each node</a:t>
            </a:r>
          </a:p>
          <a:p>
            <a:pPr lvl="1"/>
            <a:r>
              <a:rPr lang="en-US" altLang="zh-CN" dirty="0" smtClean="0"/>
              <a:t>Example: Average</a:t>
            </a:r>
            <a:endParaRPr lang="en-US" altLang="zh-CN" dirty="0"/>
          </a:p>
          <a:p>
            <a:r>
              <a:rPr lang="en-US" altLang="zh-CN" dirty="0" smtClean="0"/>
              <a:t>Performance</a:t>
            </a:r>
          </a:p>
          <a:p>
            <a:r>
              <a:rPr lang="en-US" altLang="zh-CN" dirty="0" smtClean="0"/>
              <a:t>Maturity</a:t>
            </a:r>
          </a:p>
          <a:p>
            <a:pPr lvl="1"/>
            <a:r>
              <a:rPr lang="en-US" altLang="zh-CN" dirty="0"/>
              <a:t>Early Stage</a:t>
            </a:r>
          </a:p>
          <a:p>
            <a:pPr lvl="1"/>
            <a:r>
              <a:rPr lang="en-US" altLang="zh-CN" dirty="0" smtClean="0"/>
              <a:t>Community: bad</a:t>
            </a:r>
          </a:p>
          <a:p>
            <a:pPr lvl="1"/>
            <a:r>
              <a:rPr lang="en-US" altLang="zh-CN" dirty="0"/>
              <a:t>Commercial or Big company </a:t>
            </a:r>
            <a:r>
              <a:rPr lang="en-US" altLang="zh-CN" dirty="0" smtClean="0"/>
              <a:t>support: </a:t>
            </a:r>
            <a:r>
              <a:rPr lang="en-US" altLang="zh-CN" dirty="0" err="1" smtClean="0"/>
              <a:t>AMPLab</a:t>
            </a:r>
            <a:endParaRPr lang="en-US" altLang="zh-CN" dirty="0" smtClean="0"/>
          </a:p>
        </p:txBody>
      </p:sp>
      <p:sp>
        <p:nvSpPr>
          <p:cNvPr id="4" name="Title 3"/>
          <p:cNvSpPr>
            <a:spLocks noGrp="1"/>
          </p:cNvSpPr>
          <p:nvPr>
            <p:ph type="ctrTitle"/>
          </p:nvPr>
        </p:nvSpPr>
        <p:spPr>
          <a:xfrm>
            <a:off x="457200" y="348854"/>
            <a:ext cx="8229600" cy="857250"/>
          </a:xfrm>
          <a:noFill/>
        </p:spPr>
        <p:txBody>
          <a:bodyPr>
            <a:normAutofit fontScale="90000"/>
          </a:bodyPr>
          <a:lstStyle/>
          <a:p>
            <a:pPr algn="l"/>
            <a:r>
              <a:rPr lang="en-US" altLang="zh-CN" sz="3600" dirty="0" smtClean="0"/>
              <a:t>Tensorflow On Spark - </a:t>
            </a:r>
            <a:r>
              <a:rPr lang="en-US" altLang="zh-CN" sz="3600" dirty="0"/>
              <a:t>Evaluation </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19</a:t>
            </a:fld>
            <a:endParaRPr lang="en-US"/>
          </a:p>
        </p:txBody>
      </p:sp>
      <p:grpSp>
        <p:nvGrpSpPr>
          <p:cNvPr id="6" name="Group 5"/>
          <p:cNvGrpSpPr/>
          <p:nvPr/>
        </p:nvGrpSpPr>
        <p:grpSpPr>
          <a:xfrm>
            <a:off x="3467100" y="938704"/>
            <a:ext cx="919163" cy="185246"/>
            <a:chOff x="4348163" y="942975"/>
            <a:chExt cx="919163" cy="185246"/>
          </a:xfrm>
        </p:grpSpPr>
        <p:sp>
          <p:nvSpPr>
            <p:cNvPr id="11" name="5-Point Star 10"/>
            <p:cNvSpPr/>
            <p:nvPr/>
          </p:nvSpPr>
          <p:spPr>
            <a:xfrm>
              <a:off x="4348163" y="942975"/>
              <a:ext cx="223838" cy="185246"/>
            </a:xfrm>
            <a:prstGeom prst="star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5-Point Star 11"/>
            <p:cNvSpPr/>
            <p:nvPr/>
          </p:nvSpPr>
          <p:spPr>
            <a:xfrm>
              <a:off x="4695825" y="942975"/>
              <a:ext cx="223838" cy="185246"/>
            </a:xfrm>
            <a:prstGeom prst="star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 name="5-Point Star 12"/>
            <p:cNvSpPr/>
            <p:nvPr/>
          </p:nvSpPr>
          <p:spPr>
            <a:xfrm>
              <a:off x="5043488" y="942975"/>
              <a:ext cx="223838" cy="185246"/>
            </a:xfrm>
            <a:prstGeom prst="star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aphicFrame>
        <p:nvGraphicFramePr>
          <p:cNvPr id="7" name="Table 6"/>
          <p:cNvGraphicFramePr>
            <a:graphicFrameLocks noGrp="1"/>
          </p:cNvGraphicFramePr>
          <p:nvPr>
            <p:extLst>
              <p:ext uri="{D42A27DB-BD31-4B8C-83A1-F6EECF244321}">
                <p14:modId xmlns:p14="http://schemas.microsoft.com/office/powerpoint/2010/main" val="3230099312"/>
              </p:ext>
            </p:extLst>
          </p:nvPr>
        </p:nvGraphicFramePr>
        <p:xfrm>
          <a:off x="261938" y="190500"/>
          <a:ext cx="8653462" cy="4629309"/>
        </p:xfrm>
        <a:graphic>
          <a:graphicData uri="http://schemas.openxmlformats.org/drawingml/2006/table">
            <a:tbl>
              <a:tblPr firstRow="1" bandRow="1">
                <a:tableStyleId>{5C22544A-7EE6-4342-B048-85BDC9FD1C3A}</a:tableStyleId>
              </a:tblPr>
              <a:tblGrid>
                <a:gridCol w="1227270"/>
                <a:gridCol w="1634992"/>
                <a:gridCol w="1466850"/>
                <a:gridCol w="1419225"/>
                <a:gridCol w="1518411"/>
                <a:gridCol w="1386714"/>
              </a:tblGrid>
              <a:tr h="617086">
                <a:tc>
                  <a:txBody>
                    <a:bodyPr/>
                    <a:lstStyle/>
                    <a:p>
                      <a:r>
                        <a:rPr lang="en-US" altLang="zh-CN" sz="1200" dirty="0" smtClean="0"/>
                        <a:t>Evaluation Criteria</a:t>
                      </a:r>
                      <a:endParaRPr lang="zh-CN" altLang="en-US" sz="1200" dirty="0"/>
                    </a:p>
                  </a:txBody>
                  <a:tcPr/>
                </a:tc>
                <a:tc>
                  <a:txBody>
                    <a:bodyPr/>
                    <a:lstStyle/>
                    <a:p>
                      <a:r>
                        <a:rPr lang="en-US" altLang="zh-CN" sz="1200" dirty="0" smtClean="0"/>
                        <a:t>Dimensions</a:t>
                      </a:r>
                      <a:endParaRPr lang="zh-CN" altLang="en-US" sz="1200" dirty="0"/>
                    </a:p>
                  </a:txBody>
                  <a:tcPr/>
                </a:tc>
                <a:tc>
                  <a:txBody>
                    <a:bodyPr/>
                    <a:lstStyle/>
                    <a:p>
                      <a:r>
                        <a:rPr lang="en-US" altLang="zh-CN" sz="1400" dirty="0" smtClean="0"/>
                        <a:t>SparkNet</a:t>
                      </a:r>
                      <a:endParaRPr lang="zh-CN" altLang="en-US" sz="1400" dirty="0"/>
                    </a:p>
                  </a:txBody>
                  <a:tcPr/>
                </a:tc>
                <a:tc>
                  <a:txBody>
                    <a:bodyPr/>
                    <a:lstStyle/>
                    <a:p>
                      <a:r>
                        <a:rPr lang="en-US" altLang="zh-CN" sz="1400" dirty="0" smtClean="0"/>
                        <a:t>DL4J</a:t>
                      </a:r>
                      <a:endParaRPr lang="zh-CN" altLang="en-US" sz="1400" dirty="0"/>
                    </a:p>
                  </a:txBody>
                  <a:tcPr/>
                </a:tc>
                <a:tc>
                  <a:txBody>
                    <a:bodyPr/>
                    <a:lstStyle/>
                    <a:p>
                      <a:r>
                        <a:rPr lang="en-US" altLang="zh-CN" sz="1400" dirty="0" smtClean="0"/>
                        <a:t>CaffeOnSpark</a:t>
                      </a:r>
                      <a:endParaRPr lang="zh-CN" altLang="en-US" sz="1400" dirty="0"/>
                    </a:p>
                  </a:txBody>
                  <a:tcPr/>
                </a:tc>
                <a:tc>
                  <a:txBody>
                    <a:bodyPr/>
                    <a:lstStyle/>
                    <a:p>
                      <a:r>
                        <a:rPr lang="en-US" altLang="zh-CN" sz="1400" dirty="0" smtClean="0"/>
                        <a:t>Tensorflow</a:t>
                      </a:r>
                      <a:r>
                        <a:rPr lang="en-US" altLang="zh-CN" sz="1400" baseline="0" dirty="0" smtClean="0"/>
                        <a:t> on Spark</a:t>
                      </a:r>
                      <a:endParaRPr lang="zh-CN" altLang="en-US" sz="1400" dirty="0"/>
                    </a:p>
                  </a:txBody>
                  <a:tcPr/>
                </a:tc>
              </a:tr>
              <a:tr h="366437">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Getting Started</a:t>
                      </a:r>
                    </a:p>
                  </a:txBody>
                  <a:tcPr/>
                </a:tc>
                <a:tc>
                  <a:txBody>
                    <a:bodyPr/>
                    <a:lstStyle/>
                    <a:p>
                      <a:r>
                        <a:rPr lang="en-US" altLang="zh-CN" sz="1200" kern="1200" dirty="0" smtClean="0">
                          <a:solidFill>
                            <a:schemeClr val="dk1"/>
                          </a:solidFill>
                          <a:latin typeface="+mn-lt"/>
                          <a:ea typeface="+mn-ea"/>
                          <a:cs typeface="+mn-cs"/>
                        </a:rPr>
                        <a:t>Documentation</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366437">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Installation</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366437">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Built-in Examples</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366437">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Ease of Use</a:t>
                      </a:r>
                    </a:p>
                  </a:txBody>
                  <a:tcPr/>
                </a:tc>
                <a:tc>
                  <a:txBody>
                    <a:bodyPr/>
                    <a:lstStyle/>
                    <a:p>
                      <a:r>
                        <a:rPr lang="en-US" altLang="zh-CN" sz="1200" kern="1200" dirty="0" smtClean="0">
                          <a:solidFill>
                            <a:schemeClr val="dk1"/>
                          </a:solidFill>
                          <a:latin typeface="+mn-lt"/>
                          <a:ea typeface="+mn-ea"/>
                          <a:cs typeface="+mn-cs"/>
                        </a:rPr>
                        <a:t>Interface</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369159">
                <a:tc vMerge="1">
                  <a:txBody>
                    <a:bodyPr/>
                    <a:lstStyle/>
                    <a:p>
                      <a:endParaRPr lang="zh-CN" altLang="en-US" sz="1200" dirty="0"/>
                    </a:p>
                  </a:txBody>
                  <a:tcPr/>
                </a:tc>
                <a:tc>
                  <a:txBody>
                    <a:bodyPr/>
                    <a:lstStyle/>
                    <a:p>
                      <a:r>
                        <a:rPr lang="en-US" altLang="zh-CN" sz="1200" kern="1200" dirty="0" smtClean="0">
                          <a:solidFill>
                            <a:schemeClr val="dk1"/>
                          </a:solidFill>
                          <a:latin typeface="+mn-lt"/>
                          <a:ea typeface="+mn-ea"/>
                          <a:cs typeface="+mn-cs"/>
                        </a:rPr>
                        <a:t>Model Encapsulation</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441156">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Functionality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Built-in Models</a:t>
                      </a: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366437">
                <a:tc vMerge="1">
                  <a:txBody>
                    <a:bodyPr/>
                    <a:lstStyle/>
                    <a:p>
                      <a:endParaRPr lang="zh-CN" altLang="en-US" sz="1200" kern="1200" dirty="0">
                        <a:solidFill>
                          <a:schemeClr val="dk1"/>
                        </a:solidFill>
                        <a:latin typeface="+mn-lt"/>
                        <a:ea typeface="+mn-ea"/>
                        <a:cs typeface="+mn-cs"/>
                      </a:endParaRPr>
                    </a:p>
                  </a:txBody>
                  <a:tcPr/>
                </a:tc>
                <a:tc>
                  <a:txBody>
                    <a:bodyPr/>
                    <a:lstStyle/>
                    <a:p>
                      <a:r>
                        <a:rPr lang="en-US" altLang="zh-CN" sz="1200" kern="1200" dirty="0" smtClean="0">
                          <a:solidFill>
                            <a:schemeClr val="dk1"/>
                          </a:solidFill>
                          <a:latin typeface="+mn-lt"/>
                          <a:ea typeface="+mn-ea"/>
                          <a:cs typeface="+mn-cs"/>
                        </a:rPr>
                        <a:t>Parallelism</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366437">
                <a:tc>
                  <a:txBody>
                    <a:bodyPr/>
                    <a:lstStyle/>
                    <a:p>
                      <a:r>
                        <a:rPr lang="en-US" altLang="zh-CN" sz="1200" dirty="0" smtClean="0"/>
                        <a:t>Performance</a:t>
                      </a:r>
                      <a:endParaRPr lang="zh-CN" altLang="en-US" sz="1200" kern="1200" dirty="0">
                        <a:solidFill>
                          <a:schemeClr val="dk1"/>
                        </a:solidFill>
                        <a:latin typeface="+mn-lt"/>
                        <a:ea typeface="+mn-ea"/>
                        <a:cs typeface="+mn-cs"/>
                      </a:endParaRPr>
                    </a:p>
                  </a:txBody>
                  <a:tcPr/>
                </a:tc>
                <a:tc>
                  <a:txBody>
                    <a:bodyPr/>
                    <a:lstStyle/>
                    <a:p>
                      <a:r>
                        <a:rPr lang="en-US" altLang="zh-CN" sz="1200" kern="1200" dirty="0" smtClean="0">
                          <a:solidFill>
                            <a:schemeClr val="dk1"/>
                          </a:solidFill>
                          <a:latin typeface="+mn-lt"/>
                          <a:ea typeface="+mn-ea"/>
                          <a:cs typeface="+mn-cs"/>
                        </a:rPr>
                        <a:t>Performance</a:t>
                      </a:r>
                      <a:endParaRPr lang="zh-CN" altLang="en-US" sz="12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440775">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Status Quo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Community Vitality</a:t>
                      </a: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r h="458045">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Enterprise Support</a:t>
                      </a: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c>
                  <a:txBody>
                    <a:bodyPr/>
                    <a:lstStyle/>
                    <a:p>
                      <a:pPr algn="ctr"/>
                      <a:endParaRPr lang="zh-CN" altLang="en-US" sz="1600" kern="1200" dirty="0">
                        <a:solidFill>
                          <a:schemeClr val="dk1"/>
                        </a:solidFill>
                        <a:latin typeface="+mn-lt"/>
                        <a:ea typeface="+mn-ea"/>
                        <a:cs typeface="+mn-cs"/>
                      </a:endParaRPr>
                    </a:p>
                  </a:txBody>
                  <a:tcPr/>
                </a:tc>
              </a:tr>
            </a:tbl>
          </a:graphicData>
        </a:graphic>
      </p:graphicFrame>
      <p:grpSp>
        <p:nvGrpSpPr>
          <p:cNvPr id="269" name="Group 268"/>
          <p:cNvGrpSpPr/>
          <p:nvPr/>
        </p:nvGrpSpPr>
        <p:grpSpPr>
          <a:xfrm>
            <a:off x="3162299" y="3258120"/>
            <a:ext cx="719137" cy="200025"/>
            <a:chOff x="6134100" y="586888"/>
            <a:chExt cx="719137" cy="200025"/>
          </a:xfrm>
        </p:grpSpPr>
        <p:sp>
          <p:nvSpPr>
            <p:cNvPr id="270" name="5-Point Star 269"/>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71" name="5-Point Star 270"/>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72" name="5-Point Star 271"/>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73" name="Group 272"/>
          <p:cNvGrpSpPr/>
          <p:nvPr/>
        </p:nvGrpSpPr>
        <p:grpSpPr>
          <a:xfrm>
            <a:off x="3162299" y="4039790"/>
            <a:ext cx="719137" cy="200025"/>
            <a:chOff x="6134100" y="586888"/>
            <a:chExt cx="719137" cy="200025"/>
          </a:xfrm>
        </p:grpSpPr>
        <p:sp>
          <p:nvSpPr>
            <p:cNvPr id="274" name="5-Point Star 273"/>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75" name="5-Point Star 274"/>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76" name="5-Point Star 275"/>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77" name="Group 276"/>
          <p:cNvGrpSpPr/>
          <p:nvPr/>
        </p:nvGrpSpPr>
        <p:grpSpPr>
          <a:xfrm>
            <a:off x="4641348" y="3258120"/>
            <a:ext cx="719137" cy="200025"/>
            <a:chOff x="6134100" y="586888"/>
            <a:chExt cx="719137" cy="200025"/>
          </a:xfrm>
        </p:grpSpPr>
        <p:sp>
          <p:nvSpPr>
            <p:cNvPr id="278" name="5-Point Star 277"/>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79" name="5-Point Star 278"/>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80" name="5-Point Star 279"/>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81" name="Group 280"/>
          <p:cNvGrpSpPr/>
          <p:nvPr/>
        </p:nvGrpSpPr>
        <p:grpSpPr>
          <a:xfrm>
            <a:off x="4641348" y="3629896"/>
            <a:ext cx="719137" cy="200025"/>
            <a:chOff x="6134100" y="586888"/>
            <a:chExt cx="719137" cy="200025"/>
          </a:xfrm>
        </p:grpSpPr>
        <p:sp>
          <p:nvSpPr>
            <p:cNvPr id="282" name="5-Point Star 281"/>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83" name="5-Point Star 282"/>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84" name="5-Point Star 283"/>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85" name="Group 284"/>
          <p:cNvGrpSpPr/>
          <p:nvPr/>
        </p:nvGrpSpPr>
        <p:grpSpPr>
          <a:xfrm>
            <a:off x="6084719" y="3258118"/>
            <a:ext cx="719137" cy="200025"/>
            <a:chOff x="6134100" y="586888"/>
            <a:chExt cx="719137" cy="200025"/>
          </a:xfrm>
        </p:grpSpPr>
        <p:sp>
          <p:nvSpPr>
            <p:cNvPr id="286" name="5-Point Star 285"/>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87" name="5-Point Star 286"/>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88" name="5-Point Star 287"/>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89" name="Group 288"/>
          <p:cNvGrpSpPr/>
          <p:nvPr/>
        </p:nvGrpSpPr>
        <p:grpSpPr>
          <a:xfrm>
            <a:off x="6084719" y="1612264"/>
            <a:ext cx="719137" cy="200025"/>
            <a:chOff x="6134100" y="586888"/>
            <a:chExt cx="719137" cy="200025"/>
          </a:xfrm>
        </p:grpSpPr>
        <p:sp>
          <p:nvSpPr>
            <p:cNvPr id="290" name="5-Point Star 289"/>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91" name="5-Point Star 290"/>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92" name="5-Point Star 291"/>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93" name="Group 292"/>
          <p:cNvGrpSpPr/>
          <p:nvPr/>
        </p:nvGrpSpPr>
        <p:grpSpPr>
          <a:xfrm>
            <a:off x="6084719" y="1243013"/>
            <a:ext cx="719137" cy="200025"/>
            <a:chOff x="6134100" y="586888"/>
            <a:chExt cx="719137" cy="200025"/>
          </a:xfrm>
        </p:grpSpPr>
        <p:sp>
          <p:nvSpPr>
            <p:cNvPr id="294" name="5-Point Star 293"/>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95" name="5-Point Star 294"/>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96" name="5-Point Star 295"/>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97" name="Group 296"/>
          <p:cNvGrpSpPr/>
          <p:nvPr/>
        </p:nvGrpSpPr>
        <p:grpSpPr>
          <a:xfrm>
            <a:off x="7562462" y="3258117"/>
            <a:ext cx="719137" cy="200025"/>
            <a:chOff x="6134100" y="586888"/>
            <a:chExt cx="719137" cy="200025"/>
          </a:xfrm>
        </p:grpSpPr>
        <p:sp>
          <p:nvSpPr>
            <p:cNvPr id="298" name="5-Point Star 297"/>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99" name="5-Point Star 298"/>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0" name="5-Point Star 299"/>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01" name="Group 300"/>
          <p:cNvGrpSpPr/>
          <p:nvPr/>
        </p:nvGrpSpPr>
        <p:grpSpPr>
          <a:xfrm>
            <a:off x="3162299" y="4463971"/>
            <a:ext cx="719137" cy="200025"/>
            <a:chOff x="6134100" y="586888"/>
            <a:chExt cx="719137" cy="200025"/>
          </a:xfrm>
        </p:grpSpPr>
        <p:sp>
          <p:nvSpPr>
            <p:cNvPr id="302" name="5-Point Star 301"/>
            <p:cNvSpPr/>
            <p:nvPr/>
          </p:nvSpPr>
          <p:spPr>
            <a:xfrm>
              <a:off x="6134100"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3" name="5-Point Star 302"/>
            <p:cNvSpPr/>
            <p:nvPr/>
          </p:nvSpPr>
          <p:spPr>
            <a:xfrm>
              <a:off x="6393656"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4" name="5-Point Star 303"/>
            <p:cNvSpPr/>
            <p:nvPr/>
          </p:nvSpPr>
          <p:spPr>
            <a:xfrm>
              <a:off x="6653212" y="586888"/>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05" name="Group 304"/>
          <p:cNvGrpSpPr/>
          <p:nvPr/>
        </p:nvGrpSpPr>
        <p:grpSpPr>
          <a:xfrm>
            <a:off x="3162299" y="878854"/>
            <a:ext cx="976312" cy="200025"/>
            <a:chOff x="7108032" y="1843174"/>
            <a:chExt cx="976312" cy="200025"/>
          </a:xfrm>
        </p:grpSpPr>
        <p:sp>
          <p:nvSpPr>
            <p:cNvPr id="306" name="5-Point Star 305"/>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7" name="5-Point Star 306"/>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8" name="5-Point Star 307"/>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9" name="5-Point Star 308"/>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10" name="Group 309"/>
          <p:cNvGrpSpPr/>
          <p:nvPr/>
        </p:nvGrpSpPr>
        <p:grpSpPr>
          <a:xfrm>
            <a:off x="3162299" y="3620543"/>
            <a:ext cx="976312" cy="200025"/>
            <a:chOff x="7108032" y="1843174"/>
            <a:chExt cx="976312" cy="200025"/>
          </a:xfrm>
        </p:grpSpPr>
        <p:sp>
          <p:nvSpPr>
            <p:cNvPr id="311" name="5-Point Star 310"/>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12" name="5-Point Star 311"/>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13" name="5-Point Star 312"/>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14" name="5-Point Star 313"/>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17" name="Group 316"/>
          <p:cNvGrpSpPr/>
          <p:nvPr/>
        </p:nvGrpSpPr>
        <p:grpSpPr>
          <a:xfrm>
            <a:off x="4641348" y="2411190"/>
            <a:ext cx="976312" cy="200025"/>
            <a:chOff x="7108032" y="1843174"/>
            <a:chExt cx="976312" cy="200025"/>
          </a:xfrm>
        </p:grpSpPr>
        <p:sp>
          <p:nvSpPr>
            <p:cNvPr id="318" name="5-Point Star 317"/>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19" name="5-Point Star 318"/>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20" name="5-Point Star 319"/>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3" name="5-Point Star 332"/>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34" name="Group 333"/>
          <p:cNvGrpSpPr/>
          <p:nvPr/>
        </p:nvGrpSpPr>
        <p:grpSpPr>
          <a:xfrm>
            <a:off x="6084719" y="2868365"/>
            <a:ext cx="976312" cy="200025"/>
            <a:chOff x="7108032" y="1843174"/>
            <a:chExt cx="976312" cy="200025"/>
          </a:xfrm>
        </p:grpSpPr>
        <p:sp>
          <p:nvSpPr>
            <p:cNvPr id="335" name="5-Point Star 334"/>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6" name="5-Point Star 335"/>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7" name="5-Point Star 336"/>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8" name="5-Point Star 337"/>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39" name="Group 338"/>
          <p:cNvGrpSpPr/>
          <p:nvPr/>
        </p:nvGrpSpPr>
        <p:grpSpPr>
          <a:xfrm>
            <a:off x="6084719" y="4015132"/>
            <a:ext cx="976312" cy="200025"/>
            <a:chOff x="7108032" y="1843174"/>
            <a:chExt cx="976312" cy="200025"/>
          </a:xfrm>
        </p:grpSpPr>
        <p:sp>
          <p:nvSpPr>
            <p:cNvPr id="340" name="5-Point Star 339"/>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1" name="5-Point Star 340"/>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2" name="5-Point Star 341"/>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3" name="5-Point Star 342"/>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44" name="Group 343"/>
          <p:cNvGrpSpPr/>
          <p:nvPr/>
        </p:nvGrpSpPr>
        <p:grpSpPr>
          <a:xfrm>
            <a:off x="7562462" y="902839"/>
            <a:ext cx="976312" cy="200025"/>
            <a:chOff x="7108032" y="1843174"/>
            <a:chExt cx="976312" cy="200025"/>
          </a:xfrm>
        </p:grpSpPr>
        <p:sp>
          <p:nvSpPr>
            <p:cNvPr id="345" name="5-Point Star 344"/>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6" name="5-Point Star 345"/>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7" name="5-Point Star 346"/>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8" name="5-Point Star 347"/>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49" name="Group 348"/>
          <p:cNvGrpSpPr/>
          <p:nvPr/>
        </p:nvGrpSpPr>
        <p:grpSpPr>
          <a:xfrm>
            <a:off x="7562462" y="1620689"/>
            <a:ext cx="976312" cy="200025"/>
            <a:chOff x="7108032" y="1843174"/>
            <a:chExt cx="976312" cy="200025"/>
          </a:xfrm>
        </p:grpSpPr>
        <p:sp>
          <p:nvSpPr>
            <p:cNvPr id="350" name="5-Point Star 349"/>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51" name="5-Point Star 350"/>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52" name="5-Point Star 351"/>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53" name="5-Point Star 352"/>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59" name="Group 358"/>
          <p:cNvGrpSpPr/>
          <p:nvPr/>
        </p:nvGrpSpPr>
        <p:grpSpPr>
          <a:xfrm>
            <a:off x="7562462" y="4468620"/>
            <a:ext cx="976312" cy="200025"/>
            <a:chOff x="7108032" y="1843174"/>
            <a:chExt cx="976312" cy="200025"/>
          </a:xfrm>
        </p:grpSpPr>
        <p:sp>
          <p:nvSpPr>
            <p:cNvPr id="360" name="5-Point Star 359"/>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61" name="5-Point Star 360"/>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62" name="5-Point Star 361"/>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63" name="5-Point Star 362"/>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364" name="Group 363"/>
          <p:cNvGrpSpPr/>
          <p:nvPr/>
        </p:nvGrpSpPr>
        <p:grpSpPr>
          <a:xfrm>
            <a:off x="6084719" y="898421"/>
            <a:ext cx="976312" cy="200025"/>
            <a:chOff x="7108032" y="1843174"/>
            <a:chExt cx="976312" cy="200025"/>
          </a:xfrm>
        </p:grpSpPr>
        <p:sp>
          <p:nvSpPr>
            <p:cNvPr id="416" name="5-Point Star 415"/>
            <p:cNvSpPr/>
            <p:nvPr/>
          </p:nvSpPr>
          <p:spPr>
            <a:xfrm>
              <a:off x="7108032"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17" name="5-Point Star 416"/>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18" name="5-Point Star 417"/>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19" name="5-Point Star 418"/>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420" name="Group 419"/>
          <p:cNvGrpSpPr/>
          <p:nvPr/>
        </p:nvGrpSpPr>
        <p:grpSpPr>
          <a:xfrm>
            <a:off x="4641348" y="896038"/>
            <a:ext cx="976312" cy="202408"/>
            <a:chOff x="6134099" y="1142999"/>
            <a:chExt cx="976312" cy="202408"/>
          </a:xfrm>
        </p:grpSpPr>
        <p:sp>
          <p:nvSpPr>
            <p:cNvPr id="421" name="5-Point Star 420"/>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22" name="5-Point Star 421"/>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23" name="5-Point Star 42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24" name="5-Point Star 42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425" name="Group 424"/>
          <p:cNvGrpSpPr/>
          <p:nvPr/>
        </p:nvGrpSpPr>
        <p:grpSpPr>
          <a:xfrm>
            <a:off x="3162299" y="1611072"/>
            <a:ext cx="976312" cy="202408"/>
            <a:chOff x="6134099" y="1142999"/>
            <a:chExt cx="976312" cy="202408"/>
          </a:xfrm>
        </p:grpSpPr>
        <p:sp>
          <p:nvSpPr>
            <p:cNvPr id="432" name="5-Point Star 431"/>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33" name="5-Point Star 432"/>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34" name="5-Point Star 433"/>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35" name="5-Point Star 434"/>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436" name="Group 435"/>
          <p:cNvGrpSpPr/>
          <p:nvPr/>
        </p:nvGrpSpPr>
        <p:grpSpPr>
          <a:xfrm>
            <a:off x="3162299" y="2001967"/>
            <a:ext cx="976312" cy="202408"/>
            <a:chOff x="6134099" y="1142999"/>
            <a:chExt cx="976312" cy="202408"/>
          </a:xfrm>
        </p:grpSpPr>
        <p:sp>
          <p:nvSpPr>
            <p:cNvPr id="437" name="5-Point Star 436"/>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57" name="5-Point Star 45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58" name="5-Point Star 45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59" name="5-Point Star 45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460" name="Group 459"/>
          <p:cNvGrpSpPr/>
          <p:nvPr/>
        </p:nvGrpSpPr>
        <p:grpSpPr>
          <a:xfrm>
            <a:off x="4641348" y="1631468"/>
            <a:ext cx="976312" cy="202408"/>
            <a:chOff x="6134099" y="1142999"/>
            <a:chExt cx="976312" cy="202408"/>
          </a:xfrm>
        </p:grpSpPr>
        <p:sp>
          <p:nvSpPr>
            <p:cNvPr id="461" name="5-Point Star 460"/>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02" name="5-Point Star 501"/>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03" name="5-Point Star 50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04" name="5-Point Star 50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05" name="Group 504"/>
          <p:cNvGrpSpPr/>
          <p:nvPr/>
        </p:nvGrpSpPr>
        <p:grpSpPr>
          <a:xfrm>
            <a:off x="4641348" y="1999584"/>
            <a:ext cx="976312" cy="202408"/>
            <a:chOff x="6134099" y="1142999"/>
            <a:chExt cx="976312" cy="202408"/>
          </a:xfrm>
        </p:grpSpPr>
        <p:sp>
          <p:nvSpPr>
            <p:cNvPr id="506" name="5-Point Star 50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07" name="5-Point Star 50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08" name="5-Point Star 50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09" name="5-Point Star 50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10" name="Group 509"/>
          <p:cNvGrpSpPr/>
          <p:nvPr/>
        </p:nvGrpSpPr>
        <p:grpSpPr>
          <a:xfrm>
            <a:off x="4641348" y="4045899"/>
            <a:ext cx="976312" cy="202408"/>
            <a:chOff x="6134099" y="1142999"/>
            <a:chExt cx="976312" cy="202408"/>
          </a:xfrm>
        </p:grpSpPr>
        <p:sp>
          <p:nvSpPr>
            <p:cNvPr id="511" name="5-Point Star 510"/>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12" name="5-Point Star 511"/>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13" name="5-Point Star 51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14" name="5-Point Star 51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15" name="Group 514"/>
          <p:cNvGrpSpPr/>
          <p:nvPr/>
        </p:nvGrpSpPr>
        <p:grpSpPr>
          <a:xfrm>
            <a:off x="4641348" y="4467697"/>
            <a:ext cx="976312" cy="202408"/>
            <a:chOff x="6134099" y="1142999"/>
            <a:chExt cx="976312" cy="202408"/>
          </a:xfrm>
        </p:grpSpPr>
        <p:sp>
          <p:nvSpPr>
            <p:cNvPr id="516" name="5-Point Star 51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17" name="5-Point Star 51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18" name="5-Point Star 51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19" name="5-Point Star 51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20" name="Group 519"/>
          <p:cNvGrpSpPr/>
          <p:nvPr/>
        </p:nvGrpSpPr>
        <p:grpSpPr>
          <a:xfrm>
            <a:off x="4641348" y="2852008"/>
            <a:ext cx="976312" cy="202408"/>
            <a:chOff x="6134099" y="1142999"/>
            <a:chExt cx="976312" cy="202408"/>
          </a:xfrm>
        </p:grpSpPr>
        <p:sp>
          <p:nvSpPr>
            <p:cNvPr id="521" name="5-Point Star 520"/>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22" name="5-Point Star 521"/>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23" name="5-Point Star 52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24" name="5-Point Star 52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25" name="Group 524"/>
          <p:cNvGrpSpPr/>
          <p:nvPr/>
        </p:nvGrpSpPr>
        <p:grpSpPr>
          <a:xfrm>
            <a:off x="6084719" y="2404358"/>
            <a:ext cx="976312" cy="202408"/>
            <a:chOff x="6134099" y="1142999"/>
            <a:chExt cx="976312" cy="202408"/>
          </a:xfrm>
        </p:grpSpPr>
        <p:sp>
          <p:nvSpPr>
            <p:cNvPr id="526" name="5-Point Star 52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27" name="5-Point Star 52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28" name="5-Point Star 52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29" name="5-Point Star 52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30" name="Group 529"/>
          <p:cNvGrpSpPr/>
          <p:nvPr/>
        </p:nvGrpSpPr>
        <p:grpSpPr>
          <a:xfrm>
            <a:off x="7562462" y="1248667"/>
            <a:ext cx="976312" cy="202408"/>
            <a:chOff x="6134099" y="1142999"/>
            <a:chExt cx="976312" cy="202408"/>
          </a:xfrm>
        </p:grpSpPr>
        <p:sp>
          <p:nvSpPr>
            <p:cNvPr id="531" name="5-Point Star 530"/>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32" name="5-Point Star 531"/>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33" name="5-Point Star 53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34" name="5-Point Star 53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35" name="Group 534"/>
          <p:cNvGrpSpPr/>
          <p:nvPr/>
        </p:nvGrpSpPr>
        <p:grpSpPr>
          <a:xfrm>
            <a:off x="7562462" y="2004350"/>
            <a:ext cx="976312" cy="202408"/>
            <a:chOff x="6134099" y="1142999"/>
            <a:chExt cx="976312" cy="202408"/>
          </a:xfrm>
        </p:grpSpPr>
        <p:sp>
          <p:nvSpPr>
            <p:cNvPr id="536" name="5-Point Star 53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37" name="5-Point Star 53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38" name="5-Point Star 53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39" name="5-Point Star 53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40" name="Group 539"/>
          <p:cNvGrpSpPr/>
          <p:nvPr/>
        </p:nvGrpSpPr>
        <p:grpSpPr>
          <a:xfrm>
            <a:off x="7562462" y="2868365"/>
            <a:ext cx="976312" cy="202408"/>
            <a:chOff x="6134099" y="1142999"/>
            <a:chExt cx="976312" cy="202408"/>
          </a:xfrm>
        </p:grpSpPr>
        <p:sp>
          <p:nvSpPr>
            <p:cNvPr id="541" name="5-Point Star 540"/>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42" name="5-Point Star 541"/>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43" name="5-Point Star 542"/>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44" name="5-Point Star 543"/>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45" name="Group 544"/>
          <p:cNvGrpSpPr/>
          <p:nvPr/>
        </p:nvGrpSpPr>
        <p:grpSpPr>
          <a:xfrm>
            <a:off x="7562462" y="3617127"/>
            <a:ext cx="976312" cy="202408"/>
            <a:chOff x="6134099" y="1142999"/>
            <a:chExt cx="976312" cy="202408"/>
          </a:xfrm>
        </p:grpSpPr>
        <p:sp>
          <p:nvSpPr>
            <p:cNvPr id="546" name="5-Point Star 545"/>
            <p:cNvSpPr/>
            <p:nvPr/>
          </p:nvSpPr>
          <p:spPr>
            <a:xfrm>
              <a:off x="6134099" y="11430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47" name="5-Point Star 546"/>
            <p:cNvSpPr/>
            <p:nvPr/>
          </p:nvSpPr>
          <p:spPr>
            <a:xfrm>
              <a:off x="6393656" y="11429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48" name="5-Point Star 547"/>
            <p:cNvSpPr/>
            <p:nvPr/>
          </p:nvSpPr>
          <p:spPr>
            <a:xfrm>
              <a:off x="6653210" y="11430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49" name="5-Point Star 548"/>
            <p:cNvSpPr/>
            <p:nvPr/>
          </p:nvSpPr>
          <p:spPr>
            <a:xfrm>
              <a:off x="6910386" y="1145382"/>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50" name="Group 549"/>
          <p:cNvGrpSpPr/>
          <p:nvPr/>
        </p:nvGrpSpPr>
        <p:grpSpPr>
          <a:xfrm>
            <a:off x="3162299" y="1251050"/>
            <a:ext cx="1223959" cy="200027"/>
            <a:chOff x="6134099" y="1409699"/>
            <a:chExt cx="1223959" cy="200027"/>
          </a:xfrm>
        </p:grpSpPr>
        <p:sp>
          <p:nvSpPr>
            <p:cNvPr id="551" name="5-Point Star 550"/>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52" name="5-Point Star 551"/>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53" name="5-Point Star 552"/>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54" name="5-Point Star 553"/>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55" name="5-Point Star 554"/>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56" name="Group 555"/>
          <p:cNvGrpSpPr/>
          <p:nvPr/>
        </p:nvGrpSpPr>
        <p:grpSpPr>
          <a:xfrm>
            <a:off x="3162299" y="2411190"/>
            <a:ext cx="1223959" cy="200027"/>
            <a:chOff x="6134099" y="1409699"/>
            <a:chExt cx="1223959" cy="200027"/>
          </a:xfrm>
        </p:grpSpPr>
        <p:sp>
          <p:nvSpPr>
            <p:cNvPr id="557" name="5-Point Star 556"/>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58" name="5-Point Star 557"/>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59" name="5-Point Star 558"/>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60" name="5-Point Star 559"/>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61" name="5-Point Star 560"/>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62" name="Group 561"/>
          <p:cNvGrpSpPr/>
          <p:nvPr/>
        </p:nvGrpSpPr>
        <p:grpSpPr>
          <a:xfrm>
            <a:off x="3162299" y="2852006"/>
            <a:ext cx="1223959" cy="200027"/>
            <a:chOff x="6134099" y="1409699"/>
            <a:chExt cx="1223959" cy="200027"/>
          </a:xfrm>
        </p:grpSpPr>
        <p:sp>
          <p:nvSpPr>
            <p:cNvPr id="563" name="5-Point Star 562"/>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64" name="5-Point Star 563"/>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65" name="5-Point Star 564"/>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66" name="5-Point Star 565"/>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67" name="5-Point Star 566"/>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68" name="Group 567"/>
          <p:cNvGrpSpPr/>
          <p:nvPr/>
        </p:nvGrpSpPr>
        <p:grpSpPr>
          <a:xfrm>
            <a:off x="6084719" y="1999582"/>
            <a:ext cx="1223959" cy="200027"/>
            <a:chOff x="6134099" y="1409699"/>
            <a:chExt cx="1223959" cy="200027"/>
          </a:xfrm>
        </p:grpSpPr>
        <p:sp>
          <p:nvSpPr>
            <p:cNvPr id="569" name="5-Point Star 568"/>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0" name="5-Point Star 569"/>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1" name="5-Point Star 570"/>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2" name="5-Point Star 571"/>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3" name="5-Point Star 572"/>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74" name="Group 573"/>
          <p:cNvGrpSpPr/>
          <p:nvPr/>
        </p:nvGrpSpPr>
        <p:grpSpPr>
          <a:xfrm>
            <a:off x="6084719" y="3620543"/>
            <a:ext cx="1223959" cy="200027"/>
            <a:chOff x="6134099" y="1409699"/>
            <a:chExt cx="1223959" cy="200027"/>
          </a:xfrm>
        </p:grpSpPr>
        <p:sp>
          <p:nvSpPr>
            <p:cNvPr id="575" name="5-Point Star 574"/>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6" name="5-Point Star 575"/>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7" name="5-Point Star 576"/>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8" name="5-Point Star 577"/>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79" name="5-Point Star 578"/>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80" name="Group 579"/>
          <p:cNvGrpSpPr/>
          <p:nvPr/>
        </p:nvGrpSpPr>
        <p:grpSpPr>
          <a:xfrm>
            <a:off x="6084719" y="4470080"/>
            <a:ext cx="1223959" cy="200027"/>
            <a:chOff x="6134099" y="1409699"/>
            <a:chExt cx="1223959" cy="200027"/>
          </a:xfrm>
        </p:grpSpPr>
        <p:sp>
          <p:nvSpPr>
            <p:cNvPr id="581" name="5-Point Star 580"/>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82" name="5-Point Star 581"/>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83" name="5-Point Star 582"/>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84" name="5-Point Star 583"/>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85" name="5-Point Star 584"/>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86" name="Group 585"/>
          <p:cNvGrpSpPr/>
          <p:nvPr/>
        </p:nvGrpSpPr>
        <p:grpSpPr>
          <a:xfrm>
            <a:off x="7562462" y="2404356"/>
            <a:ext cx="1223959" cy="200027"/>
            <a:chOff x="6134099" y="1409699"/>
            <a:chExt cx="1223959" cy="200027"/>
          </a:xfrm>
        </p:grpSpPr>
        <p:sp>
          <p:nvSpPr>
            <p:cNvPr id="587" name="5-Point Star 586"/>
            <p:cNvSpPr/>
            <p:nvPr/>
          </p:nvSpPr>
          <p:spPr>
            <a:xfrm>
              <a:off x="6134099" y="1409700"/>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88" name="5-Point Star 587"/>
            <p:cNvSpPr/>
            <p:nvPr/>
          </p:nvSpPr>
          <p:spPr>
            <a:xfrm>
              <a:off x="6393656" y="1409699"/>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89" name="5-Point Star 588"/>
            <p:cNvSpPr/>
            <p:nvPr/>
          </p:nvSpPr>
          <p:spPr>
            <a:xfrm>
              <a:off x="6653210"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90" name="5-Point Star 589"/>
            <p:cNvSpPr/>
            <p:nvPr/>
          </p:nvSpPr>
          <p:spPr>
            <a:xfrm>
              <a:off x="7158033" y="1409701"/>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91" name="5-Point Star 590"/>
            <p:cNvSpPr/>
            <p:nvPr/>
          </p:nvSpPr>
          <p:spPr>
            <a:xfrm>
              <a:off x="6910385" y="1409701"/>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92" name="Group 591"/>
          <p:cNvGrpSpPr/>
          <p:nvPr/>
        </p:nvGrpSpPr>
        <p:grpSpPr>
          <a:xfrm>
            <a:off x="4641348" y="1255815"/>
            <a:ext cx="1223959" cy="202408"/>
            <a:chOff x="6134099" y="1724024"/>
            <a:chExt cx="1223959" cy="202408"/>
          </a:xfrm>
        </p:grpSpPr>
        <p:sp>
          <p:nvSpPr>
            <p:cNvPr id="593" name="5-Point Star 592"/>
            <p:cNvSpPr/>
            <p:nvPr/>
          </p:nvSpPr>
          <p:spPr>
            <a:xfrm>
              <a:off x="6134099" y="1724025"/>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94" name="5-Point Star 593"/>
            <p:cNvSpPr/>
            <p:nvPr/>
          </p:nvSpPr>
          <p:spPr>
            <a:xfrm>
              <a:off x="6393656" y="172402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95" name="5-Point Star 594"/>
            <p:cNvSpPr/>
            <p:nvPr/>
          </p:nvSpPr>
          <p:spPr>
            <a:xfrm>
              <a:off x="6653210" y="1724026"/>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96" name="5-Point Star 595"/>
            <p:cNvSpPr/>
            <p:nvPr/>
          </p:nvSpPr>
          <p:spPr>
            <a:xfrm>
              <a:off x="6910386" y="1726407"/>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597" name="5-Point Star 596"/>
            <p:cNvSpPr/>
            <p:nvPr/>
          </p:nvSpPr>
          <p:spPr>
            <a:xfrm>
              <a:off x="7158033" y="1726407"/>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598" name="Group 597"/>
          <p:cNvGrpSpPr/>
          <p:nvPr/>
        </p:nvGrpSpPr>
        <p:grpSpPr>
          <a:xfrm>
            <a:off x="7562462" y="4045898"/>
            <a:ext cx="716756" cy="200025"/>
            <a:chOff x="7367588" y="1843174"/>
            <a:chExt cx="716756" cy="200025"/>
          </a:xfrm>
        </p:grpSpPr>
        <p:sp>
          <p:nvSpPr>
            <p:cNvPr id="599" name="5-Point Star 598"/>
            <p:cNvSpPr/>
            <p:nvPr/>
          </p:nvSpPr>
          <p:spPr>
            <a:xfrm>
              <a:off x="7367588"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00" name="5-Point Star 599"/>
            <p:cNvSpPr/>
            <p:nvPr/>
          </p:nvSpPr>
          <p:spPr>
            <a:xfrm>
              <a:off x="7627144" y="1843174"/>
              <a:ext cx="200025" cy="200025"/>
            </a:xfrm>
            <a:prstGeom prst="star5">
              <a:avLst/>
            </a:prstGeom>
            <a:solidFill>
              <a:srgbClr val="FFCC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01" name="5-Point Star 600"/>
            <p:cNvSpPr/>
            <p:nvPr/>
          </p:nvSpPr>
          <p:spPr>
            <a:xfrm>
              <a:off x="7884319" y="1843174"/>
              <a:ext cx="200025" cy="200025"/>
            </a:xfrm>
            <a:prstGeom prst="star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246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normAutofit/>
          </a:bodyPr>
          <a:lstStyle/>
          <a:p>
            <a:r>
              <a:rPr lang="en-US" dirty="0" smtClean="0"/>
              <a:t>Motivation</a:t>
            </a:r>
          </a:p>
          <a:p>
            <a:r>
              <a:rPr lang="en-US" altLang="zh-CN" dirty="0"/>
              <a:t>Theoretical </a:t>
            </a:r>
            <a:r>
              <a:rPr lang="en-US" altLang="zh-CN" dirty="0" smtClean="0"/>
              <a:t>Principle</a:t>
            </a:r>
          </a:p>
          <a:p>
            <a:r>
              <a:rPr lang="en-US" altLang="zh-CN" dirty="0"/>
              <a:t>State-of-the-Art</a:t>
            </a:r>
            <a:endParaRPr lang="en-US" dirty="0" smtClean="0"/>
          </a:p>
          <a:p>
            <a:r>
              <a:rPr lang="en-US" altLang="zh-CN" dirty="0"/>
              <a:t>Evaluation </a:t>
            </a:r>
            <a:r>
              <a:rPr lang="en-US" dirty="0" smtClean="0"/>
              <a:t>Criteria</a:t>
            </a:r>
          </a:p>
          <a:p>
            <a:r>
              <a:rPr lang="en-US" altLang="zh-CN" dirty="0" smtClean="0"/>
              <a:t>Evaluation Results </a:t>
            </a:r>
            <a:endParaRPr lang="en-US" dirty="0" smtClean="0"/>
          </a:p>
          <a:p>
            <a:r>
              <a:rPr lang="en-US" dirty="0" smtClean="0"/>
              <a:t>Summary</a:t>
            </a:r>
          </a:p>
          <a:p>
            <a:r>
              <a:rPr lang="en-US" dirty="0" smtClean="0"/>
              <a:t>Conclusion</a:t>
            </a:r>
            <a:endParaRPr lang="en-US" dirty="0"/>
          </a:p>
        </p:txBody>
      </p:sp>
      <p:sp>
        <p:nvSpPr>
          <p:cNvPr id="4" name="Title 3"/>
          <p:cNvSpPr>
            <a:spLocks noGrp="1"/>
          </p:cNvSpPr>
          <p:nvPr>
            <p:ph type="ctrTitle"/>
          </p:nvPr>
        </p:nvSpPr>
        <p:spPr>
          <a:noFill/>
        </p:spPr>
        <p:txBody>
          <a:bodyPr/>
          <a:lstStyle/>
          <a:p>
            <a:pPr algn="l"/>
            <a:r>
              <a:rPr lang="en-US" dirty="0" smtClean="0"/>
              <a:t>Outline</a:t>
            </a:r>
            <a:endParaRPr lang="en-US"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2</a:t>
            </a:fld>
            <a:endParaRPr lang="en-US"/>
          </a:p>
        </p:txBody>
      </p:sp>
    </p:spTree>
    <p:extLst>
      <p:ext uri="{BB962C8B-B14F-4D97-AF65-F5344CB8AC3E}">
        <p14:creationId xmlns:p14="http://schemas.microsoft.com/office/powerpoint/2010/main" val="16340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952500"/>
            <a:ext cx="8229600" cy="3642123"/>
          </a:xfrm>
        </p:spPr>
        <p:txBody>
          <a:bodyPr>
            <a:normAutofit lnSpcReduction="10000"/>
          </a:bodyPr>
          <a:lstStyle/>
          <a:p>
            <a:pPr>
              <a:lnSpc>
                <a:spcPct val="160000"/>
              </a:lnSpc>
            </a:pPr>
            <a:r>
              <a:rPr lang="en-US" altLang="zh-CN" dirty="0" smtClean="0"/>
              <a:t>Common issues</a:t>
            </a:r>
          </a:p>
          <a:p>
            <a:pPr lvl="1"/>
            <a:r>
              <a:rPr lang="en-US" altLang="zh-CN" dirty="0" smtClean="0"/>
              <a:t>Lack of model parallelism</a:t>
            </a:r>
          </a:p>
          <a:p>
            <a:pPr lvl="1"/>
            <a:r>
              <a:rPr lang="en-US" altLang="zh-CN" dirty="0" smtClean="0"/>
              <a:t>Potential network congestion</a:t>
            </a:r>
          </a:p>
          <a:p>
            <a:pPr lvl="1"/>
            <a:r>
              <a:rPr lang="en-US" altLang="zh-CN" dirty="0" smtClean="0"/>
              <a:t>Early-stage development </a:t>
            </a:r>
          </a:p>
          <a:p>
            <a:pPr>
              <a:lnSpc>
                <a:spcPct val="160000"/>
              </a:lnSpc>
            </a:pPr>
            <a:r>
              <a:rPr lang="en-US" altLang="zh-CN" dirty="0" smtClean="0"/>
              <a:t>Future evaluation work</a:t>
            </a:r>
          </a:p>
          <a:p>
            <a:pPr lvl="1"/>
            <a:r>
              <a:rPr lang="en-US" altLang="zh-CN" dirty="0" smtClean="0"/>
              <a:t>GPU integration</a:t>
            </a:r>
          </a:p>
          <a:p>
            <a:pPr lvl="1"/>
            <a:r>
              <a:rPr lang="en-US" altLang="zh-CN" dirty="0" smtClean="0"/>
              <a:t>SGD </a:t>
            </a:r>
            <a:r>
              <a:rPr lang="en-US" altLang="zh-CN" dirty="0"/>
              <a:t>s</a:t>
            </a:r>
            <a:r>
              <a:rPr lang="en-US" altLang="zh-CN" dirty="0" smtClean="0"/>
              <a:t>ynchronization </a:t>
            </a:r>
          </a:p>
          <a:p>
            <a:pPr lvl="1"/>
            <a:r>
              <a:rPr lang="en-US" altLang="zh-CN" dirty="0"/>
              <a:t>Parameter server architecture</a:t>
            </a:r>
            <a:endParaRPr lang="en-US" altLang="zh-CN" dirty="0" smtClean="0"/>
          </a:p>
          <a:p>
            <a:pPr lvl="1"/>
            <a:r>
              <a:rPr lang="en-US" altLang="zh-CN" dirty="0" smtClean="0"/>
              <a:t>Scalability</a:t>
            </a:r>
          </a:p>
        </p:txBody>
      </p:sp>
      <p:sp>
        <p:nvSpPr>
          <p:cNvPr id="4" name="Title 3"/>
          <p:cNvSpPr>
            <a:spLocks noGrp="1"/>
          </p:cNvSpPr>
          <p:nvPr>
            <p:ph type="ctrTitle"/>
          </p:nvPr>
        </p:nvSpPr>
        <p:spPr>
          <a:noFill/>
        </p:spPr>
        <p:txBody>
          <a:bodyPr>
            <a:normAutofit fontScale="90000"/>
          </a:bodyPr>
          <a:lstStyle/>
          <a:p>
            <a:pPr algn="l"/>
            <a:r>
              <a:rPr lang="en-US" altLang="zh-CN" sz="3600" dirty="0" smtClean="0"/>
              <a:t>Conclusion</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20</a:t>
            </a:fld>
            <a:endParaRPr lang="en-US"/>
          </a:p>
        </p:txBody>
      </p:sp>
    </p:spTree>
    <p:extLst>
      <p:ext uri="{BB962C8B-B14F-4D97-AF65-F5344CB8AC3E}">
        <p14:creationId xmlns:p14="http://schemas.microsoft.com/office/powerpoint/2010/main" val="18970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27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noFill/>
        </p:spPr>
        <p:txBody>
          <a:bodyPr>
            <a:normAutofit/>
          </a:bodyPr>
          <a:lstStyle/>
          <a:p>
            <a:pPr algn="l"/>
            <a:r>
              <a:rPr lang="en-US" altLang="zh-CN" dirty="0"/>
              <a:t>Deep Learning on Spark Motivation</a:t>
            </a:r>
            <a:endParaRPr lang="en-US"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3</a:t>
            </a:fld>
            <a:endParaRPr lang="en-US"/>
          </a:p>
        </p:txBody>
      </p:sp>
      <p:pic>
        <p:nvPicPr>
          <p:cNvPr id="8198" name="Picture 6" descr="http://hpc.csu.edu.cn/uploads/Img2/20160418/sdx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1063229"/>
            <a:ext cx="2282825" cy="171211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park.apache.org/images/spark-logo-tradema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25" y="3109912"/>
            <a:ext cx="2571750" cy="13049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48049" y="934641"/>
            <a:ext cx="5572125" cy="364715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smtClean="0"/>
              <a:t>Single-machine DL</a:t>
            </a:r>
          </a:p>
          <a:p>
            <a:pPr marL="742950" lvl="1" indent="-285750">
              <a:lnSpc>
                <a:spcPct val="150000"/>
              </a:lnSpc>
              <a:buFont typeface="Arial" panose="020B0604020202020204" pitchFamily="34" charset="0"/>
              <a:buChar char="•"/>
            </a:pPr>
            <a:r>
              <a:rPr lang="en-US" altLang="zh-CN" dirty="0" smtClean="0"/>
              <a:t>Low efficiency (in hours to even days)</a:t>
            </a:r>
          </a:p>
          <a:p>
            <a:pPr marL="742950" lvl="1" indent="-285750">
              <a:lnSpc>
                <a:spcPct val="150000"/>
              </a:lnSpc>
              <a:buFont typeface="Arial" panose="020B0604020202020204" pitchFamily="34" charset="0"/>
              <a:buChar char="•"/>
            </a:pPr>
            <a:r>
              <a:rPr lang="en-US" altLang="zh-CN" dirty="0" smtClean="0"/>
              <a:t>Limited DNN model capability (hard to support billions of parameters)</a:t>
            </a:r>
          </a:p>
          <a:p>
            <a:pPr marL="285750" indent="-285750">
              <a:lnSpc>
                <a:spcPct val="150000"/>
              </a:lnSpc>
              <a:buFont typeface="Arial" panose="020B0604020202020204" pitchFamily="34" charset="0"/>
              <a:buChar char="•"/>
            </a:pPr>
            <a:r>
              <a:rPr lang="en-US" altLang="zh-CN" sz="2000" dirty="0" smtClean="0"/>
              <a:t>Dedicated deep learning cluster</a:t>
            </a:r>
          </a:p>
          <a:p>
            <a:pPr marL="742950" lvl="1" indent="-285750">
              <a:lnSpc>
                <a:spcPct val="150000"/>
              </a:lnSpc>
              <a:buFont typeface="Arial" panose="020B0604020202020204" pitchFamily="34" charset="0"/>
              <a:buChar char="•"/>
            </a:pPr>
            <a:r>
              <a:rPr lang="en-US" altLang="zh-CN" sz="2000" dirty="0" smtClean="0"/>
              <a:t>Massive </a:t>
            </a:r>
            <a:r>
              <a:rPr lang="en-US" altLang="zh-CN" sz="2000" dirty="0"/>
              <a:t>d</a:t>
            </a:r>
            <a:r>
              <a:rPr lang="en-US" altLang="zh-CN" sz="2000" dirty="0" smtClean="0"/>
              <a:t>ata movement</a:t>
            </a:r>
          </a:p>
          <a:p>
            <a:pPr marL="742950" lvl="1" indent="-285750">
              <a:lnSpc>
                <a:spcPct val="150000"/>
              </a:lnSpc>
              <a:buFont typeface="Arial" panose="020B0604020202020204" pitchFamily="34" charset="0"/>
              <a:buChar char="•"/>
            </a:pPr>
            <a:r>
              <a:rPr lang="en-US" altLang="zh-CN" sz="2000" dirty="0" smtClean="0"/>
              <a:t>High maintenance cost</a:t>
            </a:r>
          </a:p>
          <a:p>
            <a:pPr marL="285750" indent="-285750">
              <a:lnSpc>
                <a:spcPct val="150000"/>
              </a:lnSpc>
              <a:buFont typeface="Arial" panose="020B0604020202020204" pitchFamily="34" charset="0"/>
              <a:buChar char="•"/>
            </a:pPr>
            <a:r>
              <a:rPr lang="en-US" altLang="zh-CN" sz="2000" dirty="0" err="1" smtClean="0"/>
              <a:t>Spark+Deep</a:t>
            </a:r>
            <a:r>
              <a:rPr lang="en-US" altLang="zh-CN" sz="2000" dirty="0" smtClean="0"/>
              <a:t> Learning = Truly All-in-One</a:t>
            </a:r>
            <a:endParaRPr lang="en-US" altLang="zh-CN" sz="2000" dirty="0"/>
          </a:p>
        </p:txBody>
      </p:sp>
      <p:pic>
        <p:nvPicPr>
          <p:cNvPr id="82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35" y="920354"/>
            <a:ext cx="5014915" cy="1774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392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20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noFill/>
        </p:spPr>
        <p:txBody>
          <a:bodyPr>
            <a:normAutofit/>
          </a:bodyPr>
          <a:lstStyle/>
          <a:p>
            <a:pPr algn="l"/>
            <a:r>
              <a:rPr lang="en-US" altLang="zh-CN" dirty="0" smtClean="0"/>
              <a:t>Theoretical Principle</a:t>
            </a:r>
            <a:endParaRPr lang="en-US"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05" y="2195078"/>
            <a:ext cx="2209800" cy="192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089" y="1961675"/>
            <a:ext cx="2684703" cy="213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33375" y="933194"/>
            <a:ext cx="8636531" cy="1261884"/>
          </a:xfrm>
          <a:prstGeom prst="rect">
            <a:avLst/>
          </a:prstGeom>
        </p:spPr>
        <p:txBody>
          <a:bodyPr wrap="none">
            <a:spAutoFit/>
          </a:bodyPr>
          <a:lstStyle/>
          <a:p>
            <a:pPr marL="457200" indent="-381000">
              <a:lnSpc>
                <a:spcPct val="150000"/>
              </a:lnSpc>
              <a:buSzPct val="100000"/>
              <a:buFont typeface="Arial"/>
              <a:buChar char="•"/>
            </a:pPr>
            <a:r>
              <a:rPr lang="en-US" altLang="zh-CN" sz="2400" dirty="0">
                <a:latin typeface="Arial"/>
                <a:cs typeface="Arial"/>
              </a:rPr>
              <a:t>Large Scale Distributed Deep </a:t>
            </a:r>
            <a:r>
              <a:rPr lang="en-US" altLang="zh-CN" sz="2400" dirty="0" err="1">
                <a:latin typeface="Arial"/>
                <a:cs typeface="Arial"/>
              </a:rPr>
              <a:t>Networks,Jeffrey</a:t>
            </a:r>
            <a:r>
              <a:rPr lang="en-US" altLang="zh-CN" sz="2400" dirty="0">
                <a:latin typeface="Arial"/>
                <a:cs typeface="Arial"/>
              </a:rPr>
              <a:t> </a:t>
            </a:r>
            <a:r>
              <a:rPr lang="en-US" altLang="zh-CN" sz="2400" dirty="0" smtClean="0">
                <a:latin typeface="Arial"/>
                <a:cs typeface="Arial"/>
              </a:rPr>
              <a:t>Dean,2012</a:t>
            </a:r>
          </a:p>
          <a:p>
            <a:pPr marL="914400" lvl="1" indent="-381000">
              <a:buSzPct val="100000"/>
              <a:buFont typeface="Arial"/>
              <a:buChar char="•"/>
            </a:pPr>
            <a:r>
              <a:rPr lang="en-US" altLang="zh-CN" sz="2000" dirty="0" smtClean="0"/>
              <a:t>Model parallelism</a:t>
            </a:r>
          </a:p>
          <a:p>
            <a:pPr marL="914400" lvl="1" indent="-381000">
              <a:buSzPct val="100000"/>
              <a:buFont typeface="Arial"/>
              <a:buChar char="•"/>
            </a:pPr>
            <a:r>
              <a:rPr lang="en-US" altLang="zh-CN" sz="2000" dirty="0" smtClean="0"/>
              <a:t>Data parallelism</a:t>
            </a:r>
            <a:endParaRPr lang="zh-CN" altLang="en-US" sz="2000" dirty="0"/>
          </a:p>
        </p:txBody>
      </p:sp>
      <p:sp>
        <p:nvSpPr>
          <p:cNvPr id="6" name="Rectangle 5"/>
          <p:cNvSpPr/>
          <p:nvPr/>
        </p:nvSpPr>
        <p:spPr>
          <a:xfrm>
            <a:off x="2454515" y="4244104"/>
            <a:ext cx="5403849" cy="646331"/>
          </a:xfrm>
          <a:prstGeom prst="rect">
            <a:avLst/>
          </a:prstGeom>
        </p:spPr>
        <p:txBody>
          <a:bodyPr wrap="square">
            <a:spAutoFit/>
          </a:bodyPr>
          <a:lstStyle/>
          <a:p>
            <a:r>
              <a:rPr lang="en-US" dirty="0" smtClean="0">
                <a:hlinkClick r:id="rId5"/>
              </a:rPr>
              <a:t>https://papers.nips.cc/paper/4687-large-scale-distributed-deep-networks.pdf</a:t>
            </a:r>
            <a:endParaRPr lang="en-US" dirty="0" smtClean="0"/>
          </a:p>
        </p:txBody>
      </p:sp>
    </p:spTree>
    <p:extLst>
      <p:ext uri="{BB962C8B-B14F-4D97-AF65-F5344CB8AC3E}">
        <p14:creationId xmlns:p14="http://schemas.microsoft.com/office/powerpoint/2010/main" val="408355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47650" y="923925"/>
            <a:ext cx="8229600" cy="3752849"/>
          </a:xfrm>
        </p:spPr>
        <p:txBody>
          <a:bodyPr>
            <a:normAutofit/>
          </a:bodyPr>
          <a:lstStyle/>
          <a:p>
            <a:pPr marL="457200" lvl="0" indent="-381000">
              <a:lnSpc>
                <a:spcPct val="150000"/>
              </a:lnSpc>
              <a:spcBef>
                <a:spcPts val="0"/>
              </a:spcBef>
              <a:buSzPct val="100000"/>
            </a:pPr>
            <a:r>
              <a:rPr lang="en" sz="2400" dirty="0" smtClean="0"/>
              <a:t>Model</a:t>
            </a:r>
            <a:r>
              <a:rPr lang="en-US" sz="2400" dirty="0" smtClean="0"/>
              <a:t> is r</a:t>
            </a:r>
            <a:r>
              <a:rPr lang="en" sz="2400" dirty="0" smtClean="0"/>
              <a:t>eplicate</a:t>
            </a:r>
            <a:r>
              <a:rPr lang="en-US" sz="2400" dirty="0" smtClean="0"/>
              <a:t>d on worker nodes</a:t>
            </a:r>
            <a:endParaRPr lang="en" sz="2400" dirty="0"/>
          </a:p>
          <a:p>
            <a:pPr marL="457200" lvl="0" indent="-381000">
              <a:lnSpc>
                <a:spcPct val="150000"/>
              </a:lnSpc>
              <a:spcBef>
                <a:spcPts val="0"/>
              </a:spcBef>
              <a:buSzPct val="100000"/>
            </a:pPr>
            <a:r>
              <a:rPr lang="en-US" sz="2400" dirty="0" smtClean="0"/>
              <a:t>Two repeating steps </a:t>
            </a:r>
          </a:p>
          <a:p>
            <a:pPr marL="857250" lvl="1" indent="-381000">
              <a:spcBef>
                <a:spcPts val="0"/>
              </a:spcBef>
              <a:buSzPct val="100000"/>
            </a:pPr>
            <a:r>
              <a:rPr lang="en-US" altLang="zh-CN" sz="2000" dirty="0"/>
              <a:t>Train each model replica with </a:t>
            </a:r>
            <a:r>
              <a:rPr lang="en-US" altLang="zh-CN" sz="2000" dirty="0" smtClean="0"/>
              <a:t>mini-batches</a:t>
            </a:r>
            <a:endParaRPr lang="en" sz="2000" dirty="0" smtClean="0"/>
          </a:p>
          <a:p>
            <a:pPr marL="857250" lvl="1" indent="-381000">
              <a:spcBef>
                <a:spcPts val="0"/>
              </a:spcBef>
              <a:buSzPct val="100000"/>
            </a:pPr>
            <a:r>
              <a:rPr lang="en-US" sz="2000" dirty="0"/>
              <a:t>S</a:t>
            </a:r>
            <a:r>
              <a:rPr lang="en-US" sz="2000" dirty="0" smtClean="0"/>
              <a:t>ynchronize </a:t>
            </a:r>
            <a:r>
              <a:rPr lang="en-US" altLang="zh-CN" sz="2000" dirty="0"/>
              <a:t>model parameters </a:t>
            </a:r>
            <a:r>
              <a:rPr lang="en-US" sz="2000" dirty="0" smtClean="0"/>
              <a:t>across cluster</a:t>
            </a:r>
            <a:endParaRPr lang="en" sz="2000" dirty="0" smtClean="0"/>
          </a:p>
          <a:p>
            <a:pPr>
              <a:lnSpc>
                <a:spcPct val="150000"/>
              </a:lnSpc>
            </a:pPr>
            <a:r>
              <a:rPr lang="en-US" sz="2400" dirty="0" smtClean="0"/>
              <a:t>Specific implementations can be different</a:t>
            </a:r>
          </a:p>
          <a:p>
            <a:pPr lvl="1"/>
            <a:r>
              <a:rPr lang="en-US" sz="2000" dirty="0" smtClean="0"/>
              <a:t>How parameters are combined</a:t>
            </a:r>
          </a:p>
          <a:p>
            <a:pPr lvl="1"/>
            <a:r>
              <a:rPr lang="en-US" sz="2000" dirty="0" smtClean="0"/>
              <a:t>Synchronization (strong or weak)</a:t>
            </a:r>
          </a:p>
          <a:p>
            <a:pPr lvl="1"/>
            <a:r>
              <a:rPr lang="en-US" altLang="zh-CN" sz="2000" dirty="0"/>
              <a:t>P</a:t>
            </a:r>
            <a:r>
              <a:rPr lang="en-US" altLang="zh-CN" sz="2000" dirty="0" smtClean="0"/>
              <a:t>arameter server (centralized or not)</a:t>
            </a:r>
            <a:endParaRPr lang="en-US" sz="2000" dirty="0"/>
          </a:p>
        </p:txBody>
      </p:sp>
      <p:sp>
        <p:nvSpPr>
          <p:cNvPr id="2" name="Title 1"/>
          <p:cNvSpPr>
            <a:spLocks noGrp="1"/>
          </p:cNvSpPr>
          <p:nvPr>
            <p:ph type="ctrTitle"/>
          </p:nvPr>
        </p:nvSpPr>
        <p:spPr/>
        <p:txBody>
          <a:bodyPr>
            <a:normAutofit/>
          </a:bodyPr>
          <a:lstStyle/>
          <a:p>
            <a:r>
              <a:rPr lang="en-US" dirty="0" smtClean="0"/>
              <a:t>Data Parallelism for distributed SGD</a:t>
            </a:r>
            <a:endParaRPr lang="en-US" dirty="0"/>
          </a:p>
        </p:txBody>
      </p:sp>
      <p:sp>
        <p:nvSpPr>
          <p:cNvPr id="5" name="Slide Number Placeholder 4"/>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5</a:t>
            </a:fld>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47" y="2910564"/>
            <a:ext cx="2684703" cy="213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79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75" y="205979"/>
            <a:ext cx="8505825" cy="857250"/>
          </a:xfrm>
        </p:spPr>
        <p:txBody>
          <a:bodyPr>
            <a:normAutofit/>
          </a:bodyPr>
          <a:lstStyle/>
          <a:p>
            <a:r>
              <a:rPr lang="en-US" altLang="zh-CN" dirty="0" err="1" smtClean="0"/>
              <a:t>DownpourSGD</a:t>
            </a:r>
            <a:r>
              <a:rPr lang="en-US" altLang="zh-CN" dirty="0" smtClean="0"/>
              <a:t> Client Pseudo code</a:t>
            </a:r>
            <a:endParaRPr lang="en-US" dirty="0"/>
          </a:p>
        </p:txBody>
      </p:sp>
      <p:sp>
        <p:nvSpPr>
          <p:cNvPr id="3" name="Slide Number Placeholder 2"/>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6</a:t>
            </a:fld>
            <a:endParaRPr lang="en-US"/>
          </a:p>
        </p:txBody>
      </p:sp>
      <p:pic>
        <p:nvPicPr>
          <p:cNvPr id="4" name="Picture 3" descr="Screen Shot 2016-05-25 at 1.40.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6" y="951482"/>
            <a:ext cx="6826250" cy="3447532"/>
          </a:xfrm>
          <a:prstGeom prst="rect">
            <a:avLst/>
          </a:prstGeom>
        </p:spPr>
      </p:pic>
      <p:sp>
        <p:nvSpPr>
          <p:cNvPr id="5" name="Rectangle 4"/>
          <p:cNvSpPr/>
          <p:nvPr/>
        </p:nvSpPr>
        <p:spPr>
          <a:xfrm>
            <a:off x="574676" y="4529983"/>
            <a:ext cx="8569324" cy="923330"/>
          </a:xfrm>
          <a:prstGeom prst="rect">
            <a:avLst/>
          </a:prstGeom>
        </p:spPr>
        <p:txBody>
          <a:bodyPr wrap="square">
            <a:spAutoFit/>
          </a:bodyPr>
          <a:lstStyle/>
          <a:p>
            <a:r>
              <a:rPr lang="en-US" i="1" dirty="0" smtClean="0">
                <a:hlinkClick r:id="rId3"/>
              </a:rPr>
              <a:t>http://www.cs.toronto.edu/~ranzato/publications/DistBeliefNIPS2012_withAppendix.pdf</a:t>
            </a:r>
            <a:endParaRPr lang="en-US" i="1" dirty="0" smtClean="0"/>
          </a:p>
          <a:p>
            <a:endParaRPr lang="en-US" i="1" dirty="0"/>
          </a:p>
        </p:txBody>
      </p:sp>
    </p:spTree>
    <p:extLst>
      <p:ext uri="{BB962C8B-B14F-4D97-AF65-F5344CB8AC3E}">
        <p14:creationId xmlns:p14="http://schemas.microsoft.com/office/powerpoint/2010/main" val="272451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noFill/>
        </p:spPr>
        <p:txBody>
          <a:bodyPr/>
          <a:lstStyle/>
          <a:p>
            <a:pPr algn="l"/>
            <a:r>
              <a:rPr lang="en-US" altLang="zh-CN" dirty="0" smtClean="0"/>
              <a:t>DL on Spark – State-of-the-Art</a:t>
            </a:r>
            <a:endParaRPr lang="en-US" dirty="0"/>
          </a:p>
        </p:txBody>
      </p:sp>
      <p:sp>
        <p:nvSpPr>
          <p:cNvPr id="5" name="Slide Number Placeholder 4"/>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7</a:t>
            </a:fld>
            <a:endParaRPr lang="en-US"/>
          </a:p>
        </p:txBody>
      </p:sp>
      <p:sp>
        <p:nvSpPr>
          <p:cNvPr id="2" name="Rectangle 1"/>
          <p:cNvSpPr/>
          <p:nvPr/>
        </p:nvSpPr>
        <p:spPr>
          <a:xfrm>
            <a:off x="1547191" y="2210395"/>
            <a:ext cx="5917004" cy="923330"/>
          </a:xfrm>
          <a:prstGeom prst="rect">
            <a:avLst/>
          </a:prstGeom>
          <a:noFill/>
        </p:spPr>
        <p:txBody>
          <a:bodyPr wrap="none" lIns="91440" tIns="45720" rIns="91440" bIns="45720">
            <a:spAutoFit/>
          </a:bodyPr>
          <a:lstStyle/>
          <a:p>
            <a:r>
              <a:rPr lang="en-US" altLang="zh-CN"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Which is deeper?</a:t>
            </a:r>
          </a:p>
        </p:txBody>
      </p:sp>
      <p:sp>
        <p:nvSpPr>
          <p:cNvPr id="3" name="Rectangle 2"/>
          <p:cNvSpPr/>
          <p:nvPr/>
        </p:nvSpPr>
        <p:spPr>
          <a:xfrm>
            <a:off x="552450" y="686901"/>
            <a:ext cx="5581650" cy="3970318"/>
          </a:xfrm>
          <a:prstGeom prst="rect">
            <a:avLst/>
          </a:prstGeom>
        </p:spPr>
        <p:txBody>
          <a:bodyPr wrap="square">
            <a:spAutoFit/>
          </a:bodyPr>
          <a:lstStyle/>
          <a:p>
            <a:pPr marL="342900" indent="-342900">
              <a:lnSpc>
                <a:spcPct val="150000"/>
              </a:lnSpc>
              <a:buSzPct val="70000"/>
              <a:buFont typeface="Wingdings" panose="05000000000000000000" pitchFamily="2" charset="2"/>
              <a:buChar char="l"/>
            </a:pPr>
            <a:r>
              <a:rPr lang="en-US" altLang="zh-CN" sz="2400" dirty="0" err="1" smtClean="0"/>
              <a:t>AMPLab</a:t>
            </a:r>
            <a:r>
              <a:rPr lang="en-US" altLang="zh-CN" sz="2400" dirty="0" smtClean="0"/>
              <a:t> SparkNet</a:t>
            </a:r>
          </a:p>
          <a:p>
            <a:pPr marL="342900" indent="-342900">
              <a:lnSpc>
                <a:spcPct val="150000"/>
              </a:lnSpc>
              <a:buSzPct val="70000"/>
              <a:buFont typeface="Wingdings" panose="05000000000000000000" pitchFamily="2" charset="2"/>
              <a:buChar char="l"/>
            </a:pPr>
            <a:r>
              <a:rPr lang="en-US" altLang="zh-CN" sz="2400" dirty="0" smtClean="0"/>
              <a:t>Yahoo! CaffeOnSpark</a:t>
            </a:r>
          </a:p>
          <a:p>
            <a:pPr marL="342900" indent="-342900">
              <a:lnSpc>
                <a:spcPct val="150000"/>
              </a:lnSpc>
              <a:buSzPct val="70000"/>
              <a:buFont typeface="Wingdings" panose="05000000000000000000" pitchFamily="2" charset="2"/>
              <a:buChar char="l"/>
            </a:pPr>
            <a:r>
              <a:rPr lang="en-US" altLang="zh-CN" sz="2400" dirty="0" err="1"/>
              <a:t>Arimo</a:t>
            </a:r>
            <a:r>
              <a:rPr lang="en-US" altLang="zh-CN" sz="2400" dirty="0"/>
              <a:t> Tensorflow On Spark</a:t>
            </a:r>
          </a:p>
          <a:p>
            <a:pPr marL="342900" indent="-342900">
              <a:lnSpc>
                <a:spcPct val="150000"/>
              </a:lnSpc>
              <a:buSzPct val="70000"/>
              <a:buFont typeface="Wingdings" panose="05000000000000000000" pitchFamily="2" charset="2"/>
              <a:buChar char="l"/>
            </a:pPr>
            <a:r>
              <a:rPr lang="en-US" altLang="zh-CN" sz="2400" dirty="0" smtClean="0"/>
              <a:t>Skymind DeepLearning4J</a:t>
            </a:r>
            <a:endParaRPr lang="en-US" altLang="zh-CN" sz="2400" dirty="0"/>
          </a:p>
          <a:p>
            <a:pPr marL="342900" indent="-342900">
              <a:lnSpc>
                <a:spcPct val="150000"/>
              </a:lnSpc>
              <a:buSzPct val="70000"/>
              <a:buFont typeface="Wingdings" panose="05000000000000000000" pitchFamily="2" charset="2"/>
              <a:buChar char="l"/>
            </a:pPr>
            <a:r>
              <a:rPr lang="en-US" altLang="zh-CN" sz="2400" dirty="0" smtClean="0"/>
              <a:t>Baidu Paddle</a:t>
            </a:r>
          </a:p>
          <a:p>
            <a:pPr marL="342900" indent="-342900">
              <a:lnSpc>
                <a:spcPct val="150000"/>
              </a:lnSpc>
              <a:buSzPct val="70000"/>
              <a:buFont typeface="Wingdings" panose="05000000000000000000" pitchFamily="2" charset="2"/>
              <a:buChar char="l"/>
            </a:pPr>
            <a:r>
              <a:rPr lang="en-US" altLang="zh-CN" sz="2400" dirty="0" smtClean="0"/>
              <a:t>DeepDist</a:t>
            </a:r>
            <a:endParaRPr lang="en-US" altLang="zh-CN" sz="2400" dirty="0"/>
          </a:p>
          <a:p>
            <a:pPr marL="342900" indent="-342900">
              <a:lnSpc>
                <a:spcPct val="150000"/>
              </a:lnSpc>
              <a:buSzPct val="70000"/>
              <a:buFont typeface="Wingdings" panose="05000000000000000000" pitchFamily="2" charset="2"/>
              <a:buChar char="l"/>
            </a:pPr>
            <a:r>
              <a:rPr lang="en-US" altLang="zh-CN" sz="2400" dirty="0" smtClean="0"/>
              <a:t>H2O Sparkling Water</a:t>
            </a:r>
            <a:endParaRPr lang="en-US" altLang="zh-CN" sz="2400" dirty="0"/>
          </a:p>
        </p:txBody>
      </p:sp>
    </p:spTree>
    <p:extLst>
      <p:ext uri="{BB962C8B-B14F-4D97-AF65-F5344CB8AC3E}">
        <p14:creationId xmlns:p14="http://schemas.microsoft.com/office/powerpoint/2010/main" val="362107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noFill/>
        </p:spPr>
        <p:txBody>
          <a:bodyPr>
            <a:normAutofit fontScale="90000"/>
          </a:bodyPr>
          <a:lstStyle/>
          <a:p>
            <a:pPr algn="l"/>
            <a:r>
              <a:rPr lang="en-US" altLang="zh-CN" sz="3600" dirty="0" smtClean="0"/>
              <a:t>Evaluation Criteria </a:t>
            </a:r>
            <a:endParaRPr lang="en-US" sz="3600" dirty="0"/>
          </a:p>
        </p:txBody>
      </p:sp>
      <p:sp>
        <p:nvSpPr>
          <p:cNvPr id="3" name="Slide Number Placeholder 2"/>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28966664"/>
              </p:ext>
            </p:extLst>
          </p:nvPr>
        </p:nvGraphicFramePr>
        <p:xfrm>
          <a:off x="247651" y="764988"/>
          <a:ext cx="8686799" cy="4219762"/>
        </p:xfrm>
        <a:graphic>
          <a:graphicData uri="http://schemas.openxmlformats.org/drawingml/2006/table">
            <a:tbl>
              <a:tblPr firstRow="1" bandRow="1">
                <a:tableStyleId>{5C22544A-7EE6-4342-B048-85BDC9FD1C3A}</a:tableStyleId>
              </a:tblPr>
              <a:tblGrid>
                <a:gridCol w="1600072"/>
                <a:gridCol w="1923953"/>
                <a:gridCol w="5162774"/>
              </a:tblGrid>
              <a:tr h="466795">
                <a:tc>
                  <a:txBody>
                    <a:bodyPr/>
                    <a:lstStyle/>
                    <a:p>
                      <a:r>
                        <a:rPr lang="en-US" altLang="zh-CN" sz="1400" dirty="0" smtClean="0"/>
                        <a:t>Evaluation Criteria</a:t>
                      </a:r>
                      <a:endParaRPr lang="zh-CN" altLang="en-US" sz="1400" dirty="0"/>
                    </a:p>
                  </a:txBody>
                  <a:tcPr/>
                </a:tc>
                <a:tc>
                  <a:txBody>
                    <a:bodyPr/>
                    <a:lstStyle/>
                    <a:p>
                      <a:pPr algn="ctr"/>
                      <a:r>
                        <a:rPr lang="en-US" altLang="zh-CN" sz="1400" dirty="0" smtClean="0"/>
                        <a:t>Dimensions</a:t>
                      </a:r>
                      <a:endParaRPr lang="zh-CN" altLang="en-US" sz="1400" dirty="0"/>
                    </a:p>
                  </a:txBody>
                  <a:tcPr/>
                </a:tc>
                <a:tc>
                  <a:txBody>
                    <a:bodyPr/>
                    <a:lstStyle/>
                    <a:p>
                      <a:pPr algn="ctr"/>
                      <a:r>
                        <a:rPr lang="en-US" altLang="zh-CN" sz="1400" b="1" i="0" u="none" strike="noStrike" kern="1200" dirty="0" smtClean="0">
                          <a:solidFill>
                            <a:schemeClr val="lt1"/>
                          </a:solidFill>
                          <a:effectLst/>
                          <a:latin typeface="+mn-lt"/>
                          <a:ea typeface="+mn-ea"/>
                          <a:cs typeface="+mn-cs"/>
                        </a:rPr>
                        <a:t>For</a:t>
                      </a:r>
                      <a:r>
                        <a:rPr lang="en-US" altLang="zh-CN" sz="1400" b="1" i="0" u="none" strike="noStrike" kern="1200" baseline="0" dirty="0" smtClean="0">
                          <a:solidFill>
                            <a:schemeClr val="lt1"/>
                          </a:solidFill>
                          <a:effectLst/>
                          <a:latin typeface="+mn-lt"/>
                          <a:ea typeface="+mn-ea"/>
                          <a:cs typeface="+mn-cs"/>
                        </a:rPr>
                        <a:t> Example</a:t>
                      </a:r>
                      <a:endParaRPr lang="zh-CN" altLang="en-US" sz="1400" b="1" i="0" u="none" strike="noStrike" kern="1200" dirty="0">
                        <a:solidFill>
                          <a:schemeClr val="lt1"/>
                        </a:solidFill>
                        <a:effectLst/>
                        <a:latin typeface="+mn-lt"/>
                        <a:ea typeface="+mn-ea"/>
                        <a:cs typeface="+mn-cs"/>
                      </a:endParaRPr>
                    </a:p>
                  </a:txBody>
                  <a:tcPr/>
                </a:tc>
              </a:tr>
              <a:tr h="352356">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t>Ease of Getting Started</a:t>
                      </a:r>
                    </a:p>
                  </a:txBody>
                  <a:tcPr/>
                </a:tc>
                <a:tc>
                  <a:txBody>
                    <a:bodyPr/>
                    <a:lstStyle/>
                    <a:p>
                      <a:r>
                        <a:rPr lang="en-US" altLang="zh-CN" sz="1400" dirty="0" smtClean="0"/>
                        <a:t>Documentation</a:t>
                      </a:r>
                      <a:endParaRPr lang="zh-CN" altLang="en-US" sz="1400" dirty="0"/>
                    </a:p>
                  </a:txBody>
                  <a:tcPr/>
                </a:tc>
                <a:tc>
                  <a:txBody>
                    <a:bodyPr/>
                    <a:lstStyle/>
                    <a:p>
                      <a:pPr algn="l"/>
                      <a:r>
                        <a:rPr lang="en-US" altLang="zh-CN" sz="1400" kern="1200" dirty="0" smtClean="0">
                          <a:solidFill>
                            <a:schemeClr val="dk1"/>
                          </a:solidFill>
                          <a:latin typeface="+mn-lt"/>
                          <a:ea typeface="+mn-ea"/>
                          <a:cs typeface="+mn-cs"/>
                        </a:rPr>
                        <a:t>Are</a:t>
                      </a:r>
                      <a:r>
                        <a:rPr lang="en-US" altLang="zh-CN" sz="1400" kern="1200" baseline="0" dirty="0" smtClean="0">
                          <a:solidFill>
                            <a:schemeClr val="dk1"/>
                          </a:solidFill>
                          <a:latin typeface="+mn-lt"/>
                          <a:ea typeface="+mn-ea"/>
                          <a:cs typeface="+mn-cs"/>
                        </a:rPr>
                        <a:t> there detailed, well-organized, up-to-date documents?</a:t>
                      </a:r>
                      <a:endParaRPr lang="zh-CN" altLang="en-US" sz="1400" kern="1200" dirty="0">
                        <a:solidFill>
                          <a:schemeClr val="dk1"/>
                        </a:solidFill>
                        <a:latin typeface="+mn-lt"/>
                        <a:ea typeface="+mn-ea"/>
                        <a:cs typeface="+mn-cs"/>
                      </a:endParaRPr>
                    </a:p>
                  </a:txBody>
                  <a:tcPr/>
                </a:tc>
              </a:tr>
              <a:tr h="304800">
                <a:tc vMerge="1">
                  <a:txBody>
                    <a:bodyPr/>
                    <a:lstStyle/>
                    <a:p>
                      <a:endParaRPr lang="zh-CN" altLang="en-US" sz="1200" dirty="0"/>
                    </a:p>
                  </a:txBody>
                  <a:tcPr/>
                </a:tc>
                <a:tc>
                  <a:txBody>
                    <a:bodyPr/>
                    <a:lstStyle/>
                    <a:p>
                      <a:r>
                        <a:rPr lang="en-US" altLang="zh-CN" sz="1400" dirty="0" smtClean="0"/>
                        <a:t>Installation</a:t>
                      </a:r>
                      <a:endParaRPr lang="zh-CN" altLang="en-US" sz="1400" dirty="0"/>
                    </a:p>
                  </a:txBody>
                  <a:tcPr/>
                </a:tc>
                <a:tc>
                  <a:txBody>
                    <a:bodyPr/>
                    <a:lstStyle/>
                    <a:p>
                      <a:pPr algn="l"/>
                      <a:r>
                        <a:rPr lang="en-US" altLang="zh-CN" sz="1400" kern="1200" dirty="0" smtClean="0">
                          <a:solidFill>
                            <a:schemeClr val="dk1"/>
                          </a:solidFill>
                          <a:latin typeface="+mn-lt"/>
                          <a:ea typeface="+mn-ea"/>
                          <a:cs typeface="+mn-cs"/>
                        </a:rPr>
                        <a:t>How automatic</a:t>
                      </a:r>
                      <a:r>
                        <a:rPr lang="en-US" altLang="zh-CN" sz="1400" kern="1200" baseline="0" dirty="0" smtClean="0">
                          <a:solidFill>
                            <a:schemeClr val="dk1"/>
                          </a:solidFill>
                          <a:latin typeface="+mn-lt"/>
                          <a:ea typeface="+mn-ea"/>
                          <a:cs typeface="+mn-cs"/>
                        </a:rPr>
                        <a:t> it is?</a:t>
                      </a:r>
                      <a:endParaRPr lang="zh-CN" altLang="en-US" sz="1400" kern="1200" dirty="0">
                        <a:solidFill>
                          <a:schemeClr val="dk1"/>
                        </a:solidFill>
                        <a:latin typeface="+mn-lt"/>
                        <a:ea typeface="+mn-ea"/>
                        <a:cs typeface="+mn-cs"/>
                      </a:endParaRPr>
                    </a:p>
                  </a:txBody>
                  <a:tcPr/>
                </a:tc>
              </a:tr>
              <a:tr h="385192">
                <a:tc vMerge="1">
                  <a:txBody>
                    <a:bodyPr/>
                    <a:lstStyle/>
                    <a:p>
                      <a:endParaRPr lang="zh-CN" altLang="en-US" sz="1200" dirty="0"/>
                    </a:p>
                  </a:txBody>
                  <a:tcPr/>
                </a:tc>
                <a:tc>
                  <a:txBody>
                    <a:bodyPr/>
                    <a:lstStyle/>
                    <a:p>
                      <a:r>
                        <a:rPr lang="en-US" altLang="zh-CN" sz="1400" dirty="0" smtClean="0"/>
                        <a:t>Built-in</a:t>
                      </a:r>
                      <a:r>
                        <a:rPr lang="en-US" altLang="zh-CN" sz="1400" baseline="0" dirty="0" smtClean="0"/>
                        <a:t> </a:t>
                      </a:r>
                      <a:r>
                        <a:rPr lang="en-US" altLang="zh-CN" sz="1400" dirty="0" smtClean="0"/>
                        <a:t>Examples</a:t>
                      </a:r>
                      <a:endParaRPr lang="zh-CN" altLang="en-US" sz="1400" dirty="0"/>
                    </a:p>
                  </a:txBody>
                  <a:tcPr/>
                </a:tc>
                <a:tc>
                  <a:txBody>
                    <a:bodyPr/>
                    <a:lstStyle/>
                    <a:p>
                      <a:pPr algn="l"/>
                      <a:r>
                        <a:rPr lang="en-US" altLang="zh-CN" sz="1400" kern="1200" dirty="0" smtClean="0">
                          <a:solidFill>
                            <a:schemeClr val="dk1"/>
                          </a:solidFill>
                          <a:latin typeface="+mn-lt"/>
                          <a:ea typeface="+mn-ea"/>
                          <a:cs typeface="+mn-cs"/>
                        </a:rPr>
                        <a:t>Examples</a:t>
                      </a:r>
                      <a:r>
                        <a:rPr lang="en-US" altLang="zh-CN" sz="1400" kern="1200" baseline="0" dirty="0" smtClean="0">
                          <a:solidFill>
                            <a:schemeClr val="dk1"/>
                          </a:solidFill>
                          <a:latin typeface="+mn-lt"/>
                          <a:ea typeface="+mn-ea"/>
                          <a:cs typeface="+mn-cs"/>
                        </a:rPr>
                        <a:t> available for quick warming up?</a:t>
                      </a:r>
                      <a:endParaRPr lang="zh-CN" altLang="en-US" sz="1400" kern="1200" dirty="0">
                        <a:solidFill>
                          <a:schemeClr val="dk1"/>
                        </a:solidFill>
                        <a:latin typeface="+mn-lt"/>
                        <a:ea typeface="+mn-ea"/>
                        <a:cs typeface="+mn-cs"/>
                      </a:endParaRPr>
                    </a:p>
                  </a:txBody>
                  <a:tcPr/>
                </a:tc>
              </a:tr>
              <a:tr h="3059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t>Ease of Use</a:t>
                      </a:r>
                    </a:p>
                  </a:txBody>
                  <a:tcPr/>
                </a:tc>
                <a:tc>
                  <a:txBody>
                    <a:bodyPr/>
                    <a:lstStyle/>
                    <a:p>
                      <a:r>
                        <a:rPr lang="en-US" altLang="zh-CN" sz="1400" dirty="0" smtClean="0"/>
                        <a:t>Interface</a:t>
                      </a:r>
                      <a:endParaRPr lang="zh-CN" altLang="en-US" sz="1400" dirty="0"/>
                    </a:p>
                  </a:txBody>
                  <a:tcPr/>
                </a:tc>
                <a:tc>
                  <a:txBody>
                    <a:bodyPr/>
                    <a:lstStyle/>
                    <a:p>
                      <a:pPr algn="l"/>
                      <a:r>
                        <a:rPr lang="en-US" altLang="zh-CN" sz="1400" kern="1200" dirty="0" smtClean="0">
                          <a:solidFill>
                            <a:schemeClr val="dk1"/>
                          </a:solidFill>
                          <a:latin typeface="+mn-lt"/>
                          <a:ea typeface="+mn-ea"/>
                          <a:cs typeface="+mn-cs"/>
                        </a:rPr>
                        <a:t>Programming</a:t>
                      </a:r>
                      <a:r>
                        <a:rPr lang="en-US" altLang="zh-CN" sz="1400" kern="1200" baseline="0" dirty="0" smtClean="0">
                          <a:solidFill>
                            <a:schemeClr val="dk1"/>
                          </a:solidFill>
                          <a:latin typeface="+mn-lt"/>
                          <a:ea typeface="+mn-ea"/>
                          <a:cs typeface="+mn-cs"/>
                        </a:rPr>
                        <a:t> l</a:t>
                      </a:r>
                      <a:r>
                        <a:rPr lang="en-US" altLang="zh-CN" sz="1400" kern="1200" dirty="0" smtClean="0">
                          <a:solidFill>
                            <a:schemeClr val="dk1"/>
                          </a:solidFill>
                          <a:latin typeface="+mn-lt"/>
                          <a:ea typeface="+mn-ea"/>
                          <a:cs typeface="+mn-cs"/>
                        </a:rPr>
                        <a:t>anguage</a:t>
                      </a:r>
                      <a:r>
                        <a:rPr lang="en-US" altLang="zh-CN" sz="1400" kern="1200" baseline="0" dirty="0" smtClean="0">
                          <a:solidFill>
                            <a:schemeClr val="dk1"/>
                          </a:solidFill>
                          <a:latin typeface="+mn-lt"/>
                          <a:ea typeface="+mn-ea"/>
                          <a:cs typeface="+mn-cs"/>
                        </a:rPr>
                        <a:t> support</a:t>
                      </a:r>
                      <a:endParaRPr lang="zh-CN" altLang="en-US" sz="1400" kern="1200" dirty="0">
                        <a:solidFill>
                          <a:schemeClr val="dk1"/>
                        </a:solidFill>
                        <a:latin typeface="+mn-lt"/>
                        <a:ea typeface="+mn-ea"/>
                        <a:cs typeface="+mn-cs"/>
                      </a:endParaRPr>
                    </a:p>
                  </a:txBody>
                  <a:tcPr/>
                </a:tc>
              </a:tr>
              <a:tr h="388051">
                <a:tc vMerge="1">
                  <a:txBody>
                    <a:bodyPr/>
                    <a:lstStyle/>
                    <a:p>
                      <a:endParaRPr lang="zh-CN" altLang="en-US" sz="1200" dirty="0"/>
                    </a:p>
                  </a:txBody>
                  <a:tcPr/>
                </a:tc>
                <a:tc>
                  <a:txBody>
                    <a:bodyPr/>
                    <a:lstStyle/>
                    <a:p>
                      <a:r>
                        <a:rPr lang="en-US" altLang="zh-CN" sz="1400" kern="1200" dirty="0" smtClean="0">
                          <a:solidFill>
                            <a:schemeClr val="dk1"/>
                          </a:solidFill>
                          <a:latin typeface="+mn-lt"/>
                          <a:ea typeface="+mn-ea"/>
                          <a:cs typeface="+mn-cs"/>
                        </a:rPr>
                        <a:t>Model Encapsulation</a:t>
                      </a:r>
                      <a:endParaRPr lang="zh-CN" altLang="en-US" sz="1400" kern="1200" dirty="0">
                        <a:solidFill>
                          <a:schemeClr val="dk1"/>
                        </a:solidFill>
                        <a:latin typeface="+mn-lt"/>
                        <a:ea typeface="+mn-ea"/>
                        <a:cs typeface="+mn-cs"/>
                      </a:endParaRPr>
                    </a:p>
                  </a:txBody>
                  <a:tcPr/>
                </a:tc>
                <a:tc>
                  <a:txBody>
                    <a:bodyPr/>
                    <a:lstStyle/>
                    <a:p>
                      <a:pPr algn="l"/>
                      <a:r>
                        <a:rPr lang="en-US" altLang="zh-CN" sz="1400" dirty="0" smtClean="0"/>
                        <a:t>Model/Layer/Node</a:t>
                      </a:r>
                      <a:endParaRPr lang="zh-CN" altLang="en-US" sz="1400" kern="1200" dirty="0">
                        <a:solidFill>
                          <a:schemeClr val="dk1"/>
                        </a:solidFill>
                        <a:latin typeface="+mn-lt"/>
                        <a:ea typeface="+mn-ea"/>
                        <a:cs typeface="+mn-cs"/>
                      </a:endParaRPr>
                    </a:p>
                  </a:txBody>
                  <a:tcPr/>
                </a:tc>
              </a:tr>
              <a:tr h="345374">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t>Functionality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t>Built-in Models</a:t>
                      </a:r>
                    </a:p>
                  </a:txBody>
                  <a:tcPr/>
                </a:tc>
                <a:tc>
                  <a:txBody>
                    <a:bodyPr/>
                    <a:lstStyle/>
                    <a:p>
                      <a:pPr algn="l"/>
                      <a:r>
                        <a:rPr lang="en-US" altLang="zh-CN" sz="1400" kern="1200" dirty="0" smtClean="0">
                          <a:solidFill>
                            <a:schemeClr val="dk1"/>
                          </a:solidFill>
                          <a:latin typeface="+mn-lt"/>
                          <a:ea typeface="+mn-ea"/>
                          <a:cs typeface="+mn-cs"/>
                        </a:rPr>
                        <a:t>Which NN</a:t>
                      </a:r>
                      <a:r>
                        <a:rPr lang="en-US" altLang="zh-CN" sz="1400" kern="1200" baseline="0" dirty="0" smtClean="0">
                          <a:solidFill>
                            <a:schemeClr val="dk1"/>
                          </a:solidFill>
                          <a:latin typeface="+mn-lt"/>
                          <a:ea typeface="+mn-ea"/>
                          <a:cs typeface="+mn-cs"/>
                        </a:rPr>
                        <a:t> </a:t>
                      </a:r>
                      <a:r>
                        <a:rPr lang="en-US" altLang="zh-CN" sz="1400" kern="1200" dirty="0" smtClean="0">
                          <a:solidFill>
                            <a:schemeClr val="dk1"/>
                          </a:solidFill>
                          <a:latin typeface="+mn-lt"/>
                          <a:ea typeface="+mn-ea"/>
                          <a:cs typeface="+mn-cs"/>
                        </a:rPr>
                        <a:t>models have been i</a:t>
                      </a:r>
                      <a:r>
                        <a:rPr lang="en-US" altLang="zh-CN" sz="1400" dirty="0" smtClean="0"/>
                        <a:t>mplemented? </a:t>
                      </a:r>
                      <a:endParaRPr lang="zh-CN" altLang="en-US" sz="1400" kern="1200" dirty="0">
                        <a:solidFill>
                          <a:schemeClr val="dk1"/>
                        </a:solidFill>
                        <a:latin typeface="+mn-lt"/>
                        <a:ea typeface="+mn-ea"/>
                        <a:cs typeface="+mn-cs"/>
                      </a:endParaRPr>
                    </a:p>
                  </a:txBody>
                  <a:tcPr/>
                </a:tc>
              </a:tr>
              <a:tr h="352425">
                <a:tc vMerge="1">
                  <a:txBody>
                    <a:bodyPr/>
                    <a:lstStyle/>
                    <a:p>
                      <a:endParaRPr lang="zh-CN" altLang="en-US" sz="1200" kern="1200" dirty="0">
                        <a:solidFill>
                          <a:schemeClr val="dk1"/>
                        </a:solidFill>
                        <a:latin typeface="+mn-lt"/>
                        <a:ea typeface="+mn-ea"/>
                        <a:cs typeface="+mn-cs"/>
                      </a:endParaRPr>
                    </a:p>
                  </a:txBody>
                  <a:tcPr/>
                </a:tc>
                <a:tc>
                  <a:txBody>
                    <a:bodyPr/>
                    <a:lstStyle/>
                    <a:p>
                      <a:r>
                        <a:rPr lang="en-US" altLang="zh-CN" sz="1400" kern="1200" dirty="0" smtClean="0">
                          <a:solidFill>
                            <a:schemeClr val="dk1"/>
                          </a:solidFill>
                          <a:latin typeface="+mn-lt"/>
                          <a:ea typeface="+mn-ea"/>
                          <a:cs typeface="+mn-cs"/>
                        </a:rPr>
                        <a:t>Parallelism</a:t>
                      </a:r>
                      <a:endParaRPr lang="zh-CN" altLang="en-US" sz="1400" kern="1200" dirty="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Model parallelism</a:t>
                      </a:r>
                      <a:r>
                        <a:rPr lang="en-US" altLang="zh-CN" sz="1400" kern="1200" baseline="0" dirty="0" smtClean="0">
                          <a:solidFill>
                            <a:schemeClr val="dk1"/>
                          </a:solidFill>
                          <a:latin typeface="+mn-lt"/>
                          <a:ea typeface="+mn-ea"/>
                          <a:cs typeface="+mn-cs"/>
                        </a:rPr>
                        <a:t> or </a:t>
                      </a:r>
                      <a:r>
                        <a:rPr lang="en-US" altLang="zh-CN" sz="1400" kern="1200" dirty="0" smtClean="0">
                          <a:solidFill>
                            <a:schemeClr val="dk1"/>
                          </a:solidFill>
                          <a:latin typeface="+mn-lt"/>
                          <a:ea typeface="+mn-ea"/>
                          <a:cs typeface="+mn-cs"/>
                        </a:rPr>
                        <a:t>data parallelism</a:t>
                      </a:r>
                    </a:p>
                  </a:txBody>
                  <a:tcPr/>
                </a:tc>
              </a:tr>
              <a:tr h="323850">
                <a:tc>
                  <a:txBody>
                    <a:bodyPr/>
                    <a:lstStyle/>
                    <a:p>
                      <a:r>
                        <a:rPr lang="en-US" altLang="zh-CN" sz="1400" dirty="0" smtClean="0"/>
                        <a:t>Performance</a:t>
                      </a:r>
                      <a:endParaRPr lang="zh-CN" altLang="en-US" sz="1400" kern="1200" dirty="0">
                        <a:solidFill>
                          <a:schemeClr val="dk1"/>
                        </a:solidFill>
                        <a:latin typeface="+mn-lt"/>
                        <a:ea typeface="+mn-ea"/>
                        <a:cs typeface="+mn-cs"/>
                      </a:endParaRPr>
                    </a:p>
                  </a:txBody>
                  <a:tcPr/>
                </a:tc>
                <a:tc>
                  <a:txBody>
                    <a:bodyPr/>
                    <a:lstStyle/>
                    <a:p>
                      <a:r>
                        <a:rPr lang="en-US" altLang="zh-CN" sz="1400" dirty="0" smtClean="0"/>
                        <a:t>Performance</a:t>
                      </a:r>
                      <a:endParaRPr lang="zh-CN" altLang="en-US" sz="1400" kern="1200" dirty="0">
                        <a:solidFill>
                          <a:schemeClr val="dk1"/>
                        </a:solidFill>
                        <a:latin typeface="+mn-lt"/>
                        <a:ea typeface="+mn-ea"/>
                        <a:cs typeface="+mn-cs"/>
                      </a:endParaRPr>
                    </a:p>
                  </a:txBody>
                  <a:tcPr/>
                </a:tc>
                <a:tc>
                  <a:txBody>
                    <a:bodyPr/>
                    <a:lstStyle/>
                    <a:p>
                      <a:pPr algn="l"/>
                      <a:r>
                        <a:rPr lang="en-US" altLang="zh-CN" sz="1400" kern="1200" dirty="0" smtClean="0">
                          <a:solidFill>
                            <a:schemeClr val="dk1"/>
                          </a:solidFill>
                          <a:latin typeface="+mn-lt"/>
                          <a:ea typeface="+mn-ea"/>
                          <a:cs typeface="+mn-cs"/>
                        </a:rPr>
                        <a:t>MNIST benchmark</a:t>
                      </a:r>
                      <a:r>
                        <a:rPr lang="en-US" altLang="zh-CN" sz="1400" kern="1200" baseline="0" dirty="0" smtClean="0">
                          <a:solidFill>
                            <a:schemeClr val="dk1"/>
                          </a:solidFill>
                          <a:latin typeface="+mn-lt"/>
                          <a:ea typeface="+mn-ea"/>
                          <a:cs typeface="+mn-cs"/>
                        </a:rPr>
                        <a:t> results</a:t>
                      </a:r>
                      <a:endParaRPr lang="zh-CN" altLang="en-US" sz="1400" kern="1200" dirty="0">
                        <a:solidFill>
                          <a:schemeClr val="dk1"/>
                        </a:solidFill>
                        <a:latin typeface="+mn-lt"/>
                        <a:ea typeface="+mn-ea"/>
                        <a:cs typeface="+mn-cs"/>
                      </a:endParaRPr>
                    </a:p>
                  </a:txBody>
                  <a:tcPr/>
                </a:tc>
              </a:tr>
              <a:tr h="342900">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t>Status Quo</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Community Vitality</a:t>
                      </a:r>
                    </a:p>
                  </a:txBody>
                  <a:tcPr/>
                </a:tc>
                <a:tc>
                  <a:txBody>
                    <a:bodyPr/>
                    <a:lstStyle/>
                    <a:p>
                      <a:pPr algn="l"/>
                      <a:r>
                        <a:rPr lang="en-US" altLang="zh-CN" sz="1400" kern="1200" dirty="0" smtClean="0">
                          <a:solidFill>
                            <a:schemeClr val="dk1"/>
                          </a:solidFill>
                          <a:latin typeface="+mn-lt"/>
                          <a:ea typeface="+mn-ea"/>
                          <a:cs typeface="+mn-cs"/>
                        </a:rPr>
                        <a:t>Github</a:t>
                      </a:r>
                      <a:r>
                        <a:rPr lang="en-US" altLang="zh-CN" sz="1400" kern="1200" baseline="0" dirty="0" smtClean="0">
                          <a:solidFill>
                            <a:schemeClr val="dk1"/>
                          </a:solidFill>
                          <a:latin typeface="+mn-lt"/>
                          <a:ea typeface="+mn-ea"/>
                          <a:cs typeface="+mn-cs"/>
                        </a:rPr>
                        <a:t> project statistics</a:t>
                      </a:r>
                      <a:endParaRPr lang="zh-CN" altLang="en-US" sz="1400" kern="1200" dirty="0">
                        <a:solidFill>
                          <a:schemeClr val="dk1"/>
                        </a:solidFill>
                        <a:latin typeface="+mn-lt"/>
                        <a:ea typeface="+mn-ea"/>
                        <a:cs typeface="+mn-cs"/>
                      </a:endParaRPr>
                    </a:p>
                  </a:txBody>
                  <a:tcPr/>
                </a:tc>
              </a:tr>
              <a:tr h="304800">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Enterprise</a:t>
                      </a:r>
                      <a:r>
                        <a:rPr lang="en-US" altLang="zh-CN" sz="1400" kern="1200" baseline="0" dirty="0" smtClean="0">
                          <a:solidFill>
                            <a:schemeClr val="dk1"/>
                          </a:solidFill>
                          <a:latin typeface="+mn-lt"/>
                          <a:ea typeface="+mn-ea"/>
                          <a:cs typeface="+mn-cs"/>
                        </a:rPr>
                        <a:t> Support</a:t>
                      </a:r>
                      <a:endParaRPr lang="en-US" altLang="zh-CN" sz="1400" kern="1200" dirty="0" smtClean="0">
                        <a:solidFill>
                          <a:schemeClr val="dk1"/>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Contribution</a:t>
                      </a:r>
                      <a:r>
                        <a:rPr lang="en-US" altLang="zh-CN" sz="1400" kern="1200" baseline="0" dirty="0" smtClean="0">
                          <a:solidFill>
                            <a:schemeClr val="dk1"/>
                          </a:solidFill>
                          <a:latin typeface="+mn-lt"/>
                          <a:ea typeface="+mn-ea"/>
                          <a:cs typeface="+mn-cs"/>
                        </a:rPr>
                        <a:t>s from organizations?</a:t>
                      </a:r>
                      <a:endParaRPr lang="en-US" altLang="zh-CN" sz="1400" kern="120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37330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00050" y="827248"/>
            <a:ext cx="8591551" cy="3762374"/>
          </a:xfrm>
        </p:spPr>
        <p:txBody>
          <a:bodyPr>
            <a:normAutofit/>
          </a:bodyPr>
          <a:lstStyle/>
          <a:p>
            <a:r>
              <a:rPr lang="en-US" altLang="zh-CN" sz="2400" dirty="0" smtClean="0"/>
              <a:t>Released by </a:t>
            </a:r>
            <a:r>
              <a:rPr lang="en-US" altLang="zh-CN" sz="2400" dirty="0" err="1" smtClean="0"/>
              <a:t>AMPLab</a:t>
            </a:r>
            <a:r>
              <a:rPr lang="en-US" altLang="zh-CN" sz="2400" dirty="0"/>
              <a:t> </a:t>
            </a:r>
            <a:r>
              <a:rPr lang="en-US" altLang="zh-CN" sz="2400" dirty="0" smtClean="0"/>
              <a:t>from 2015</a:t>
            </a:r>
          </a:p>
          <a:p>
            <a:r>
              <a:rPr lang="en-US" altLang="zh-CN" sz="2400" dirty="0"/>
              <a:t>Wrapper of Caffe and </a:t>
            </a:r>
            <a:r>
              <a:rPr lang="en-US" altLang="zh-CN" sz="2400" dirty="0" smtClean="0"/>
              <a:t>Tensorflow</a:t>
            </a:r>
          </a:p>
          <a:p>
            <a:r>
              <a:rPr lang="en-US" altLang="zh-CN" sz="2400" dirty="0" smtClean="0"/>
              <a:t>Centralized </a:t>
            </a:r>
            <a:r>
              <a:rPr lang="en-US" altLang="zh-CN" sz="2400" dirty="0"/>
              <a:t>parameter server</a:t>
            </a:r>
          </a:p>
          <a:p>
            <a:r>
              <a:rPr lang="en-US" altLang="zh-CN" sz="2400" dirty="0"/>
              <a:t>Strong SGD </a:t>
            </a:r>
            <a:r>
              <a:rPr lang="en-US" altLang="zh-CN" sz="2400" dirty="0" smtClean="0"/>
              <a:t>synchronization</a:t>
            </a:r>
          </a:p>
          <a:p>
            <a:r>
              <a:rPr lang="en-US" altLang="zh-CN" sz="2400" dirty="0" smtClean="0"/>
              <a:t>Differentiating feature: </a:t>
            </a:r>
            <a:r>
              <a:rPr lang="en-US" altLang="zh-CN" sz="2400" dirty="0"/>
              <a:t>A</a:t>
            </a:r>
            <a:r>
              <a:rPr lang="en-US" altLang="zh-CN" sz="2400" dirty="0" smtClean="0"/>
              <a:t> </a:t>
            </a:r>
            <a:r>
              <a:rPr lang="en-US" altLang="zh-CN" sz="2400" dirty="0"/>
              <a:t>fixed number (</a:t>
            </a:r>
            <a:r>
              <a:rPr lang="el-GR" altLang="zh-CN" sz="2400" dirty="0"/>
              <a:t>τ</a:t>
            </a:r>
            <a:r>
              <a:rPr lang="en-US" altLang="zh-CN" sz="2400" dirty="0"/>
              <a:t>)</a:t>
            </a:r>
            <a:r>
              <a:rPr lang="el-GR" altLang="zh-CN" sz="2400" dirty="0"/>
              <a:t> </a:t>
            </a:r>
            <a:r>
              <a:rPr lang="en-US" altLang="zh-CN" sz="2400" dirty="0"/>
              <a:t>of iterations </a:t>
            </a:r>
            <a:r>
              <a:rPr lang="en-US" altLang="zh-CN" sz="2400" dirty="0" smtClean="0"/>
              <a:t>(mini-batch) on </a:t>
            </a:r>
            <a:r>
              <a:rPr lang="en-US" altLang="zh-CN" sz="2400" dirty="0"/>
              <a:t>its subset of data</a:t>
            </a:r>
          </a:p>
          <a:p>
            <a:endParaRPr lang="en-US" altLang="zh-CN" sz="2400" dirty="0" smtClean="0"/>
          </a:p>
        </p:txBody>
      </p:sp>
      <p:sp>
        <p:nvSpPr>
          <p:cNvPr id="4" name="Title 3"/>
          <p:cNvSpPr>
            <a:spLocks noGrp="1"/>
          </p:cNvSpPr>
          <p:nvPr>
            <p:ph type="ctrTitle"/>
          </p:nvPr>
        </p:nvSpPr>
        <p:spPr>
          <a:noFill/>
        </p:spPr>
        <p:txBody>
          <a:bodyPr>
            <a:normAutofit fontScale="90000"/>
          </a:bodyPr>
          <a:lstStyle/>
          <a:p>
            <a:pPr algn="l"/>
            <a:r>
              <a:rPr lang="en-US" altLang="zh-CN" sz="3600" dirty="0" smtClean="0"/>
              <a:t>SparkNet</a:t>
            </a:r>
            <a:endParaRPr lang="en-US" sz="3600" dirty="0"/>
          </a:p>
        </p:txBody>
      </p:sp>
      <p:sp>
        <p:nvSpPr>
          <p:cNvPr id="2" name="Slide Number Placeholder 1"/>
          <p:cNvSpPr>
            <a:spLocks noGrp="1"/>
          </p:cNvSpPr>
          <p:nvPr>
            <p:ph type="sldNum" sz="quarter" idx="4294967295"/>
          </p:nvPr>
        </p:nvSpPr>
        <p:spPr>
          <a:xfrm>
            <a:off x="7010400" y="4710113"/>
            <a:ext cx="2133600" cy="274637"/>
          </a:xfrm>
          <a:prstGeom prst="rect">
            <a:avLst/>
          </a:prstGeom>
        </p:spPr>
        <p:txBody>
          <a:bodyPr/>
          <a:lstStyle/>
          <a:p>
            <a:fld id="{83D1FC35-8581-2540-BBFB-5CB35188AE81}" type="slidenum">
              <a:rPr lang="en-US" smtClean="0"/>
              <a:t>9</a:t>
            </a:fld>
            <a:endParaRPr lang="en-US"/>
          </a:p>
        </p:txBody>
      </p:sp>
      <p:pic>
        <p:nvPicPr>
          <p:cNvPr id="6" name="Picture 5" descr="Screen Shot 2016-05-25 at 10.43.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9" y="3639848"/>
            <a:ext cx="4143375" cy="1598902"/>
          </a:xfrm>
          <a:prstGeom prst="rect">
            <a:avLst/>
          </a:prstGeom>
        </p:spPr>
      </p:pic>
      <p:sp>
        <p:nvSpPr>
          <p:cNvPr id="7" name="Rectangle 6"/>
          <p:cNvSpPr/>
          <p:nvPr/>
        </p:nvSpPr>
        <p:spPr>
          <a:xfrm>
            <a:off x="964951" y="4615418"/>
            <a:ext cx="3511799" cy="369332"/>
          </a:xfrm>
          <a:prstGeom prst="rect">
            <a:avLst/>
          </a:prstGeom>
        </p:spPr>
        <p:txBody>
          <a:bodyPr wrap="none">
            <a:spAutoFit/>
          </a:bodyPr>
          <a:lstStyle/>
          <a:p>
            <a:r>
              <a:rPr lang="en-US" i="1" dirty="0" smtClean="0">
                <a:hlinkClick r:id="rId4"/>
              </a:rPr>
              <a:t>http://arxiv.org/pdf/1511.06051v4</a:t>
            </a:r>
            <a:endParaRPr lang="en-US" i="1" dirty="0"/>
          </a:p>
        </p:txBody>
      </p:sp>
    </p:spTree>
    <p:extLst>
      <p:ext uri="{BB962C8B-B14F-4D97-AF65-F5344CB8AC3E}">
        <p14:creationId xmlns:p14="http://schemas.microsoft.com/office/powerpoint/2010/main" val="19274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6 internal black">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25505</TotalTime>
  <Words>3824</Words>
  <Application>Microsoft Office PowerPoint</Application>
  <PresentationFormat>On-screen Show (16:9)</PresentationFormat>
  <Paragraphs>584</Paragraphs>
  <Slides>21</Slides>
  <Notes>19</Notes>
  <HiddenSlides>1</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Theme1</vt:lpstr>
      <vt:lpstr>2016 internal black</vt:lpstr>
      <vt:lpstr>Which Is Deeper Comparison of Deep Learning Frameworks On Spark</vt:lpstr>
      <vt:lpstr>Outline</vt:lpstr>
      <vt:lpstr>Deep Learning on Spark Motivation</vt:lpstr>
      <vt:lpstr>Theoretical Principle</vt:lpstr>
      <vt:lpstr>Data Parallelism for distributed SGD</vt:lpstr>
      <vt:lpstr>DownpourSGD Client Pseudo code</vt:lpstr>
      <vt:lpstr>DL on Spark – State-of-the-Art</vt:lpstr>
      <vt:lpstr>Evaluation Criteria </vt:lpstr>
      <vt:lpstr>SparkNet</vt:lpstr>
      <vt:lpstr>PowerPoint Presentation</vt:lpstr>
      <vt:lpstr>Deeplearning4J</vt:lpstr>
      <vt:lpstr>Deeplearning4J - Evaluation </vt:lpstr>
      <vt:lpstr>CaffeOnSpark</vt:lpstr>
      <vt:lpstr>CaffeOnSpark - Evaluation </vt:lpstr>
      <vt:lpstr>Tensorflow on Spark</vt:lpstr>
      <vt:lpstr>Tensorflow on Spark - Evaluation </vt:lpstr>
      <vt:lpstr>Benchmark – MNIST </vt:lpstr>
      <vt:lpstr>Benchmark – MNIST </vt:lpstr>
      <vt:lpstr>Tensorflow On Spark - Evaluation </vt:lpstr>
      <vt:lpstr>Conclusion</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GOES HERE</dc:title>
  <dc:creator>EMC</dc:creator>
  <cp:lastModifiedBy>EMC</cp:lastModifiedBy>
  <cp:revision>1099</cp:revision>
  <dcterms:created xsi:type="dcterms:W3CDTF">2016-05-16T05:32:23Z</dcterms:created>
  <dcterms:modified xsi:type="dcterms:W3CDTF">2016-08-02T07:08:08Z</dcterms:modified>
</cp:coreProperties>
</file>