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58" r:id="rId6"/>
    <p:sldId id="259" r:id="rId7"/>
    <p:sldId id="256"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2780" autoAdjust="0"/>
  </p:normalViewPr>
  <p:slideViewPr>
    <p:cSldViewPr snapToGrid="0">
      <p:cViewPr varScale="1">
        <p:scale>
          <a:sx n="66" d="100"/>
          <a:sy n="66" d="100"/>
        </p:scale>
        <p:origin x="115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45C6-F8B7-4092-9309-127C1E56F30E}" type="datetimeFigureOut">
              <a:rPr lang="en-US" smtClean="0"/>
              <a:t>3/24/2020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E6F84-EA69-44B0-A481-CFD5423AB2B8}" type="slidenum">
              <a:rPr lang="en-US" smtClean="0"/>
              <a:t>‹#›</a:t>
            </a:fld>
            <a:endParaRPr lang="en-US"/>
          </a:p>
        </p:txBody>
      </p:sp>
    </p:spTree>
    <p:extLst>
      <p:ext uri="{BB962C8B-B14F-4D97-AF65-F5344CB8AC3E}">
        <p14:creationId xmlns:p14="http://schemas.microsoft.com/office/powerpoint/2010/main" val="145126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4E6F84-EA69-44B0-A481-CFD5423AB2B8}" type="slidenum">
              <a:rPr lang="en-US" smtClean="0"/>
              <a:t>8</a:t>
            </a:fld>
            <a:endParaRPr lang="en-US"/>
          </a:p>
        </p:txBody>
      </p:sp>
    </p:spTree>
    <p:extLst>
      <p:ext uri="{BB962C8B-B14F-4D97-AF65-F5344CB8AC3E}">
        <p14:creationId xmlns:p14="http://schemas.microsoft.com/office/powerpoint/2010/main" val="394418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4E6F84-EA69-44B0-A481-CFD5423AB2B8}" type="slidenum">
              <a:rPr lang="en-US" smtClean="0"/>
              <a:t>9</a:t>
            </a:fld>
            <a:endParaRPr lang="en-US"/>
          </a:p>
        </p:txBody>
      </p:sp>
    </p:spTree>
    <p:extLst>
      <p:ext uri="{BB962C8B-B14F-4D97-AF65-F5344CB8AC3E}">
        <p14:creationId xmlns:p14="http://schemas.microsoft.com/office/powerpoint/2010/main" val="108644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4E6F84-EA69-44B0-A481-CFD5423AB2B8}" type="slidenum">
              <a:rPr lang="en-US" smtClean="0"/>
              <a:t>10</a:t>
            </a:fld>
            <a:endParaRPr lang="en-US"/>
          </a:p>
        </p:txBody>
      </p:sp>
    </p:spTree>
    <p:extLst>
      <p:ext uri="{BB962C8B-B14F-4D97-AF65-F5344CB8AC3E}">
        <p14:creationId xmlns:p14="http://schemas.microsoft.com/office/powerpoint/2010/main" val="335927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4E6F84-EA69-44B0-A481-CFD5423AB2B8}" type="slidenum">
              <a:rPr lang="en-US" smtClean="0"/>
              <a:t>11</a:t>
            </a:fld>
            <a:endParaRPr lang="en-US"/>
          </a:p>
        </p:txBody>
      </p:sp>
    </p:spTree>
    <p:extLst>
      <p:ext uri="{BB962C8B-B14F-4D97-AF65-F5344CB8AC3E}">
        <p14:creationId xmlns:p14="http://schemas.microsoft.com/office/powerpoint/2010/main" val="157104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EFE7-0FFC-40DC-9B8A-171C2BA93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0D96E7-7FF4-4919-A220-15CA40257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704ACF-D603-4C78-87E7-084D1EB1EA07}"/>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5" name="Footer Placeholder 4">
            <a:extLst>
              <a:ext uri="{FF2B5EF4-FFF2-40B4-BE49-F238E27FC236}">
                <a16:creationId xmlns:a16="http://schemas.microsoft.com/office/drawing/2014/main" id="{F95AC43B-5632-4142-B5EA-301E32812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B54E8-6933-4D17-9625-EA711087BB38}"/>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291245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6DB2-7F56-408C-B328-47CD061F04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BF759-BFD1-41D9-81E5-AD4DC4FDC4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75FAA-D3E4-4814-A958-983933CB05A4}"/>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5" name="Footer Placeholder 4">
            <a:extLst>
              <a:ext uri="{FF2B5EF4-FFF2-40B4-BE49-F238E27FC236}">
                <a16:creationId xmlns:a16="http://schemas.microsoft.com/office/drawing/2014/main" id="{C5E3557C-B1F0-41A9-804C-A9729CA16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F0AE-0B67-4D4E-9C4A-AEAEFBC9D502}"/>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183129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B561B-0A3C-4446-9F85-0A988177D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291B2F-1667-46CE-A7FD-41D37703B4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D0389-7A26-4ACD-BA9F-873107A25505}"/>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5" name="Footer Placeholder 4">
            <a:extLst>
              <a:ext uri="{FF2B5EF4-FFF2-40B4-BE49-F238E27FC236}">
                <a16:creationId xmlns:a16="http://schemas.microsoft.com/office/drawing/2014/main" id="{850C651B-E1BD-458B-BB91-620BCF148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32327-BE74-4249-8532-A082EFA10630}"/>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51256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F9C1-5420-413A-B8A0-ABDC4B15E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3E7D7-DDE8-4E3E-93B1-916723BFF6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989FF-C3EF-496B-A9F8-433C0D2DA92A}"/>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5" name="Footer Placeholder 4">
            <a:extLst>
              <a:ext uri="{FF2B5EF4-FFF2-40B4-BE49-F238E27FC236}">
                <a16:creationId xmlns:a16="http://schemas.microsoft.com/office/drawing/2014/main" id="{291AEB80-9A92-4BFA-A825-6145D3D99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4B0D2-F75B-4718-9BD1-BBE971BD883A}"/>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94689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77B9-77E6-440C-9FD4-EB04C33A3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1EC6F-FC6B-4CF8-B1EF-B95E2DB7C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EA330E-B61B-44C8-BDBE-89C1F166875D}"/>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5" name="Footer Placeholder 4">
            <a:extLst>
              <a:ext uri="{FF2B5EF4-FFF2-40B4-BE49-F238E27FC236}">
                <a16:creationId xmlns:a16="http://schemas.microsoft.com/office/drawing/2014/main" id="{FB3BCCD0-7E26-4BAF-9129-5A2F25D4E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47952-DDC7-4F5D-8537-E50032366F5B}"/>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280204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F40C-D13C-464E-A575-D37DC4D6E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4198E-B2EA-4825-944F-E8C067E34F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C68D91-1925-4BF2-BC01-1C63B1F51B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5D237A-09D6-4EE6-8672-6C9DC470A4C8}"/>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6" name="Footer Placeholder 5">
            <a:extLst>
              <a:ext uri="{FF2B5EF4-FFF2-40B4-BE49-F238E27FC236}">
                <a16:creationId xmlns:a16="http://schemas.microsoft.com/office/drawing/2014/main" id="{616182EB-4840-46F0-84AA-5EBAFD266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1F36A-3847-4612-B6F0-4474298541B8}"/>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46863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1E21-D453-4784-988E-02DC9B743D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5AABC-AC4C-4914-B258-0126E6E88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FBA331-9B27-4600-85A2-85B2C3FA87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EB63F3-6997-440C-B62C-3D2CEEC09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05A300-9F5D-4F9E-876A-5351D80573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CCABF-B6D8-4809-9B2A-F3C248D12291}"/>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8" name="Footer Placeholder 7">
            <a:extLst>
              <a:ext uri="{FF2B5EF4-FFF2-40B4-BE49-F238E27FC236}">
                <a16:creationId xmlns:a16="http://schemas.microsoft.com/office/drawing/2014/main" id="{6A1D58C1-763D-4436-8866-300FD145AA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A0F5E-E1CE-4DFA-B53A-10AC9A8F3FEB}"/>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325275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78D5-95E0-4EDA-8426-6B6A75D10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7AB442-573E-4583-B80C-067B67605AE1}"/>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4" name="Footer Placeholder 3">
            <a:extLst>
              <a:ext uri="{FF2B5EF4-FFF2-40B4-BE49-F238E27FC236}">
                <a16:creationId xmlns:a16="http://schemas.microsoft.com/office/drawing/2014/main" id="{D7E3C26D-7CA4-40FD-98EA-69ED0F02B0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2A1083-CAAC-4E73-8533-1680EB474E22}"/>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375120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9EEE5-2581-445F-BECA-FA0EFE066333}"/>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3" name="Footer Placeholder 2">
            <a:extLst>
              <a:ext uri="{FF2B5EF4-FFF2-40B4-BE49-F238E27FC236}">
                <a16:creationId xmlns:a16="http://schemas.microsoft.com/office/drawing/2014/main" id="{E65B2E02-43A7-4F1C-BFD8-57F06776CC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03CDD-4648-4135-A0CF-03F625271570}"/>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240574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8BCD-4A70-49EA-BB29-FD8525658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450E64-708E-498D-BBDB-7FCB019A1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059E8-373E-41DE-A7A1-540C17CA3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4017FB-44F7-439B-A1B4-8B1BC05A673E}"/>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6" name="Footer Placeholder 5">
            <a:extLst>
              <a:ext uri="{FF2B5EF4-FFF2-40B4-BE49-F238E27FC236}">
                <a16:creationId xmlns:a16="http://schemas.microsoft.com/office/drawing/2014/main" id="{FD3753EC-198F-4F5F-8882-0A543EF6D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B3677-8D50-41BC-A6B8-620C9DB3A559}"/>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426583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C81C-0DA0-4893-83DB-9F25A671F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DF8049-F45B-4DCA-901A-29E354340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3C78A5-9EE4-43B2-9E43-7D07E26B0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13E180-FBED-45EA-B680-2AB275C34C0B}"/>
              </a:ext>
            </a:extLst>
          </p:cNvPr>
          <p:cNvSpPr>
            <a:spLocks noGrp="1"/>
          </p:cNvSpPr>
          <p:nvPr>
            <p:ph type="dt" sz="half" idx="10"/>
          </p:nvPr>
        </p:nvSpPr>
        <p:spPr/>
        <p:txBody>
          <a:bodyPr/>
          <a:lstStyle/>
          <a:p>
            <a:fld id="{B947315C-1EB6-4430-916F-6F420CF23D59}" type="datetimeFigureOut">
              <a:rPr lang="en-US" smtClean="0"/>
              <a:t>3/24/2020</a:t>
            </a:fld>
            <a:endParaRPr lang="en-US"/>
          </a:p>
        </p:txBody>
      </p:sp>
      <p:sp>
        <p:nvSpPr>
          <p:cNvPr id="6" name="Footer Placeholder 5">
            <a:extLst>
              <a:ext uri="{FF2B5EF4-FFF2-40B4-BE49-F238E27FC236}">
                <a16:creationId xmlns:a16="http://schemas.microsoft.com/office/drawing/2014/main" id="{A0B09B73-F8E7-4323-B321-1D5F8660E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2D179-F2B8-4778-A55A-040D28DF40AD}"/>
              </a:ext>
            </a:extLst>
          </p:cNvPr>
          <p:cNvSpPr>
            <a:spLocks noGrp="1"/>
          </p:cNvSpPr>
          <p:nvPr>
            <p:ph type="sldNum" sz="quarter" idx="12"/>
          </p:nvPr>
        </p:nvSpPr>
        <p:spPr/>
        <p:txBody>
          <a:bodyPr/>
          <a:lstStyle/>
          <a:p>
            <a:fld id="{050A32CB-F32B-4CFC-AC11-B10FBD097AC1}" type="slidenum">
              <a:rPr lang="en-US" smtClean="0"/>
              <a:t>‹#›</a:t>
            </a:fld>
            <a:endParaRPr lang="en-US"/>
          </a:p>
        </p:txBody>
      </p:sp>
    </p:spTree>
    <p:extLst>
      <p:ext uri="{BB962C8B-B14F-4D97-AF65-F5344CB8AC3E}">
        <p14:creationId xmlns:p14="http://schemas.microsoft.com/office/powerpoint/2010/main" val="299108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C9DD1-BD6D-478F-B741-78E786EF4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B75B2F-3CCE-4EAB-B392-E6E63E8D5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F30F7-6226-4C2E-AE39-8CB14AA4B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7315C-1EB6-4430-916F-6F420CF23D59}" type="datetimeFigureOut">
              <a:rPr lang="en-US" smtClean="0"/>
              <a:t>3/24/2020</a:t>
            </a:fld>
            <a:endParaRPr lang="en-US"/>
          </a:p>
        </p:txBody>
      </p:sp>
      <p:sp>
        <p:nvSpPr>
          <p:cNvPr id="5" name="Footer Placeholder 4">
            <a:extLst>
              <a:ext uri="{FF2B5EF4-FFF2-40B4-BE49-F238E27FC236}">
                <a16:creationId xmlns:a16="http://schemas.microsoft.com/office/drawing/2014/main" id="{4831E092-522F-4007-BB29-55055EA25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0784C0-A32D-4CB8-8AEE-7DC2427B9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A32CB-F32B-4CFC-AC11-B10FBD097AC1}" type="slidenum">
              <a:rPr lang="en-US" smtClean="0"/>
              <a:t>‹#›</a:t>
            </a:fld>
            <a:endParaRPr lang="en-US"/>
          </a:p>
        </p:txBody>
      </p:sp>
    </p:spTree>
    <p:extLst>
      <p:ext uri="{BB962C8B-B14F-4D97-AF65-F5344CB8AC3E}">
        <p14:creationId xmlns:p14="http://schemas.microsoft.com/office/powerpoint/2010/main" val="161444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8C9B93-E10E-4B2B-A0B3-311A66C75EC6}"/>
              </a:ext>
            </a:extLst>
          </p:cNvPr>
          <p:cNvSpPr/>
          <p:nvPr/>
        </p:nvSpPr>
        <p:spPr>
          <a:xfrm>
            <a:off x="7160677" y="4523357"/>
            <a:ext cx="3261437" cy="2043408"/>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Edge Gateway</a:t>
            </a:r>
          </a:p>
        </p:txBody>
      </p:sp>
      <p:sp>
        <p:nvSpPr>
          <p:cNvPr id="5" name="Rectangle 4">
            <a:extLst>
              <a:ext uri="{FF2B5EF4-FFF2-40B4-BE49-F238E27FC236}">
                <a16:creationId xmlns:a16="http://schemas.microsoft.com/office/drawing/2014/main" id="{6A395EAB-934E-455C-9512-DE61BDC5F136}"/>
              </a:ext>
            </a:extLst>
          </p:cNvPr>
          <p:cNvSpPr/>
          <p:nvPr/>
        </p:nvSpPr>
        <p:spPr>
          <a:xfrm>
            <a:off x="687992" y="4523357"/>
            <a:ext cx="3601527" cy="2043408"/>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SDO Device (Not IP-based)</a:t>
            </a:r>
          </a:p>
        </p:txBody>
      </p:sp>
      <p:sp>
        <p:nvSpPr>
          <p:cNvPr id="6" name="Rectangle 5">
            <a:extLst>
              <a:ext uri="{FF2B5EF4-FFF2-40B4-BE49-F238E27FC236}">
                <a16:creationId xmlns:a16="http://schemas.microsoft.com/office/drawing/2014/main" id="{BCE45678-3258-4E9E-A460-CCB8F873F5C0}"/>
              </a:ext>
            </a:extLst>
          </p:cNvPr>
          <p:cNvSpPr/>
          <p:nvPr/>
        </p:nvSpPr>
        <p:spPr>
          <a:xfrm>
            <a:off x="714107" y="278391"/>
            <a:ext cx="8943699" cy="2751910"/>
          </a:xfrm>
          <a:prstGeom prst="rect">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SDO Device (IP-Based)</a:t>
            </a:r>
          </a:p>
        </p:txBody>
      </p:sp>
      <p:sp>
        <p:nvSpPr>
          <p:cNvPr id="7" name="Rectangle 6">
            <a:extLst>
              <a:ext uri="{FF2B5EF4-FFF2-40B4-BE49-F238E27FC236}">
                <a16:creationId xmlns:a16="http://schemas.microsoft.com/office/drawing/2014/main" id="{0308E701-3269-4BFF-B944-3DCA48F9246B}"/>
              </a:ext>
            </a:extLst>
          </p:cNvPr>
          <p:cNvSpPr/>
          <p:nvPr/>
        </p:nvSpPr>
        <p:spPr>
          <a:xfrm>
            <a:off x="1062449" y="887992"/>
            <a:ext cx="1628503"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SDO Assets</a:t>
            </a:r>
          </a:p>
        </p:txBody>
      </p:sp>
      <p:sp>
        <p:nvSpPr>
          <p:cNvPr id="8" name="Rectangle 7">
            <a:extLst>
              <a:ext uri="{FF2B5EF4-FFF2-40B4-BE49-F238E27FC236}">
                <a16:creationId xmlns:a16="http://schemas.microsoft.com/office/drawing/2014/main" id="{51C771A9-4572-4DDB-B82F-EBDFA826D0C7}"/>
              </a:ext>
            </a:extLst>
          </p:cNvPr>
          <p:cNvSpPr/>
          <p:nvPr/>
        </p:nvSpPr>
        <p:spPr>
          <a:xfrm>
            <a:off x="4175767" y="887990"/>
            <a:ext cx="2046512"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SDO Protocol Implementation</a:t>
            </a:r>
          </a:p>
          <a:p>
            <a:pPr algn="ctr"/>
            <a:r>
              <a:rPr lang="en-US" dirty="0"/>
              <a:t>(Section 5)</a:t>
            </a:r>
          </a:p>
        </p:txBody>
      </p:sp>
      <p:sp>
        <p:nvSpPr>
          <p:cNvPr id="9" name="Rectangle 8">
            <a:extLst>
              <a:ext uri="{FF2B5EF4-FFF2-40B4-BE49-F238E27FC236}">
                <a16:creationId xmlns:a16="http://schemas.microsoft.com/office/drawing/2014/main" id="{EBABDC00-5D94-49C2-9425-6C2A7ED59681}"/>
              </a:ext>
            </a:extLst>
          </p:cNvPr>
          <p:cNvSpPr/>
          <p:nvPr/>
        </p:nvSpPr>
        <p:spPr>
          <a:xfrm>
            <a:off x="7637427" y="887992"/>
            <a:ext cx="1628503"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SDO </a:t>
            </a:r>
            <a:r>
              <a:rPr lang="en-US" dirty="0" err="1"/>
              <a:t>Comms</a:t>
            </a:r>
            <a:r>
              <a:rPr lang="en-US" dirty="0"/>
              <a:t> Encapsulation (Section 4)</a:t>
            </a:r>
          </a:p>
        </p:txBody>
      </p:sp>
      <p:sp>
        <p:nvSpPr>
          <p:cNvPr id="10" name="Rectangle 9">
            <a:extLst>
              <a:ext uri="{FF2B5EF4-FFF2-40B4-BE49-F238E27FC236}">
                <a16:creationId xmlns:a16="http://schemas.microsoft.com/office/drawing/2014/main" id="{B57D7C28-6766-487A-8F8F-2F55C9EB03F8}"/>
              </a:ext>
            </a:extLst>
          </p:cNvPr>
          <p:cNvSpPr/>
          <p:nvPr/>
        </p:nvSpPr>
        <p:spPr>
          <a:xfrm>
            <a:off x="9997454" y="887989"/>
            <a:ext cx="1628503"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SDO Helper Tool</a:t>
            </a:r>
          </a:p>
          <a:p>
            <a:pPr algn="ctr"/>
            <a:r>
              <a:rPr lang="en-US" dirty="0"/>
              <a:t>(when needed)</a:t>
            </a:r>
          </a:p>
        </p:txBody>
      </p:sp>
      <p:sp>
        <p:nvSpPr>
          <p:cNvPr id="11" name="Rectangle 10">
            <a:extLst>
              <a:ext uri="{FF2B5EF4-FFF2-40B4-BE49-F238E27FC236}">
                <a16:creationId xmlns:a16="http://schemas.microsoft.com/office/drawing/2014/main" id="{28D4CDDF-804E-46EB-92B6-FCEF3C313293}"/>
              </a:ext>
            </a:extLst>
          </p:cNvPr>
          <p:cNvSpPr/>
          <p:nvPr/>
        </p:nvSpPr>
        <p:spPr>
          <a:xfrm>
            <a:off x="9997453" y="3267903"/>
            <a:ext cx="1628503" cy="103378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Routers</a:t>
            </a:r>
          </a:p>
        </p:txBody>
      </p:sp>
      <p:sp>
        <p:nvSpPr>
          <p:cNvPr id="12" name="Rectangle 11">
            <a:extLst>
              <a:ext uri="{FF2B5EF4-FFF2-40B4-BE49-F238E27FC236}">
                <a16:creationId xmlns:a16="http://schemas.microsoft.com/office/drawing/2014/main" id="{23EE7F76-6F93-4F36-93D6-26F447CF74E9}"/>
              </a:ext>
            </a:extLst>
          </p:cNvPr>
          <p:cNvSpPr/>
          <p:nvPr/>
        </p:nvSpPr>
        <p:spPr>
          <a:xfrm>
            <a:off x="3556455" y="3266988"/>
            <a:ext cx="2779241" cy="1034704"/>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SDO Owner</a:t>
            </a:r>
          </a:p>
          <a:p>
            <a:pPr algn="ctr"/>
            <a:r>
              <a:rPr lang="en-US" sz="2400" dirty="0"/>
              <a:t>(e.g., Cloud Based)</a:t>
            </a:r>
          </a:p>
        </p:txBody>
      </p:sp>
      <p:cxnSp>
        <p:nvCxnSpPr>
          <p:cNvPr id="13" name="Straight Connector 12">
            <a:extLst>
              <a:ext uri="{FF2B5EF4-FFF2-40B4-BE49-F238E27FC236}">
                <a16:creationId xmlns:a16="http://schemas.microsoft.com/office/drawing/2014/main" id="{F5FA8D73-8048-41AB-9F06-A03A61D648A0}"/>
              </a:ext>
            </a:extLst>
          </p:cNvPr>
          <p:cNvCxnSpPr/>
          <p:nvPr/>
        </p:nvCxnSpPr>
        <p:spPr>
          <a:xfrm>
            <a:off x="6905902" y="539648"/>
            <a:ext cx="0" cy="233389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F27E5F-1811-43D8-BAA3-5741FFB42F7F}"/>
              </a:ext>
            </a:extLst>
          </p:cNvPr>
          <p:cNvSpPr txBox="1"/>
          <p:nvPr/>
        </p:nvSpPr>
        <p:spPr>
          <a:xfrm>
            <a:off x="3741281" y="2417124"/>
            <a:ext cx="3107069" cy="646331"/>
          </a:xfrm>
          <a:prstGeom prst="rect">
            <a:avLst/>
          </a:prstGeom>
          <a:noFill/>
        </p:spPr>
        <p:txBody>
          <a:bodyPr wrap="none" rtlCol="0">
            <a:spAutoFit/>
          </a:bodyPr>
          <a:lstStyle/>
          <a:p>
            <a:r>
              <a:rPr lang="en-US" dirty="0"/>
              <a:t>Trusted Execution Environment</a:t>
            </a:r>
          </a:p>
          <a:p>
            <a:r>
              <a:rPr lang="en-US" dirty="0"/>
              <a:t>(some architectures)</a:t>
            </a:r>
          </a:p>
        </p:txBody>
      </p:sp>
      <p:sp>
        <p:nvSpPr>
          <p:cNvPr id="15" name="TextBox 14">
            <a:extLst>
              <a:ext uri="{FF2B5EF4-FFF2-40B4-BE49-F238E27FC236}">
                <a16:creationId xmlns:a16="http://schemas.microsoft.com/office/drawing/2014/main" id="{5D0734A2-9DD2-4300-8B04-17182D22C722}"/>
              </a:ext>
            </a:extLst>
          </p:cNvPr>
          <p:cNvSpPr txBox="1"/>
          <p:nvPr/>
        </p:nvSpPr>
        <p:spPr>
          <a:xfrm>
            <a:off x="6989580" y="2417124"/>
            <a:ext cx="1109599" cy="369332"/>
          </a:xfrm>
          <a:prstGeom prst="rect">
            <a:avLst/>
          </a:prstGeom>
          <a:noFill/>
        </p:spPr>
        <p:txBody>
          <a:bodyPr wrap="none" rtlCol="0">
            <a:spAutoFit/>
          </a:bodyPr>
          <a:lstStyle/>
          <a:p>
            <a:r>
              <a:rPr lang="en-US" dirty="0"/>
              <a:t>Main CPU</a:t>
            </a:r>
          </a:p>
        </p:txBody>
      </p:sp>
      <p:cxnSp>
        <p:nvCxnSpPr>
          <p:cNvPr id="16" name="Elbow Connector 18">
            <a:extLst>
              <a:ext uri="{FF2B5EF4-FFF2-40B4-BE49-F238E27FC236}">
                <a16:creationId xmlns:a16="http://schemas.microsoft.com/office/drawing/2014/main" id="{CC087F97-1FFC-471D-8C6F-E28C0B035E69}"/>
              </a:ext>
            </a:extLst>
          </p:cNvPr>
          <p:cNvCxnSpPr>
            <a:stCxn id="9" idx="3"/>
            <a:endCxn id="10" idx="1"/>
          </p:cNvCxnSpPr>
          <p:nvPr/>
        </p:nvCxnSpPr>
        <p:spPr>
          <a:xfrm flipV="1">
            <a:off x="9265930" y="1471464"/>
            <a:ext cx="731524" cy="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20">
            <a:extLst>
              <a:ext uri="{FF2B5EF4-FFF2-40B4-BE49-F238E27FC236}">
                <a16:creationId xmlns:a16="http://schemas.microsoft.com/office/drawing/2014/main" id="{10F4E2D6-5322-4F99-A8DD-8489473EA963}"/>
              </a:ext>
            </a:extLst>
          </p:cNvPr>
          <p:cNvCxnSpPr>
            <a:stCxn id="8" idx="1"/>
            <a:endCxn id="7" idx="3"/>
          </p:cNvCxnSpPr>
          <p:nvPr/>
        </p:nvCxnSpPr>
        <p:spPr>
          <a:xfrm flipH="1">
            <a:off x="2690952" y="1471465"/>
            <a:ext cx="1484815" cy="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20">
            <a:extLst>
              <a:ext uri="{FF2B5EF4-FFF2-40B4-BE49-F238E27FC236}">
                <a16:creationId xmlns:a16="http://schemas.microsoft.com/office/drawing/2014/main" id="{A3B08376-B03C-4B30-AD72-A39E109339E8}"/>
              </a:ext>
            </a:extLst>
          </p:cNvPr>
          <p:cNvCxnSpPr>
            <a:stCxn id="9" idx="1"/>
            <a:endCxn id="8" idx="3"/>
          </p:cNvCxnSpPr>
          <p:nvPr/>
        </p:nvCxnSpPr>
        <p:spPr>
          <a:xfrm flipH="1" flipV="1">
            <a:off x="6222279" y="1471465"/>
            <a:ext cx="1415148" cy="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20">
            <a:extLst>
              <a:ext uri="{FF2B5EF4-FFF2-40B4-BE49-F238E27FC236}">
                <a16:creationId xmlns:a16="http://schemas.microsoft.com/office/drawing/2014/main" id="{97A3E547-DD4C-4C39-8DD9-29CF2406B5B4}"/>
              </a:ext>
            </a:extLst>
          </p:cNvPr>
          <p:cNvCxnSpPr>
            <a:stCxn id="11" idx="0"/>
            <a:endCxn id="10" idx="2"/>
          </p:cNvCxnSpPr>
          <p:nvPr/>
        </p:nvCxnSpPr>
        <p:spPr>
          <a:xfrm flipV="1">
            <a:off x="10811705" y="2054938"/>
            <a:ext cx="1" cy="121296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32">
            <a:extLst>
              <a:ext uri="{FF2B5EF4-FFF2-40B4-BE49-F238E27FC236}">
                <a16:creationId xmlns:a16="http://schemas.microsoft.com/office/drawing/2014/main" id="{8FFDE4B1-C223-4B62-B3B9-DFCA6BD14446}"/>
              </a:ext>
            </a:extLst>
          </p:cNvPr>
          <p:cNvCxnSpPr>
            <a:stCxn id="12" idx="3"/>
            <a:endCxn id="11" idx="1"/>
          </p:cNvCxnSpPr>
          <p:nvPr/>
        </p:nvCxnSpPr>
        <p:spPr>
          <a:xfrm>
            <a:off x="6335696" y="3784340"/>
            <a:ext cx="3661757" cy="457"/>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CC383F-1A82-4CFF-9C54-90632EC620AA}"/>
              </a:ext>
            </a:extLst>
          </p:cNvPr>
          <p:cNvSpPr txBox="1"/>
          <p:nvPr/>
        </p:nvSpPr>
        <p:spPr>
          <a:xfrm>
            <a:off x="2932292" y="1567261"/>
            <a:ext cx="1002134" cy="738664"/>
          </a:xfrm>
          <a:prstGeom prst="rect">
            <a:avLst/>
          </a:prstGeom>
          <a:noFill/>
        </p:spPr>
        <p:txBody>
          <a:bodyPr wrap="none" rtlCol="0">
            <a:spAutoFit/>
          </a:bodyPr>
          <a:lstStyle/>
          <a:p>
            <a:pPr algn="ctr"/>
            <a:r>
              <a:rPr lang="en-US" sz="1400" dirty="0"/>
              <a:t>Machine</a:t>
            </a:r>
          </a:p>
          <a:p>
            <a:pPr algn="ctr"/>
            <a:r>
              <a:rPr lang="en-US" sz="1400" dirty="0"/>
              <a:t>Dependent</a:t>
            </a:r>
          </a:p>
          <a:p>
            <a:pPr algn="ctr"/>
            <a:r>
              <a:rPr lang="en-US" sz="1400" dirty="0"/>
              <a:t>Interface</a:t>
            </a:r>
          </a:p>
        </p:txBody>
      </p:sp>
      <p:sp>
        <p:nvSpPr>
          <p:cNvPr id="22" name="TextBox 21">
            <a:extLst>
              <a:ext uri="{FF2B5EF4-FFF2-40B4-BE49-F238E27FC236}">
                <a16:creationId xmlns:a16="http://schemas.microsoft.com/office/drawing/2014/main" id="{5239DA7E-5724-46FC-9810-4D0C33120B46}"/>
              </a:ext>
            </a:extLst>
          </p:cNvPr>
          <p:cNvSpPr txBox="1"/>
          <p:nvPr/>
        </p:nvSpPr>
        <p:spPr>
          <a:xfrm>
            <a:off x="6257630" y="1567261"/>
            <a:ext cx="1259705" cy="738664"/>
          </a:xfrm>
          <a:prstGeom prst="rect">
            <a:avLst/>
          </a:prstGeom>
          <a:solidFill>
            <a:schemeClr val="bg1"/>
          </a:solidFill>
        </p:spPr>
        <p:txBody>
          <a:bodyPr wrap="none" rtlCol="0">
            <a:spAutoFit/>
          </a:bodyPr>
          <a:lstStyle/>
          <a:p>
            <a:pPr algn="ctr"/>
            <a:r>
              <a:rPr lang="en-US" sz="1400" dirty="0"/>
              <a:t>SDO</a:t>
            </a:r>
          </a:p>
          <a:p>
            <a:pPr algn="ctr"/>
            <a:r>
              <a:rPr lang="en-US" sz="1400" dirty="0"/>
              <a:t>Message Layer</a:t>
            </a:r>
          </a:p>
          <a:p>
            <a:pPr algn="ctr"/>
            <a:r>
              <a:rPr lang="en-US" sz="1400" dirty="0"/>
              <a:t>(Section 5)</a:t>
            </a:r>
          </a:p>
        </p:txBody>
      </p:sp>
      <p:sp>
        <p:nvSpPr>
          <p:cNvPr id="23" name="TextBox 22">
            <a:extLst>
              <a:ext uri="{FF2B5EF4-FFF2-40B4-BE49-F238E27FC236}">
                <a16:creationId xmlns:a16="http://schemas.microsoft.com/office/drawing/2014/main" id="{47719A7E-3740-4E97-AE97-815A574CCE00}"/>
              </a:ext>
            </a:extLst>
          </p:cNvPr>
          <p:cNvSpPr txBox="1"/>
          <p:nvPr/>
        </p:nvSpPr>
        <p:spPr>
          <a:xfrm>
            <a:off x="9262876" y="1573460"/>
            <a:ext cx="770435" cy="738664"/>
          </a:xfrm>
          <a:prstGeom prst="rect">
            <a:avLst/>
          </a:prstGeom>
          <a:solidFill>
            <a:schemeClr val="bg1"/>
          </a:solidFill>
        </p:spPr>
        <p:txBody>
          <a:bodyPr wrap="square" rtlCol="0">
            <a:spAutoFit/>
          </a:bodyPr>
          <a:lstStyle>
            <a:defPPr>
              <a:defRPr lang="en-US"/>
            </a:defPPr>
            <a:lvl1pPr algn="ctr">
              <a:defRPr sz="1200"/>
            </a:lvl1pPr>
          </a:lstStyle>
          <a:p>
            <a:r>
              <a:rPr lang="en-US" sz="1400" dirty="0"/>
              <a:t>HTTP/</a:t>
            </a:r>
          </a:p>
          <a:p>
            <a:r>
              <a:rPr lang="en-US" sz="1400" dirty="0"/>
              <a:t>HTTPS</a:t>
            </a:r>
          </a:p>
          <a:p>
            <a:r>
              <a:rPr lang="en-US" sz="1400" dirty="0"/>
              <a:t>(TCP/IP)</a:t>
            </a:r>
          </a:p>
        </p:txBody>
      </p:sp>
      <p:sp>
        <p:nvSpPr>
          <p:cNvPr id="24" name="TextBox 23">
            <a:extLst>
              <a:ext uri="{FF2B5EF4-FFF2-40B4-BE49-F238E27FC236}">
                <a16:creationId xmlns:a16="http://schemas.microsoft.com/office/drawing/2014/main" id="{000A1450-8117-46F7-9E3B-708E44A42650}"/>
              </a:ext>
            </a:extLst>
          </p:cNvPr>
          <p:cNvSpPr txBox="1"/>
          <p:nvPr/>
        </p:nvSpPr>
        <p:spPr>
          <a:xfrm>
            <a:off x="8901331" y="3281548"/>
            <a:ext cx="1093762" cy="523220"/>
          </a:xfrm>
          <a:prstGeom prst="rect">
            <a:avLst/>
          </a:prstGeom>
          <a:noFill/>
        </p:spPr>
        <p:txBody>
          <a:bodyPr wrap="none" rtlCol="0">
            <a:spAutoFit/>
          </a:bodyPr>
          <a:lstStyle/>
          <a:p>
            <a:pPr algn="ctr"/>
            <a:r>
              <a:rPr lang="en-US" sz="1400" dirty="0"/>
              <a:t>HTTP/HTTPS</a:t>
            </a:r>
          </a:p>
          <a:p>
            <a:pPr algn="ctr"/>
            <a:r>
              <a:rPr lang="en-US" sz="1400" dirty="0"/>
              <a:t>over TCP/IP</a:t>
            </a:r>
          </a:p>
        </p:txBody>
      </p:sp>
      <p:sp>
        <p:nvSpPr>
          <p:cNvPr id="25" name="TextBox 24">
            <a:extLst>
              <a:ext uri="{FF2B5EF4-FFF2-40B4-BE49-F238E27FC236}">
                <a16:creationId xmlns:a16="http://schemas.microsoft.com/office/drawing/2014/main" id="{30C9ACF5-767A-4968-B206-A042EF35EFE6}"/>
              </a:ext>
            </a:extLst>
          </p:cNvPr>
          <p:cNvSpPr txBox="1"/>
          <p:nvPr/>
        </p:nvSpPr>
        <p:spPr>
          <a:xfrm>
            <a:off x="10854709" y="2474363"/>
            <a:ext cx="1093762" cy="523220"/>
          </a:xfrm>
          <a:prstGeom prst="rect">
            <a:avLst/>
          </a:prstGeom>
          <a:noFill/>
        </p:spPr>
        <p:txBody>
          <a:bodyPr wrap="none" rtlCol="0">
            <a:spAutoFit/>
          </a:bodyPr>
          <a:lstStyle/>
          <a:p>
            <a:pPr algn="ctr"/>
            <a:r>
              <a:rPr lang="en-US" sz="1400" dirty="0"/>
              <a:t>HTTP/HTTPS</a:t>
            </a:r>
          </a:p>
          <a:p>
            <a:pPr algn="ctr"/>
            <a:r>
              <a:rPr lang="en-US" sz="1400" dirty="0"/>
              <a:t>over TCP/IP</a:t>
            </a:r>
          </a:p>
        </p:txBody>
      </p:sp>
      <p:sp>
        <p:nvSpPr>
          <p:cNvPr id="26" name="Rectangle 25">
            <a:extLst>
              <a:ext uri="{FF2B5EF4-FFF2-40B4-BE49-F238E27FC236}">
                <a16:creationId xmlns:a16="http://schemas.microsoft.com/office/drawing/2014/main" id="{3955B74C-85E6-4922-A866-733E0FAAACE8}"/>
              </a:ext>
            </a:extLst>
          </p:cNvPr>
          <p:cNvSpPr/>
          <p:nvPr/>
        </p:nvSpPr>
        <p:spPr>
          <a:xfrm>
            <a:off x="1821674" y="5022242"/>
            <a:ext cx="2046512"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SDO Protocol Implementation</a:t>
            </a:r>
          </a:p>
          <a:p>
            <a:pPr algn="ctr"/>
            <a:r>
              <a:rPr lang="en-US" dirty="0"/>
              <a:t>(Section 5)</a:t>
            </a:r>
          </a:p>
        </p:txBody>
      </p:sp>
      <p:sp>
        <p:nvSpPr>
          <p:cNvPr id="27" name="Rectangle 26">
            <a:extLst>
              <a:ext uri="{FF2B5EF4-FFF2-40B4-BE49-F238E27FC236}">
                <a16:creationId xmlns:a16="http://schemas.microsoft.com/office/drawing/2014/main" id="{4A23670D-A5F6-44D1-9DC7-5F8808BAC113}"/>
              </a:ext>
            </a:extLst>
          </p:cNvPr>
          <p:cNvSpPr/>
          <p:nvPr/>
        </p:nvSpPr>
        <p:spPr>
          <a:xfrm>
            <a:off x="7598515" y="5022243"/>
            <a:ext cx="1628503"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SDO </a:t>
            </a:r>
            <a:r>
              <a:rPr lang="en-US" dirty="0" err="1"/>
              <a:t>Comms</a:t>
            </a:r>
            <a:r>
              <a:rPr lang="en-US" dirty="0"/>
              <a:t> Encapsulation (Section 4)</a:t>
            </a:r>
          </a:p>
        </p:txBody>
      </p:sp>
      <p:cxnSp>
        <p:nvCxnSpPr>
          <p:cNvPr id="28" name="Elbow Connector 20">
            <a:extLst>
              <a:ext uri="{FF2B5EF4-FFF2-40B4-BE49-F238E27FC236}">
                <a16:creationId xmlns:a16="http://schemas.microsoft.com/office/drawing/2014/main" id="{694C1DD2-8267-4CBC-8525-38095D895459}"/>
              </a:ext>
            </a:extLst>
          </p:cNvPr>
          <p:cNvCxnSpPr>
            <a:stCxn id="29" idx="1"/>
            <a:endCxn id="26" idx="3"/>
          </p:cNvCxnSpPr>
          <p:nvPr/>
        </p:nvCxnSpPr>
        <p:spPr>
          <a:xfrm flipH="1" flipV="1">
            <a:off x="3868186" y="5605717"/>
            <a:ext cx="937278" cy="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4B75547-B08C-477C-9789-6A7995E83782}"/>
              </a:ext>
            </a:extLst>
          </p:cNvPr>
          <p:cNvSpPr/>
          <p:nvPr/>
        </p:nvSpPr>
        <p:spPr>
          <a:xfrm>
            <a:off x="4805464" y="5022243"/>
            <a:ext cx="1839269"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Tunnel over Non-IP </a:t>
            </a:r>
            <a:r>
              <a:rPr lang="en-US" dirty="0" err="1"/>
              <a:t>Comms</a:t>
            </a:r>
            <a:r>
              <a:rPr lang="en-US" dirty="0"/>
              <a:t> (BT, </a:t>
            </a:r>
            <a:r>
              <a:rPr lang="en-US" dirty="0" err="1"/>
              <a:t>Zigbee</a:t>
            </a:r>
            <a:r>
              <a:rPr lang="en-US" dirty="0"/>
              <a:t>, </a:t>
            </a:r>
            <a:r>
              <a:rPr lang="en-US" dirty="0" err="1"/>
              <a:t>etc</a:t>
            </a:r>
            <a:r>
              <a:rPr lang="en-US" dirty="0"/>
              <a:t>)</a:t>
            </a:r>
          </a:p>
        </p:txBody>
      </p:sp>
      <p:cxnSp>
        <p:nvCxnSpPr>
          <p:cNvPr id="30" name="Elbow Connector 20">
            <a:extLst>
              <a:ext uri="{FF2B5EF4-FFF2-40B4-BE49-F238E27FC236}">
                <a16:creationId xmlns:a16="http://schemas.microsoft.com/office/drawing/2014/main" id="{FF05156D-E6C7-4F1F-88F6-FEF31A049E98}"/>
              </a:ext>
            </a:extLst>
          </p:cNvPr>
          <p:cNvCxnSpPr>
            <a:stCxn id="27" idx="1"/>
            <a:endCxn id="29" idx="3"/>
          </p:cNvCxnSpPr>
          <p:nvPr/>
        </p:nvCxnSpPr>
        <p:spPr>
          <a:xfrm flipH="1">
            <a:off x="6644733" y="5605718"/>
            <a:ext cx="953782"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18">
            <a:extLst>
              <a:ext uri="{FF2B5EF4-FFF2-40B4-BE49-F238E27FC236}">
                <a16:creationId xmlns:a16="http://schemas.microsoft.com/office/drawing/2014/main" id="{BDAA1350-A2DE-44C8-B6AA-28455095DF33}"/>
              </a:ext>
            </a:extLst>
          </p:cNvPr>
          <p:cNvCxnSpPr>
            <a:stCxn id="27" idx="3"/>
            <a:endCxn id="11" idx="2"/>
          </p:cNvCxnSpPr>
          <p:nvPr/>
        </p:nvCxnSpPr>
        <p:spPr>
          <a:xfrm flipV="1">
            <a:off x="9227018" y="4301691"/>
            <a:ext cx="1584687" cy="1304027"/>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36166D7-E121-4B57-99F4-4CBC509B3453}"/>
              </a:ext>
            </a:extLst>
          </p:cNvPr>
          <p:cNvSpPr txBox="1"/>
          <p:nvPr/>
        </p:nvSpPr>
        <p:spPr>
          <a:xfrm>
            <a:off x="9271495" y="5720031"/>
            <a:ext cx="761816" cy="738664"/>
          </a:xfrm>
          <a:prstGeom prst="rect">
            <a:avLst/>
          </a:prstGeom>
          <a:solidFill>
            <a:schemeClr val="bg1"/>
          </a:solidFill>
        </p:spPr>
        <p:txBody>
          <a:bodyPr wrap="square" rtlCol="0">
            <a:spAutoFit/>
          </a:bodyPr>
          <a:lstStyle>
            <a:defPPr>
              <a:defRPr lang="en-US"/>
            </a:defPPr>
            <a:lvl1pPr algn="ctr">
              <a:defRPr sz="1200"/>
            </a:lvl1pPr>
          </a:lstStyle>
          <a:p>
            <a:r>
              <a:rPr lang="en-US" sz="1400" dirty="0"/>
              <a:t>HTTP/</a:t>
            </a:r>
          </a:p>
          <a:p>
            <a:r>
              <a:rPr lang="en-US" sz="1400" dirty="0"/>
              <a:t>HTTPS</a:t>
            </a:r>
          </a:p>
          <a:p>
            <a:r>
              <a:rPr lang="en-US" sz="1400" dirty="0"/>
              <a:t>(TCP/IP)</a:t>
            </a:r>
          </a:p>
        </p:txBody>
      </p:sp>
      <p:sp>
        <p:nvSpPr>
          <p:cNvPr id="33" name="Rectangle 32">
            <a:extLst>
              <a:ext uri="{FF2B5EF4-FFF2-40B4-BE49-F238E27FC236}">
                <a16:creationId xmlns:a16="http://schemas.microsoft.com/office/drawing/2014/main" id="{A3CFB7DD-21D1-4ACB-8344-82A233FD0D8C}"/>
              </a:ext>
            </a:extLst>
          </p:cNvPr>
          <p:cNvSpPr/>
          <p:nvPr/>
        </p:nvSpPr>
        <p:spPr>
          <a:xfrm>
            <a:off x="787940" y="5014669"/>
            <a:ext cx="840563" cy="116694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SDO Assets</a:t>
            </a:r>
          </a:p>
        </p:txBody>
      </p:sp>
      <p:cxnSp>
        <p:nvCxnSpPr>
          <p:cNvPr id="34" name="Elbow Connector 20">
            <a:extLst>
              <a:ext uri="{FF2B5EF4-FFF2-40B4-BE49-F238E27FC236}">
                <a16:creationId xmlns:a16="http://schemas.microsoft.com/office/drawing/2014/main" id="{14EC691F-06F8-40BF-9046-7384E5D9CF56}"/>
              </a:ext>
            </a:extLst>
          </p:cNvPr>
          <p:cNvCxnSpPr>
            <a:stCxn id="26" idx="2"/>
            <a:endCxn id="33" idx="2"/>
          </p:cNvCxnSpPr>
          <p:nvPr/>
        </p:nvCxnSpPr>
        <p:spPr>
          <a:xfrm rot="5400000" flipH="1">
            <a:off x="2022789" y="5367051"/>
            <a:ext cx="7573" cy="1636708"/>
          </a:xfrm>
          <a:prstGeom prst="bentConnector3">
            <a:avLst>
              <a:gd name="adj1" fmla="val -3018619"/>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8E2488-4110-4AB5-A51A-08A88DBB3680}"/>
              </a:ext>
            </a:extLst>
          </p:cNvPr>
          <p:cNvSpPr txBox="1"/>
          <p:nvPr/>
        </p:nvSpPr>
        <p:spPr>
          <a:xfrm>
            <a:off x="333939" y="3082322"/>
            <a:ext cx="2878160" cy="338554"/>
          </a:xfrm>
          <a:prstGeom prst="rect">
            <a:avLst/>
          </a:prstGeom>
          <a:noFill/>
        </p:spPr>
        <p:txBody>
          <a:bodyPr wrap="none" rtlCol="0">
            <a:spAutoFit/>
          </a:bodyPr>
          <a:lstStyle/>
          <a:p>
            <a:r>
              <a:rPr lang="en-US" sz="1600" dirty="0"/>
              <a:t>(a) SDO Device with IP capability</a:t>
            </a:r>
          </a:p>
        </p:txBody>
      </p:sp>
      <p:sp>
        <p:nvSpPr>
          <p:cNvPr id="36" name="TextBox 35">
            <a:extLst>
              <a:ext uri="{FF2B5EF4-FFF2-40B4-BE49-F238E27FC236}">
                <a16:creationId xmlns:a16="http://schemas.microsoft.com/office/drawing/2014/main" id="{BFD6217C-2125-4573-A03C-B8C4D03FEF0F}"/>
              </a:ext>
            </a:extLst>
          </p:cNvPr>
          <p:cNvSpPr txBox="1"/>
          <p:nvPr/>
        </p:nvSpPr>
        <p:spPr>
          <a:xfrm>
            <a:off x="244294" y="4183479"/>
            <a:ext cx="3173113" cy="338554"/>
          </a:xfrm>
          <a:prstGeom prst="rect">
            <a:avLst/>
          </a:prstGeom>
          <a:noFill/>
        </p:spPr>
        <p:txBody>
          <a:bodyPr wrap="none" rtlCol="0">
            <a:spAutoFit/>
          </a:bodyPr>
          <a:lstStyle/>
          <a:p>
            <a:r>
              <a:rPr lang="en-US" sz="1600" dirty="0"/>
              <a:t>(b) SDO Device without IP capability</a:t>
            </a:r>
          </a:p>
        </p:txBody>
      </p:sp>
      <p:sp>
        <p:nvSpPr>
          <p:cNvPr id="37" name="Rectangle 36">
            <a:extLst>
              <a:ext uri="{FF2B5EF4-FFF2-40B4-BE49-F238E27FC236}">
                <a16:creationId xmlns:a16="http://schemas.microsoft.com/office/drawing/2014/main" id="{A076611B-9B8F-4943-876D-9D887EC3A008}"/>
              </a:ext>
            </a:extLst>
          </p:cNvPr>
          <p:cNvSpPr/>
          <p:nvPr/>
        </p:nvSpPr>
        <p:spPr>
          <a:xfrm>
            <a:off x="6989580" y="3985070"/>
            <a:ext cx="2426795" cy="392897"/>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SDO Rendezvous Service</a:t>
            </a:r>
          </a:p>
        </p:txBody>
      </p:sp>
      <p:cxnSp>
        <p:nvCxnSpPr>
          <p:cNvPr id="38" name="Elbow Connector 42">
            <a:extLst>
              <a:ext uri="{FF2B5EF4-FFF2-40B4-BE49-F238E27FC236}">
                <a16:creationId xmlns:a16="http://schemas.microsoft.com/office/drawing/2014/main" id="{B6B85F2B-1674-4333-B2C4-A565CF8E6F2C}"/>
              </a:ext>
            </a:extLst>
          </p:cNvPr>
          <p:cNvCxnSpPr>
            <a:stCxn id="37" idx="3"/>
          </p:cNvCxnSpPr>
          <p:nvPr/>
        </p:nvCxnSpPr>
        <p:spPr>
          <a:xfrm>
            <a:off x="9416375" y="4181519"/>
            <a:ext cx="581078" cy="196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33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83C1ACD-DAD4-4C3D-9FB3-EC359F297F1A}"/>
              </a:ext>
            </a:extLst>
          </p:cNvPr>
          <p:cNvCxnSpPr/>
          <p:nvPr/>
        </p:nvCxnSpPr>
        <p:spPr>
          <a:xfrm>
            <a:off x="10464801"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3F72945-3218-4AF5-BE12-C512A72F56DA}"/>
              </a:ext>
            </a:extLst>
          </p:cNvPr>
          <p:cNvSpPr txBox="1"/>
          <p:nvPr/>
        </p:nvSpPr>
        <p:spPr>
          <a:xfrm>
            <a:off x="505262" y="291068"/>
            <a:ext cx="1265539" cy="369332"/>
          </a:xfrm>
          <a:prstGeom prst="rect">
            <a:avLst/>
          </a:prstGeom>
          <a:noFill/>
        </p:spPr>
        <p:txBody>
          <a:bodyPr wrap="none" rtlCol="0">
            <a:spAutoFit/>
          </a:bodyPr>
          <a:lstStyle/>
          <a:p>
            <a:pPr algn="ctr"/>
            <a:r>
              <a:rPr lang="en-US" dirty="0"/>
              <a:t>SDO Device</a:t>
            </a:r>
          </a:p>
        </p:txBody>
      </p:sp>
      <p:sp>
        <p:nvSpPr>
          <p:cNvPr id="6" name="TextBox 5">
            <a:extLst>
              <a:ext uri="{FF2B5EF4-FFF2-40B4-BE49-F238E27FC236}">
                <a16:creationId xmlns:a16="http://schemas.microsoft.com/office/drawing/2014/main" id="{15747662-EDF1-482E-AB7A-70B2DB4B5371}"/>
              </a:ext>
            </a:extLst>
          </p:cNvPr>
          <p:cNvSpPr txBox="1"/>
          <p:nvPr/>
        </p:nvSpPr>
        <p:spPr>
          <a:xfrm>
            <a:off x="6304936" y="291068"/>
            <a:ext cx="1312090" cy="369332"/>
          </a:xfrm>
          <a:prstGeom prst="rect">
            <a:avLst/>
          </a:prstGeom>
          <a:noFill/>
        </p:spPr>
        <p:txBody>
          <a:bodyPr wrap="none" rtlCol="0">
            <a:spAutoFit/>
          </a:bodyPr>
          <a:lstStyle/>
          <a:p>
            <a:pPr algn="ctr"/>
            <a:r>
              <a:rPr lang="en-US" dirty="0"/>
              <a:t>SDO Service</a:t>
            </a:r>
          </a:p>
        </p:txBody>
      </p:sp>
      <p:sp>
        <p:nvSpPr>
          <p:cNvPr id="7" name="TextBox 6">
            <a:extLst>
              <a:ext uri="{FF2B5EF4-FFF2-40B4-BE49-F238E27FC236}">
                <a16:creationId xmlns:a16="http://schemas.microsoft.com/office/drawing/2014/main" id="{0CFAE800-CA42-4246-846E-B3DA0013A2BF}"/>
              </a:ext>
            </a:extLst>
          </p:cNvPr>
          <p:cNvSpPr txBox="1"/>
          <p:nvPr/>
        </p:nvSpPr>
        <p:spPr>
          <a:xfrm>
            <a:off x="9828249" y="291068"/>
            <a:ext cx="1273105" cy="369332"/>
          </a:xfrm>
          <a:prstGeom prst="rect">
            <a:avLst/>
          </a:prstGeom>
          <a:noFill/>
        </p:spPr>
        <p:txBody>
          <a:bodyPr wrap="none" rtlCol="0">
            <a:spAutoFit/>
          </a:bodyPr>
          <a:lstStyle/>
          <a:p>
            <a:pPr algn="ctr"/>
            <a:r>
              <a:rPr lang="en-US" dirty="0"/>
              <a:t>SDO Owner</a:t>
            </a:r>
          </a:p>
        </p:txBody>
      </p:sp>
      <p:cxnSp>
        <p:nvCxnSpPr>
          <p:cNvPr id="2" name="Straight Connector 1">
            <a:extLst>
              <a:ext uri="{FF2B5EF4-FFF2-40B4-BE49-F238E27FC236}">
                <a16:creationId xmlns:a16="http://schemas.microsoft.com/office/drawing/2014/main" id="{1BDA84A8-3158-4462-802B-8B86A82BE799}"/>
              </a:ext>
            </a:extLst>
          </p:cNvPr>
          <p:cNvCxnSpPr/>
          <p:nvPr/>
        </p:nvCxnSpPr>
        <p:spPr>
          <a:xfrm>
            <a:off x="1138030"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384C555-C88A-4B19-B219-199F4F56F213}"/>
              </a:ext>
            </a:extLst>
          </p:cNvPr>
          <p:cNvCxnSpPr/>
          <p:nvPr/>
        </p:nvCxnSpPr>
        <p:spPr>
          <a:xfrm>
            <a:off x="6951172"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B1CA46-761F-468D-95D6-C48E79EB7104}"/>
              </a:ext>
            </a:extLst>
          </p:cNvPr>
          <p:cNvSpPr txBox="1"/>
          <p:nvPr/>
        </p:nvSpPr>
        <p:spPr>
          <a:xfrm>
            <a:off x="1770799" y="5049027"/>
            <a:ext cx="4731811" cy="1569660"/>
          </a:xfrm>
          <a:prstGeom prst="rect">
            <a:avLst/>
          </a:prstGeom>
          <a:noFill/>
        </p:spPr>
        <p:txBody>
          <a:bodyPr wrap="square" rtlCol="0">
            <a:spAutoFit/>
          </a:bodyPr>
          <a:lstStyle/>
          <a:p>
            <a:r>
              <a:rPr lang="en-US" sz="1600" u="sng" dirty="0"/>
              <a:t>After TO1 Protocol</a:t>
            </a:r>
            <a:r>
              <a:rPr lang="en-US" sz="1600" dirty="0"/>
              <a:t>:</a:t>
            </a:r>
          </a:p>
          <a:p>
            <a:r>
              <a:rPr lang="en-US" sz="1600" dirty="0"/>
              <a:t>SDO Device has Rendezvous Blob that identifies the purported Owner for this Device.  SDO Device cannot yet verify the signature on the blob, but goes ahead and connects to the address given in the blob for the TO2 protocol.</a:t>
            </a:r>
          </a:p>
        </p:txBody>
      </p:sp>
      <p:grpSp>
        <p:nvGrpSpPr>
          <p:cNvPr id="20" name="Group 19">
            <a:extLst>
              <a:ext uri="{FF2B5EF4-FFF2-40B4-BE49-F238E27FC236}">
                <a16:creationId xmlns:a16="http://schemas.microsoft.com/office/drawing/2014/main" id="{0D9933B8-57B5-4D05-A15F-9668336ABFE2}"/>
              </a:ext>
            </a:extLst>
          </p:cNvPr>
          <p:cNvGrpSpPr/>
          <p:nvPr/>
        </p:nvGrpSpPr>
        <p:grpSpPr>
          <a:xfrm>
            <a:off x="1138030" y="1078725"/>
            <a:ext cx="5832611" cy="3864285"/>
            <a:chOff x="1138030" y="1078726"/>
            <a:chExt cx="5832611" cy="3609776"/>
          </a:xfrm>
        </p:grpSpPr>
        <p:cxnSp>
          <p:nvCxnSpPr>
            <p:cNvPr id="8" name="Straight Arrow Connector 7">
              <a:extLst>
                <a:ext uri="{FF2B5EF4-FFF2-40B4-BE49-F238E27FC236}">
                  <a16:creationId xmlns:a16="http://schemas.microsoft.com/office/drawing/2014/main" id="{3FF7B83D-C0D6-4159-A397-1FD15288AC12}"/>
                </a:ext>
              </a:extLst>
            </p:cNvPr>
            <p:cNvCxnSpPr/>
            <p:nvPr/>
          </p:nvCxnSpPr>
          <p:spPr>
            <a:xfrm flipH="1">
              <a:off x="1157499" y="1887367"/>
              <a:ext cx="58131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11">
              <a:extLst>
                <a:ext uri="{FF2B5EF4-FFF2-40B4-BE49-F238E27FC236}">
                  <a16:creationId xmlns:a16="http://schemas.microsoft.com/office/drawing/2014/main" id="{D3FE9073-56D3-4A8D-9A39-DCBBB5C9D958}"/>
                </a:ext>
              </a:extLst>
            </p:cNvPr>
            <p:cNvSpPr/>
            <p:nvPr/>
          </p:nvSpPr>
          <p:spPr>
            <a:xfrm>
              <a:off x="1789207" y="1666874"/>
              <a:ext cx="4713406" cy="4409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TO1.HelloMPAck</a:t>
              </a:r>
            </a:p>
            <a:p>
              <a:r>
                <a:rPr lang="en-US" sz="1600" dirty="0">
                  <a:solidFill>
                    <a:schemeClr val="tx2">
                      <a:lumMod val="75000"/>
                    </a:schemeClr>
                  </a:solidFill>
                </a:rPr>
                <a:t>Nonce + EPID Info B (SIGRL)</a:t>
              </a:r>
            </a:p>
          </p:txBody>
        </p:sp>
        <p:cxnSp>
          <p:nvCxnSpPr>
            <p:cNvPr id="10" name="Straight Arrow Connector 9">
              <a:extLst>
                <a:ext uri="{FF2B5EF4-FFF2-40B4-BE49-F238E27FC236}">
                  <a16:creationId xmlns:a16="http://schemas.microsoft.com/office/drawing/2014/main" id="{BBA4FB4C-6DDB-4907-A297-7AA5BDBC93FF}"/>
                </a:ext>
              </a:extLst>
            </p:cNvPr>
            <p:cNvCxnSpPr/>
            <p:nvPr/>
          </p:nvCxnSpPr>
          <p:spPr>
            <a:xfrm>
              <a:off x="1157499" y="1299219"/>
              <a:ext cx="58131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3">
              <a:extLst>
                <a:ext uri="{FF2B5EF4-FFF2-40B4-BE49-F238E27FC236}">
                  <a16:creationId xmlns:a16="http://schemas.microsoft.com/office/drawing/2014/main" id="{CF1D5852-A1FA-4BB5-9D57-D9B5692FE115}"/>
                </a:ext>
              </a:extLst>
            </p:cNvPr>
            <p:cNvSpPr/>
            <p:nvPr/>
          </p:nvSpPr>
          <p:spPr>
            <a:xfrm>
              <a:off x="1789207" y="1078726"/>
              <a:ext cx="4713406" cy="4409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TO1.HelloMP</a:t>
              </a:r>
            </a:p>
            <a:p>
              <a:r>
                <a:rPr lang="en-US" sz="1600" dirty="0">
                  <a:solidFill>
                    <a:schemeClr val="tx2">
                      <a:lumMod val="75000"/>
                    </a:schemeClr>
                  </a:solidFill>
                </a:rPr>
                <a:t>GUID + EPID Info A (group ID)</a:t>
              </a:r>
            </a:p>
          </p:txBody>
        </p:sp>
        <p:cxnSp>
          <p:nvCxnSpPr>
            <p:cNvPr id="12" name="Straight Arrow Connector 11">
              <a:extLst>
                <a:ext uri="{FF2B5EF4-FFF2-40B4-BE49-F238E27FC236}">
                  <a16:creationId xmlns:a16="http://schemas.microsoft.com/office/drawing/2014/main" id="{0D935530-00BC-4EE2-81DA-2921713E1341}"/>
                </a:ext>
              </a:extLst>
            </p:cNvPr>
            <p:cNvCxnSpPr/>
            <p:nvPr/>
          </p:nvCxnSpPr>
          <p:spPr>
            <a:xfrm>
              <a:off x="1138030" y="3014064"/>
              <a:ext cx="58131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5">
              <a:extLst>
                <a:ext uri="{FF2B5EF4-FFF2-40B4-BE49-F238E27FC236}">
                  <a16:creationId xmlns:a16="http://schemas.microsoft.com/office/drawing/2014/main" id="{B6597FFF-9A74-4C07-A7F8-6B72E577300A}"/>
                </a:ext>
              </a:extLst>
            </p:cNvPr>
            <p:cNvSpPr/>
            <p:nvPr/>
          </p:nvSpPr>
          <p:spPr>
            <a:xfrm>
              <a:off x="1789206" y="2255023"/>
              <a:ext cx="4713406" cy="15272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TO1.ProveToMP</a:t>
              </a:r>
            </a:p>
            <a:p>
              <a:r>
                <a:rPr lang="en-US" sz="1600" dirty="0">
                  <a:solidFill>
                    <a:schemeClr val="tx2">
                      <a:lumMod val="75000"/>
                    </a:schemeClr>
                  </a:solidFill>
                </a:rPr>
                <a:t>Sign[EPID](</a:t>
              </a:r>
            </a:p>
            <a:p>
              <a:r>
                <a:rPr lang="en-US" sz="1600" dirty="0">
                  <a:solidFill>
                    <a:schemeClr val="tx2">
                      <a:lumMod val="75000"/>
                    </a:schemeClr>
                  </a:solidFill>
                </a:rPr>
                <a:t>    Application ID,</a:t>
              </a:r>
            </a:p>
            <a:p>
              <a:r>
                <a:rPr lang="en-US" sz="1600" dirty="0">
                  <a:solidFill>
                    <a:schemeClr val="tx2">
                      <a:lumMod val="75000"/>
                    </a:schemeClr>
                  </a:solidFill>
                </a:rPr>
                <a:t>    Nonce from TO1.HelloMPAck</a:t>
              </a:r>
            </a:p>
            <a:p>
              <a:r>
                <a:rPr lang="en-US" sz="1600" dirty="0">
                  <a:solidFill>
                    <a:schemeClr val="tx2">
                      <a:lumMod val="75000"/>
                    </a:schemeClr>
                  </a:solidFill>
                </a:rPr>
                <a:t>    GUID</a:t>
              </a:r>
            </a:p>
            <a:p>
              <a:r>
                <a:rPr lang="en-US" sz="1600" dirty="0">
                  <a:solidFill>
                    <a:schemeClr val="tx2">
                      <a:lumMod val="75000"/>
                    </a:schemeClr>
                  </a:solidFill>
                </a:rPr>
                <a:t>    </a:t>
              </a:r>
              <a:r>
                <a:rPr lang="en-US" sz="1600" i="1" dirty="0" err="1">
                  <a:solidFill>
                    <a:schemeClr val="tx2">
                      <a:lumMod val="75000"/>
                    </a:schemeClr>
                  </a:solidFill>
                </a:rPr>
                <a:t>epk</a:t>
              </a:r>
              <a:r>
                <a:rPr lang="en-US" sz="1600" dirty="0">
                  <a:solidFill>
                    <a:schemeClr val="tx2">
                      <a:lumMod val="75000"/>
                    </a:schemeClr>
                  </a:solidFill>
                </a:rPr>
                <a:t>  )</a:t>
              </a:r>
            </a:p>
          </p:txBody>
        </p:sp>
        <p:cxnSp>
          <p:nvCxnSpPr>
            <p:cNvPr id="15" name="Straight Arrow Connector 14">
              <a:extLst>
                <a:ext uri="{FF2B5EF4-FFF2-40B4-BE49-F238E27FC236}">
                  <a16:creationId xmlns:a16="http://schemas.microsoft.com/office/drawing/2014/main" id="{5EA39468-B9D7-4DD4-BC54-B2FE13934F34}"/>
                </a:ext>
              </a:extLst>
            </p:cNvPr>
            <p:cNvCxnSpPr/>
            <p:nvPr/>
          </p:nvCxnSpPr>
          <p:spPr>
            <a:xfrm flipH="1">
              <a:off x="1138030" y="4347065"/>
              <a:ext cx="58131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7">
              <a:extLst>
                <a:ext uri="{FF2B5EF4-FFF2-40B4-BE49-F238E27FC236}">
                  <a16:creationId xmlns:a16="http://schemas.microsoft.com/office/drawing/2014/main" id="{2CFA916F-7A6E-4057-851F-28F17C35E1A1}"/>
                </a:ext>
              </a:extLst>
            </p:cNvPr>
            <p:cNvSpPr/>
            <p:nvPr/>
          </p:nvSpPr>
          <p:spPr>
            <a:xfrm>
              <a:off x="1789207" y="3970141"/>
              <a:ext cx="4713406" cy="71836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TO1.MPRedirct</a:t>
              </a:r>
            </a:p>
            <a:p>
              <a:r>
                <a:rPr lang="en-US" sz="1600" dirty="0">
                  <a:solidFill>
                    <a:schemeClr val="tx2">
                      <a:lumMod val="75000"/>
                    </a:schemeClr>
                  </a:solidFill>
                </a:rPr>
                <a:t>Redirect Blob (from TO0.OwnerSign.to1d) associated with this GUD.</a:t>
              </a:r>
            </a:p>
          </p:txBody>
        </p:sp>
      </p:grpSp>
      <p:sp>
        <p:nvSpPr>
          <p:cNvPr id="17" name="TextBox 16">
            <a:extLst>
              <a:ext uri="{FF2B5EF4-FFF2-40B4-BE49-F238E27FC236}">
                <a16:creationId xmlns:a16="http://schemas.microsoft.com/office/drawing/2014/main" id="{049F9D0B-E280-4C8D-B69B-557CFC1E5363}"/>
              </a:ext>
            </a:extLst>
          </p:cNvPr>
          <p:cNvSpPr txBox="1"/>
          <p:nvPr/>
        </p:nvSpPr>
        <p:spPr>
          <a:xfrm>
            <a:off x="3491947" y="202508"/>
            <a:ext cx="1419363" cy="369332"/>
          </a:xfrm>
          <a:prstGeom prst="rect">
            <a:avLst/>
          </a:prstGeom>
          <a:noFill/>
        </p:spPr>
        <p:txBody>
          <a:bodyPr wrap="none" rtlCol="0">
            <a:spAutoFit/>
          </a:bodyPr>
          <a:lstStyle/>
          <a:p>
            <a:r>
              <a:rPr lang="en-US" b="1" u="sng" dirty="0"/>
              <a:t>TO1 Protocol</a:t>
            </a:r>
          </a:p>
        </p:txBody>
      </p:sp>
    </p:spTree>
    <p:extLst>
      <p:ext uri="{BB962C8B-B14F-4D97-AF65-F5344CB8AC3E}">
        <p14:creationId xmlns:p14="http://schemas.microsoft.com/office/powerpoint/2010/main" val="64942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30">
            <a:extLst>
              <a:ext uri="{FF2B5EF4-FFF2-40B4-BE49-F238E27FC236}">
                <a16:creationId xmlns:a16="http://schemas.microsoft.com/office/drawing/2014/main" id="{D0D48517-4735-4FF9-BCA5-9498158479B2}"/>
              </a:ext>
            </a:extLst>
          </p:cNvPr>
          <p:cNvSpPr/>
          <p:nvPr/>
        </p:nvSpPr>
        <p:spPr>
          <a:xfrm>
            <a:off x="3512180" y="145690"/>
            <a:ext cx="3670487" cy="6663269"/>
          </a:xfrm>
          <a:custGeom>
            <a:avLst/>
            <a:gdLst>
              <a:gd name="connsiteX0" fmla="*/ 30314 w 6159265"/>
              <a:gd name="connsiteY0" fmla="*/ 6435576 h 6757803"/>
              <a:gd name="connsiteX1" fmla="*/ 438087 w 6159265"/>
              <a:gd name="connsiteY1" fmla="*/ 6657998 h 6757803"/>
              <a:gd name="connsiteX2" fmla="*/ 3082433 w 6159265"/>
              <a:gd name="connsiteY2" fmla="*/ 5014549 h 6757803"/>
              <a:gd name="connsiteX3" fmla="*/ 3551989 w 6159265"/>
              <a:gd name="connsiteY3" fmla="*/ 516690 h 6757803"/>
              <a:gd name="connsiteX4" fmla="*/ 5689708 w 6159265"/>
              <a:gd name="connsiteY4" fmla="*/ 108917 h 6757803"/>
              <a:gd name="connsiteX5" fmla="*/ 6159265 w 6159265"/>
              <a:gd name="connsiteY5" fmla="*/ 615544 h 6757803"/>
              <a:gd name="connsiteX0" fmla="*/ 30314 w 6159265"/>
              <a:gd name="connsiteY0" fmla="*/ 6225000 h 6547227"/>
              <a:gd name="connsiteX1" fmla="*/ 438087 w 6159265"/>
              <a:gd name="connsiteY1" fmla="*/ 6447422 h 6547227"/>
              <a:gd name="connsiteX2" fmla="*/ 3082433 w 6159265"/>
              <a:gd name="connsiteY2" fmla="*/ 4803973 h 6547227"/>
              <a:gd name="connsiteX3" fmla="*/ 3551989 w 6159265"/>
              <a:gd name="connsiteY3" fmla="*/ 306114 h 6547227"/>
              <a:gd name="connsiteX4" fmla="*/ 6159265 w 6159265"/>
              <a:gd name="connsiteY4" fmla="*/ 404968 h 6547227"/>
              <a:gd name="connsiteX0" fmla="*/ 30314 w 6159265"/>
              <a:gd name="connsiteY0" fmla="*/ 6352774 h 6675001"/>
              <a:gd name="connsiteX1" fmla="*/ 438087 w 6159265"/>
              <a:gd name="connsiteY1" fmla="*/ 6575196 h 6675001"/>
              <a:gd name="connsiteX2" fmla="*/ 3082433 w 6159265"/>
              <a:gd name="connsiteY2" fmla="*/ 4931747 h 6675001"/>
              <a:gd name="connsiteX3" fmla="*/ 3613773 w 6159265"/>
              <a:gd name="connsiteY3" fmla="*/ 273250 h 6675001"/>
              <a:gd name="connsiteX4" fmla="*/ 6159265 w 6159265"/>
              <a:gd name="connsiteY4" fmla="*/ 532742 h 6675001"/>
              <a:gd name="connsiteX0" fmla="*/ 30314 w 6159494"/>
              <a:gd name="connsiteY0" fmla="*/ 6439965 h 6762192"/>
              <a:gd name="connsiteX1" fmla="*/ 438087 w 6159494"/>
              <a:gd name="connsiteY1" fmla="*/ 6662387 h 6762192"/>
              <a:gd name="connsiteX2" fmla="*/ 3082433 w 6159494"/>
              <a:gd name="connsiteY2" fmla="*/ 5018938 h 6762192"/>
              <a:gd name="connsiteX3" fmla="*/ 3613773 w 6159494"/>
              <a:gd name="connsiteY3" fmla="*/ 360441 h 6762192"/>
              <a:gd name="connsiteX4" fmla="*/ 6159265 w 6159494"/>
              <a:gd name="connsiteY4" fmla="*/ 619933 h 6762192"/>
              <a:gd name="connsiteX0" fmla="*/ 30314 w 6159494"/>
              <a:gd name="connsiteY0" fmla="*/ 6439965 h 6762192"/>
              <a:gd name="connsiteX1" fmla="*/ 438087 w 6159494"/>
              <a:gd name="connsiteY1" fmla="*/ 6662387 h 6762192"/>
              <a:gd name="connsiteX2" fmla="*/ 3082433 w 6159494"/>
              <a:gd name="connsiteY2" fmla="*/ 5018938 h 6762192"/>
              <a:gd name="connsiteX3" fmla="*/ 3613773 w 6159494"/>
              <a:gd name="connsiteY3" fmla="*/ 360441 h 6762192"/>
              <a:gd name="connsiteX4" fmla="*/ 6159265 w 6159494"/>
              <a:gd name="connsiteY4" fmla="*/ 619933 h 6762192"/>
              <a:gd name="connsiteX0" fmla="*/ 37987 w 6167163"/>
              <a:gd name="connsiteY0" fmla="*/ 6479208 h 6762550"/>
              <a:gd name="connsiteX1" fmla="*/ 445760 w 6167163"/>
              <a:gd name="connsiteY1" fmla="*/ 6701630 h 6762550"/>
              <a:gd name="connsiteX2" fmla="*/ 3312527 w 6167163"/>
              <a:gd name="connsiteY2" fmla="*/ 5589522 h 6762550"/>
              <a:gd name="connsiteX3" fmla="*/ 3621446 w 6167163"/>
              <a:gd name="connsiteY3" fmla="*/ 399684 h 6762550"/>
              <a:gd name="connsiteX4" fmla="*/ 6166938 w 6167163"/>
              <a:gd name="connsiteY4" fmla="*/ 659176 h 6762550"/>
              <a:gd name="connsiteX0" fmla="*/ 1130 w 6130306"/>
              <a:gd name="connsiteY0" fmla="*/ 6479208 h 6772559"/>
              <a:gd name="connsiteX1" fmla="*/ 2151206 w 6130306"/>
              <a:gd name="connsiteY1" fmla="*/ 6713987 h 6772559"/>
              <a:gd name="connsiteX2" fmla="*/ 3275670 w 6130306"/>
              <a:gd name="connsiteY2" fmla="*/ 5589522 h 6772559"/>
              <a:gd name="connsiteX3" fmla="*/ 3584589 w 6130306"/>
              <a:gd name="connsiteY3" fmla="*/ 399684 h 6772559"/>
              <a:gd name="connsiteX4" fmla="*/ 6130081 w 6130306"/>
              <a:gd name="connsiteY4" fmla="*/ 659176 h 6772559"/>
              <a:gd name="connsiteX0" fmla="*/ 1130 w 6130306"/>
              <a:gd name="connsiteY0" fmla="*/ 6479208 h 6772559"/>
              <a:gd name="connsiteX1" fmla="*/ 2151206 w 6130306"/>
              <a:gd name="connsiteY1" fmla="*/ 6713987 h 6772559"/>
              <a:gd name="connsiteX2" fmla="*/ 3275670 w 6130306"/>
              <a:gd name="connsiteY2" fmla="*/ 5589522 h 6772559"/>
              <a:gd name="connsiteX3" fmla="*/ 3584589 w 6130306"/>
              <a:gd name="connsiteY3" fmla="*/ 399684 h 6772559"/>
              <a:gd name="connsiteX4" fmla="*/ 6130081 w 6130306"/>
              <a:gd name="connsiteY4" fmla="*/ 659176 h 6772559"/>
              <a:gd name="connsiteX0" fmla="*/ 1 w 6129177"/>
              <a:gd name="connsiteY0" fmla="*/ 6479208 h 6786557"/>
              <a:gd name="connsiteX1" fmla="*/ 2150077 w 6129177"/>
              <a:gd name="connsiteY1" fmla="*/ 6713987 h 6786557"/>
              <a:gd name="connsiteX2" fmla="*/ 3274541 w 6129177"/>
              <a:gd name="connsiteY2" fmla="*/ 5589522 h 6786557"/>
              <a:gd name="connsiteX3" fmla="*/ 3583460 w 6129177"/>
              <a:gd name="connsiteY3" fmla="*/ 399684 h 6786557"/>
              <a:gd name="connsiteX4" fmla="*/ 6128952 w 6129177"/>
              <a:gd name="connsiteY4" fmla="*/ 659176 h 6786557"/>
              <a:gd name="connsiteX0" fmla="*/ 1 w 6129178"/>
              <a:gd name="connsiteY0" fmla="*/ 6479208 h 6786557"/>
              <a:gd name="connsiteX1" fmla="*/ 2150077 w 6129178"/>
              <a:gd name="connsiteY1" fmla="*/ 6713987 h 6786557"/>
              <a:gd name="connsiteX2" fmla="*/ 3262184 w 6129178"/>
              <a:gd name="connsiteY2" fmla="*/ 5589522 h 6786557"/>
              <a:gd name="connsiteX3" fmla="*/ 3583460 w 6129178"/>
              <a:gd name="connsiteY3" fmla="*/ 399684 h 6786557"/>
              <a:gd name="connsiteX4" fmla="*/ 6128952 w 6129178"/>
              <a:gd name="connsiteY4" fmla="*/ 659176 h 6786557"/>
              <a:gd name="connsiteX0" fmla="*/ 1 w 6129178"/>
              <a:gd name="connsiteY0" fmla="*/ 6479208 h 7170964"/>
              <a:gd name="connsiteX1" fmla="*/ 2150077 w 6129178"/>
              <a:gd name="connsiteY1" fmla="*/ 6713987 h 7170964"/>
              <a:gd name="connsiteX2" fmla="*/ 3583460 w 6129178"/>
              <a:gd name="connsiteY2" fmla="*/ 399684 h 7170964"/>
              <a:gd name="connsiteX3" fmla="*/ 6128952 w 6129178"/>
              <a:gd name="connsiteY3" fmla="*/ 659176 h 7170964"/>
              <a:gd name="connsiteX0" fmla="*/ 1 w 6129180"/>
              <a:gd name="connsiteY0" fmla="*/ 6507513 h 6754884"/>
              <a:gd name="connsiteX1" fmla="*/ 3138618 w 6129180"/>
              <a:gd name="connsiteY1" fmla="*/ 6000887 h 6754884"/>
              <a:gd name="connsiteX2" fmla="*/ 3583460 w 6129180"/>
              <a:gd name="connsiteY2" fmla="*/ 427989 h 6754884"/>
              <a:gd name="connsiteX3" fmla="*/ 6128952 w 6129180"/>
              <a:gd name="connsiteY3" fmla="*/ 687481 h 6754884"/>
              <a:gd name="connsiteX0" fmla="*/ 1 w 6129180"/>
              <a:gd name="connsiteY0" fmla="*/ 6507513 h 6709533"/>
              <a:gd name="connsiteX1" fmla="*/ 3138618 w 6129180"/>
              <a:gd name="connsiteY1" fmla="*/ 6000887 h 6709533"/>
              <a:gd name="connsiteX2" fmla="*/ 3583460 w 6129180"/>
              <a:gd name="connsiteY2" fmla="*/ 427989 h 6709533"/>
              <a:gd name="connsiteX3" fmla="*/ 6128952 w 6129180"/>
              <a:gd name="connsiteY3" fmla="*/ 687481 h 6709533"/>
              <a:gd name="connsiteX0" fmla="*/ 1 w 6129180"/>
              <a:gd name="connsiteY0" fmla="*/ 6520298 h 6792675"/>
              <a:gd name="connsiteX1" fmla="*/ 3126261 w 6129180"/>
              <a:gd name="connsiteY1" fmla="*/ 6186666 h 6792675"/>
              <a:gd name="connsiteX2" fmla="*/ 3583460 w 6129180"/>
              <a:gd name="connsiteY2" fmla="*/ 440774 h 6792675"/>
              <a:gd name="connsiteX3" fmla="*/ 6128952 w 6129180"/>
              <a:gd name="connsiteY3" fmla="*/ 700266 h 6792675"/>
              <a:gd name="connsiteX0" fmla="*/ 1 w 6129174"/>
              <a:gd name="connsiteY0" fmla="*/ 6331597 h 6640904"/>
              <a:gd name="connsiteX1" fmla="*/ 3126261 w 6129174"/>
              <a:gd name="connsiteY1" fmla="*/ 5997965 h 6640904"/>
              <a:gd name="connsiteX2" fmla="*/ 3521677 w 6129174"/>
              <a:gd name="connsiteY2" fmla="*/ 536279 h 6640904"/>
              <a:gd name="connsiteX3" fmla="*/ 6128952 w 6129174"/>
              <a:gd name="connsiteY3" fmla="*/ 511565 h 6640904"/>
              <a:gd name="connsiteX0" fmla="*/ 1 w 6129149"/>
              <a:gd name="connsiteY0" fmla="*/ 6290425 h 6599732"/>
              <a:gd name="connsiteX1" fmla="*/ 3126261 w 6129149"/>
              <a:gd name="connsiteY1" fmla="*/ 5956793 h 6599732"/>
              <a:gd name="connsiteX2" fmla="*/ 3521677 w 6129149"/>
              <a:gd name="connsiteY2" fmla="*/ 495107 h 6599732"/>
              <a:gd name="connsiteX3" fmla="*/ 6128952 w 6129149"/>
              <a:gd name="connsiteY3" fmla="*/ 470393 h 6599732"/>
              <a:gd name="connsiteX0" fmla="*/ 1 w 6128952"/>
              <a:gd name="connsiteY0" fmla="*/ 6353962 h 6663269"/>
              <a:gd name="connsiteX1" fmla="*/ 3126261 w 6128952"/>
              <a:gd name="connsiteY1" fmla="*/ 6020330 h 6663269"/>
              <a:gd name="connsiteX2" fmla="*/ 3521677 w 6128952"/>
              <a:gd name="connsiteY2" fmla="*/ 558644 h 6663269"/>
              <a:gd name="connsiteX3" fmla="*/ 6128952 w 6128952"/>
              <a:gd name="connsiteY3" fmla="*/ 533930 h 6663269"/>
            </a:gdLst>
            <a:ahLst/>
            <a:cxnLst>
              <a:cxn ang="0">
                <a:pos x="connsiteX0" y="connsiteY0"/>
              </a:cxn>
              <a:cxn ang="0">
                <a:pos x="connsiteX1" y="connsiteY1"/>
              </a:cxn>
              <a:cxn ang="0">
                <a:pos x="connsiteX2" y="connsiteY2"/>
              </a:cxn>
              <a:cxn ang="0">
                <a:pos x="connsiteX3" y="connsiteY3"/>
              </a:cxn>
            </a:cxnLst>
            <a:rect l="l" t="t" r="r" b="b"/>
            <a:pathLst>
              <a:path w="6128952" h="6663269">
                <a:moveTo>
                  <a:pt x="1" y="6353962"/>
                </a:moveTo>
                <a:cubicBezTo>
                  <a:pt x="-1029" y="6657733"/>
                  <a:pt x="2539315" y="6986216"/>
                  <a:pt x="3126261" y="6020330"/>
                </a:cubicBezTo>
                <a:cubicBezTo>
                  <a:pt x="3713207" y="5054444"/>
                  <a:pt x="3293077" y="1374190"/>
                  <a:pt x="3521677" y="558644"/>
                </a:cubicBezTo>
                <a:cubicBezTo>
                  <a:pt x="3750277" y="-256902"/>
                  <a:pt x="6117111" y="-104502"/>
                  <a:pt x="6128952" y="533930"/>
                </a:cubicBezTo>
              </a:path>
            </a:pathLst>
          </a:custGeom>
          <a:noFill/>
          <a:ln w="38100">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EA46A665-D1F2-47C3-942D-35E1A705B12F}"/>
              </a:ext>
            </a:extLst>
          </p:cNvPr>
          <p:cNvCxnSpPr/>
          <p:nvPr/>
        </p:nvCxnSpPr>
        <p:spPr>
          <a:xfrm>
            <a:off x="1079193"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CD91D7E-4947-4D02-BBEF-30765074DB48}"/>
              </a:ext>
            </a:extLst>
          </p:cNvPr>
          <p:cNvCxnSpPr/>
          <p:nvPr/>
        </p:nvCxnSpPr>
        <p:spPr>
          <a:xfrm>
            <a:off x="4973156"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777BF9A-FCF6-4AF0-9CB3-A3E3B8322D45}"/>
              </a:ext>
            </a:extLst>
          </p:cNvPr>
          <p:cNvSpPr txBox="1"/>
          <p:nvPr/>
        </p:nvSpPr>
        <p:spPr>
          <a:xfrm>
            <a:off x="411331" y="291068"/>
            <a:ext cx="1335726" cy="369332"/>
          </a:xfrm>
          <a:prstGeom prst="rect">
            <a:avLst/>
          </a:prstGeom>
          <a:noFill/>
        </p:spPr>
        <p:txBody>
          <a:bodyPr wrap="none" rtlCol="0">
            <a:spAutoFit/>
          </a:bodyPr>
          <a:lstStyle/>
          <a:p>
            <a:pPr algn="ctr"/>
            <a:r>
              <a:rPr lang="en-US" dirty="0"/>
              <a:t>SDO Device</a:t>
            </a:r>
          </a:p>
        </p:txBody>
      </p:sp>
      <p:sp>
        <p:nvSpPr>
          <p:cNvPr id="6" name="TextBox 5">
            <a:extLst>
              <a:ext uri="{FF2B5EF4-FFF2-40B4-BE49-F238E27FC236}">
                <a16:creationId xmlns:a16="http://schemas.microsoft.com/office/drawing/2014/main" id="{62384E7A-9316-4EB5-B730-4B8408CF4C5C}"/>
              </a:ext>
            </a:extLst>
          </p:cNvPr>
          <p:cNvSpPr txBox="1"/>
          <p:nvPr/>
        </p:nvSpPr>
        <p:spPr>
          <a:xfrm>
            <a:off x="4301300" y="291068"/>
            <a:ext cx="1343712" cy="369332"/>
          </a:xfrm>
          <a:prstGeom prst="rect">
            <a:avLst/>
          </a:prstGeom>
          <a:noFill/>
        </p:spPr>
        <p:txBody>
          <a:bodyPr wrap="none" rtlCol="0">
            <a:spAutoFit/>
          </a:bodyPr>
          <a:lstStyle/>
          <a:p>
            <a:pPr algn="ctr"/>
            <a:r>
              <a:rPr lang="en-US" dirty="0"/>
              <a:t>SDO Owner</a:t>
            </a:r>
          </a:p>
        </p:txBody>
      </p:sp>
      <p:cxnSp>
        <p:nvCxnSpPr>
          <p:cNvPr id="18" name="Straight Connector 17">
            <a:extLst>
              <a:ext uri="{FF2B5EF4-FFF2-40B4-BE49-F238E27FC236}">
                <a16:creationId xmlns:a16="http://schemas.microsoft.com/office/drawing/2014/main" id="{B82CD412-77A0-43A6-8BF2-0C0BBB3BA2A9}"/>
              </a:ext>
            </a:extLst>
          </p:cNvPr>
          <p:cNvCxnSpPr/>
          <p:nvPr/>
        </p:nvCxnSpPr>
        <p:spPr>
          <a:xfrm>
            <a:off x="1092234" y="6223556"/>
            <a:ext cx="38809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1DF4A5-D7DD-4CA4-8133-F3DEAD682FC1}"/>
              </a:ext>
            </a:extLst>
          </p:cNvPr>
          <p:cNvCxnSpPr/>
          <p:nvPr/>
        </p:nvCxnSpPr>
        <p:spPr>
          <a:xfrm flipH="1">
            <a:off x="1092234" y="1789826"/>
            <a:ext cx="38939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1">
            <a:extLst>
              <a:ext uri="{FF2B5EF4-FFF2-40B4-BE49-F238E27FC236}">
                <a16:creationId xmlns:a16="http://schemas.microsoft.com/office/drawing/2014/main" id="{65181778-0832-43A1-9337-34C98D7E74E5}"/>
              </a:ext>
            </a:extLst>
          </p:cNvPr>
          <p:cNvSpPr/>
          <p:nvPr/>
        </p:nvSpPr>
        <p:spPr>
          <a:xfrm>
            <a:off x="1515387" y="1210426"/>
            <a:ext cx="3157299" cy="11354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TO2.ProveOPHdr</a:t>
            </a:r>
          </a:p>
          <a:p>
            <a:r>
              <a:rPr lang="en-US" sz="1200" dirty="0">
                <a:solidFill>
                  <a:schemeClr val="tx2">
                    <a:lumMod val="75000"/>
                  </a:schemeClr>
                </a:solidFill>
              </a:rPr>
              <a:t>Sign[</a:t>
            </a:r>
            <a:r>
              <a:rPr lang="en-US" sz="1200" dirty="0" err="1">
                <a:solidFill>
                  <a:schemeClr val="tx2">
                    <a:lumMod val="75000"/>
                  </a:schemeClr>
                </a:solidFill>
              </a:rPr>
              <a:t>OwnerKey</a:t>
            </a:r>
            <a:r>
              <a:rPr lang="en-US" sz="1200" dirty="0">
                <a:solidFill>
                  <a:schemeClr val="tx2">
                    <a:lumMod val="75000"/>
                  </a:schemeClr>
                </a:solidFill>
              </a:rPr>
              <a:t>](</a:t>
            </a:r>
          </a:p>
          <a:p>
            <a:r>
              <a:rPr lang="en-US" sz="1200" dirty="0">
                <a:solidFill>
                  <a:schemeClr val="tx2">
                    <a:lumMod val="75000"/>
                  </a:schemeClr>
                </a:solidFill>
              </a:rPr>
              <a:t>    Ownership Voucher header</a:t>
            </a:r>
          </a:p>
          <a:p>
            <a:r>
              <a:rPr lang="en-US" sz="1200" dirty="0">
                <a:solidFill>
                  <a:schemeClr val="tx2">
                    <a:lumMod val="75000"/>
                  </a:schemeClr>
                </a:solidFill>
              </a:rPr>
              <a:t>    Nonce5 (prove freshness of this signature)</a:t>
            </a:r>
          </a:p>
          <a:p>
            <a:r>
              <a:rPr lang="en-US" sz="1200" dirty="0">
                <a:solidFill>
                  <a:schemeClr val="tx2">
                    <a:lumMod val="75000"/>
                  </a:schemeClr>
                </a:solidFill>
              </a:rPr>
              <a:t>    Nonce6 (for next signature)</a:t>
            </a:r>
          </a:p>
          <a:p>
            <a:r>
              <a:rPr lang="en-US" sz="1200" dirty="0">
                <a:solidFill>
                  <a:schemeClr val="tx2">
                    <a:lumMod val="75000"/>
                  </a:schemeClr>
                </a:solidFill>
              </a:rPr>
              <a:t>    Key Exchange parameter A (</a:t>
            </a:r>
            <a:r>
              <a:rPr lang="en-US" sz="1200" dirty="0" err="1">
                <a:solidFill>
                  <a:schemeClr val="tx2">
                    <a:lumMod val="75000"/>
                  </a:schemeClr>
                </a:solidFill>
              </a:rPr>
              <a:t>xA</a:t>
            </a:r>
            <a:r>
              <a:rPr lang="en-US" sz="1200" dirty="0">
                <a:solidFill>
                  <a:schemeClr val="tx2">
                    <a:lumMod val="75000"/>
                  </a:schemeClr>
                </a:solidFill>
              </a:rPr>
              <a:t>)   )</a:t>
            </a:r>
          </a:p>
        </p:txBody>
      </p:sp>
      <p:cxnSp>
        <p:nvCxnSpPr>
          <p:cNvPr id="9" name="Straight Arrow Connector 8">
            <a:extLst>
              <a:ext uri="{FF2B5EF4-FFF2-40B4-BE49-F238E27FC236}">
                <a16:creationId xmlns:a16="http://schemas.microsoft.com/office/drawing/2014/main" id="{3837DED4-8397-4107-B1D0-B3D421D66004}"/>
              </a:ext>
            </a:extLst>
          </p:cNvPr>
          <p:cNvCxnSpPr/>
          <p:nvPr/>
        </p:nvCxnSpPr>
        <p:spPr>
          <a:xfrm>
            <a:off x="1092234" y="930530"/>
            <a:ext cx="38939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13">
            <a:extLst>
              <a:ext uri="{FF2B5EF4-FFF2-40B4-BE49-F238E27FC236}">
                <a16:creationId xmlns:a16="http://schemas.microsoft.com/office/drawing/2014/main" id="{82D58C00-D37F-40C1-A18A-CB9FEBCAE2D9}"/>
              </a:ext>
            </a:extLst>
          </p:cNvPr>
          <p:cNvSpPr/>
          <p:nvPr/>
        </p:nvSpPr>
        <p:spPr>
          <a:xfrm>
            <a:off x="1515387" y="757451"/>
            <a:ext cx="3157299" cy="3461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TO2.HelloDevice: </a:t>
            </a:r>
            <a:r>
              <a:rPr lang="en-US" sz="1200" dirty="0">
                <a:solidFill>
                  <a:schemeClr val="tx2">
                    <a:lumMod val="75000"/>
                  </a:schemeClr>
                </a:solidFill>
              </a:rPr>
              <a:t>GUID, Nonce5, cipher suite / encoding info, EPID info (group ID)</a:t>
            </a:r>
          </a:p>
        </p:txBody>
      </p:sp>
      <p:cxnSp>
        <p:nvCxnSpPr>
          <p:cNvPr id="11" name="Straight Arrow Connector 10">
            <a:extLst>
              <a:ext uri="{FF2B5EF4-FFF2-40B4-BE49-F238E27FC236}">
                <a16:creationId xmlns:a16="http://schemas.microsoft.com/office/drawing/2014/main" id="{DDD52156-2E2E-4A77-AF75-D8808DB2035B}"/>
              </a:ext>
            </a:extLst>
          </p:cNvPr>
          <p:cNvCxnSpPr/>
          <p:nvPr/>
        </p:nvCxnSpPr>
        <p:spPr>
          <a:xfrm>
            <a:off x="1079193" y="2676052"/>
            <a:ext cx="38939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5">
            <a:extLst>
              <a:ext uri="{FF2B5EF4-FFF2-40B4-BE49-F238E27FC236}">
                <a16:creationId xmlns:a16="http://schemas.microsoft.com/office/drawing/2014/main" id="{329478E0-E0FA-4E36-AFAB-65927FCE28A5}"/>
              </a:ext>
            </a:extLst>
          </p:cNvPr>
          <p:cNvSpPr/>
          <p:nvPr/>
        </p:nvSpPr>
        <p:spPr>
          <a:xfrm>
            <a:off x="1515386" y="2446501"/>
            <a:ext cx="3157299" cy="4663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TO2.GetOPNextEntry</a:t>
            </a:r>
          </a:p>
          <a:p>
            <a:r>
              <a:rPr lang="en-US" sz="1200" dirty="0">
                <a:solidFill>
                  <a:schemeClr val="tx2">
                    <a:lumMod val="75000"/>
                  </a:schemeClr>
                </a:solidFill>
              </a:rPr>
              <a:t>Entry number</a:t>
            </a:r>
          </a:p>
        </p:txBody>
      </p:sp>
      <p:cxnSp>
        <p:nvCxnSpPr>
          <p:cNvPr id="13" name="Straight Arrow Connector 12">
            <a:extLst>
              <a:ext uri="{FF2B5EF4-FFF2-40B4-BE49-F238E27FC236}">
                <a16:creationId xmlns:a16="http://schemas.microsoft.com/office/drawing/2014/main" id="{D53584E6-E855-41B9-AA31-2A4DBDAE550B}"/>
              </a:ext>
            </a:extLst>
          </p:cNvPr>
          <p:cNvCxnSpPr/>
          <p:nvPr/>
        </p:nvCxnSpPr>
        <p:spPr>
          <a:xfrm flipH="1">
            <a:off x="1092234" y="3263612"/>
            <a:ext cx="38939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33">
            <a:extLst>
              <a:ext uri="{FF2B5EF4-FFF2-40B4-BE49-F238E27FC236}">
                <a16:creationId xmlns:a16="http://schemas.microsoft.com/office/drawing/2014/main" id="{BB38CFC0-3364-477D-8B6D-1F2747965207}"/>
              </a:ext>
            </a:extLst>
          </p:cNvPr>
          <p:cNvSpPr/>
          <p:nvPr/>
        </p:nvSpPr>
        <p:spPr>
          <a:xfrm>
            <a:off x="1515386" y="3022204"/>
            <a:ext cx="3157299" cy="4663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TO2.OPNextEntry</a:t>
            </a:r>
          </a:p>
          <a:p>
            <a:r>
              <a:rPr lang="en-US" sz="1200" dirty="0">
                <a:solidFill>
                  <a:schemeClr val="tx2">
                    <a:lumMod val="75000"/>
                  </a:schemeClr>
                </a:solidFill>
              </a:rPr>
              <a:t>Ownership Voucher Entry</a:t>
            </a:r>
          </a:p>
        </p:txBody>
      </p:sp>
      <p:sp>
        <p:nvSpPr>
          <p:cNvPr id="22" name="Freeform 34">
            <a:extLst>
              <a:ext uri="{FF2B5EF4-FFF2-40B4-BE49-F238E27FC236}">
                <a16:creationId xmlns:a16="http://schemas.microsoft.com/office/drawing/2014/main" id="{6FACB9FF-169A-41A1-87F3-A99718524ABD}"/>
              </a:ext>
            </a:extLst>
          </p:cNvPr>
          <p:cNvSpPr/>
          <p:nvPr/>
        </p:nvSpPr>
        <p:spPr>
          <a:xfrm>
            <a:off x="593622" y="2667389"/>
            <a:ext cx="388841" cy="695821"/>
          </a:xfrm>
          <a:custGeom>
            <a:avLst/>
            <a:gdLst>
              <a:gd name="connsiteX0" fmla="*/ 642561 w 642561"/>
              <a:gd name="connsiteY0" fmla="*/ 766119 h 766119"/>
              <a:gd name="connsiteX1" fmla="*/ 10 w 642561"/>
              <a:gd name="connsiteY1" fmla="*/ 284205 h 766119"/>
              <a:gd name="connsiteX2" fmla="*/ 630204 w 642561"/>
              <a:gd name="connsiteY2" fmla="*/ 0 h 766119"/>
              <a:gd name="connsiteX0" fmla="*/ 729639 w 729639"/>
              <a:gd name="connsiteY0" fmla="*/ 593125 h 593125"/>
              <a:gd name="connsiteX1" fmla="*/ 591 w 729639"/>
              <a:gd name="connsiteY1" fmla="*/ 284205 h 593125"/>
              <a:gd name="connsiteX2" fmla="*/ 630785 w 729639"/>
              <a:gd name="connsiteY2" fmla="*/ 0 h 593125"/>
              <a:gd name="connsiteX0" fmla="*/ 729639 w 729639"/>
              <a:gd name="connsiteY0" fmla="*/ 593125 h 593125"/>
              <a:gd name="connsiteX1" fmla="*/ 591 w 729639"/>
              <a:gd name="connsiteY1" fmla="*/ 284205 h 593125"/>
              <a:gd name="connsiteX2" fmla="*/ 630785 w 729639"/>
              <a:gd name="connsiteY2" fmla="*/ 0 h 593125"/>
              <a:gd name="connsiteX0" fmla="*/ 729056 w 729056"/>
              <a:gd name="connsiteY0" fmla="*/ 630195 h 630195"/>
              <a:gd name="connsiteX1" fmla="*/ 8 w 729056"/>
              <a:gd name="connsiteY1" fmla="*/ 321275 h 630195"/>
              <a:gd name="connsiteX2" fmla="*/ 716700 w 729056"/>
              <a:gd name="connsiteY2" fmla="*/ 0 h 630195"/>
              <a:gd name="connsiteX0" fmla="*/ 12356 w 12356"/>
              <a:gd name="connsiteY0" fmla="*/ 630195 h 630195"/>
              <a:gd name="connsiteX1" fmla="*/ 0 w 12356"/>
              <a:gd name="connsiteY1" fmla="*/ 0 h 630195"/>
              <a:gd name="connsiteX0" fmla="*/ 179891 w 179891"/>
              <a:gd name="connsiteY0" fmla="*/ 630195 h 630195"/>
              <a:gd name="connsiteX1" fmla="*/ 167535 w 179891"/>
              <a:gd name="connsiteY1" fmla="*/ 0 h 630195"/>
              <a:gd name="connsiteX0" fmla="*/ 351068 w 351068"/>
              <a:gd name="connsiteY0" fmla="*/ 630195 h 630195"/>
              <a:gd name="connsiteX1" fmla="*/ 338712 w 351068"/>
              <a:gd name="connsiteY1" fmla="*/ 0 h 630195"/>
              <a:gd name="connsiteX0" fmla="*/ 368409 w 368409"/>
              <a:gd name="connsiteY0" fmla="*/ 630195 h 630195"/>
              <a:gd name="connsiteX1" fmla="*/ 356053 w 368409"/>
              <a:gd name="connsiteY1" fmla="*/ 0 h 630195"/>
            </a:gdLst>
            <a:ahLst/>
            <a:cxnLst>
              <a:cxn ang="0">
                <a:pos x="connsiteX0" y="connsiteY0"/>
              </a:cxn>
              <a:cxn ang="0">
                <a:pos x="connsiteX1" y="connsiteY1"/>
              </a:cxn>
            </a:cxnLst>
            <a:rect l="l" t="t" r="r" b="b"/>
            <a:pathLst>
              <a:path w="368409" h="630195">
                <a:moveTo>
                  <a:pt x="368409" y="630195"/>
                </a:moveTo>
                <a:cubicBezTo>
                  <a:pt x="-80554" y="617837"/>
                  <a:pt x="-158812" y="0"/>
                  <a:pt x="356053"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TextBox 22">
            <a:extLst>
              <a:ext uri="{FF2B5EF4-FFF2-40B4-BE49-F238E27FC236}">
                <a16:creationId xmlns:a16="http://schemas.microsoft.com/office/drawing/2014/main" id="{96EEB418-1DF1-4E72-8B3C-311F7F411C9F}"/>
              </a:ext>
            </a:extLst>
          </p:cNvPr>
          <p:cNvSpPr txBox="1"/>
          <p:nvPr/>
        </p:nvSpPr>
        <p:spPr>
          <a:xfrm>
            <a:off x="157429" y="2804612"/>
            <a:ext cx="496066" cy="288853"/>
          </a:xfrm>
          <a:prstGeom prst="rect">
            <a:avLst/>
          </a:prstGeom>
          <a:noFill/>
        </p:spPr>
        <p:txBody>
          <a:bodyPr wrap="none" rtlCol="0">
            <a:spAutoFit/>
          </a:bodyPr>
          <a:lstStyle/>
          <a:p>
            <a:r>
              <a:rPr lang="en-US" sz="1200" b="1" dirty="0"/>
              <a:t>Loop</a:t>
            </a:r>
          </a:p>
        </p:txBody>
      </p:sp>
      <p:sp>
        <p:nvSpPr>
          <p:cNvPr id="24" name="Rounded Rectangle 36">
            <a:extLst>
              <a:ext uri="{FF2B5EF4-FFF2-40B4-BE49-F238E27FC236}">
                <a16:creationId xmlns:a16="http://schemas.microsoft.com/office/drawing/2014/main" id="{19F23760-4E88-4CFE-A9BE-1E5C63C8FFC4}"/>
              </a:ext>
            </a:extLst>
          </p:cNvPr>
          <p:cNvSpPr/>
          <p:nvPr/>
        </p:nvSpPr>
        <p:spPr>
          <a:xfrm>
            <a:off x="243729" y="3597497"/>
            <a:ext cx="3907958" cy="16855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2">
                    <a:lumMod val="75000"/>
                  </a:schemeClr>
                </a:solidFill>
              </a:rPr>
              <a:t>Device verifies Ownership Voucher:</a:t>
            </a:r>
          </a:p>
          <a:p>
            <a:pPr marL="171450" indent="-171450">
              <a:buFont typeface="Arial" panose="020B0604020202020204" pitchFamily="34" charset="0"/>
              <a:buChar char="•"/>
            </a:pPr>
            <a:r>
              <a:rPr lang="en-US" sz="1200" dirty="0">
                <a:solidFill>
                  <a:schemeClr val="tx2">
                    <a:lumMod val="75000"/>
                  </a:schemeClr>
                </a:solidFill>
              </a:rPr>
              <a:t>First entry signature verified with </a:t>
            </a:r>
            <a:r>
              <a:rPr lang="en-US" sz="1200" dirty="0" err="1">
                <a:solidFill>
                  <a:schemeClr val="tx2">
                    <a:lumMod val="75000"/>
                  </a:schemeClr>
                </a:solidFill>
              </a:rPr>
              <a:t>mfg</a:t>
            </a:r>
            <a:r>
              <a:rPr lang="en-US" sz="1200" dirty="0">
                <a:solidFill>
                  <a:schemeClr val="tx2">
                    <a:lumMod val="75000"/>
                  </a:schemeClr>
                </a:solidFill>
              </a:rPr>
              <a:t> public key from DI protocol (i.e., public key in device credentials)</a:t>
            </a:r>
          </a:p>
          <a:p>
            <a:pPr marL="171450" indent="-171450">
              <a:buFont typeface="Arial" panose="020B0604020202020204" pitchFamily="34" charset="0"/>
              <a:buChar char="•"/>
            </a:pPr>
            <a:r>
              <a:rPr lang="en-US" sz="1200" dirty="0">
                <a:solidFill>
                  <a:schemeClr val="tx2">
                    <a:lumMod val="75000"/>
                  </a:schemeClr>
                </a:solidFill>
              </a:rPr>
              <a:t>Walk signature chain: Signature for each entry </a:t>
            </a:r>
            <a:r>
              <a:rPr lang="en-US" sz="1200" i="1" dirty="0">
                <a:solidFill>
                  <a:schemeClr val="tx2">
                    <a:lumMod val="75000"/>
                  </a:schemeClr>
                </a:solidFill>
              </a:rPr>
              <a:t>i+1</a:t>
            </a:r>
            <a:r>
              <a:rPr lang="en-US" sz="1200" dirty="0">
                <a:solidFill>
                  <a:schemeClr val="tx2">
                    <a:lumMod val="75000"/>
                  </a:schemeClr>
                </a:solidFill>
              </a:rPr>
              <a:t> verified by public key in entry </a:t>
            </a:r>
            <a:r>
              <a:rPr lang="en-US" sz="1200" i="1" dirty="0">
                <a:solidFill>
                  <a:schemeClr val="tx2">
                    <a:lumMod val="75000"/>
                  </a:schemeClr>
                </a:solidFill>
              </a:rPr>
              <a:t>i</a:t>
            </a:r>
          </a:p>
          <a:p>
            <a:pPr marL="171450" indent="-171450">
              <a:buFont typeface="Arial" panose="020B0604020202020204" pitchFamily="34" charset="0"/>
              <a:buChar char="•"/>
            </a:pPr>
            <a:r>
              <a:rPr lang="en-US" sz="1200" dirty="0">
                <a:solidFill>
                  <a:schemeClr val="tx2">
                    <a:lumMod val="75000"/>
                  </a:schemeClr>
                </a:solidFill>
              </a:rPr>
              <a:t>Last entry is Owner’s public key, verifies the TO2.ProveOPHdr message signature of Nonce5</a:t>
            </a:r>
          </a:p>
          <a:p>
            <a:pPr marL="171450" indent="-171450">
              <a:buFont typeface="Arial" panose="020B0604020202020204" pitchFamily="34" charset="0"/>
              <a:buChar char="•"/>
            </a:pPr>
            <a:r>
              <a:rPr lang="en-US" sz="1200" dirty="0">
                <a:solidFill>
                  <a:schemeClr val="tx2">
                    <a:lumMod val="75000"/>
                  </a:schemeClr>
                </a:solidFill>
              </a:rPr>
              <a:t>Same key also verifies Rendezvous blob = TO1.SDORedirect = TO0.OwnerSign.to1d</a:t>
            </a:r>
          </a:p>
        </p:txBody>
      </p:sp>
      <p:cxnSp>
        <p:nvCxnSpPr>
          <p:cNvPr id="25" name="Straight Arrow Connector 24">
            <a:extLst>
              <a:ext uri="{FF2B5EF4-FFF2-40B4-BE49-F238E27FC236}">
                <a16:creationId xmlns:a16="http://schemas.microsoft.com/office/drawing/2014/main" id="{0D0ACFAF-664B-4821-8E3B-2EE187352861}"/>
              </a:ext>
            </a:extLst>
          </p:cNvPr>
          <p:cNvCxnSpPr/>
          <p:nvPr/>
        </p:nvCxnSpPr>
        <p:spPr>
          <a:xfrm>
            <a:off x="1079193" y="5970222"/>
            <a:ext cx="38939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37">
            <a:extLst>
              <a:ext uri="{FF2B5EF4-FFF2-40B4-BE49-F238E27FC236}">
                <a16:creationId xmlns:a16="http://schemas.microsoft.com/office/drawing/2014/main" id="{D0EF7246-F3E3-4DFC-856B-202CA6FE1F20}"/>
              </a:ext>
            </a:extLst>
          </p:cNvPr>
          <p:cNvSpPr/>
          <p:nvPr/>
        </p:nvSpPr>
        <p:spPr>
          <a:xfrm>
            <a:off x="1515387" y="5381927"/>
            <a:ext cx="3157299" cy="11354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TO2.ProveDevice</a:t>
            </a:r>
          </a:p>
          <a:p>
            <a:r>
              <a:rPr lang="en-US" sz="1200" dirty="0">
                <a:solidFill>
                  <a:schemeClr val="tx2">
                    <a:lumMod val="75000"/>
                  </a:schemeClr>
                </a:solidFill>
              </a:rPr>
              <a:t>Sign[EPID](</a:t>
            </a:r>
          </a:p>
          <a:p>
            <a:r>
              <a:rPr lang="en-US" sz="1200" dirty="0">
                <a:solidFill>
                  <a:schemeClr val="tx2">
                    <a:lumMod val="75000"/>
                  </a:schemeClr>
                </a:solidFill>
              </a:rPr>
              <a:t>    Ownership Voucher header</a:t>
            </a:r>
          </a:p>
          <a:p>
            <a:r>
              <a:rPr lang="en-US" sz="1200" dirty="0">
                <a:solidFill>
                  <a:schemeClr val="tx2">
                    <a:lumMod val="75000"/>
                  </a:schemeClr>
                </a:solidFill>
              </a:rPr>
              <a:t>    Nonce6 (prove freshness of this signature)</a:t>
            </a:r>
          </a:p>
          <a:p>
            <a:r>
              <a:rPr lang="en-US" sz="1200" dirty="0">
                <a:solidFill>
                  <a:schemeClr val="tx2">
                    <a:lumMod val="75000"/>
                  </a:schemeClr>
                </a:solidFill>
              </a:rPr>
              <a:t>    Nonce7 (for next signature)</a:t>
            </a:r>
          </a:p>
          <a:p>
            <a:r>
              <a:rPr lang="en-US" sz="1200" dirty="0">
                <a:solidFill>
                  <a:schemeClr val="tx2">
                    <a:lumMod val="75000"/>
                  </a:schemeClr>
                </a:solidFill>
              </a:rPr>
              <a:t>    Key Exchange parameter B (</a:t>
            </a:r>
            <a:r>
              <a:rPr lang="en-US" sz="1200" dirty="0" err="1">
                <a:solidFill>
                  <a:schemeClr val="tx2">
                    <a:lumMod val="75000"/>
                  </a:schemeClr>
                </a:solidFill>
              </a:rPr>
              <a:t>xB</a:t>
            </a:r>
            <a:r>
              <a:rPr lang="en-US" sz="1200" dirty="0">
                <a:solidFill>
                  <a:schemeClr val="tx2">
                    <a:lumMod val="75000"/>
                  </a:schemeClr>
                </a:solidFill>
              </a:rPr>
              <a:t>)   )</a:t>
            </a:r>
          </a:p>
        </p:txBody>
      </p:sp>
      <p:sp>
        <p:nvSpPr>
          <p:cNvPr id="48" name="TextBox 47">
            <a:extLst>
              <a:ext uri="{FF2B5EF4-FFF2-40B4-BE49-F238E27FC236}">
                <a16:creationId xmlns:a16="http://schemas.microsoft.com/office/drawing/2014/main" id="{4BB84194-7000-4FC7-8CA7-1F6B2699B71F}"/>
              </a:ext>
            </a:extLst>
          </p:cNvPr>
          <p:cNvSpPr txBox="1"/>
          <p:nvPr/>
        </p:nvSpPr>
        <p:spPr>
          <a:xfrm>
            <a:off x="1881286" y="180397"/>
            <a:ext cx="1419363" cy="369332"/>
          </a:xfrm>
          <a:prstGeom prst="rect">
            <a:avLst/>
          </a:prstGeom>
          <a:noFill/>
        </p:spPr>
        <p:txBody>
          <a:bodyPr wrap="none" rtlCol="0">
            <a:spAutoFit/>
          </a:bodyPr>
          <a:lstStyle/>
          <a:p>
            <a:r>
              <a:rPr lang="en-US" b="1" u="sng" dirty="0"/>
              <a:t>TO2 Protocol</a:t>
            </a:r>
          </a:p>
        </p:txBody>
      </p:sp>
      <p:cxnSp>
        <p:nvCxnSpPr>
          <p:cNvPr id="14" name="Straight Connector 13">
            <a:extLst>
              <a:ext uri="{FF2B5EF4-FFF2-40B4-BE49-F238E27FC236}">
                <a16:creationId xmlns:a16="http://schemas.microsoft.com/office/drawing/2014/main" id="{90B89862-8D3D-4A0A-8163-7CC6ACE9F4A9}"/>
              </a:ext>
            </a:extLst>
          </p:cNvPr>
          <p:cNvCxnSpPr/>
          <p:nvPr/>
        </p:nvCxnSpPr>
        <p:spPr>
          <a:xfrm>
            <a:off x="6465257"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00C176-A7C3-4704-8C1C-DF89F5CBB707}"/>
              </a:ext>
            </a:extLst>
          </p:cNvPr>
          <p:cNvCxnSpPr/>
          <p:nvPr/>
        </p:nvCxnSpPr>
        <p:spPr>
          <a:xfrm>
            <a:off x="10602777"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1BE8E9-3AEE-4134-8180-6C22C477515F}"/>
              </a:ext>
            </a:extLst>
          </p:cNvPr>
          <p:cNvSpPr txBox="1"/>
          <p:nvPr/>
        </p:nvSpPr>
        <p:spPr>
          <a:xfrm>
            <a:off x="5755622" y="291068"/>
            <a:ext cx="1419272" cy="369332"/>
          </a:xfrm>
          <a:prstGeom prst="rect">
            <a:avLst/>
          </a:prstGeom>
          <a:noFill/>
        </p:spPr>
        <p:txBody>
          <a:bodyPr wrap="none" rtlCol="0">
            <a:spAutoFit/>
          </a:bodyPr>
          <a:lstStyle/>
          <a:p>
            <a:pPr algn="ctr"/>
            <a:r>
              <a:rPr lang="en-US" dirty="0"/>
              <a:t>SDO Device</a:t>
            </a:r>
          </a:p>
        </p:txBody>
      </p:sp>
      <p:sp>
        <p:nvSpPr>
          <p:cNvPr id="17" name="TextBox 16">
            <a:extLst>
              <a:ext uri="{FF2B5EF4-FFF2-40B4-BE49-F238E27FC236}">
                <a16:creationId xmlns:a16="http://schemas.microsoft.com/office/drawing/2014/main" id="{1FEAA25D-02D3-4BD5-97C7-5ECA6095B37E}"/>
              </a:ext>
            </a:extLst>
          </p:cNvPr>
          <p:cNvSpPr txBox="1"/>
          <p:nvPr/>
        </p:nvSpPr>
        <p:spPr>
          <a:xfrm>
            <a:off x="9888900" y="291068"/>
            <a:ext cx="1427757" cy="369332"/>
          </a:xfrm>
          <a:prstGeom prst="rect">
            <a:avLst/>
          </a:prstGeom>
          <a:noFill/>
        </p:spPr>
        <p:txBody>
          <a:bodyPr wrap="none" rtlCol="0">
            <a:spAutoFit/>
          </a:bodyPr>
          <a:lstStyle/>
          <a:p>
            <a:pPr algn="ctr"/>
            <a:r>
              <a:rPr lang="en-US" dirty="0"/>
              <a:t>SDO Owner</a:t>
            </a:r>
          </a:p>
        </p:txBody>
      </p:sp>
      <p:cxnSp>
        <p:nvCxnSpPr>
          <p:cNvPr id="19" name="Straight Connector 18">
            <a:extLst>
              <a:ext uri="{FF2B5EF4-FFF2-40B4-BE49-F238E27FC236}">
                <a16:creationId xmlns:a16="http://schemas.microsoft.com/office/drawing/2014/main" id="{570F196A-10FF-4F9C-ACDF-93F4F1A76004}"/>
              </a:ext>
            </a:extLst>
          </p:cNvPr>
          <p:cNvCxnSpPr/>
          <p:nvPr/>
        </p:nvCxnSpPr>
        <p:spPr>
          <a:xfrm>
            <a:off x="6479116" y="663489"/>
            <a:ext cx="4123662"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9766194-3C7E-4126-BDAD-B2C5AE6449D2}"/>
              </a:ext>
            </a:extLst>
          </p:cNvPr>
          <p:cNvSpPr txBox="1"/>
          <p:nvPr/>
        </p:nvSpPr>
        <p:spPr>
          <a:xfrm>
            <a:off x="5104397" y="1487517"/>
            <a:ext cx="1343712" cy="600164"/>
          </a:xfrm>
          <a:prstGeom prst="rect">
            <a:avLst/>
          </a:prstGeom>
          <a:solidFill>
            <a:schemeClr val="bg1"/>
          </a:solidFill>
        </p:spPr>
        <p:txBody>
          <a:bodyPr wrap="square" rtlCol="0">
            <a:spAutoFit/>
          </a:bodyPr>
          <a:lstStyle/>
          <a:p>
            <a:pPr algn="r"/>
            <a:r>
              <a:rPr lang="en-US" sz="1100" b="1" dirty="0"/>
              <a:t>Transmit key-value</a:t>
            </a:r>
          </a:p>
          <a:p>
            <a:pPr algn="r"/>
            <a:r>
              <a:rPr lang="en-US" sz="1100" b="1" dirty="0"/>
              <a:t>pairs from Device</a:t>
            </a:r>
          </a:p>
          <a:p>
            <a:pPr algn="r"/>
            <a:r>
              <a:rPr lang="en-US" sz="1100" b="1" dirty="0"/>
              <a:t>to Owner</a:t>
            </a:r>
          </a:p>
        </p:txBody>
      </p:sp>
      <p:sp>
        <p:nvSpPr>
          <p:cNvPr id="2" name="Rectangle 1">
            <a:extLst>
              <a:ext uri="{FF2B5EF4-FFF2-40B4-BE49-F238E27FC236}">
                <a16:creationId xmlns:a16="http://schemas.microsoft.com/office/drawing/2014/main" id="{C4FAB5E2-5752-4348-8432-BD9DCEC4D30F}"/>
              </a:ext>
            </a:extLst>
          </p:cNvPr>
          <p:cNvSpPr/>
          <p:nvPr/>
        </p:nvSpPr>
        <p:spPr>
          <a:xfrm>
            <a:off x="6485224" y="672701"/>
            <a:ext cx="4096261" cy="58547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ounded Rectangle 39">
            <a:extLst>
              <a:ext uri="{FF2B5EF4-FFF2-40B4-BE49-F238E27FC236}">
                <a16:creationId xmlns:a16="http://schemas.microsoft.com/office/drawing/2014/main" id="{C2D846E6-B51F-473C-988C-98ED697197FC}"/>
              </a:ext>
            </a:extLst>
          </p:cNvPr>
          <p:cNvSpPr/>
          <p:nvPr/>
        </p:nvSpPr>
        <p:spPr>
          <a:xfrm>
            <a:off x="6696755" y="805778"/>
            <a:ext cx="3717109" cy="40774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2">
                    <a:lumMod val="75000"/>
                  </a:schemeClr>
                </a:solidFill>
              </a:rPr>
              <a:t>Both sides perform key exchange based on </a:t>
            </a:r>
            <a:r>
              <a:rPr lang="en-US" sz="1200" dirty="0" err="1">
                <a:solidFill>
                  <a:schemeClr val="tx2">
                    <a:lumMod val="75000"/>
                  </a:schemeClr>
                </a:solidFill>
              </a:rPr>
              <a:t>xA</a:t>
            </a:r>
            <a:r>
              <a:rPr lang="en-US" sz="1200" dirty="0">
                <a:solidFill>
                  <a:schemeClr val="tx2">
                    <a:lumMod val="75000"/>
                  </a:schemeClr>
                </a:solidFill>
              </a:rPr>
              <a:t>, </a:t>
            </a:r>
            <a:r>
              <a:rPr lang="en-US" sz="1200" dirty="0" err="1">
                <a:solidFill>
                  <a:schemeClr val="tx2">
                    <a:lumMod val="75000"/>
                  </a:schemeClr>
                </a:solidFill>
              </a:rPr>
              <a:t>xB</a:t>
            </a:r>
            <a:endParaRPr lang="en-US" sz="1200" dirty="0">
              <a:solidFill>
                <a:schemeClr val="tx2">
                  <a:lumMod val="75000"/>
                </a:schemeClr>
              </a:solidFill>
            </a:endParaRPr>
          </a:p>
          <a:p>
            <a:r>
              <a:rPr lang="en-US" sz="1200" dirty="0">
                <a:solidFill>
                  <a:schemeClr val="tx2">
                    <a:lumMod val="75000"/>
                  </a:schemeClr>
                </a:solidFill>
              </a:rPr>
              <a:t>subsequent packets are encrypted &amp; </a:t>
            </a:r>
            <a:r>
              <a:rPr lang="en-US" sz="1200" dirty="0" err="1">
                <a:solidFill>
                  <a:schemeClr val="tx2">
                    <a:lumMod val="75000"/>
                  </a:schemeClr>
                </a:solidFill>
              </a:rPr>
              <a:t>HMAC’d</a:t>
            </a:r>
            <a:endParaRPr lang="en-US" sz="1200" dirty="0">
              <a:solidFill>
                <a:schemeClr val="tx2">
                  <a:lumMod val="75000"/>
                </a:schemeClr>
              </a:solidFill>
            </a:endParaRPr>
          </a:p>
        </p:txBody>
      </p:sp>
      <p:cxnSp>
        <p:nvCxnSpPr>
          <p:cNvPr id="28" name="Straight Arrow Connector 27">
            <a:extLst>
              <a:ext uri="{FF2B5EF4-FFF2-40B4-BE49-F238E27FC236}">
                <a16:creationId xmlns:a16="http://schemas.microsoft.com/office/drawing/2014/main" id="{424876BE-3B32-4ABC-BEC7-BCD9A99E519D}"/>
              </a:ext>
            </a:extLst>
          </p:cNvPr>
          <p:cNvCxnSpPr/>
          <p:nvPr/>
        </p:nvCxnSpPr>
        <p:spPr>
          <a:xfrm>
            <a:off x="6465257" y="2049657"/>
            <a:ext cx="41375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E9A98B8-D35D-4C04-85ED-71CBA459C872}"/>
              </a:ext>
            </a:extLst>
          </p:cNvPr>
          <p:cNvCxnSpPr/>
          <p:nvPr/>
        </p:nvCxnSpPr>
        <p:spPr>
          <a:xfrm flipH="1">
            <a:off x="6465257" y="1515785"/>
            <a:ext cx="41375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46">
            <a:extLst>
              <a:ext uri="{FF2B5EF4-FFF2-40B4-BE49-F238E27FC236}">
                <a16:creationId xmlns:a16="http://schemas.microsoft.com/office/drawing/2014/main" id="{196AB253-A968-4C47-8F43-CF031012D678}"/>
              </a:ext>
            </a:extLst>
          </p:cNvPr>
          <p:cNvSpPr/>
          <p:nvPr/>
        </p:nvSpPr>
        <p:spPr>
          <a:xfrm>
            <a:off x="6951404" y="1871405"/>
            <a:ext cx="3354779" cy="4623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TO2.NextDeviceServiceInfo</a:t>
            </a:r>
          </a:p>
          <a:p>
            <a:r>
              <a:rPr lang="en-US" sz="1200" dirty="0">
                <a:solidFill>
                  <a:schemeClr val="tx2">
                    <a:lumMod val="75000"/>
                  </a:schemeClr>
                </a:solidFill>
              </a:rPr>
              <a:t>Service Info fragment</a:t>
            </a:r>
          </a:p>
        </p:txBody>
      </p:sp>
      <p:sp>
        <p:nvSpPr>
          <p:cNvPr id="31" name="TextBox 30">
            <a:extLst>
              <a:ext uri="{FF2B5EF4-FFF2-40B4-BE49-F238E27FC236}">
                <a16:creationId xmlns:a16="http://schemas.microsoft.com/office/drawing/2014/main" id="{A3FB2B99-0168-43D9-AAD4-900EDDF05634}"/>
              </a:ext>
            </a:extLst>
          </p:cNvPr>
          <p:cNvSpPr txBox="1"/>
          <p:nvPr/>
        </p:nvSpPr>
        <p:spPr>
          <a:xfrm>
            <a:off x="11047666" y="1675576"/>
            <a:ext cx="500458" cy="276999"/>
          </a:xfrm>
          <a:prstGeom prst="rect">
            <a:avLst/>
          </a:prstGeom>
          <a:noFill/>
        </p:spPr>
        <p:txBody>
          <a:bodyPr wrap="none" rtlCol="0">
            <a:spAutoFit/>
          </a:bodyPr>
          <a:lstStyle/>
          <a:p>
            <a:r>
              <a:rPr lang="en-US" sz="1200" b="1" dirty="0"/>
              <a:t>Loop</a:t>
            </a:r>
          </a:p>
        </p:txBody>
      </p:sp>
      <p:cxnSp>
        <p:nvCxnSpPr>
          <p:cNvPr id="33" name="Straight Arrow Connector 32">
            <a:extLst>
              <a:ext uri="{FF2B5EF4-FFF2-40B4-BE49-F238E27FC236}">
                <a16:creationId xmlns:a16="http://schemas.microsoft.com/office/drawing/2014/main" id="{EB6EC56E-6E6B-40B9-9ED8-DDBD674666B1}"/>
              </a:ext>
            </a:extLst>
          </p:cNvPr>
          <p:cNvCxnSpPr/>
          <p:nvPr/>
        </p:nvCxnSpPr>
        <p:spPr>
          <a:xfrm flipH="1">
            <a:off x="6486550" y="3087513"/>
            <a:ext cx="41375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50">
            <a:extLst>
              <a:ext uri="{FF2B5EF4-FFF2-40B4-BE49-F238E27FC236}">
                <a16:creationId xmlns:a16="http://schemas.microsoft.com/office/drawing/2014/main" id="{20B838A1-FBD9-4E86-9D1D-2AAC0EF5573E}"/>
              </a:ext>
            </a:extLst>
          </p:cNvPr>
          <p:cNvSpPr/>
          <p:nvPr/>
        </p:nvSpPr>
        <p:spPr>
          <a:xfrm>
            <a:off x="6951403" y="2443567"/>
            <a:ext cx="3354779" cy="11875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TO2.SetupDevice</a:t>
            </a:r>
          </a:p>
          <a:p>
            <a:r>
              <a:rPr lang="en-US" sz="1200" dirty="0">
                <a:solidFill>
                  <a:schemeClr val="tx2">
                    <a:lumMod val="75000"/>
                  </a:schemeClr>
                </a:solidFill>
              </a:rPr>
              <a:t>Sign[Owner2 key](</a:t>
            </a:r>
          </a:p>
          <a:p>
            <a:r>
              <a:rPr lang="en-US" sz="1200" dirty="0">
                <a:solidFill>
                  <a:schemeClr val="tx2">
                    <a:lumMod val="75000"/>
                  </a:schemeClr>
                </a:solidFill>
              </a:rPr>
              <a:t>    Replacement GUID</a:t>
            </a:r>
          </a:p>
          <a:p>
            <a:r>
              <a:rPr lang="en-US" sz="1200" dirty="0">
                <a:solidFill>
                  <a:schemeClr val="tx2">
                    <a:lumMod val="75000"/>
                  </a:schemeClr>
                </a:solidFill>
              </a:rPr>
              <a:t>    Replacement Rendezvous Info</a:t>
            </a:r>
          </a:p>
          <a:p>
            <a:r>
              <a:rPr lang="en-US" sz="1200" dirty="0">
                <a:solidFill>
                  <a:schemeClr val="tx2">
                    <a:lumMod val="75000"/>
                  </a:schemeClr>
                </a:solidFill>
              </a:rPr>
              <a:t>    Replacement of </a:t>
            </a:r>
            <a:r>
              <a:rPr lang="en-US" sz="1200" dirty="0" err="1">
                <a:solidFill>
                  <a:schemeClr val="tx2">
                    <a:lumMod val="75000"/>
                  </a:schemeClr>
                </a:solidFill>
              </a:rPr>
              <a:t>Mfg</a:t>
            </a:r>
            <a:r>
              <a:rPr lang="en-US" sz="1200" dirty="0">
                <a:solidFill>
                  <a:schemeClr val="tx2">
                    <a:lumMod val="75000"/>
                  </a:schemeClr>
                </a:solidFill>
              </a:rPr>
              <a:t> pub key (=Owner2 key)</a:t>
            </a:r>
          </a:p>
          <a:p>
            <a:r>
              <a:rPr lang="en-US" sz="1200" dirty="0">
                <a:solidFill>
                  <a:schemeClr val="tx2">
                    <a:lumMod val="75000"/>
                  </a:schemeClr>
                </a:solidFill>
              </a:rPr>
              <a:t>    Nonce7 (prove freshness of signature) )</a:t>
            </a:r>
          </a:p>
        </p:txBody>
      </p:sp>
      <p:cxnSp>
        <p:nvCxnSpPr>
          <p:cNvPr id="35" name="Straight Arrow Connector 34">
            <a:extLst>
              <a:ext uri="{FF2B5EF4-FFF2-40B4-BE49-F238E27FC236}">
                <a16:creationId xmlns:a16="http://schemas.microsoft.com/office/drawing/2014/main" id="{9D28363F-E7FD-49C6-8D49-D09DA6FDB780}"/>
              </a:ext>
            </a:extLst>
          </p:cNvPr>
          <p:cNvCxnSpPr/>
          <p:nvPr/>
        </p:nvCxnSpPr>
        <p:spPr>
          <a:xfrm>
            <a:off x="6474071" y="3974348"/>
            <a:ext cx="41375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53">
            <a:extLst>
              <a:ext uri="{FF2B5EF4-FFF2-40B4-BE49-F238E27FC236}">
                <a16:creationId xmlns:a16="http://schemas.microsoft.com/office/drawing/2014/main" id="{7A0897BE-99A5-46E0-B4C7-19A9345C8A4F}"/>
              </a:ext>
            </a:extLst>
          </p:cNvPr>
          <p:cNvSpPr/>
          <p:nvPr/>
        </p:nvSpPr>
        <p:spPr>
          <a:xfrm>
            <a:off x="6937547" y="3746730"/>
            <a:ext cx="3354779" cy="4623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TO2.GetNextOwnerServiceInfo</a:t>
            </a:r>
          </a:p>
          <a:p>
            <a:r>
              <a:rPr lang="en-US" sz="1200" dirty="0">
                <a:solidFill>
                  <a:schemeClr val="tx2">
                    <a:lumMod val="75000"/>
                  </a:schemeClr>
                </a:solidFill>
              </a:rPr>
              <a:t>Service Info index</a:t>
            </a:r>
          </a:p>
        </p:txBody>
      </p:sp>
      <p:cxnSp>
        <p:nvCxnSpPr>
          <p:cNvPr id="37" name="Straight Arrow Connector 36">
            <a:extLst>
              <a:ext uri="{FF2B5EF4-FFF2-40B4-BE49-F238E27FC236}">
                <a16:creationId xmlns:a16="http://schemas.microsoft.com/office/drawing/2014/main" id="{A2422993-EBD1-4974-9FE3-6D737063448E}"/>
              </a:ext>
            </a:extLst>
          </p:cNvPr>
          <p:cNvCxnSpPr/>
          <p:nvPr/>
        </p:nvCxnSpPr>
        <p:spPr>
          <a:xfrm flipH="1">
            <a:off x="6486550" y="4567082"/>
            <a:ext cx="41375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55">
            <a:extLst>
              <a:ext uri="{FF2B5EF4-FFF2-40B4-BE49-F238E27FC236}">
                <a16:creationId xmlns:a16="http://schemas.microsoft.com/office/drawing/2014/main" id="{EC681655-9192-47CC-8470-37E876774313}"/>
              </a:ext>
            </a:extLst>
          </p:cNvPr>
          <p:cNvSpPr/>
          <p:nvPr/>
        </p:nvSpPr>
        <p:spPr>
          <a:xfrm>
            <a:off x="6951403" y="4335886"/>
            <a:ext cx="3354779" cy="4623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TO2.NextOwnerServiceInfo</a:t>
            </a:r>
          </a:p>
          <a:p>
            <a:r>
              <a:rPr lang="en-US" sz="1200" dirty="0">
                <a:solidFill>
                  <a:schemeClr val="tx2">
                    <a:lumMod val="75000"/>
                  </a:schemeClr>
                </a:solidFill>
              </a:rPr>
              <a:t>Service Info fragment</a:t>
            </a:r>
          </a:p>
        </p:txBody>
      </p:sp>
      <p:sp>
        <p:nvSpPr>
          <p:cNvPr id="39" name="Freeform 56">
            <a:extLst>
              <a:ext uri="{FF2B5EF4-FFF2-40B4-BE49-F238E27FC236}">
                <a16:creationId xmlns:a16="http://schemas.microsoft.com/office/drawing/2014/main" id="{20C175BC-B210-49AA-82BF-BD7E31EA450D}"/>
              </a:ext>
            </a:extLst>
          </p:cNvPr>
          <p:cNvSpPr/>
          <p:nvPr/>
        </p:nvSpPr>
        <p:spPr>
          <a:xfrm>
            <a:off x="6023112" y="3965757"/>
            <a:ext cx="362038" cy="635847"/>
          </a:xfrm>
          <a:custGeom>
            <a:avLst/>
            <a:gdLst>
              <a:gd name="connsiteX0" fmla="*/ 642561 w 642561"/>
              <a:gd name="connsiteY0" fmla="*/ 766119 h 766119"/>
              <a:gd name="connsiteX1" fmla="*/ 10 w 642561"/>
              <a:gd name="connsiteY1" fmla="*/ 284205 h 766119"/>
              <a:gd name="connsiteX2" fmla="*/ 630204 w 642561"/>
              <a:gd name="connsiteY2" fmla="*/ 0 h 766119"/>
              <a:gd name="connsiteX0" fmla="*/ 729639 w 729639"/>
              <a:gd name="connsiteY0" fmla="*/ 593125 h 593125"/>
              <a:gd name="connsiteX1" fmla="*/ 591 w 729639"/>
              <a:gd name="connsiteY1" fmla="*/ 284205 h 593125"/>
              <a:gd name="connsiteX2" fmla="*/ 630785 w 729639"/>
              <a:gd name="connsiteY2" fmla="*/ 0 h 593125"/>
              <a:gd name="connsiteX0" fmla="*/ 729639 w 729639"/>
              <a:gd name="connsiteY0" fmla="*/ 593125 h 593125"/>
              <a:gd name="connsiteX1" fmla="*/ 591 w 729639"/>
              <a:gd name="connsiteY1" fmla="*/ 284205 h 593125"/>
              <a:gd name="connsiteX2" fmla="*/ 630785 w 729639"/>
              <a:gd name="connsiteY2" fmla="*/ 0 h 593125"/>
              <a:gd name="connsiteX0" fmla="*/ 729056 w 729056"/>
              <a:gd name="connsiteY0" fmla="*/ 630195 h 630195"/>
              <a:gd name="connsiteX1" fmla="*/ 8 w 729056"/>
              <a:gd name="connsiteY1" fmla="*/ 321275 h 630195"/>
              <a:gd name="connsiteX2" fmla="*/ 716700 w 729056"/>
              <a:gd name="connsiteY2" fmla="*/ 0 h 630195"/>
              <a:gd name="connsiteX0" fmla="*/ 12356 w 12356"/>
              <a:gd name="connsiteY0" fmla="*/ 630195 h 630195"/>
              <a:gd name="connsiteX1" fmla="*/ 0 w 12356"/>
              <a:gd name="connsiteY1" fmla="*/ 0 h 630195"/>
              <a:gd name="connsiteX0" fmla="*/ 179891 w 179891"/>
              <a:gd name="connsiteY0" fmla="*/ 630195 h 630195"/>
              <a:gd name="connsiteX1" fmla="*/ 167535 w 179891"/>
              <a:gd name="connsiteY1" fmla="*/ 0 h 630195"/>
              <a:gd name="connsiteX0" fmla="*/ 351068 w 351068"/>
              <a:gd name="connsiteY0" fmla="*/ 630195 h 630195"/>
              <a:gd name="connsiteX1" fmla="*/ 338712 w 351068"/>
              <a:gd name="connsiteY1" fmla="*/ 0 h 630195"/>
              <a:gd name="connsiteX0" fmla="*/ 368409 w 368409"/>
              <a:gd name="connsiteY0" fmla="*/ 630195 h 630195"/>
              <a:gd name="connsiteX1" fmla="*/ 356053 w 368409"/>
              <a:gd name="connsiteY1" fmla="*/ 0 h 630195"/>
              <a:gd name="connsiteX0" fmla="*/ 375080 w 375080"/>
              <a:gd name="connsiteY0" fmla="*/ 580768 h 580768"/>
              <a:gd name="connsiteX1" fmla="*/ 350367 w 375080"/>
              <a:gd name="connsiteY1" fmla="*/ 0 h 580768"/>
              <a:gd name="connsiteX0" fmla="*/ 370754 w 370754"/>
              <a:gd name="connsiteY0" fmla="*/ 580768 h 580768"/>
              <a:gd name="connsiteX1" fmla="*/ 346041 w 370754"/>
              <a:gd name="connsiteY1" fmla="*/ 0 h 580768"/>
              <a:gd name="connsiteX0" fmla="*/ 322823 w 322823"/>
              <a:gd name="connsiteY0" fmla="*/ 580768 h 580768"/>
              <a:gd name="connsiteX1" fmla="*/ 298110 w 322823"/>
              <a:gd name="connsiteY1" fmla="*/ 0 h 580768"/>
            </a:gdLst>
            <a:ahLst/>
            <a:cxnLst>
              <a:cxn ang="0">
                <a:pos x="connsiteX0" y="connsiteY0"/>
              </a:cxn>
              <a:cxn ang="0">
                <a:pos x="connsiteX1" y="connsiteY1"/>
              </a:cxn>
            </a:cxnLst>
            <a:rect l="l" t="t" r="r" b="b"/>
            <a:pathLst>
              <a:path w="322823" h="580768">
                <a:moveTo>
                  <a:pt x="322823" y="580768"/>
                </a:moveTo>
                <a:cubicBezTo>
                  <a:pt x="-113783" y="568410"/>
                  <a:pt x="-93188" y="0"/>
                  <a:pt x="29811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CC97C895-35A6-4A85-ABD5-0BE448BF0A7D}"/>
              </a:ext>
            </a:extLst>
          </p:cNvPr>
          <p:cNvSpPr txBox="1"/>
          <p:nvPr/>
        </p:nvSpPr>
        <p:spPr>
          <a:xfrm>
            <a:off x="5494654" y="4138510"/>
            <a:ext cx="500458" cy="276999"/>
          </a:xfrm>
          <a:prstGeom prst="rect">
            <a:avLst/>
          </a:prstGeom>
          <a:noFill/>
        </p:spPr>
        <p:txBody>
          <a:bodyPr wrap="none" rtlCol="0">
            <a:spAutoFit/>
          </a:bodyPr>
          <a:lstStyle/>
          <a:p>
            <a:r>
              <a:rPr lang="en-US" sz="1200" b="1" dirty="0"/>
              <a:t>Loop</a:t>
            </a:r>
          </a:p>
        </p:txBody>
      </p:sp>
      <p:sp>
        <p:nvSpPr>
          <p:cNvPr id="41" name="TextBox 40">
            <a:extLst>
              <a:ext uri="{FF2B5EF4-FFF2-40B4-BE49-F238E27FC236}">
                <a16:creationId xmlns:a16="http://schemas.microsoft.com/office/drawing/2014/main" id="{7B2D35AA-3EBF-4F2A-83F2-DF850B537D66}"/>
              </a:ext>
            </a:extLst>
          </p:cNvPr>
          <p:cNvSpPr txBox="1"/>
          <p:nvPr/>
        </p:nvSpPr>
        <p:spPr>
          <a:xfrm>
            <a:off x="10631843" y="3939017"/>
            <a:ext cx="1383777" cy="646331"/>
          </a:xfrm>
          <a:prstGeom prst="rect">
            <a:avLst/>
          </a:prstGeom>
          <a:noFill/>
        </p:spPr>
        <p:txBody>
          <a:bodyPr wrap="none" rtlCol="0">
            <a:spAutoFit/>
          </a:bodyPr>
          <a:lstStyle/>
          <a:p>
            <a:r>
              <a:rPr lang="en-US" sz="1200" b="1" dirty="0"/>
              <a:t>Transmit key-value</a:t>
            </a:r>
          </a:p>
          <a:p>
            <a:r>
              <a:rPr lang="en-US" sz="1200" b="1" dirty="0"/>
              <a:t>pairs from Owner</a:t>
            </a:r>
          </a:p>
          <a:p>
            <a:r>
              <a:rPr lang="en-US" sz="1200" b="1" dirty="0"/>
              <a:t>to Device</a:t>
            </a:r>
          </a:p>
        </p:txBody>
      </p:sp>
      <p:cxnSp>
        <p:nvCxnSpPr>
          <p:cNvPr id="42" name="Straight Arrow Connector 41">
            <a:extLst>
              <a:ext uri="{FF2B5EF4-FFF2-40B4-BE49-F238E27FC236}">
                <a16:creationId xmlns:a16="http://schemas.microsoft.com/office/drawing/2014/main" id="{FEDD8569-938F-4D3A-8574-FD32B046AA55}"/>
              </a:ext>
            </a:extLst>
          </p:cNvPr>
          <p:cNvCxnSpPr/>
          <p:nvPr/>
        </p:nvCxnSpPr>
        <p:spPr>
          <a:xfrm>
            <a:off x="6474072" y="5744686"/>
            <a:ext cx="41375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60">
            <a:extLst>
              <a:ext uri="{FF2B5EF4-FFF2-40B4-BE49-F238E27FC236}">
                <a16:creationId xmlns:a16="http://schemas.microsoft.com/office/drawing/2014/main" id="{713EB0B2-6181-48BB-8049-9F2ABEF90996}"/>
              </a:ext>
            </a:extLst>
          </p:cNvPr>
          <p:cNvSpPr/>
          <p:nvPr/>
        </p:nvSpPr>
        <p:spPr>
          <a:xfrm>
            <a:off x="6937548" y="5502560"/>
            <a:ext cx="3354779" cy="4623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TO2.Done</a:t>
            </a:r>
          </a:p>
          <a:p>
            <a:r>
              <a:rPr lang="en-US" sz="1200" dirty="0" err="1">
                <a:solidFill>
                  <a:schemeClr val="tx2">
                    <a:lumMod val="75000"/>
                  </a:schemeClr>
                </a:solidFill>
              </a:rPr>
              <a:t>Hmac</a:t>
            </a:r>
            <a:r>
              <a:rPr lang="en-US" sz="1200" dirty="0">
                <a:solidFill>
                  <a:schemeClr val="tx2">
                    <a:lumMod val="75000"/>
                  </a:schemeClr>
                </a:solidFill>
              </a:rPr>
              <a:t> for replacement Ownership Voucher</a:t>
            </a:r>
          </a:p>
        </p:txBody>
      </p:sp>
      <p:cxnSp>
        <p:nvCxnSpPr>
          <p:cNvPr id="44" name="Straight Arrow Connector 43">
            <a:extLst>
              <a:ext uri="{FF2B5EF4-FFF2-40B4-BE49-F238E27FC236}">
                <a16:creationId xmlns:a16="http://schemas.microsoft.com/office/drawing/2014/main" id="{F6C62AF2-AA6F-4981-9B7E-1B7819AB49A6}"/>
              </a:ext>
            </a:extLst>
          </p:cNvPr>
          <p:cNvCxnSpPr/>
          <p:nvPr/>
        </p:nvCxnSpPr>
        <p:spPr>
          <a:xfrm flipH="1">
            <a:off x="6486550" y="6308403"/>
            <a:ext cx="41375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62">
            <a:extLst>
              <a:ext uri="{FF2B5EF4-FFF2-40B4-BE49-F238E27FC236}">
                <a16:creationId xmlns:a16="http://schemas.microsoft.com/office/drawing/2014/main" id="{0F002444-BD7B-439C-9686-1B3A3B527224}"/>
              </a:ext>
            </a:extLst>
          </p:cNvPr>
          <p:cNvSpPr/>
          <p:nvPr/>
        </p:nvSpPr>
        <p:spPr>
          <a:xfrm>
            <a:off x="6951404" y="6077207"/>
            <a:ext cx="3354779" cy="4623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TO2.Done2</a:t>
            </a:r>
          </a:p>
        </p:txBody>
      </p:sp>
      <p:sp>
        <p:nvSpPr>
          <p:cNvPr id="46" name="Rounded Rectangle 63">
            <a:extLst>
              <a:ext uri="{FF2B5EF4-FFF2-40B4-BE49-F238E27FC236}">
                <a16:creationId xmlns:a16="http://schemas.microsoft.com/office/drawing/2014/main" id="{ED799C4A-7EC5-42CB-AC2E-CD83A821BA71}"/>
              </a:ext>
            </a:extLst>
          </p:cNvPr>
          <p:cNvSpPr/>
          <p:nvPr/>
        </p:nvSpPr>
        <p:spPr>
          <a:xfrm>
            <a:off x="5782783" y="4908976"/>
            <a:ext cx="4153756" cy="4915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Device interprets instructions and data in Owner </a:t>
            </a:r>
            <a:r>
              <a:rPr lang="en-US" sz="1200" b="1" dirty="0" err="1">
                <a:solidFill>
                  <a:schemeClr val="tx2">
                    <a:lumMod val="75000"/>
                  </a:schemeClr>
                </a:solidFill>
              </a:rPr>
              <a:t>ServiceInfo</a:t>
            </a:r>
            <a:r>
              <a:rPr lang="en-US" sz="1200" b="1" dirty="0">
                <a:solidFill>
                  <a:schemeClr val="tx2">
                    <a:lumMod val="75000"/>
                  </a:schemeClr>
                </a:solidFill>
              </a:rPr>
              <a:t> to provision device for service.</a:t>
            </a:r>
            <a:endParaRPr lang="en-US" sz="1200" dirty="0">
              <a:solidFill>
                <a:schemeClr val="tx2">
                  <a:lumMod val="75000"/>
                </a:schemeClr>
              </a:solidFill>
            </a:endParaRPr>
          </a:p>
        </p:txBody>
      </p:sp>
      <p:sp>
        <p:nvSpPr>
          <p:cNvPr id="47" name="TextBox 46">
            <a:extLst>
              <a:ext uri="{FF2B5EF4-FFF2-40B4-BE49-F238E27FC236}">
                <a16:creationId xmlns:a16="http://schemas.microsoft.com/office/drawing/2014/main" id="{BE6EEBFE-FAE2-4E1B-85A7-643DAD8DFB71}"/>
              </a:ext>
            </a:extLst>
          </p:cNvPr>
          <p:cNvSpPr txBox="1"/>
          <p:nvPr/>
        </p:nvSpPr>
        <p:spPr>
          <a:xfrm>
            <a:off x="10631842" y="5714035"/>
            <a:ext cx="1560156" cy="830997"/>
          </a:xfrm>
          <a:prstGeom prst="rect">
            <a:avLst/>
          </a:prstGeom>
          <a:noFill/>
        </p:spPr>
        <p:txBody>
          <a:bodyPr wrap="square" rtlCol="0">
            <a:spAutoFit/>
          </a:bodyPr>
          <a:lstStyle/>
          <a:p>
            <a:r>
              <a:rPr lang="en-US" sz="1200" b="1" dirty="0"/>
              <a:t>Owner </a:t>
            </a:r>
            <a:r>
              <a:rPr lang="en-US" sz="1050" b="1" dirty="0"/>
              <a:t>SHOULD</a:t>
            </a:r>
            <a:r>
              <a:rPr lang="en-US" sz="1200" b="1" dirty="0"/>
              <a:t> check provisioned connection before Done2 is returned.</a:t>
            </a:r>
          </a:p>
        </p:txBody>
      </p:sp>
      <p:sp>
        <p:nvSpPr>
          <p:cNvPr id="49" name="Rounded Rectangle 44">
            <a:extLst>
              <a:ext uri="{FF2B5EF4-FFF2-40B4-BE49-F238E27FC236}">
                <a16:creationId xmlns:a16="http://schemas.microsoft.com/office/drawing/2014/main" id="{8CDF83DB-BC37-4D78-941F-D5E931574400}"/>
              </a:ext>
            </a:extLst>
          </p:cNvPr>
          <p:cNvSpPr/>
          <p:nvPr/>
        </p:nvSpPr>
        <p:spPr>
          <a:xfrm>
            <a:off x="6937546" y="1296757"/>
            <a:ext cx="3354779" cy="46239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2">
                    <a:lumMod val="75000"/>
                  </a:schemeClr>
                </a:solidFill>
              </a:rPr>
              <a:t>TO2.GetNextDeviceServiceInfo</a:t>
            </a:r>
          </a:p>
          <a:p>
            <a:r>
              <a:rPr lang="en-US" sz="1200" dirty="0">
                <a:solidFill>
                  <a:schemeClr val="tx2">
                    <a:lumMod val="75000"/>
                  </a:schemeClr>
                </a:solidFill>
              </a:rPr>
              <a:t>Service Info index</a:t>
            </a:r>
          </a:p>
        </p:txBody>
      </p:sp>
      <p:sp>
        <p:nvSpPr>
          <p:cNvPr id="50" name="Freeform 67">
            <a:extLst>
              <a:ext uri="{FF2B5EF4-FFF2-40B4-BE49-F238E27FC236}">
                <a16:creationId xmlns:a16="http://schemas.microsoft.com/office/drawing/2014/main" id="{3A0FC5B8-0835-4255-8144-B5273E83B712}"/>
              </a:ext>
            </a:extLst>
          </p:cNvPr>
          <p:cNvSpPr/>
          <p:nvPr/>
        </p:nvSpPr>
        <p:spPr>
          <a:xfrm flipH="1">
            <a:off x="10638934" y="1500863"/>
            <a:ext cx="452324" cy="635847"/>
          </a:xfrm>
          <a:custGeom>
            <a:avLst/>
            <a:gdLst>
              <a:gd name="connsiteX0" fmla="*/ 642561 w 642561"/>
              <a:gd name="connsiteY0" fmla="*/ 766119 h 766119"/>
              <a:gd name="connsiteX1" fmla="*/ 10 w 642561"/>
              <a:gd name="connsiteY1" fmla="*/ 284205 h 766119"/>
              <a:gd name="connsiteX2" fmla="*/ 630204 w 642561"/>
              <a:gd name="connsiteY2" fmla="*/ 0 h 766119"/>
              <a:gd name="connsiteX0" fmla="*/ 729639 w 729639"/>
              <a:gd name="connsiteY0" fmla="*/ 593125 h 593125"/>
              <a:gd name="connsiteX1" fmla="*/ 591 w 729639"/>
              <a:gd name="connsiteY1" fmla="*/ 284205 h 593125"/>
              <a:gd name="connsiteX2" fmla="*/ 630785 w 729639"/>
              <a:gd name="connsiteY2" fmla="*/ 0 h 593125"/>
              <a:gd name="connsiteX0" fmla="*/ 729639 w 729639"/>
              <a:gd name="connsiteY0" fmla="*/ 593125 h 593125"/>
              <a:gd name="connsiteX1" fmla="*/ 591 w 729639"/>
              <a:gd name="connsiteY1" fmla="*/ 284205 h 593125"/>
              <a:gd name="connsiteX2" fmla="*/ 630785 w 729639"/>
              <a:gd name="connsiteY2" fmla="*/ 0 h 593125"/>
              <a:gd name="connsiteX0" fmla="*/ 729056 w 729056"/>
              <a:gd name="connsiteY0" fmla="*/ 630195 h 630195"/>
              <a:gd name="connsiteX1" fmla="*/ 8 w 729056"/>
              <a:gd name="connsiteY1" fmla="*/ 321275 h 630195"/>
              <a:gd name="connsiteX2" fmla="*/ 716700 w 729056"/>
              <a:gd name="connsiteY2" fmla="*/ 0 h 630195"/>
              <a:gd name="connsiteX0" fmla="*/ 12356 w 12356"/>
              <a:gd name="connsiteY0" fmla="*/ 630195 h 630195"/>
              <a:gd name="connsiteX1" fmla="*/ 0 w 12356"/>
              <a:gd name="connsiteY1" fmla="*/ 0 h 630195"/>
              <a:gd name="connsiteX0" fmla="*/ 179891 w 179891"/>
              <a:gd name="connsiteY0" fmla="*/ 630195 h 630195"/>
              <a:gd name="connsiteX1" fmla="*/ 167535 w 179891"/>
              <a:gd name="connsiteY1" fmla="*/ 0 h 630195"/>
              <a:gd name="connsiteX0" fmla="*/ 351068 w 351068"/>
              <a:gd name="connsiteY0" fmla="*/ 630195 h 630195"/>
              <a:gd name="connsiteX1" fmla="*/ 338712 w 351068"/>
              <a:gd name="connsiteY1" fmla="*/ 0 h 630195"/>
              <a:gd name="connsiteX0" fmla="*/ 368409 w 368409"/>
              <a:gd name="connsiteY0" fmla="*/ 630195 h 630195"/>
              <a:gd name="connsiteX1" fmla="*/ 356053 w 368409"/>
              <a:gd name="connsiteY1" fmla="*/ 0 h 630195"/>
              <a:gd name="connsiteX0" fmla="*/ 375080 w 375080"/>
              <a:gd name="connsiteY0" fmla="*/ 580768 h 580768"/>
              <a:gd name="connsiteX1" fmla="*/ 350367 w 375080"/>
              <a:gd name="connsiteY1" fmla="*/ 0 h 580768"/>
              <a:gd name="connsiteX0" fmla="*/ 370754 w 370754"/>
              <a:gd name="connsiteY0" fmla="*/ 580768 h 580768"/>
              <a:gd name="connsiteX1" fmla="*/ 346041 w 370754"/>
              <a:gd name="connsiteY1" fmla="*/ 0 h 580768"/>
              <a:gd name="connsiteX0" fmla="*/ 322823 w 322823"/>
              <a:gd name="connsiteY0" fmla="*/ 580768 h 580768"/>
              <a:gd name="connsiteX1" fmla="*/ 298110 w 322823"/>
              <a:gd name="connsiteY1" fmla="*/ 0 h 580768"/>
            </a:gdLst>
            <a:ahLst/>
            <a:cxnLst>
              <a:cxn ang="0">
                <a:pos x="connsiteX0" y="connsiteY0"/>
              </a:cxn>
              <a:cxn ang="0">
                <a:pos x="connsiteX1" y="connsiteY1"/>
              </a:cxn>
            </a:cxnLst>
            <a:rect l="l" t="t" r="r" b="b"/>
            <a:pathLst>
              <a:path w="322823" h="580768">
                <a:moveTo>
                  <a:pt x="322823" y="580768"/>
                </a:moveTo>
                <a:cubicBezTo>
                  <a:pt x="-113783" y="568410"/>
                  <a:pt x="-93188" y="0"/>
                  <a:pt x="29811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85124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51FF5-3B62-40FE-B4D4-71C3CE36A1F6}"/>
              </a:ext>
            </a:extLst>
          </p:cNvPr>
          <p:cNvSpPr/>
          <p:nvPr/>
        </p:nvSpPr>
        <p:spPr>
          <a:xfrm>
            <a:off x="7103373" y="914206"/>
            <a:ext cx="3652561" cy="55792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5BFC80DD-693A-4887-A8B6-0AE9E48A6216}"/>
              </a:ext>
            </a:extLst>
          </p:cNvPr>
          <p:cNvCxnSpPr/>
          <p:nvPr/>
        </p:nvCxnSpPr>
        <p:spPr>
          <a:xfrm>
            <a:off x="1030759"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85D0781-309E-45F0-96C9-FBA7C838FA48}"/>
              </a:ext>
            </a:extLst>
          </p:cNvPr>
          <p:cNvCxnSpPr/>
          <p:nvPr/>
        </p:nvCxnSpPr>
        <p:spPr>
          <a:xfrm>
            <a:off x="4720109"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C5BCE2A-1BE5-44F0-A776-8E33E8BA6D8A}"/>
              </a:ext>
            </a:extLst>
          </p:cNvPr>
          <p:cNvSpPr txBox="1"/>
          <p:nvPr/>
        </p:nvSpPr>
        <p:spPr>
          <a:xfrm>
            <a:off x="397990" y="291068"/>
            <a:ext cx="1265539" cy="369332"/>
          </a:xfrm>
          <a:prstGeom prst="rect">
            <a:avLst/>
          </a:prstGeom>
          <a:noFill/>
        </p:spPr>
        <p:txBody>
          <a:bodyPr wrap="none" rtlCol="0">
            <a:spAutoFit/>
          </a:bodyPr>
          <a:lstStyle/>
          <a:p>
            <a:pPr algn="ctr"/>
            <a:r>
              <a:rPr lang="en-US" dirty="0"/>
              <a:t>SDO Device</a:t>
            </a:r>
          </a:p>
        </p:txBody>
      </p:sp>
      <p:sp>
        <p:nvSpPr>
          <p:cNvPr id="6" name="TextBox 5">
            <a:extLst>
              <a:ext uri="{FF2B5EF4-FFF2-40B4-BE49-F238E27FC236}">
                <a16:creationId xmlns:a16="http://schemas.microsoft.com/office/drawing/2014/main" id="{820AE52C-E9D9-4C7A-A7A9-9AF90EBDCE78}"/>
              </a:ext>
            </a:extLst>
          </p:cNvPr>
          <p:cNvSpPr txBox="1"/>
          <p:nvPr/>
        </p:nvSpPr>
        <p:spPr>
          <a:xfrm>
            <a:off x="4083557" y="291068"/>
            <a:ext cx="1273105" cy="369332"/>
          </a:xfrm>
          <a:prstGeom prst="rect">
            <a:avLst/>
          </a:prstGeom>
          <a:noFill/>
        </p:spPr>
        <p:txBody>
          <a:bodyPr wrap="none" rtlCol="0">
            <a:spAutoFit/>
          </a:bodyPr>
          <a:lstStyle/>
          <a:p>
            <a:pPr algn="ctr"/>
            <a:r>
              <a:rPr lang="en-US" dirty="0"/>
              <a:t>SDO Owner</a:t>
            </a:r>
          </a:p>
        </p:txBody>
      </p:sp>
      <p:cxnSp>
        <p:nvCxnSpPr>
          <p:cNvPr id="7" name="Straight Arrow Connector 6">
            <a:extLst>
              <a:ext uri="{FF2B5EF4-FFF2-40B4-BE49-F238E27FC236}">
                <a16:creationId xmlns:a16="http://schemas.microsoft.com/office/drawing/2014/main" id="{CC178B12-EA73-48F3-A5AC-91748363B8D4}"/>
              </a:ext>
            </a:extLst>
          </p:cNvPr>
          <p:cNvCxnSpPr/>
          <p:nvPr/>
        </p:nvCxnSpPr>
        <p:spPr>
          <a:xfrm flipH="1">
            <a:off x="1043115" y="1752469"/>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11">
            <a:extLst>
              <a:ext uri="{FF2B5EF4-FFF2-40B4-BE49-F238E27FC236}">
                <a16:creationId xmlns:a16="http://schemas.microsoft.com/office/drawing/2014/main" id="{9CE212AA-D67A-4400-B6F4-BD0D53225875}"/>
              </a:ext>
            </a:extLst>
          </p:cNvPr>
          <p:cNvSpPr/>
          <p:nvPr/>
        </p:nvSpPr>
        <p:spPr>
          <a:xfrm>
            <a:off x="1444033" y="1199307"/>
            <a:ext cx="2991395" cy="10852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TO2.ProveOPHdr</a:t>
            </a:r>
          </a:p>
          <a:p>
            <a:pPr>
              <a:lnSpc>
                <a:spcPct val="90000"/>
              </a:lnSpc>
            </a:pPr>
            <a:r>
              <a:rPr lang="en-US" sz="1100" dirty="0">
                <a:solidFill>
                  <a:schemeClr val="tx2">
                    <a:lumMod val="75000"/>
                  </a:schemeClr>
                </a:solidFill>
              </a:rPr>
              <a:t>Sign[</a:t>
            </a:r>
            <a:r>
              <a:rPr lang="en-US" sz="1100" dirty="0" err="1">
                <a:solidFill>
                  <a:schemeClr val="tx2">
                    <a:lumMod val="75000"/>
                  </a:schemeClr>
                </a:solidFill>
              </a:rPr>
              <a:t>OwnerKey</a:t>
            </a:r>
            <a:r>
              <a:rPr lang="en-US" sz="1100" dirty="0">
                <a:solidFill>
                  <a:schemeClr val="tx2">
                    <a:lumMod val="75000"/>
                  </a:schemeClr>
                </a:solidFill>
              </a:rPr>
              <a:t>](</a:t>
            </a:r>
          </a:p>
          <a:p>
            <a:pPr>
              <a:lnSpc>
                <a:spcPct val="90000"/>
              </a:lnSpc>
            </a:pPr>
            <a:r>
              <a:rPr lang="en-US" sz="1100" dirty="0">
                <a:solidFill>
                  <a:schemeClr val="tx2">
                    <a:lumMod val="75000"/>
                  </a:schemeClr>
                </a:solidFill>
              </a:rPr>
              <a:t>    Ownership Voucher header</a:t>
            </a:r>
          </a:p>
          <a:p>
            <a:pPr>
              <a:lnSpc>
                <a:spcPct val="90000"/>
              </a:lnSpc>
            </a:pPr>
            <a:r>
              <a:rPr lang="en-US" sz="1100" dirty="0">
                <a:solidFill>
                  <a:schemeClr val="tx2">
                    <a:lumMod val="75000"/>
                  </a:schemeClr>
                </a:solidFill>
              </a:rPr>
              <a:t>    Nonce5 (prove freshness of this signature)</a:t>
            </a:r>
          </a:p>
          <a:p>
            <a:pPr>
              <a:lnSpc>
                <a:spcPct val="90000"/>
              </a:lnSpc>
            </a:pPr>
            <a:r>
              <a:rPr lang="en-US" sz="1100" dirty="0">
                <a:solidFill>
                  <a:schemeClr val="tx2">
                    <a:lumMod val="75000"/>
                  </a:schemeClr>
                </a:solidFill>
              </a:rPr>
              <a:t>    Nonce6 (for next signature)</a:t>
            </a:r>
          </a:p>
          <a:p>
            <a:pPr>
              <a:lnSpc>
                <a:spcPct val="90000"/>
              </a:lnSpc>
            </a:pPr>
            <a:r>
              <a:rPr lang="en-US" sz="1100" dirty="0">
                <a:solidFill>
                  <a:schemeClr val="tx2">
                    <a:lumMod val="75000"/>
                  </a:schemeClr>
                </a:solidFill>
              </a:rPr>
              <a:t>    Key Exchange parameter A (</a:t>
            </a:r>
            <a:r>
              <a:rPr lang="en-US" sz="1100" dirty="0" err="1">
                <a:solidFill>
                  <a:schemeClr val="tx2">
                    <a:lumMod val="75000"/>
                  </a:schemeClr>
                </a:solidFill>
              </a:rPr>
              <a:t>xA</a:t>
            </a:r>
            <a:r>
              <a:rPr lang="en-US" sz="1100" dirty="0">
                <a:solidFill>
                  <a:schemeClr val="tx2">
                    <a:lumMod val="75000"/>
                  </a:schemeClr>
                </a:solidFill>
              </a:rPr>
              <a:t>)</a:t>
            </a:r>
          </a:p>
          <a:p>
            <a:pPr>
              <a:lnSpc>
                <a:spcPct val="90000"/>
              </a:lnSpc>
            </a:pPr>
            <a:r>
              <a:rPr lang="en-US" sz="1100" dirty="0">
                <a:solidFill>
                  <a:schemeClr val="tx2">
                    <a:lumMod val="75000"/>
                  </a:schemeClr>
                </a:solidFill>
              </a:rPr>
              <a:t>    Attestation Info B   )</a:t>
            </a:r>
          </a:p>
        </p:txBody>
      </p:sp>
      <p:cxnSp>
        <p:nvCxnSpPr>
          <p:cNvPr id="9" name="Straight Arrow Connector 8">
            <a:extLst>
              <a:ext uri="{FF2B5EF4-FFF2-40B4-BE49-F238E27FC236}">
                <a16:creationId xmlns:a16="http://schemas.microsoft.com/office/drawing/2014/main" id="{FA0C1114-C455-435B-AE37-317686937665}"/>
              </a:ext>
            </a:extLst>
          </p:cNvPr>
          <p:cNvCxnSpPr/>
          <p:nvPr/>
        </p:nvCxnSpPr>
        <p:spPr>
          <a:xfrm>
            <a:off x="1043115" y="914206"/>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13">
            <a:extLst>
              <a:ext uri="{FF2B5EF4-FFF2-40B4-BE49-F238E27FC236}">
                <a16:creationId xmlns:a16="http://schemas.microsoft.com/office/drawing/2014/main" id="{8773085D-22DE-4F5F-8153-81C390052220}"/>
              </a:ext>
            </a:extLst>
          </p:cNvPr>
          <p:cNvSpPr/>
          <p:nvPr/>
        </p:nvSpPr>
        <p:spPr>
          <a:xfrm>
            <a:off x="1444033" y="757451"/>
            <a:ext cx="2991395" cy="313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TO2.HelloDevice: </a:t>
            </a:r>
            <a:r>
              <a:rPr lang="en-US" sz="1100" dirty="0">
                <a:solidFill>
                  <a:schemeClr val="tx2">
                    <a:lumMod val="75000"/>
                  </a:schemeClr>
                </a:solidFill>
              </a:rPr>
              <a:t>GUID, Nonce5, cipher suite / encoding info, Attestation info A</a:t>
            </a:r>
          </a:p>
        </p:txBody>
      </p:sp>
      <p:cxnSp>
        <p:nvCxnSpPr>
          <p:cNvPr id="11" name="Straight Arrow Connector 10">
            <a:extLst>
              <a:ext uri="{FF2B5EF4-FFF2-40B4-BE49-F238E27FC236}">
                <a16:creationId xmlns:a16="http://schemas.microsoft.com/office/drawing/2014/main" id="{1450014F-956D-4B82-9F02-68196776E255}"/>
              </a:ext>
            </a:extLst>
          </p:cNvPr>
          <p:cNvCxnSpPr/>
          <p:nvPr/>
        </p:nvCxnSpPr>
        <p:spPr>
          <a:xfrm>
            <a:off x="1030759" y="2615122"/>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5">
            <a:extLst>
              <a:ext uri="{FF2B5EF4-FFF2-40B4-BE49-F238E27FC236}">
                <a16:creationId xmlns:a16="http://schemas.microsoft.com/office/drawing/2014/main" id="{D2DB0444-B62F-4C4E-8A45-4B6AB3AE8031}"/>
              </a:ext>
            </a:extLst>
          </p:cNvPr>
          <p:cNvSpPr/>
          <p:nvPr/>
        </p:nvSpPr>
        <p:spPr>
          <a:xfrm>
            <a:off x="1444032" y="2407221"/>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TO2.GetOPNextEntry</a:t>
            </a:r>
          </a:p>
          <a:p>
            <a:r>
              <a:rPr lang="en-US" sz="1100" dirty="0">
                <a:solidFill>
                  <a:schemeClr val="tx2">
                    <a:lumMod val="75000"/>
                  </a:schemeClr>
                </a:solidFill>
              </a:rPr>
              <a:t>Entry number</a:t>
            </a:r>
          </a:p>
        </p:txBody>
      </p:sp>
      <p:cxnSp>
        <p:nvCxnSpPr>
          <p:cNvPr id="13" name="Straight Arrow Connector 12">
            <a:extLst>
              <a:ext uri="{FF2B5EF4-FFF2-40B4-BE49-F238E27FC236}">
                <a16:creationId xmlns:a16="http://schemas.microsoft.com/office/drawing/2014/main" id="{2E256E4C-3DF1-467C-AD32-97FCBBAEE9F5}"/>
              </a:ext>
            </a:extLst>
          </p:cNvPr>
          <p:cNvCxnSpPr/>
          <p:nvPr/>
        </p:nvCxnSpPr>
        <p:spPr>
          <a:xfrm flipH="1">
            <a:off x="1043115" y="3207278"/>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7413D1-A3B9-4A98-98BC-CDA981DCBD22}"/>
              </a:ext>
            </a:extLst>
          </p:cNvPr>
          <p:cNvCxnSpPr/>
          <p:nvPr/>
        </p:nvCxnSpPr>
        <p:spPr>
          <a:xfrm>
            <a:off x="7085569"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D0782-1133-46EA-BF41-55FB781D46B2}"/>
              </a:ext>
            </a:extLst>
          </p:cNvPr>
          <p:cNvCxnSpPr/>
          <p:nvPr/>
        </p:nvCxnSpPr>
        <p:spPr>
          <a:xfrm>
            <a:off x="10774919"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E781E0-78D5-44B2-BCCC-59DB0359F495}"/>
              </a:ext>
            </a:extLst>
          </p:cNvPr>
          <p:cNvSpPr txBox="1"/>
          <p:nvPr/>
        </p:nvSpPr>
        <p:spPr>
          <a:xfrm>
            <a:off x="6452800" y="291068"/>
            <a:ext cx="1265539" cy="369332"/>
          </a:xfrm>
          <a:prstGeom prst="rect">
            <a:avLst/>
          </a:prstGeom>
          <a:noFill/>
        </p:spPr>
        <p:txBody>
          <a:bodyPr wrap="none" rtlCol="0">
            <a:spAutoFit/>
          </a:bodyPr>
          <a:lstStyle/>
          <a:p>
            <a:pPr algn="ctr"/>
            <a:r>
              <a:rPr lang="en-US" dirty="0"/>
              <a:t>SDO Device</a:t>
            </a:r>
          </a:p>
        </p:txBody>
      </p:sp>
      <p:sp>
        <p:nvSpPr>
          <p:cNvPr id="17" name="TextBox 16">
            <a:extLst>
              <a:ext uri="{FF2B5EF4-FFF2-40B4-BE49-F238E27FC236}">
                <a16:creationId xmlns:a16="http://schemas.microsoft.com/office/drawing/2014/main" id="{E8B0811F-D6BE-4807-8C9A-D259187E69D6}"/>
              </a:ext>
            </a:extLst>
          </p:cNvPr>
          <p:cNvSpPr txBox="1"/>
          <p:nvPr/>
        </p:nvSpPr>
        <p:spPr>
          <a:xfrm>
            <a:off x="10138369" y="291068"/>
            <a:ext cx="1273104" cy="369332"/>
          </a:xfrm>
          <a:prstGeom prst="rect">
            <a:avLst/>
          </a:prstGeom>
          <a:noFill/>
        </p:spPr>
        <p:txBody>
          <a:bodyPr wrap="none" rtlCol="0">
            <a:spAutoFit/>
          </a:bodyPr>
          <a:lstStyle/>
          <a:p>
            <a:pPr algn="ctr"/>
            <a:r>
              <a:rPr lang="en-US" dirty="0"/>
              <a:t>SDO Owner</a:t>
            </a:r>
          </a:p>
        </p:txBody>
      </p:sp>
      <p:cxnSp>
        <p:nvCxnSpPr>
          <p:cNvPr id="18" name="Straight Connector 17">
            <a:extLst>
              <a:ext uri="{FF2B5EF4-FFF2-40B4-BE49-F238E27FC236}">
                <a16:creationId xmlns:a16="http://schemas.microsoft.com/office/drawing/2014/main" id="{2A48BD4C-5E06-4939-97BD-6DEE8EF978CD}"/>
              </a:ext>
            </a:extLst>
          </p:cNvPr>
          <p:cNvCxnSpPr/>
          <p:nvPr/>
        </p:nvCxnSpPr>
        <p:spPr>
          <a:xfrm>
            <a:off x="1043115" y="6515100"/>
            <a:ext cx="3676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3F1F82-61F0-4C3E-AEF2-BB54FB2E025D}"/>
              </a:ext>
            </a:extLst>
          </p:cNvPr>
          <p:cNvCxnSpPr/>
          <p:nvPr/>
        </p:nvCxnSpPr>
        <p:spPr>
          <a:xfrm>
            <a:off x="7097925" y="663489"/>
            <a:ext cx="367699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reeform 30">
            <a:extLst>
              <a:ext uri="{FF2B5EF4-FFF2-40B4-BE49-F238E27FC236}">
                <a16:creationId xmlns:a16="http://schemas.microsoft.com/office/drawing/2014/main" id="{4665EED6-267C-40D9-BD20-C1128ED44495}"/>
              </a:ext>
            </a:extLst>
          </p:cNvPr>
          <p:cNvSpPr/>
          <p:nvPr/>
        </p:nvSpPr>
        <p:spPr>
          <a:xfrm>
            <a:off x="2706130" y="145690"/>
            <a:ext cx="6128952" cy="6663269"/>
          </a:xfrm>
          <a:custGeom>
            <a:avLst/>
            <a:gdLst>
              <a:gd name="connsiteX0" fmla="*/ 30314 w 6159265"/>
              <a:gd name="connsiteY0" fmla="*/ 6435576 h 6757803"/>
              <a:gd name="connsiteX1" fmla="*/ 438087 w 6159265"/>
              <a:gd name="connsiteY1" fmla="*/ 6657998 h 6757803"/>
              <a:gd name="connsiteX2" fmla="*/ 3082433 w 6159265"/>
              <a:gd name="connsiteY2" fmla="*/ 5014549 h 6757803"/>
              <a:gd name="connsiteX3" fmla="*/ 3551989 w 6159265"/>
              <a:gd name="connsiteY3" fmla="*/ 516690 h 6757803"/>
              <a:gd name="connsiteX4" fmla="*/ 5689708 w 6159265"/>
              <a:gd name="connsiteY4" fmla="*/ 108917 h 6757803"/>
              <a:gd name="connsiteX5" fmla="*/ 6159265 w 6159265"/>
              <a:gd name="connsiteY5" fmla="*/ 615544 h 6757803"/>
              <a:gd name="connsiteX0" fmla="*/ 30314 w 6159265"/>
              <a:gd name="connsiteY0" fmla="*/ 6225000 h 6547227"/>
              <a:gd name="connsiteX1" fmla="*/ 438087 w 6159265"/>
              <a:gd name="connsiteY1" fmla="*/ 6447422 h 6547227"/>
              <a:gd name="connsiteX2" fmla="*/ 3082433 w 6159265"/>
              <a:gd name="connsiteY2" fmla="*/ 4803973 h 6547227"/>
              <a:gd name="connsiteX3" fmla="*/ 3551989 w 6159265"/>
              <a:gd name="connsiteY3" fmla="*/ 306114 h 6547227"/>
              <a:gd name="connsiteX4" fmla="*/ 6159265 w 6159265"/>
              <a:gd name="connsiteY4" fmla="*/ 404968 h 6547227"/>
              <a:gd name="connsiteX0" fmla="*/ 30314 w 6159265"/>
              <a:gd name="connsiteY0" fmla="*/ 6352774 h 6675001"/>
              <a:gd name="connsiteX1" fmla="*/ 438087 w 6159265"/>
              <a:gd name="connsiteY1" fmla="*/ 6575196 h 6675001"/>
              <a:gd name="connsiteX2" fmla="*/ 3082433 w 6159265"/>
              <a:gd name="connsiteY2" fmla="*/ 4931747 h 6675001"/>
              <a:gd name="connsiteX3" fmla="*/ 3613773 w 6159265"/>
              <a:gd name="connsiteY3" fmla="*/ 273250 h 6675001"/>
              <a:gd name="connsiteX4" fmla="*/ 6159265 w 6159265"/>
              <a:gd name="connsiteY4" fmla="*/ 532742 h 6675001"/>
              <a:gd name="connsiteX0" fmla="*/ 30314 w 6159494"/>
              <a:gd name="connsiteY0" fmla="*/ 6439965 h 6762192"/>
              <a:gd name="connsiteX1" fmla="*/ 438087 w 6159494"/>
              <a:gd name="connsiteY1" fmla="*/ 6662387 h 6762192"/>
              <a:gd name="connsiteX2" fmla="*/ 3082433 w 6159494"/>
              <a:gd name="connsiteY2" fmla="*/ 5018938 h 6762192"/>
              <a:gd name="connsiteX3" fmla="*/ 3613773 w 6159494"/>
              <a:gd name="connsiteY3" fmla="*/ 360441 h 6762192"/>
              <a:gd name="connsiteX4" fmla="*/ 6159265 w 6159494"/>
              <a:gd name="connsiteY4" fmla="*/ 619933 h 6762192"/>
              <a:gd name="connsiteX0" fmla="*/ 30314 w 6159494"/>
              <a:gd name="connsiteY0" fmla="*/ 6439965 h 6762192"/>
              <a:gd name="connsiteX1" fmla="*/ 438087 w 6159494"/>
              <a:gd name="connsiteY1" fmla="*/ 6662387 h 6762192"/>
              <a:gd name="connsiteX2" fmla="*/ 3082433 w 6159494"/>
              <a:gd name="connsiteY2" fmla="*/ 5018938 h 6762192"/>
              <a:gd name="connsiteX3" fmla="*/ 3613773 w 6159494"/>
              <a:gd name="connsiteY3" fmla="*/ 360441 h 6762192"/>
              <a:gd name="connsiteX4" fmla="*/ 6159265 w 6159494"/>
              <a:gd name="connsiteY4" fmla="*/ 619933 h 6762192"/>
              <a:gd name="connsiteX0" fmla="*/ 37987 w 6167163"/>
              <a:gd name="connsiteY0" fmla="*/ 6479208 h 6762550"/>
              <a:gd name="connsiteX1" fmla="*/ 445760 w 6167163"/>
              <a:gd name="connsiteY1" fmla="*/ 6701630 h 6762550"/>
              <a:gd name="connsiteX2" fmla="*/ 3312527 w 6167163"/>
              <a:gd name="connsiteY2" fmla="*/ 5589522 h 6762550"/>
              <a:gd name="connsiteX3" fmla="*/ 3621446 w 6167163"/>
              <a:gd name="connsiteY3" fmla="*/ 399684 h 6762550"/>
              <a:gd name="connsiteX4" fmla="*/ 6166938 w 6167163"/>
              <a:gd name="connsiteY4" fmla="*/ 659176 h 6762550"/>
              <a:gd name="connsiteX0" fmla="*/ 1130 w 6130306"/>
              <a:gd name="connsiteY0" fmla="*/ 6479208 h 6772559"/>
              <a:gd name="connsiteX1" fmla="*/ 2151206 w 6130306"/>
              <a:gd name="connsiteY1" fmla="*/ 6713987 h 6772559"/>
              <a:gd name="connsiteX2" fmla="*/ 3275670 w 6130306"/>
              <a:gd name="connsiteY2" fmla="*/ 5589522 h 6772559"/>
              <a:gd name="connsiteX3" fmla="*/ 3584589 w 6130306"/>
              <a:gd name="connsiteY3" fmla="*/ 399684 h 6772559"/>
              <a:gd name="connsiteX4" fmla="*/ 6130081 w 6130306"/>
              <a:gd name="connsiteY4" fmla="*/ 659176 h 6772559"/>
              <a:gd name="connsiteX0" fmla="*/ 1130 w 6130306"/>
              <a:gd name="connsiteY0" fmla="*/ 6479208 h 6772559"/>
              <a:gd name="connsiteX1" fmla="*/ 2151206 w 6130306"/>
              <a:gd name="connsiteY1" fmla="*/ 6713987 h 6772559"/>
              <a:gd name="connsiteX2" fmla="*/ 3275670 w 6130306"/>
              <a:gd name="connsiteY2" fmla="*/ 5589522 h 6772559"/>
              <a:gd name="connsiteX3" fmla="*/ 3584589 w 6130306"/>
              <a:gd name="connsiteY3" fmla="*/ 399684 h 6772559"/>
              <a:gd name="connsiteX4" fmla="*/ 6130081 w 6130306"/>
              <a:gd name="connsiteY4" fmla="*/ 659176 h 6772559"/>
              <a:gd name="connsiteX0" fmla="*/ 1 w 6129177"/>
              <a:gd name="connsiteY0" fmla="*/ 6479208 h 6786557"/>
              <a:gd name="connsiteX1" fmla="*/ 2150077 w 6129177"/>
              <a:gd name="connsiteY1" fmla="*/ 6713987 h 6786557"/>
              <a:gd name="connsiteX2" fmla="*/ 3274541 w 6129177"/>
              <a:gd name="connsiteY2" fmla="*/ 5589522 h 6786557"/>
              <a:gd name="connsiteX3" fmla="*/ 3583460 w 6129177"/>
              <a:gd name="connsiteY3" fmla="*/ 399684 h 6786557"/>
              <a:gd name="connsiteX4" fmla="*/ 6128952 w 6129177"/>
              <a:gd name="connsiteY4" fmla="*/ 659176 h 6786557"/>
              <a:gd name="connsiteX0" fmla="*/ 1 w 6129178"/>
              <a:gd name="connsiteY0" fmla="*/ 6479208 h 6786557"/>
              <a:gd name="connsiteX1" fmla="*/ 2150077 w 6129178"/>
              <a:gd name="connsiteY1" fmla="*/ 6713987 h 6786557"/>
              <a:gd name="connsiteX2" fmla="*/ 3262184 w 6129178"/>
              <a:gd name="connsiteY2" fmla="*/ 5589522 h 6786557"/>
              <a:gd name="connsiteX3" fmla="*/ 3583460 w 6129178"/>
              <a:gd name="connsiteY3" fmla="*/ 399684 h 6786557"/>
              <a:gd name="connsiteX4" fmla="*/ 6128952 w 6129178"/>
              <a:gd name="connsiteY4" fmla="*/ 659176 h 6786557"/>
              <a:gd name="connsiteX0" fmla="*/ 1 w 6129178"/>
              <a:gd name="connsiteY0" fmla="*/ 6479208 h 7170964"/>
              <a:gd name="connsiteX1" fmla="*/ 2150077 w 6129178"/>
              <a:gd name="connsiteY1" fmla="*/ 6713987 h 7170964"/>
              <a:gd name="connsiteX2" fmla="*/ 3583460 w 6129178"/>
              <a:gd name="connsiteY2" fmla="*/ 399684 h 7170964"/>
              <a:gd name="connsiteX3" fmla="*/ 6128952 w 6129178"/>
              <a:gd name="connsiteY3" fmla="*/ 659176 h 7170964"/>
              <a:gd name="connsiteX0" fmla="*/ 1 w 6129180"/>
              <a:gd name="connsiteY0" fmla="*/ 6507513 h 6754884"/>
              <a:gd name="connsiteX1" fmla="*/ 3138618 w 6129180"/>
              <a:gd name="connsiteY1" fmla="*/ 6000887 h 6754884"/>
              <a:gd name="connsiteX2" fmla="*/ 3583460 w 6129180"/>
              <a:gd name="connsiteY2" fmla="*/ 427989 h 6754884"/>
              <a:gd name="connsiteX3" fmla="*/ 6128952 w 6129180"/>
              <a:gd name="connsiteY3" fmla="*/ 687481 h 6754884"/>
              <a:gd name="connsiteX0" fmla="*/ 1 w 6129180"/>
              <a:gd name="connsiteY0" fmla="*/ 6507513 h 6709533"/>
              <a:gd name="connsiteX1" fmla="*/ 3138618 w 6129180"/>
              <a:gd name="connsiteY1" fmla="*/ 6000887 h 6709533"/>
              <a:gd name="connsiteX2" fmla="*/ 3583460 w 6129180"/>
              <a:gd name="connsiteY2" fmla="*/ 427989 h 6709533"/>
              <a:gd name="connsiteX3" fmla="*/ 6128952 w 6129180"/>
              <a:gd name="connsiteY3" fmla="*/ 687481 h 6709533"/>
              <a:gd name="connsiteX0" fmla="*/ 1 w 6129180"/>
              <a:gd name="connsiteY0" fmla="*/ 6520298 h 6792675"/>
              <a:gd name="connsiteX1" fmla="*/ 3126261 w 6129180"/>
              <a:gd name="connsiteY1" fmla="*/ 6186666 h 6792675"/>
              <a:gd name="connsiteX2" fmla="*/ 3583460 w 6129180"/>
              <a:gd name="connsiteY2" fmla="*/ 440774 h 6792675"/>
              <a:gd name="connsiteX3" fmla="*/ 6128952 w 6129180"/>
              <a:gd name="connsiteY3" fmla="*/ 700266 h 6792675"/>
              <a:gd name="connsiteX0" fmla="*/ 1 w 6129174"/>
              <a:gd name="connsiteY0" fmla="*/ 6331597 h 6640904"/>
              <a:gd name="connsiteX1" fmla="*/ 3126261 w 6129174"/>
              <a:gd name="connsiteY1" fmla="*/ 5997965 h 6640904"/>
              <a:gd name="connsiteX2" fmla="*/ 3521677 w 6129174"/>
              <a:gd name="connsiteY2" fmla="*/ 536279 h 6640904"/>
              <a:gd name="connsiteX3" fmla="*/ 6128952 w 6129174"/>
              <a:gd name="connsiteY3" fmla="*/ 511565 h 6640904"/>
              <a:gd name="connsiteX0" fmla="*/ 1 w 6129149"/>
              <a:gd name="connsiteY0" fmla="*/ 6290425 h 6599732"/>
              <a:gd name="connsiteX1" fmla="*/ 3126261 w 6129149"/>
              <a:gd name="connsiteY1" fmla="*/ 5956793 h 6599732"/>
              <a:gd name="connsiteX2" fmla="*/ 3521677 w 6129149"/>
              <a:gd name="connsiteY2" fmla="*/ 495107 h 6599732"/>
              <a:gd name="connsiteX3" fmla="*/ 6128952 w 6129149"/>
              <a:gd name="connsiteY3" fmla="*/ 470393 h 6599732"/>
              <a:gd name="connsiteX0" fmla="*/ 1 w 6128952"/>
              <a:gd name="connsiteY0" fmla="*/ 6353962 h 6663269"/>
              <a:gd name="connsiteX1" fmla="*/ 3126261 w 6128952"/>
              <a:gd name="connsiteY1" fmla="*/ 6020330 h 6663269"/>
              <a:gd name="connsiteX2" fmla="*/ 3521677 w 6128952"/>
              <a:gd name="connsiteY2" fmla="*/ 558644 h 6663269"/>
              <a:gd name="connsiteX3" fmla="*/ 6128952 w 6128952"/>
              <a:gd name="connsiteY3" fmla="*/ 533930 h 6663269"/>
            </a:gdLst>
            <a:ahLst/>
            <a:cxnLst>
              <a:cxn ang="0">
                <a:pos x="connsiteX0" y="connsiteY0"/>
              </a:cxn>
              <a:cxn ang="0">
                <a:pos x="connsiteX1" y="connsiteY1"/>
              </a:cxn>
              <a:cxn ang="0">
                <a:pos x="connsiteX2" y="connsiteY2"/>
              </a:cxn>
              <a:cxn ang="0">
                <a:pos x="connsiteX3" y="connsiteY3"/>
              </a:cxn>
            </a:cxnLst>
            <a:rect l="l" t="t" r="r" b="b"/>
            <a:pathLst>
              <a:path w="6128952" h="6663269">
                <a:moveTo>
                  <a:pt x="1" y="6353962"/>
                </a:moveTo>
                <a:cubicBezTo>
                  <a:pt x="-1029" y="6657733"/>
                  <a:pt x="2539315" y="6986216"/>
                  <a:pt x="3126261" y="6020330"/>
                </a:cubicBezTo>
                <a:cubicBezTo>
                  <a:pt x="3713207" y="5054444"/>
                  <a:pt x="3293077" y="1374190"/>
                  <a:pt x="3521677" y="558644"/>
                </a:cubicBezTo>
                <a:cubicBezTo>
                  <a:pt x="3750277" y="-256902"/>
                  <a:pt x="6117111" y="-104502"/>
                  <a:pt x="6128952" y="533930"/>
                </a:cubicBezTo>
              </a:path>
            </a:pathLst>
          </a:custGeom>
          <a:noFill/>
          <a:ln w="38100">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33">
            <a:extLst>
              <a:ext uri="{FF2B5EF4-FFF2-40B4-BE49-F238E27FC236}">
                <a16:creationId xmlns:a16="http://schemas.microsoft.com/office/drawing/2014/main" id="{45E4C5FA-E0B7-447B-B29E-855B0412F4D5}"/>
              </a:ext>
            </a:extLst>
          </p:cNvPr>
          <p:cNvSpPr/>
          <p:nvPr/>
        </p:nvSpPr>
        <p:spPr>
          <a:xfrm>
            <a:off x="1444032" y="2988638"/>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TO2.OPNextEntry</a:t>
            </a:r>
          </a:p>
          <a:p>
            <a:r>
              <a:rPr lang="en-US" sz="1100" dirty="0">
                <a:solidFill>
                  <a:schemeClr val="tx2">
                    <a:lumMod val="75000"/>
                  </a:schemeClr>
                </a:solidFill>
              </a:rPr>
              <a:t>Ownership Voucher Entry</a:t>
            </a:r>
          </a:p>
        </p:txBody>
      </p:sp>
      <p:sp>
        <p:nvSpPr>
          <p:cNvPr id="22" name="Freeform 34">
            <a:extLst>
              <a:ext uri="{FF2B5EF4-FFF2-40B4-BE49-F238E27FC236}">
                <a16:creationId xmlns:a16="http://schemas.microsoft.com/office/drawing/2014/main" id="{AE45B688-2F7D-4218-8AE2-9CDC3AAAAB24}"/>
              </a:ext>
            </a:extLst>
          </p:cNvPr>
          <p:cNvSpPr/>
          <p:nvPr/>
        </p:nvSpPr>
        <p:spPr>
          <a:xfrm>
            <a:off x="570703" y="2607276"/>
            <a:ext cx="368409" cy="630195"/>
          </a:xfrm>
          <a:custGeom>
            <a:avLst/>
            <a:gdLst>
              <a:gd name="connsiteX0" fmla="*/ 642561 w 642561"/>
              <a:gd name="connsiteY0" fmla="*/ 766119 h 766119"/>
              <a:gd name="connsiteX1" fmla="*/ 10 w 642561"/>
              <a:gd name="connsiteY1" fmla="*/ 284205 h 766119"/>
              <a:gd name="connsiteX2" fmla="*/ 630204 w 642561"/>
              <a:gd name="connsiteY2" fmla="*/ 0 h 766119"/>
              <a:gd name="connsiteX0" fmla="*/ 729639 w 729639"/>
              <a:gd name="connsiteY0" fmla="*/ 593125 h 593125"/>
              <a:gd name="connsiteX1" fmla="*/ 591 w 729639"/>
              <a:gd name="connsiteY1" fmla="*/ 284205 h 593125"/>
              <a:gd name="connsiteX2" fmla="*/ 630785 w 729639"/>
              <a:gd name="connsiteY2" fmla="*/ 0 h 593125"/>
              <a:gd name="connsiteX0" fmla="*/ 729639 w 729639"/>
              <a:gd name="connsiteY0" fmla="*/ 593125 h 593125"/>
              <a:gd name="connsiteX1" fmla="*/ 591 w 729639"/>
              <a:gd name="connsiteY1" fmla="*/ 284205 h 593125"/>
              <a:gd name="connsiteX2" fmla="*/ 630785 w 729639"/>
              <a:gd name="connsiteY2" fmla="*/ 0 h 593125"/>
              <a:gd name="connsiteX0" fmla="*/ 729056 w 729056"/>
              <a:gd name="connsiteY0" fmla="*/ 630195 h 630195"/>
              <a:gd name="connsiteX1" fmla="*/ 8 w 729056"/>
              <a:gd name="connsiteY1" fmla="*/ 321275 h 630195"/>
              <a:gd name="connsiteX2" fmla="*/ 716700 w 729056"/>
              <a:gd name="connsiteY2" fmla="*/ 0 h 630195"/>
              <a:gd name="connsiteX0" fmla="*/ 12356 w 12356"/>
              <a:gd name="connsiteY0" fmla="*/ 630195 h 630195"/>
              <a:gd name="connsiteX1" fmla="*/ 0 w 12356"/>
              <a:gd name="connsiteY1" fmla="*/ 0 h 630195"/>
              <a:gd name="connsiteX0" fmla="*/ 179891 w 179891"/>
              <a:gd name="connsiteY0" fmla="*/ 630195 h 630195"/>
              <a:gd name="connsiteX1" fmla="*/ 167535 w 179891"/>
              <a:gd name="connsiteY1" fmla="*/ 0 h 630195"/>
              <a:gd name="connsiteX0" fmla="*/ 351068 w 351068"/>
              <a:gd name="connsiteY0" fmla="*/ 630195 h 630195"/>
              <a:gd name="connsiteX1" fmla="*/ 338712 w 351068"/>
              <a:gd name="connsiteY1" fmla="*/ 0 h 630195"/>
              <a:gd name="connsiteX0" fmla="*/ 368409 w 368409"/>
              <a:gd name="connsiteY0" fmla="*/ 630195 h 630195"/>
              <a:gd name="connsiteX1" fmla="*/ 356053 w 368409"/>
              <a:gd name="connsiteY1" fmla="*/ 0 h 630195"/>
            </a:gdLst>
            <a:ahLst/>
            <a:cxnLst>
              <a:cxn ang="0">
                <a:pos x="connsiteX0" y="connsiteY0"/>
              </a:cxn>
              <a:cxn ang="0">
                <a:pos x="connsiteX1" y="connsiteY1"/>
              </a:cxn>
            </a:cxnLst>
            <a:rect l="l" t="t" r="r" b="b"/>
            <a:pathLst>
              <a:path w="368409" h="630195">
                <a:moveTo>
                  <a:pt x="368409" y="630195"/>
                </a:moveTo>
                <a:cubicBezTo>
                  <a:pt x="-80554" y="617837"/>
                  <a:pt x="-158812" y="0"/>
                  <a:pt x="356053"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F0564AA-E3D8-4D3E-B5B3-634C57C22B77}"/>
              </a:ext>
            </a:extLst>
          </p:cNvPr>
          <p:cNvSpPr txBox="1"/>
          <p:nvPr/>
        </p:nvSpPr>
        <p:spPr>
          <a:xfrm>
            <a:off x="157430" y="2791568"/>
            <a:ext cx="470000" cy="261610"/>
          </a:xfrm>
          <a:prstGeom prst="rect">
            <a:avLst/>
          </a:prstGeom>
          <a:noFill/>
        </p:spPr>
        <p:txBody>
          <a:bodyPr wrap="none" rtlCol="0">
            <a:spAutoFit/>
          </a:bodyPr>
          <a:lstStyle/>
          <a:p>
            <a:r>
              <a:rPr lang="en-US" sz="1100" b="1" dirty="0"/>
              <a:t>Loop</a:t>
            </a:r>
          </a:p>
        </p:txBody>
      </p:sp>
      <p:sp>
        <p:nvSpPr>
          <p:cNvPr id="24" name="Rounded Rectangle 36">
            <a:extLst>
              <a:ext uri="{FF2B5EF4-FFF2-40B4-BE49-F238E27FC236}">
                <a16:creationId xmlns:a16="http://schemas.microsoft.com/office/drawing/2014/main" id="{2666B3AC-E0BA-4C8F-B58F-116F385F05D0}"/>
              </a:ext>
            </a:extLst>
          </p:cNvPr>
          <p:cNvSpPr/>
          <p:nvPr/>
        </p:nvSpPr>
        <p:spPr>
          <a:xfrm>
            <a:off x="239195" y="3533677"/>
            <a:ext cx="3702610" cy="15266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2">
                    <a:lumMod val="75000"/>
                  </a:schemeClr>
                </a:solidFill>
              </a:rPr>
              <a:t>Device verifies Ownership Voucher:</a:t>
            </a:r>
          </a:p>
          <a:p>
            <a:pPr marL="171450" indent="-171450">
              <a:buFont typeface="Arial" panose="020B0604020202020204" pitchFamily="34" charset="0"/>
              <a:buChar char="•"/>
            </a:pPr>
            <a:r>
              <a:rPr lang="en-US" sz="1100" dirty="0">
                <a:solidFill>
                  <a:schemeClr val="tx2">
                    <a:lumMod val="75000"/>
                  </a:schemeClr>
                </a:solidFill>
              </a:rPr>
              <a:t>First entry signature verified with </a:t>
            </a:r>
            <a:r>
              <a:rPr lang="en-US" sz="1100" dirty="0" err="1">
                <a:solidFill>
                  <a:schemeClr val="tx2">
                    <a:lumMod val="75000"/>
                  </a:schemeClr>
                </a:solidFill>
              </a:rPr>
              <a:t>mfg</a:t>
            </a:r>
            <a:r>
              <a:rPr lang="en-US" sz="1100" dirty="0">
                <a:solidFill>
                  <a:schemeClr val="tx2">
                    <a:lumMod val="75000"/>
                  </a:schemeClr>
                </a:solidFill>
              </a:rPr>
              <a:t> public key from DI protocol (i.e., public key in device credentials)</a:t>
            </a:r>
          </a:p>
          <a:p>
            <a:pPr marL="171450" indent="-171450">
              <a:buFont typeface="Arial" panose="020B0604020202020204" pitchFamily="34" charset="0"/>
              <a:buChar char="•"/>
            </a:pPr>
            <a:r>
              <a:rPr lang="en-US" sz="1100" dirty="0">
                <a:solidFill>
                  <a:schemeClr val="tx2">
                    <a:lumMod val="75000"/>
                  </a:schemeClr>
                </a:solidFill>
              </a:rPr>
              <a:t>Walk signature chain: Signature for each entry </a:t>
            </a:r>
            <a:r>
              <a:rPr lang="en-US" sz="1100" i="1" dirty="0">
                <a:solidFill>
                  <a:schemeClr val="tx2">
                    <a:lumMod val="75000"/>
                  </a:schemeClr>
                </a:solidFill>
              </a:rPr>
              <a:t>i+1</a:t>
            </a:r>
            <a:r>
              <a:rPr lang="en-US" sz="1100" dirty="0">
                <a:solidFill>
                  <a:schemeClr val="tx2">
                    <a:lumMod val="75000"/>
                  </a:schemeClr>
                </a:solidFill>
              </a:rPr>
              <a:t> verified by public key in entry </a:t>
            </a:r>
            <a:r>
              <a:rPr lang="en-US" sz="1100" i="1" dirty="0">
                <a:solidFill>
                  <a:schemeClr val="tx2">
                    <a:lumMod val="75000"/>
                  </a:schemeClr>
                </a:solidFill>
              </a:rPr>
              <a:t>i</a:t>
            </a:r>
          </a:p>
          <a:p>
            <a:pPr marL="171450" indent="-171450">
              <a:buFont typeface="Arial" panose="020B0604020202020204" pitchFamily="34" charset="0"/>
              <a:buChar char="•"/>
            </a:pPr>
            <a:r>
              <a:rPr lang="en-US" sz="1100" dirty="0">
                <a:solidFill>
                  <a:schemeClr val="tx2">
                    <a:lumMod val="75000"/>
                  </a:schemeClr>
                </a:solidFill>
              </a:rPr>
              <a:t>Last entry is Owner’s public key, verifies the TO2.ProveOPHdr message signature of Nonce5</a:t>
            </a:r>
          </a:p>
          <a:p>
            <a:pPr marL="171450" indent="-171450">
              <a:buFont typeface="Arial" panose="020B0604020202020204" pitchFamily="34" charset="0"/>
              <a:buChar char="•"/>
            </a:pPr>
            <a:r>
              <a:rPr lang="en-US" sz="1100" dirty="0">
                <a:solidFill>
                  <a:schemeClr val="tx2">
                    <a:lumMod val="75000"/>
                  </a:schemeClr>
                </a:solidFill>
              </a:rPr>
              <a:t>Same key also verifies Rendezvous blob = TO1.SDORedirect = TO0.OwnerSign.to1d</a:t>
            </a:r>
          </a:p>
        </p:txBody>
      </p:sp>
      <p:cxnSp>
        <p:nvCxnSpPr>
          <p:cNvPr id="25" name="Straight Arrow Connector 24">
            <a:extLst>
              <a:ext uri="{FF2B5EF4-FFF2-40B4-BE49-F238E27FC236}">
                <a16:creationId xmlns:a16="http://schemas.microsoft.com/office/drawing/2014/main" id="{1EA0188C-CA87-41B1-BB27-38E6B40EB96A}"/>
              </a:ext>
            </a:extLst>
          </p:cNvPr>
          <p:cNvCxnSpPr/>
          <p:nvPr/>
        </p:nvCxnSpPr>
        <p:spPr>
          <a:xfrm>
            <a:off x="1030759" y="5742631"/>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37">
            <a:extLst>
              <a:ext uri="{FF2B5EF4-FFF2-40B4-BE49-F238E27FC236}">
                <a16:creationId xmlns:a16="http://schemas.microsoft.com/office/drawing/2014/main" id="{77AB0C52-7D8D-4895-B843-20EC27675D82}"/>
              </a:ext>
            </a:extLst>
          </p:cNvPr>
          <p:cNvSpPr/>
          <p:nvPr/>
        </p:nvSpPr>
        <p:spPr>
          <a:xfrm>
            <a:off x="1444033" y="5209821"/>
            <a:ext cx="2991395" cy="10283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TO2.ProveDevice</a:t>
            </a:r>
          </a:p>
          <a:p>
            <a:r>
              <a:rPr lang="en-US" sz="1100" dirty="0">
                <a:solidFill>
                  <a:schemeClr val="tx2">
                    <a:lumMod val="75000"/>
                  </a:schemeClr>
                </a:solidFill>
              </a:rPr>
              <a:t>Sign[</a:t>
            </a:r>
            <a:r>
              <a:rPr lang="en-US" sz="1100" dirty="0" err="1">
                <a:solidFill>
                  <a:schemeClr val="tx2">
                    <a:lumMod val="75000"/>
                  </a:schemeClr>
                </a:solidFill>
              </a:rPr>
              <a:t>HwRoT</a:t>
            </a:r>
            <a:r>
              <a:rPr lang="en-US" sz="1100" dirty="0">
                <a:solidFill>
                  <a:schemeClr val="tx2">
                    <a:lumMod val="75000"/>
                  </a:schemeClr>
                </a:solidFill>
              </a:rPr>
              <a:t>](</a:t>
            </a:r>
          </a:p>
          <a:p>
            <a:r>
              <a:rPr lang="en-US" sz="1100" dirty="0">
                <a:solidFill>
                  <a:schemeClr val="tx2">
                    <a:lumMod val="75000"/>
                  </a:schemeClr>
                </a:solidFill>
              </a:rPr>
              <a:t>    Ownership Voucher header</a:t>
            </a:r>
          </a:p>
          <a:p>
            <a:r>
              <a:rPr lang="en-US" sz="1100" dirty="0">
                <a:solidFill>
                  <a:schemeClr val="tx2">
                    <a:lumMod val="75000"/>
                  </a:schemeClr>
                </a:solidFill>
              </a:rPr>
              <a:t>    Nonce6 (prove freshness of this signature)</a:t>
            </a:r>
          </a:p>
          <a:p>
            <a:r>
              <a:rPr lang="en-US" sz="1100" dirty="0">
                <a:solidFill>
                  <a:schemeClr val="tx2">
                    <a:lumMod val="75000"/>
                  </a:schemeClr>
                </a:solidFill>
              </a:rPr>
              <a:t>    Nonce7 (for next signature)</a:t>
            </a:r>
          </a:p>
          <a:p>
            <a:r>
              <a:rPr lang="en-US" sz="1100" dirty="0">
                <a:solidFill>
                  <a:schemeClr val="tx2">
                    <a:lumMod val="75000"/>
                  </a:schemeClr>
                </a:solidFill>
              </a:rPr>
              <a:t>    Key Exchange parameter B (</a:t>
            </a:r>
            <a:r>
              <a:rPr lang="en-US" sz="1100" dirty="0" err="1">
                <a:solidFill>
                  <a:schemeClr val="tx2">
                    <a:lumMod val="75000"/>
                  </a:schemeClr>
                </a:solidFill>
              </a:rPr>
              <a:t>xB</a:t>
            </a:r>
            <a:r>
              <a:rPr lang="en-US" sz="1100" dirty="0">
                <a:solidFill>
                  <a:schemeClr val="tx2">
                    <a:lumMod val="75000"/>
                  </a:schemeClr>
                </a:solidFill>
              </a:rPr>
              <a:t>)   )</a:t>
            </a:r>
          </a:p>
        </p:txBody>
      </p:sp>
      <p:sp>
        <p:nvSpPr>
          <p:cNvPr id="27" name="Rounded Rectangle 39">
            <a:extLst>
              <a:ext uri="{FF2B5EF4-FFF2-40B4-BE49-F238E27FC236}">
                <a16:creationId xmlns:a16="http://schemas.microsoft.com/office/drawing/2014/main" id="{1C911197-43A7-4606-823D-35545977E745}"/>
              </a:ext>
            </a:extLst>
          </p:cNvPr>
          <p:cNvSpPr/>
          <p:nvPr/>
        </p:nvSpPr>
        <p:spPr>
          <a:xfrm>
            <a:off x="7291991" y="805778"/>
            <a:ext cx="3314478" cy="372421"/>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2">
                    <a:lumMod val="75000"/>
                  </a:schemeClr>
                </a:solidFill>
              </a:rPr>
              <a:t>Both sides perform key exchange based on </a:t>
            </a:r>
            <a:r>
              <a:rPr lang="en-US" sz="1100" dirty="0" err="1">
                <a:solidFill>
                  <a:schemeClr val="tx2">
                    <a:lumMod val="75000"/>
                  </a:schemeClr>
                </a:solidFill>
              </a:rPr>
              <a:t>xA</a:t>
            </a:r>
            <a:r>
              <a:rPr lang="en-US" sz="1100" dirty="0">
                <a:solidFill>
                  <a:schemeClr val="tx2">
                    <a:lumMod val="75000"/>
                  </a:schemeClr>
                </a:solidFill>
              </a:rPr>
              <a:t>, </a:t>
            </a:r>
            <a:r>
              <a:rPr lang="en-US" sz="1100" dirty="0" err="1">
                <a:solidFill>
                  <a:schemeClr val="tx2">
                    <a:lumMod val="75000"/>
                  </a:schemeClr>
                </a:solidFill>
              </a:rPr>
              <a:t>xB</a:t>
            </a:r>
            <a:endParaRPr lang="en-US" sz="1100" dirty="0">
              <a:solidFill>
                <a:schemeClr val="tx2">
                  <a:lumMod val="75000"/>
                </a:schemeClr>
              </a:solidFill>
            </a:endParaRPr>
          </a:p>
          <a:p>
            <a:r>
              <a:rPr lang="en-US" sz="1100" dirty="0">
                <a:solidFill>
                  <a:schemeClr val="tx2">
                    <a:lumMod val="75000"/>
                  </a:schemeClr>
                </a:solidFill>
              </a:rPr>
              <a:t>Subsequent packets are encrypted &amp; </a:t>
            </a:r>
            <a:r>
              <a:rPr lang="en-US" sz="1100" dirty="0" err="1">
                <a:solidFill>
                  <a:schemeClr val="tx2">
                    <a:lumMod val="75000"/>
                  </a:schemeClr>
                </a:solidFill>
              </a:rPr>
              <a:t>HMAC’d</a:t>
            </a:r>
            <a:endParaRPr lang="en-US" sz="1100" dirty="0">
              <a:solidFill>
                <a:schemeClr val="tx2">
                  <a:lumMod val="75000"/>
                </a:schemeClr>
              </a:solidFill>
            </a:endParaRPr>
          </a:p>
        </p:txBody>
      </p:sp>
      <p:cxnSp>
        <p:nvCxnSpPr>
          <p:cNvPr id="28" name="Straight Arrow Connector 27">
            <a:extLst>
              <a:ext uri="{FF2B5EF4-FFF2-40B4-BE49-F238E27FC236}">
                <a16:creationId xmlns:a16="http://schemas.microsoft.com/office/drawing/2014/main" id="{D5F8D7FA-2639-4D3E-B967-0F8FA806C32F}"/>
              </a:ext>
            </a:extLst>
          </p:cNvPr>
          <p:cNvCxnSpPr/>
          <p:nvPr/>
        </p:nvCxnSpPr>
        <p:spPr>
          <a:xfrm>
            <a:off x="7085569" y="2087681"/>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A581CD-0B5C-495C-A432-571323E4DCDF}"/>
              </a:ext>
            </a:extLst>
          </p:cNvPr>
          <p:cNvCxnSpPr/>
          <p:nvPr/>
        </p:nvCxnSpPr>
        <p:spPr>
          <a:xfrm flipH="1">
            <a:off x="7085569" y="1520542"/>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46">
            <a:extLst>
              <a:ext uri="{FF2B5EF4-FFF2-40B4-BE49-F238E27FC236}">
                <a16:creationId xmlns:a16="http://schemas.microsoft.com/office/drawing/2014/main" id="{4EF12098-A254-4E60-8A80-F8660E133CA4}"/>
              </a:ext>
            </a:extLst>
          </p:cNvPr>
          <p:cNvSpPr/>
          <p:nvPr/>
        </p:nvSpPr>
        <p:spPr>
          <a:xfrm>
            <a:off x="7519057" y="1885113"/>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TO2.NextDeviceServiceInfo</a:t>
            </a:r>
          </a:p>
          <a:p>
            <a:r>
              <a:rPr lang="en-US" sz="1100" dirty="0">
                <a:solidFill>
                  <a:schemeClr val="tx2">
                    <a:lumMod val="75000"/>
                  </a:schemeClr>
                </a:solidFill>
              </a:rPr>
              <a:t>Service Info fragment</a:t>
            </a:r>
          </a:p>
        </p:txBody>
      </p:sp>
      <p:sp>
        <p:nvSpPr>
          <p:cNvPr id="31" name="TextBox 30">
            <a:extLst>
              <a:ext uri="{FF2B5EF4-FFF2-40B4-BE49-F238E27FC236}">
                <a16:creationId xmlns:a16="http://schemas.microsoft.com/office/drawing/2014/main" id="{F7A86E92-7AF4-4BB0-B178-D8481A4E4F62}"/>
              </a:ext>
            </a:extLst>
          </p:cNvPr>
          <p:cNvSpPr txBox="1"/>
          <p:nvPr/>
        </p:nvSpPr>
        <p:spPr>
          <a:xfrm>
            <a:off x="11171618" y="1666492"/>
            <a:ext cx="470000" cy="261610"/>
          </a:xfrm>
          <a:prstGeom prst="rect">
            <a:avLst/>
          </a:prstGeom>
          <a:noFill/>
        </p:spPr>
        <p:txBody>
          <a:bodyPr wrap="none" rtlCol="0">
            <a:spAutoFit/>
          </a:bodyPr>
          <a:lstStyle/>
          <a:p>
            <a:r>
              <a:rPr lang="en-US" sz="1100" b="1" dirty="0"/>
              <a:t>Loop</a:t>
            </a:r>
          </a:p>
        </p:txBody>
      </p:sp>
      <p:sp>
        <p:nvSpPr>
          <p:cNvPr id="32" name="TextBox 31">
            <a:extLst>
              <a:ext uri="{FF2B5EF4-FFF2-40B4-BE49-F238E27FC236}">
                <a16:creationId xmlns:a16="http://schemas.microsoft.com/office/drawing/2014/main" id="{A9686A2B-897B-4A09-B9C8-75EF97559E81}"/>
              </a:ext>
            </a:extLst>
          </p:cNvPr>
          <p:cNvSpPr txBox="1"/>
          <p:nvPr/>
        </p:nvSpPr>
        <p:spPr>
          <a:xfrm>
            <a:off x="5766717" y="1487517"/>
            <a:ext cx="1303562" cy="600164"/>
          </a:xfrm>
          <a:prstGeom prst="rect">
            <a:avLst/>
          </a:prstGeom>
          <a:solidFill>
            <a:schemeClr val="bg1"/>
          </a:solidFill>
        </p:spPr>
        <p:txBody>
          <a:bodyPr wrap="none" rtlCol="0">
            <a:spAutoFit/>
          </a:bodyPr>
          <a:lstStyle/>
          <a:p>
            <a:pPr algn="r"/>
            <a:r>
              <a:rPr lang="en-US" sz="1100" b="1" dirty="0"/>
              <a:t>Transmit key-value</a:t>
            </a:r>
          </a:p>
          <a:p>
            <a:pPr algn="r"/>
            <a:r>
              <a:rPr lang="en-US" sz="1100" b="1" dirty="0"/>
              <a:t>pairs from Device</a:t>
            </a:r>
          </a:p>
          <a:p>
            <a:pPr algn="r"/>
            <a:r>
              <a:rPr lang="en-US" sz="1100" b="1" dirty="0"/>
              <a:t>to Owner</a:t>
            </a:r>
          </a:p>
        </p:txBody>
      </p:sp>
      <p:cxnSp>
        <p:nvCxnSpPr>
          <p:cNvPr id="33" name="Straight Arrow Connector 32">
            <a:extLst>
              <a:ext uri="{FF2B5EF4-FFF2-40B4-BE49-F238E27FC236}">
                <a16:creationId xmlns:a16="http://schemas.microsoft.com/office/drawing/2014/main" id="{6F31BBD4-9C8E-45A6-867C-7FF539F60B07}"/>
              </a:ext>
            </a:extLst>
          </p:cNvPr>
          <p:cNvCxnSpPr/>
          <p:nvPr/>
        </p:nvCxnSpPr>
        <p:spPr>
          <a:xfrm flipH="1">
            <a:off x="7104555" y="3035635"/>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50">
            <a:extLst>
              <a:ext uri="{FF2B5EF4-FFF2-40B4-BE49-F238E27FC236}">
                <a16:creationId xmlns:a16="http://schemas.microsoft.com/office/drawing/2014/main" id="{FA0ABCC5-87E2-4E2A-83C1-2FB7F01F6737}"/>
              </a:ext>
            </a:extLst>
          </p:cNvPr>
          <p:cNvSpPr/>
          <p:nvPr/>
        </p:nvSpPr>
        <p:spPr>
          <a:xfrm>
            <a:off x="7519057" y="2447469"/>
            <a:ext cx="2991395" cy="10846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TO2.SetupDevice</a:t>
            </a:r>
          </a:p>
          <a:p>
            <a:r>
              <a:rPr lang="en-US" sz="1100" dirty="0">
                <a:solidFill>
                  <a:schemeClr val="tx2">
                    <a:lumMod val="75000"/>
                  </a:schemeClr>
                </a:solidFill>
              </a:rPr>
              <a:t>Sign[Owner2 key](</a:t>
            </a:r>
          </a:p>
          <a:p>
            <a:r>
              <a:rPr lang="en-US" sz="1100" dirty="0">
                <a:solidFill>
                  <a:schemeClr val="tx2">
                    <a:lumMod val="75000"/>
                  </a:schemeClr>
                </a:solidFill>
              </a:rPr>
              <a:t>    Replacement GUID</a:t>
            </a:r>
          </a:p>
          <a:p>
            <a:r>
              <a:rPr lang="en-US" sz="1100" dirty="0">
                <a:solidFill>
                  <a:schemeClr val="tx2">
                    <a:lumMod val="75000"/>
                  </a:schemeClr>
                </a:solidFill>
              </a:rPr>
              <a:t>    Replacement Rendezvous Info</a:t>
            </a:r>
          </a:p>
          <a:p>
            <a:r>
              <a:rPr lang="en-US" sz="1100" dirty="0">
                <a:solidFill>
                  <a:schemeClr val="tx2">
                    <a:lumMod val="75000"/>
                  </a:schemeClr>
                </a:solidFill>
              </a:rPr>
              <a:t>    Replacement of </a:t>
            </a:r>
            <a:r>
              <a:rPr lang="en-US" sz="1100" dirty="0" err="1">
                <a:solidFill>
                  <a:schemeClr val="tx2">
                    <a:lumMod val="75000"/>
                  </a:schemeClr>
                </a:solidFill>
              </a:rPr>
              <a:t>Mfg</a:t>
            </a:r>
            <a:r>
              <a:rPr lang="en-US" sz="1100" dirty="0">
                <a:solidFill>
                  <a:schemeClr val="tx2">
                    <a:lumMod val="75000"/>
                  </a:schemeClr>
                </a:solidFill>
              </a:rPr>
              <a:t> pub key (=Owner2 key)</a:t>
            </a:r>
          </a:p>
          <a:p>
            <a:r>
              <a:rPr lang="en-US" sz="1100" dirty="0">
                <a:solidFill>
                  <a:schemeClr val="tx2">
                    <a:lumMod val="75000"/>
                  </a:schemeClr>
                </a:solidFill>
              </a:rPr>
              <a:t>    Nonce7 (prove freshness of signature) )</a:t>
            </a:r>
          </a:p>
        </p:txBody>
      </p:sp>
      <p:cxnSp>
        <p:nvCxnSpPr>
          <p:cNvPr id="35" name="Straight Arrow Connector 34">
            <a:extLst>
              <a:ext uri="{FF2B5EF4-FFF2-40B4-BE49-F238E27FC236}">
                <a16:creationId xmlns:a16="http://schemas.microsoft.com/office/drawing/2014/main" id="{F13D759A-9427-4C2B-8FCA-918453675288}"/>
              </a:ext>
            </a:extLst>
          </p:cNvPr>
          <p:cNvCxnSpPr/>
          <p:nvPr/>
        </p:nvCxnSpPr>
        <p:spPr>
          <a:xfrm>
            <a:off x="7093429" y="3925161"/>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53">
            <a:extLst>
              <a:ext uri="{FF2B5EF4-FFF2-40B4-BE49-F238E27FC236}">
                <a16:creationId xmlns:a16="http://schemas.microsoft.com/office/drawing/2014/main" id="{DA68D24F-FEA6-4414-BE5B-C0353F27AABF}"/>
              </a:ext>
            </a:extLst>
          </p:cNvPr>
          <p:cNvSpPr/>
          <p:nvPr/>
        </p:nvSpPr>
        <p:spPr>
          <a:xfrm>
            <a:off x="7506702" y="3717260"/>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TO2.GetNextOwnerServiceInfo</a:t>
            </a:r>
          </a:p>
          <a:p>
            <a:r>
              <a:rPr lang="en-US" sz="1100" dirty="0">
                <a:solidFill>
                  <a:schemeClr val="tx2">
                    <a:lumMod val="75000"/>
                  </a:schemeClr>
                </a:solidFill>
              </a:rPr>
              <a:t>Service Info index</a:t>
            </a:r>
          </a:p>
        </p:txBody>
      </p:sp>
      <p:cxnSp>
        <p:nvCxnSpPr>
          <p:cNvPr id="37" name="Straight Arrow Connector 36">
            <a:extLst>
              <a:ext uri="{FF2B5EF4-FFF2-40B4-BE49-F238E27FC236}">
                <a16:creationId xmlns:a16="http://schemas.microsoft.com/office/drawing/2014/main" id="{DB5A8260-5B02-4EE5-BA24-40F7359FFB30}"/>
              </a:ext>
            </a:extLst>
          </p:cNvPr>
          <p:cNvCxnSpPr/>
          <p:nvPr/>
        </p:nvCxnSpPr>
        <p:spPr>
          <a:xfrm flipH="1">
            <a:off x="7104555" y="4493055"/>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55">
            <a:extLst>
              <a:ext uri="{FF2B5EF4-FFF2-40B4-BE49-F238E27FC236}">
                <a16:creationId xmlns:a16="http://schemas.microsoft.com/office/drawing/2014/main" id="{114F72FE-4BE9-45E7-B5DC-C89383A3ED14}"/>
              </a:ext>
            </a:extLst>
          </p:cNvPr>
          <p:cNvSpPr/>
          <p:nvPr/>
        </p:nvSpPr>
        <p:spPr>
          <a:xfrm>
            <a:off x="7519057" y="4281886"/>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TO2.NextOwnerServiceInfo</a:t>
            </a:r>
          </a:p>
          <a:p>
            <a:r>
              <a:rPr lang="en-US" sz="1100" dirty="0">
                <a:solidFill>
                  <a:schemeClr val="tx2">
                    <a:lumMod val="75000"/>
                  </a:schemeClr>
                </a:solidFill>
              </a:rPr>
              <a:t>Service Info fragment</a:t>
            </a:r>
          </a:p>
        </p:txBody>
      </p:sp>
      <p:sp>
        <p:nvSpPr>
          <p:cNvPr id="39" name="Freeform 56">
            <a:extLst>
              <a:ext uri="{FF2B5EF4-FFF2-40B4-BE49-F238E27FC236}">
                <a16:creationId xmlns:a16="http://schemas.microsoft.com/office/drawing/2014/main" id="{EE0EC2E4-72B8-45C7-A896-9E4502D22698}"/>
              </a:ext>
            </a:extLst>
          </p:cNvPr>
          <p:cNvSpPr/>
          <p:nvPr/>
        </p:nvSpPr>
        <p:spPr>
          <a:xfrm>
            <a:off x="6691317" y="3917315"/>
            <a:ext cx="322823" cy="580768"/>
          </a:xfrm>
          <a:custGeom>
            <a:avLst/>
            <a:gdLst>
              <a:gd name="connsiteX0" fmla="*/ 642561 w 642561"/>
              <a:gd name="connsiteY0" fmla="*/ 766119 h 766119"/>
              <a:gd name="connsiteX1" fmla="*/ 10 w 642561"/>
              <a:gd name="connsiteY1" fmla="*/ 284205 h 766119"/>
              <a:gd name="connsiteX2" fmla="*/ 630204 w 642561"/>
              <a:gd name="connsiteY2" fmla="*/ 0 h 766119"/>
              <a:gd name="connsiteX0" fmla="*/ 729639 w 729639"/>
              <a:gd name="connsiteY0" fmla="*/ 593125 h 593125"/>
              <a:gd name="connsiteX1" fmla="*/ 591 w 729639"/>
              <a:gd name="connsiteY1" fmla="*/ 284205 h 593125"/>
              <a:gd name="connsiteX2" fmla="*/ 630785 w 729639"/>
              <a:gd name="connsiteY2" fmla="*/ 0 h 593125"/>
              <a:gd name="connsiteX0" fmla="*/ 729639 w 729639"/>
              <a:gd name="connsiteY0" fmla="*/ 593125 h 593125"/>
              <a:gd name="connsiteX1" fmla="*/ 591 w 729639"/>
              <a:gd name="connsiteY1" fmla="*/ 284205 h 593125"/>
              <a:gd name="connsiteX2" fmla="*/ 630785 w 729639"/>
              <a:gd name="connsiteY2" fmla="*/ 0 h 593125"/>
              <a:gd name="connsiteX0" fmla="*/ 729056 w 729056"/>
              <a:gd name="connsiteY0" fmla="*/ 630195 h 630195"/>
              <a:gd name="connsiteX1" fmla="*/ 8 w 729056"/>
              <a:gd name="connsiteY1" fmla="*/ 321275 h 630195"/>
              <a:gd name="connsiteX2" fmla="*/ 716700 w 729056"/>
              <a:gd name="connsiteY2" fmla="*/ 0 h 630195"/>
              <a:gd name="connsiteX0" fmla="*/ 12356 w 12356"/>
              <a:gd name="connsiteY0" fmla="*/ 630195 h 630195"/>
              <a:gd name="connsiteX1" fmla="*/ 0 w 12356"/>
              <a:gd name="connsiteY1" fmla="*/ 0 h 630195"/>
              <a:gd name="connsiteX0" fmla="*/ 179891 w 179891"/>
              <a:gd name="connsiteY0" fmla="*/ 630195 h 630195"/>
              <a:gd name="connsiteX1" fmla="*/ 167535 w 179891"/>
              <a:gd name="connsiteY1" fmla="*/ 0 h 630195"/>
              <a:gd name="connsiteX0" fmla="*/ 351068 w 351068"/>
              <a:gd name="connsiteY0" fmla="*/ 630195 h 630195"/>
              <a:gd name="connsiteX1" fmla="*/ 338712 w 351068"/>
              <a:gd name="connsiteY1" fmla="*/ 0 h 630195"/>
              <a:gd name="connsiteX0" fmla="*/ 368409 w 368409"/>
              <a:gd name="connsiteY0" fmla="*/ 630195 h 630195"/>
              <a:gd name="connsiteX1" fmla="*/ 356053 w 368409"/>
              <a:gd name="connsiteY1" fmla="*/ 0 h 630195"/>
              <a:gd name="connsiteX0" fmla="*/ 375080 w 375080"/>
              <a:gd name="connsiteY0" fmla="*/ 580768 h 580768"/>
              <a:gd name="connsiteX1" fmla="*/ 350367 w 375080"/>
              <a:gd name="connsiteY1" fmla="*/ 0 h 580768"/>
              <a:gd name="connsiteX0" fmla="*/ 370754 w 370754"/>
              <a:gd name="connsiteY0" fmla="*/ 580768 h 580768"/>
              <a:gd name="connsiteX1" fmla="*/ 346041 w 370754"/>
              <a:gd name="connsiteY1" fmla="*/ 0 h 580768"/>
              <a:gd name="connsiteX0" fmla="*/ 322823 w 322823"/>
              <a:gd name="connsiteY0" fmla="*/ 580768 h 580768"/>
              <a:gd name="connsiteX1" fmla="*/ 298110 w 322823"/>
              <a:gd name="connsiteY1" fmla="*/ 0 h 580768"/>
            </a:gdLst>
            <a:ahLst/>
            <a:cxnLst>
              <a:cxn ang="0">
                <a:pos x="connsiteX0" y="connsiteY0"/>
              </a:cxn>
              <a:cxn ang="0">
                <a:pos x="connsiteX1" y="connsiteY1"/>
              </a:cxn>
            </a:cxnLst>
            <a:rect l="l" t="t" r="r" b="b"/>
            <a:pathLst>
              <a:path w="322823" h="580768">
                <a:moveTo>
                  <a:pt x="322823" y="580768"/>
                </a:moveTo>
                <a:cubicBezTo>
                  <a:pt x="-113783" y="568410"/>
                  <a:pt x="-93188" y="0"/>
                  <a:pt x="29811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A1D9BFF-220B-4C72-9B8F-03F8D8AA09FE}"/>
              </a:ext>
            </a:extLst>
          </p:cNvPr>
          <p:cNvSpPr txBox="1"/>
          <p:nvPr/>
        </p:nvSpPr>
        <p:spPr>
          <a:xfrm>
            <a:off x="6220100" y="4101607"/>
            <a:ext cx="470000" cy="261610"/>
          </a:xfrm>
          <a:prstGeom prst="rect">
            <a:avLst/>
          </a:prstGeom>
          <a:noFill/>
        </p:spPr>
        <p:txBody>
          <a:bodyPr wrap="none" rtlCol="0">
            <a:spAutoFit/>
          </a:bodyPr>
          <a:lstStyle/>
          <a:p>
            <a:r>
              <a:rPr lang="en-US" sz="1100" b="1" dirty="0"/>
              <a:t>Loop</a:t>
            </a:r>
          </a:p>
        </p:txBody>
      </p:sp>
      <p:sp>
        <p:nvSpPr>
          <p:cNvPr id="41" name="TextBox 40">
            <a:extLst>
              <a:ext uri="{FF2B5EF4-FFF2-40B4-BE49-F238E27FC236}">
                <a16:creationId xmlns:a16="http://schemas.microsoft.com/office/drawing/2014/main" id="{2F83491D-FF93-498C-BA78-DF14D6B109F8}"/>
              </a:ext>
            </a:extLst>
          </p:cNvPr>
          <p:cNvSpPr txBox="1"/>
          <p:nvPr/>
        </p:nvSpPr>
        <p:spPr>
          <a:xfrm>
            <a:off x="10800837" y="3892891"/>
            <a:ext cx="1303562" cy="600164"/>
          </a:xfrm>
          <a:prstGeom prst="rect">
            <a:avLst/>
          </a:prstGeom>
          <a:noFill/>
        </p:spPr>
        <p:txBody>
          <a:bodyPr wrap="none" rtlCol="0">
            <a:spAutoFit/>
          </a:bodyPr>
          <a:lstStyle/>
          <a:p>
            <a:r>
              <a:rPr lang="en-US" sz="1100" b="1" dirty="0"/>
              <a:t>Transmit key-value</a:t>
            </a:r>
          </a:p>
          <a:p>
            <a:r>
              <a:rPr lang="en-US" sz="1100" b="1" dirty="0"/>
              <a:t>pairs from Owner</a:t>
            </a:r>
          </a:p>
          <a:p>
            <a:r>
              <a:rPr lang="en-US" sz="1100" b="1" dirty="0"/>
              <a:t>to Device</a:t>
            </a:r>
          </a:p>
        </p:txBody>
      </p:sp>
      <p:cxnSp>
        <p:nvCxnSpPr>
          <p:cNvPr id="42" name="Straight Arrow Connector 41">
            <a:extLst>
              <a:ext uri="{FF2B5EF4-FFF2-40B4-BE49-F238E27FC236}">
                <a16:creationId xmlns:a16="http://schemas.microsoft.com/office/drawing/2014/main" id="{EC017664-6CC0-4A59-B27D-2790E60953C0}"/>
              </a:ext>
            </a:extLst>
          </p:cNvPr>
          <p:cNvCxnSpPr/>
          <p:nvPr/>
        </p:nvCxnSpPr>
        <p:spPr>
          <a:xfrm>
            <a:off x="7093429" y="5714424"/>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60">
            <a:extLst>
              <a:ext uri="{FF2B5EF4-FFF2-40B4-BE49-F238E27FC236}">
                <a16:creationId xmlns:a16="http://schemas.microsoft.com/office/drawing/2014/main" id="{B23DCBD9-B900-4F13-AC6B-E96CD298869E}"/>
              </a:ext>
            </a:extLst>
          </p:cNvPr>
          <p:cNvSpPr/>
          <p:nvPr/>
        </p:nvSpPr>
        <p:spPr>
          <a:xfrm>
            <a:off x="7506702" y="5506523"/>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TO2.Done</a:t>
            </a:r>
          </a:p>
          <a:p>
            <a:r>
              <a:rPr lang="en-US" sz="1100" dirty="0" err="1">
                <a:solidFill>
                  <a:schemeClr val="tx2">
                    <a:lumMod val="75000"/>
                  </a:schemeClr>
                </a:solidFill>
              </a:rPr>
              <a:t>Hmac</a:t>
            </a:r>
            <a:r>
              <a:rPr lang="en-US" sz="1100" dirty="0">
                <a:solidFill>
                  <a:schemeClr val="tx2">
                    <a:lumMod val="75000"/>
                  </a:schemeClr>
                </a:solidFill>
              </a:rPr>
              <a:t> for replacement Ownership Voucher</a:t>
            </a:r>
          </a:p>
        </p:txBody>
      </p:sp>
      <p:cxnSp>
        <p:nvCxnSpPr>
          <p:cNvPr id="44" name="Straight Arrow Connector 43">
            <a:extLst>
              <a:ext uri="{FF2B5EF4-FFF2-40B4-BE49-F238E27FC236}">
                <a16:creationId xmlns:a16="http://schemas.microsoft.com/office/drawing/2014/main" id="{76F9174A-500F-451B-AE49-9CBD9318943D}"/>
              </a:ext>
            </a:extLst>
          </p:cNvPr>
          <p:cNvCxnSpPr/>
          <p:nvPr/>
        </p:nvCxnSpPr>
        <p:spPr>
          <a:xfrm flipH="1">
            <a:off x="7104555" y="6282318"/>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62">
            <a:extLst>
              <a:ext uri="{FF2B5EF4-FFF2-40B4-BE49-F238E27FC236}">
                <a16:creationId xmlns:a16="http://schemas.microsoft.com/office/drawing/2014/main" id="{D62E1EDC-B61F-4B31-AD76-0502B97F1C40}"/>
              </a:ext>
            </a:extLst>
          </p:cNvPr>
          <p:cNvSpPr/>
          <p:nvPr/>
        </p:nvSpPr>
        <p:spPr>
          <a:xfrm>
            <a:off x="7519057" y="6071149"/>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TO2.Done2</a:t>
            </a:r>
          </a:p>
          <a:p>
            <a:r>
              <a:rPr lang="en-US" sz="1100" dirty="0">
                <a:solidFill>
                  <a:schemeClr val="tx2">
                    <a:lumMod val="75000"/>
                  </a:schemeClr>
                </a:solidFill>
              </a:rPr>
              <a:t>No body (should be Nonce7)</a:t>
            </a:r>
          </a:p>
        </p:txBody>
      </p:sp>
      <p:sp>
        <p:nvSpPr>
          <p:cNvPr id="46" name="Rounded Rectangle 63">
            <a:extLst>
              <a:ext uri="{FF2B5EF4-FFF2-40B4-BE49-F238E27FC236}">
                <a16:creationId xmlns:a16="http://schemas.microsoft.com/office/drawing/2014/main" id="{A651A4BA-423A-4923-9EA4-40B1C67055B4}"/>
              </a:ext>
            </a:extLst>
          </p:cNvPr>
          <p:cNvSpPr/>
          <p:nvPr/>
        </p:nvSpPr>
        <p:spPr>
          <a:xfrm>
            <a:off x="6477019" y="4884845"/>
            <a:ext cx="3703827" cy="44900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Device interprets instructions and data in Owner </a:t>
            </a:r>
            <a:r>
              <a:rPr lang="en-US" sz="1100" b="1" dirty="0" err="1">
                <a:solidFill>
                  <a:schemeClr val="tx2">
                    <a:lumMod val="75000"/>
                  </a:schemeClr>
                </a:solidFill>
              </a:rPr>
              <a:t>ServiceInfo</a:t>
            </a:r>
            <a:r>
              <a:rPr lang="en-US" sz="1100" b="1" dirty="0">
                <a:solidFill>
                  <a:schemeClr val="tx2">
                    <a:lumMod val="75000"/>
                  </a:schemeClr>
                </a:solidFill>
              </a:rPr>
              <a:t> to provision device for service.</a:t>
            </a:r>
            <a:endParaRPr lang="en-US" sz="1100" dirty="0">
              <a:solidFill>
                <a:schemeClr val="tx2">
                  <a:lumMod val="75000"/>
                </a:schemeClr>
              </a:solidFill>
            </a:endParaRPr>
          </a:p>
        </p:txBody>
      </p:sp>
      <p:sp>
        <p:nvSpPr>
          <p:cNvPr id="47" name="TextBox 46">
            <a:extLst>
              <a:ext uri="{FF2B5EF4-FFF2-40B4-BE49-F238E27FC236}">
                <a16:creationId xmlns:a16="http://schemas.microsoft.com/office/drawing/2014/main" id="{847C8A63-889D-4295-88A5-904674E440A9}"/>
              </a:ext>
            </a:extLst>
          </p:cNvPr>
          <p:cNvSpPr txBox="1"/>
          <p:nvPr/>
        </p:nvSpPr>
        <p:spPr>
          <a:xfrm>
            <a:off x="10800837" y="5686428"/>
            <a:ext cx="1391163" cy="769441"/>
          </a:xfrm>
          <a:prstGeom prst="rect">
            <a:avLst/>
          </a:prstGeom>
          <a:noFill/>
        </p:spPr>
        <p:txBody>
          <a:bodyPr wrap="square" rtlCol="0">
            <a:spAutoFit/>
          </a:bodyPr>
          <a:lstStyle/>
          <a:p>
            <a:r>
              <a:rPr lang="en-US" sz="1100" b="1" dirty="0"/>
              <a:t>Owner </a:t>
            </a:r>
            <a:r>
              <a:rPr lang="en-US" sz="1000" b="1" dirty="0"/>
              <a:t>SHOULD</a:t>
            </a:r>
            <a:r>
              <a:rPr lang="en-US" sz="1100" b="1" dirty="0"/>
              <a:t> check provisioned connection before Done2 is returned.</a:t>
            </a:r>
          </a:p>
        </p:txBody>
      </p:sp>
      <p:sp>
        <p:nvSpPr>
          <p:cNvPr id="48" name="TextBox 47">
            <a:extLst>
              <a:ext uri="{FF2B5EF4-FFF2-40B4-BE49-F238E27FC236}">
                <a16:creationId xmlns:a16="http://schemas.microsoft.com/office/drawing/2014/main" id="{613FEB11-E731-4064-B3C5-2708520E2766}"/>
              </a:ext>
            </a:extLst>
          </p:cNvPr>
          <p:cNvSpPr txBox="1"/>
          <p:nvPr/>
        </p:nvSpPr>
        <p:spPr>
          <a:xfrm>
            <a:off x="1402843" y="81771"/>
            <a:ext cx="2901372" cy="369332"/>
          </a:xfrm>
          <a:prstGeom prst="rect">
            <a:avLst/>
          </a:prstGeom>
          <a:noFill/>
        </p:spPr>
        <p:txBody>
          <a:bodyPr wrap="none" rtlCol="0">
            <a:spAutoFit/>
          </a:bodyPr>
          <a:lstStyle/>
          <a:p>
            <a:r>
              <a:rPr lang="en-US" b="1" u="sng" dirty="0"/>
              <a:t>TO2 Protocol Authentication</a:t>
            </a:r>
          </a:p>
        </p:txBody>
      </p:sp>
      <p:sp>
        <p:nvSpPr>
          <p:cNvPr id="49" name="Rounded Rectangle 44">
            <a:extLst>
              <a:ext uri="{FF2B5EF4-FFF2-40B4-BE49-F238E27FC236}">
                <a16:creationId xmlns:a16="http://schemas.microsoft.com/office/drawing/2014/main" id="{38468281-D648-4CB3-A760-6421A97A47DD}"/>
              </a:ext>
            </a:extLst>
          </p:cNvPr>
          <p:cNvSpPr/>
          <p:nvPr/>
        </p:nvSpPr>
        <p:spPr>
          <a:xfrm>
            <a:off x="7506702" y="1320487"/>
            <a:ext cx="2991395" cy="422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2">
                    <a:lumMod val="75000"/>
                  </a:schemeClr>
                </a:solidFill>
              </a:rPr>
              <a:t>TO2.GetNextDeviceServiceInfo</a:t>
            </a:r>
          </a:p>
          <a:p>
            <a:r>
              <a:rPr lang="en-US" sz="1100" dirty="0">
                <a:solidFill>
                  <a:schemeClr val="tx2">
                    <a:lumMod val="75000"/>
                  </a:schemeClr>
                </a:solidFill>
              </a:rPr>
              <a:t>Service Info index </a:t>
            </a:r>
            <a:r>
              <a:rPr lang="en-US" sz="1100" i="1" dirty="0">
                <a:solidFill>
                  <a:schemeClr val="tx2">
                    <a:lumMod val="75000"/>
                  </a:schemeClr>
                </a:solidFill>
              </a:rPr>
              <a:t>(Pre-</a:t>
            </a:r>
            <a:r>
              <a:rPr lang="en-US" sz="1100" i="1" dirty="0" err="1">
                <a:solidFill>
                  <a:schemeClr val="tx2">
                    <a:lumMod val="75000"/>
                  </a:schemeClr>
                </a:solidFill>
              </a:rPr>
              <a:t>ServiceInfo</a:t>
            </a:r>
            <a:r>
              <a:rPr lang="en-US" sz="1100" i="1" dirty="0">
                <a:solidFill>
                  <a:schemeClr val="tx2">
                    <a:lumMod val="75000"/>
                  </a:schemeClr>
                </a:solidFill>
              </a:rPr>
              <a:t> here)</a:t>
            </a:r>
          </a:p>
        </p:txBody>
      </p:sp>
      <p:sp>
        <p:nvSpPr>
          <p:cNvPr id="50" name="Freeform 67">
            <a:extLst>
              <a:ext uri="{FF2B5EF4-FFF2-40B4-BE49-F238E27FC236}">
                <a16:creationId xmlns:a16="http://schemas.microsoft.com/office/drawing/2014/main" id="{0E523062-02AC-4852-AF59-A400E9C60ABA}"/>
              </a:ext>
            </a:extLst>
          </p:cNvPr>
          <p:cNvSpPr/>
          <p:nvPr/>
        </p:nvSpPr>
        <p:spPr>
          <a:xfrm flipH="1">
            <a:off x="10807161" y="1506913"/>
            <a:ext cx="403329" cy="580768"/>
          </a:xfrm>
          <a:custGeom>
            <a:avLst/>
            <a:gdLst>
              <a:gd name="connsiteX0" fmla="*/ 642561 w 642561"/>
              <a:gd name="connsiteY0" fmla="*/ 766119 h 766119"/>
              <a:gd name="connsiteX1" fmla="*/ 10 w 642561"/>
              <a:gd name="connsiteY1" fmla="*/ 284205 h 766119"/>
              <a:gd name="connsiteX2" fmla="*/ 630204 w 642561"/>
              <a:gd name="connsiteY2" fmla="*/ 0 h 766119"/>
              <a:gd name="connsiteX0" fmla="*/ 729639 w 729639"/>
              <a:gd name="connsiteY0" fmla="*/ 593125 h 593125"/>
              <a:gd name="connsiteX1" fmla="*/ 591 w 729639"/>
              <a:gd name="connsiteY1" fmla="*/ 284205 h 593125"/>
              <a:gd name="connsiteX2" fmla="*/ 630785 w 729639"/>
              <a:gd name="connsiteY2" fmla="*/ 0 h 593125"/>
              <a:gd name="connsiteX0" fmla="*/ 729639 w 729639"/>
              <a:gd name="connsiteY0" fmla="*/ 593125 h 593125"/>
              <a:gd name="connsiteX1" fmla="*/ 591 w 729639"/>
              <a:gd name="connsiteY1" fmla="*/ 284205 h 593125"/>
              <a:gd name="connsiteX2" fmla="*/ 630785 w 729639"/>
              <a:gd name="connsiteY2" fmla="*/ 0 h 593125"/>
              <a:gd name="connsiteX0" fmla="*/ 729056 w 729056"/>
              <a:gd name="connsiteY0" fmla="*/ 630195 h 630195"/>
              <a:gd name="connsiteX1" fmla="*/ 8 w 729056"/>
              <a:gd name="connsiteY1" fmla="*/ 321275 h 630195"/>
              <a:gd name="connsiteX2" fmla="*/ 716700 w 729056"/>
              <a:gd name="connsiteY2" fmla="*/ 0 h 630195"/>
              <a:gd name="connsiteX0" fmla="*/ 12356 w 12356"/>
              <a:gd name="connsiteY0" fmla="*/ 630195 h 630195"/>
              <a:gd name="connsiteX1" fmla="*/ 0 w 12356"/>
              <a:gd name="connsiteY1" fmla="*/ 0 h 630195"/>
              <a:gd name="connsiteX0" fmla="*/ 179891 w 179891"/>
              <a:gd name="connsiteY0" fmla="*/ 630195 h 630195"/>
              <a:gd name="connsiteX1" fmla="*/ 167535 w 179891"/>
              <a:gd name="connsiteY1" fmla="*/ 0 h 630195"/>
              <a:gd name="connsiteX0" fmla="*/ 351068 w 351068"/>
              <a:gd name="connsiteY0" fmla="*/ 630195 h 630195"/>
              <a:gd name="connsiteX1" fmla="*/ 338712 w 351068"/>
              <a:gd name="connsiteY1" fmla="*/ 0 h 630195"/>
              <a:gd name="connsiteX0" fmla="*/ 368409 w 368409"/>
              <a:gd name="connsiteY0" fmla="*/ 630195 h 630195"/>
              <a:gd name="connsiteX1" fmla="*/ 356053 w 368409"/>
              <a:gd name="connsiteY1" fmla="*/ 0 h 630195"/>
              <a:gd name="connsiteX0" fmla="*/ 375080 w 375080"/>
              <a:gd name="connsiteY0" fmla="*/ 580768 h 580768"/>
              <a:gd name="connsiteX1" fmla="*/ 350367 w 375080"/>
              <a:gd name="connsiteY1" fmla="*/ 0 h 580768"/>
              <a:gd name="connsiteX0" fmla="*/ 370754 w 370754"/>
              <a:gd name="connsiteY0" fmla="*/ 580768 h 580768"/>
              <a:gd name="connsiteX1" fmla="*/ 346041 w 370754"/>
              <a:gd name="connsiteY1" fmla="*/ 0 h 580768"/>
              <a:gd name="connsiteX0" fmla="*/ 322823 w 322823"/>
              <a:gd name="connsiteY0" fmla="*/ 580768 h 580768"/>
              <a:gd name="connsiteX1" fmla="*/ 298110 w 322823"/>
              <a:gd name="connsiteY1" fmla="*/ 0 h 580768"/>
            </a:gdLst>
            <a:ahLst/>
            <a:cxnLst>
              <a:cxn ang="0">
                <a:pos x="connsiteX0" y="connsiteY0"/>
              </a:cxn>
              <a:cxn ang="0">
                <a:pos x="connsiteX1" y="connsiteY1"/>
              </a:cxn>
            </a:cxnLst>
            <a:rect l="l" t="t" r="r" b="b"/>
            <a:pathLst>
              <a:path w="322823" h="580768">
                <a:moveTo>
                  <a:pt x="322823" y="580768"/>
                </a:moveTo>
                <a:cubicBezTo>
                  <a:pt x="-113783" y="568410"/>
                  <a:pt x="-93188" y="0"/>
                  <a:pt x="29811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3E847E7-91B7-4B21-BF85-6121D87367E7}"/>
              </a:ext>
            </a:extLst>
          </p:cNvPr>
          <p:cNvSpPr txBox="1"/>
          <p:nvPr/>
        </p:nvSpPr>
        <p:spPr>
          <a:xfrm>
            <a:off x="7751253" y="81771"/>
            <a:ext cx="2356799" cy="369332"/>
          </a:xfrm>
          <a:prstGeom prst="rect">
            <a:avLst/>
          </a:prstGeom>
          <a:solidFill>
            <a:schemeClr val="bg1">
              <a:alpha val="75000"/>
            </a:schemeClr>
          </a:solidFill>
          <a:effectLst>
            <a:softEdge rad="63500"/>
          </a:effectLst>
        </p:spPr>
        <p:txBody>
          <a:bodyPr wrap="none" rtlCol="0">
            <a:spAutoFit/>
          </a:bodyPr>
          <a:lstStyle/>
          <a:p>
            <a:r>
              <a:rPr lang="en-US" b="1" u="sng" dirty="0"/>
              <a:t>TO2 Protocol Provision</a:t>
            </a:r>
          </a:p>
        </p:txBody>
      </p:sp>
      <p:sp>
        <p:nvSpPr>
          <p:cNvPr id="53" name="Slide Number Placeholder 52">
            <a:extLst>
              <a:ext uri="{FF2B5EF4-FFF2-40B4-BE49-F238E27FC236}">
                <a16:creationId xmlns:a16="http://schemas.microsoft.com/office/drawing/2014/main" id="{B22006DD-B888-4F96-8BE7-43C5D55245B9}"/>
              </a:ext>
            </a:extLst>
          </p:cNvPr>
          <p:cNvSpPr>
            <a:spLocks noGrp="1"/>
          </p:cNvSpPr>
          <p:nvPr>
            <p:ph type="sldNum" sz="quarter" idx="12"/>
          </p:nvPr>
        </p:nvSpPr>
        <p:spPr/>
        <p:txBody>
          <a:bodyPr/>
          <a:lstStyle/>
          <a:p>
            <a:fld id="{88FAC49A-1748-4B64-97EA-A4176571C220}" type="slidenum">
              <a:rPr lang="en-US" smtClean="0"/>
              <a:t>12</a:t>
            </a:fld>
            <a:endParaRPr lang="en-US"/>
          </a:p>
        </p:txBody>
      </p:sp>
    </p:spTree>
    <p:extLst>
      <p:ext uri="{BB962C8B-B14F-4D97-AF65-F5344CB8AC3E}">
        <p14:creationId xmlns:p14="http://schemas.microsoft.com/office/powerpoint/2010/main" val="292463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8BC00B-9ECC-4FC0-B6AE-62286429F2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3825" y="344557"/>
            <a:ext cx="10919791" cy="6096000"/>
          </a:xfrm>
          <a:prstGeom prst="rect">
            <a:avLst/>
          </a:prstGeom>
          <a:noFill/>
          <a:ln>
            <a:noFill/>
          </a:ln>
        </p:spPr>
      </p:pic>
      <p:sp>
        <p:nvSpPr>
          <p:cNvPr id="3" name="TextBox 2">
            <a:extLst>
              <a:ext uri="{FF2B5EF4-FFF2-40B4-BE49-F238E27FC236}">
                <a16:creationId xmlns:a16="http://schemas.microsoft.com/office/drawing/2014/main" id="{D51BB469-D15D-4EAA-BF96-A880CF847FF7}"/>
              </a:ext>
            </a:extLst>
          </p:cNvPr>
          <p:cNvSpPr txBox="1"/>
          <p:nvPr/>
        </p:nvSpPr>
        <p:spPr>
          <a:xfrm>
            <a:off x="9710058" y="0"/>
            <a:ext cx="2339102" cy="461665"/>
          </a:xfrm>
          <a:prstGeom prst="rect">
            <a:avLst/>
          </a:prstGeom>
          <a:noFill/>
        </p:spPr>
        <p:txBody>
          <a:bodyPr wrap="none" rtlCol="0">
            <a:spAutoFit/>
          </a:bodyPr>
          <a:lstStyle/>
          <a:p>
            <a:r>
              <a:rPr lang="en-US" sz="2400" dirty="0">
                <a:solidFill>
                  <a:srgbClr val="FF0000"/>
                </a:solidFill>
              </a:rPr>
              <a:t>OLD – See Slide 2</a:t>
            </a:r>
          </a:p>
        </p:txBody>
      </p:sp>
    </p:spTree>
    <p:extLst>
      <p:ext uri="{BB962C8B-B14F-4D97-AF65-F5344CB8AC3E}">
        <p14:creationId xmlns:p14="http://schemas.microsoft.com/office/powerpoint/2010/main" val="238608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EDC039E-B533-4236-BB22-FCB88CC8D14B}"/>
              </a:ext>
            </a:extLst>
          </p:cNvPr>
          <p:cNvSpPr/>
          <p:nvPr/>
        </p:nvSpPr>
        <p:spPr>
          <a:xfrm>
            <a:off x="711752" y="2984499"/>
            <a:ext cx="2029304" cy="1892135"/>
          </a:xfrm>
          <a:prstGeom prst="roundRect">
            <a:avLst>
              <a:gd name="adj" fmla="val 6599"/>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Manufacturer</a:t>
            </a:r>
          </a:p>
        </p:txBody>
      </p:sp>
      <p:sp>
        <p:nvSpPr>
          <p:cNvPr id="7" name="Rectangle: Rounded Corners 6">
            <a:extLst>
              <a:ext uri="{FF2B5EF4-FFF2-40B4-BE49-F238E27FC236}">
                <a16:creationId xmlns:a16="http://schemas.microsoft.com/office/drawing/2014/main" id="{14C1C0F0-0368-476D-BAD0-0F4E644C55C1}"/>
              </a:ext>
            </a:extLst>
          </p:cNvPr>
          <p:cNvSpPr/>
          <p:nvPr/>
        </p:nvSpPr>
        <p:spPr>
          <a:xfrm>
            <a:off x="884031" y="3570908"/>
            <a:ext cx="1583892" cy="1123122"/>
          </a:xfrm>
          <a:prstGeom prst="roundRect">
            <a:avLst>
              <a:gd name="adj" fmla="val 1327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Secure Device Onboard</a:t>
            </a:r>
          </a:p>
          <a:p>
            <a:pPr algn="ctr"/>
            <a:r>
              <a:rPr lang="en-US" sz="1600" dirty="0"/>
              <a:t>Manufacturing Tools</a:t>
            </a:r>
          </a:p>
        </p:txBody>
      </p:sp>
      <p:sp>
        <p:nvSpPr>
          <p:cNvPr id="8" name="Rectangle: Rounded Corners 7">
            <a:extLst>
              <a:ext uri="{FF2B5EF4-FFF2-40B4-BE49-F238E27FC236}">
                <a16:creationId xmlns:a16="http://schemas.microsoft.com/office/drawing/2014/main" id="{55507FE9-7838-49B8-A74A-2BA051B40471}"/>
              </a:ext>
            </a:extLst>
          </p:cNvPr>
          <p:cNvSpPr/>
          <p:nvPr/>
        </p:nvSpPr>
        <p:spPr>
          <a:xfrm>
            <a:off x="4181126" y="4241799"/>
            <a:ext cx="2029304" cy="2178880"/>
          </a:xfrm>
          <a:prstGeom prst="roundRect">
            <a:avLst>
              <a:gd name="adj" fmla="val 6599"/>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Device</a:t>
            </a:r>
          </a:p>
        </p:txBody>
      </p:sp>
      <p:sp>
        <p:nvSpPr>
          <p:cNvPr id="9" name="Rectangle: Rounded Corners 8">
            <a:extLst>
              <a:ext uri="{FF2B5EF4-FFF2-40B4-BE49-F238E27FC236}">
                <a16:creationId xmlns:a16="http://schemas.microsoft.com/office/drawing/2014/main" id="{EB8596D2-F9B3-472C-874C-0D3E7B2F37E4}"/>
              </a:ext>
            </a:extLst>
          </p:cNvPr>
          <p:cNvSpPr/>
          <p:nvPr/>
        </p:nvSpPr>
        <p:spPr>
          <a:xfrm>
            <a:off x="4353405" y="4828208"/>
            <a:ext cx="1583892" cy="708992"/>
          </a:xfrm>
          <a:prstGeom prst="roundRect">
            <a:avLst>
              <a:gd name="adj" fmla="val 1327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Trusted Execution Environment</a:t>
            </a:r>
          </a:p>
        </p:txBody>
      </p:sp>
      <p:sp>
        <p:nvSpPr>
          <p:cNvPr id="10" name="Rectangle: Rounded Corners 9">
            <a:extLst>
              <a:ext uri="{FF2B5EF4-FFF2-40B4-BE49-F238E27FC236}">
                <a16:creationId xmlns:a16="http://schemas.microsoft.com/office/drawing/2014/main" id="{31D2D66F-127F-4093-8B78-5451EE26991C}"/>
              </a:ext>
            </a:extLst>
          </p:cNvPr>
          <p:cNvSpPr/>
          <p:nvPr/>
        </p:nvSpPr>
        <p:spPr>
          <a:xfrm>
            <a:off x="4353405" y="5624443"/>
            <a:ext cx="1583892" cy="708992"/>
          </a:xfrm>
          <a:prstGeom prst="roundRect">
            <a:avLst>
              <a:gd name="adj" fmla="val 1327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Management Agent</a:t>
            </a:r>
          </a:p>
        </p:txBody>
      </p:sp>
      <p:sp>
        <p:nvSpPr>
          <p:cNvPr id="11" name="Rectangle: Rounded Corners 10">
            <a:extLst>
              <a:ext uri="{FF2B5EF4-FFF2-40B4-BE49-F238E27FC236}">
                <a16:creationId xmlns:a16="http://schemas.microsoft.com/office/drawing/2014/main" id="{CAB6CA86-6C19-488B-8B2F-38FE66297E97}"/>
              </a:ext>
            </a:extLst>
          </p:cNvPr>
          <p:cNvSpPr/>
          <p:nvPr/>
        </p:nvSpPr>
        <p:spPr>
          <a:xfrm>
            <a:off x="9324074" y="2062919"/>
            <a:ext cx="2029304" cy="2178880"/>
          </a:xfrm>
          <a:prstGeom prst="roundRect">
            <a:avLst>
              <a:gd name="adj" fmla="val 6599"/>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chemeClr val="tx1"/>
                </a:solidFill>
              </a:rPr>
              <a:t>Owner</a:t>
            </a:r>
          </a:p>
        </p:txBody>
      </p:sp>
      <p:sp>
        <p:nvSpPr>
          <p:cNvPr id="12" name="Rectangle: Rounded Corners 11">
            <a:extLst>
              <a:ext uri="{FF2B5EF4-FFF2-40B4-BE49-F238E27FC236}">
                <a16:creationId xmlns:a16="http://schemas.microsoft.com/office/drawing/2014/main" id="{305EE9C5-3087-4C2C-AE07-0A7D5F0B9520}"/>
              </a:ext>
            </a:extLst>
          </p:cNvPr>
          <p:cNvSpPr/>
          <p:nvPr/>
        </p:nvSpPr>
        <p:spPr>
          <a:xfrm>
            <a:off x="9496353" y="2649328"/>
            <a:ext cx="1583892" cy="708992"/>
          </a:xfrm>
          <a:prstGeom prst="roundRect">
            <a:avLst>
              <a:gd name="adj" fmla="val 1327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SDO Client</a:t>
            </a:r>
          </a:p>
        </p:txBody>
      </p:sp>
      <p:sp>
        <p:nvSpPr>
          <p:cNvPr id="13" name="Rectangle: Rounded Corners 12">
            <a:extLst>
              <a:ext uri="{FF2B5EF4-FFF2-40B4-BE49-F238E27FC236}">
                <a16:creationId xmlns:a16="http://schemas.microsoft.com/office/drawing/2014/main" id="{2E93D923-2CB8-4A01-A8F1-FAB3C93BDBEA}"/>
              </a:ext>
            </a:extLst>
          </p:cNvPr>
          <p:cNvSpPr/>
          <p:nvPr/>
        </p:nvSpPr>
        <p:spPr>
          <a:xfrm>
            <a:off x="9496353" y="3445563"/>
            <a:ext cx="1583892" cy="708992"/>
          </a:xfrm>
          <a:prstGeom prst="roundRect">
            <a:avLst>
              <a:gd name="adj" fmla="val 1327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Management Service</a:t>
            </a:r>
          </a:p>
        </p:txBody>
      </p:sp>
      <p:sp>
        <p:nvSpPr>
          <p:cNvPr id="14" name="Cylinder 13">
            <a:extLst>
              <a:ext uri="{FF2B5EF4-FFF2-40B4-BE49-F238E27FC236}">
                <a16:creationId xmlns:a16="http://schemas.microsoft.com/office/drawing/2014/main" id="{C663ABB0-1A75-4117-8BCB-4FFD00766833}"/>
              </a:ext>
            </a:extLst>
          </p:cNvPr>
          <p:cNvSpPr/>
          <p:nvPr/>
        </p:nvSpPr>
        <p:spPr>
          <a:xfrm>
            <a:off x="5562600" y="1714500"/>
            <a:ext cx="1511300" cy="1562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Rendezvous Service</a:t>
            </a:r>
          </a:p>
        </p:txBody>
      </p:sp>
      <p:cxnSp>
        <p:nvCxnSpPr>
          <p:cNvPr id="16" name="Connector: Elbow 15">
            <a:extLst>
              <a:ext uri="{FF2B5EF4-FFF2-40B4-BE49-F238E27FC236}">
                <a16:creationId xmlns:a16="http://schemas.microsoft.com/office/drawing/2014/main" id="{BA2FFDD5-7A32-4DFF-92E5-B838AB231B33}"/>
              </a:ext>
            </a:extLst>
          </p:cNvPr>
          <p:cNvCxnSpPr>
            <a:stCxn id="6" idx="3"/>
            <a:endCxn id="9" idx="1"/>
          </p:cNvCxnSpPr>
          <p:nvPr/>
        </p:nvCxnSpPr>
        <p:spPr>
          <a:xfrm>
            <a:off x="2741056" y="3930567"/>
            <a:ext cx="1612349" cy="1252137"/>
          </a:xfrm>
          <a:prstGeom prst="bentConnector3">
            <a:avLst/>
          </a:prstGeom>
          <a:ln w="28575">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8BB068E-4E16-42FA-B1CB-0BDEFF0AAC94}"/>
              </a:ext>
            </a:extLst>
          </p:cNvPr>
          <p:cNvCxnSpPr>
            <a:cxnSpLocks/>
            <a:stCxn id="9" idx="3"/>
            <a:endCxn id="11" idx="1"/>
          </p:cNvCxnSpPr>
          <p:nvPr/>
        </p:nvCxnSpPr>
        <p:spPr>
          <a:xfrm flipV="1">
            <a:off x="5937297" y="3152359"/>
            <a:ext cx="3386777" cy="2030345"/>
          </a:xfrm>
          <a:prstGeom prst="bentConnector3">
            <a:avLst>
              <a:gd name="adj1" fmla="val 87874"/>
            </a:avLst>
          </a:prstGeom>
          <a:ln w="28575">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074B976-125A-4068-A13E-5925160662B6}"/>
              </a:ext>
            </a:extLst>
          </p:cNvPr>
          <p:cNvCxnSpPr>
            <a:cxnSpLocks/>
            <a:stCxn id="10" idx="3"/>
            <a:endCxn id="11" idx="2"/>
          </p:cNvCxnSpPr>
          <p:nvPr/>
        </p:nvCxnSpPr>
        <p:spPr>
          <a:xfrm flipV="1">
            <a:off x="5937297" y="4241799"/>
            <a:ext cx="4401429" cy="1737140"/>
          </a:xfrm>
          <a:prstGeom prst="bentConnector2">
            <a:avLst/>
          </a:prstGeom>
          <a:ln w="28575">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9337775-7745-4FD4-89DF-AC311D6D4374}"/>
              </a:ext>
            </a:extLst>
          </p:cNvPr>
          <p:cNvCxnSpPr>
            <a:cxnSpLocks/>
            <a:stCxn id="14" idx="4"/>
          </p:cNvCxnSpPr>
          <p:nvPr/>
        </p:nvCxnSpPr>
        <p:spPr>
          <a:xfrm>
            <a:off x="7073900" y="2495550"/>
            <a:ext cx="2250174" cy="345580"/>
          </a:xfrm>
          <a:prstGeom prst="bentConnector3">
            <a:avLst/>
          </a:prstGeom>
          <a:ln w="28575">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85EC44D-AFCB-4FF2-88D8-953DA4279B12}"/>
              </a:ext>
            </a:extLst>
          </p:cNvPr>
          <p:cNvCxnSpPr>
            <a:cxnSpLocks/>
            <a:stCxn id="8" idx="0"/>
            <a:endCxn id="14" idx="2"/>
          </p:cNvCxnSpPr>
          <p:nvPr/>
        </p:nvCxnSpPr>
        <p:spPr>
          <a:xfrm rot="5400000" flipH="1" flipV="1">
            <a:off x="4506065" y="3185264"/>
            <a:ext cx="1746249" cy="366822"/>
          </a:xfrm>
          <a:prstGeom prst="bentConnector2">
            <a:avLst/>
          </a:prstGeom>
          <a:ln w="28575">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0ED3084-5F20-474C-85BB-B12F2934CC9D}"/>
              </a:ext>
            </a:extLst>
          </p:cNvPr>
          <p:cNvCxnSpPr>
            <a:cxnSpLocks/>
            <a:stCxn id="6" idx="0"/>
            <a:endCxn id="11" idx="0"/>
          </p:cNvCxnSpPr>
          <p:nvPr/>
        </p:nvCxnSpPr>
        <p:spPr>
          <a:xfrm rot="5400000" flipH="1" flipV="1">
            <a:off x="5571775" y="-1782452"/>
            <a:ext cx="921580" cy="8612322"/>
          </a:xfrm>
          <a:prstGeom prst="bentConnector3">
            <a:avLst>
              <a:gd name="adj1" fmla="val 207489"/>
            </a:avLst>
          </a:prstGeom>
          <a:ln w="38100">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590069D-DD59-4823-9BC8-11C57DE56501}"/>
              </a:ext>
            </a:extLst>
          </p:cNvPr>
          <p:cNvSpPr/>
          <p:nvPr/>
        </p:nvSpPr>
        <p:spPr>
          <a:xfrm>
            <a:off x="3551583" y="689113"/>
            <a:ext cx="569843" cy="84813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07F1AD-D7E1-471B-81C1-6C136C8D0BB3}"/>
              </a:ext>
            </a:extLst>
          </p:cNvPr>
          <p:cNvSpPr/>
          <p:nvPr/>
        </p:nvSpPr>
        <p:spPr>
          <a:xfrm>
            <a:off x="3664227" y="563217"/>
            <a:ext cx="569843" cy="84813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9CEEE0-85E7-40BD-B94B-668AFF990968}"/>
              </a:ext>
            </a:extLst>
          </p:cNvPr>
          <p:cNvSpPr/>
          <p:nvPr/>
        </p:nvSpPr>
        <p:spPr>
          <a:xfrm>
            <a:off x="3823253" y="437321"/>
            <a:ext cx="569843" cy="84813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0E34608-4CB0-471E-BBEA-0D5F277DC77C}"/>
              </a:ext>
            </a:extLst>
          </p:cNvPr>
          <p:cNvSpPr/>
          <p:nvPr/>
        </p:nvSpPr>
        <p:spPr>
          <a:xfrm>
            <a:off x="2901557" y="3378474"/>
            <a:ext cx="451355" cy="440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8" name="Oval 37">
            <a:extLst>
              <a:ext uri="{FF2B5EF4-FFF2-40B4-BE49-F238E27FC236}">
                <a16:creationId xmlns:a16="http://schemas.microsoft.com/office/drawing/2014/main" id="{EAEA7054-BC83-423A-AAF5-C2878DF52511}"/>
              </a:ext>
            </a:extLst>
          </p:cNvPr>
          <p:cNvSpPr/>
          <p:nvPr/>
        </p:nvSpPr>
        <p:spPr>
          <a:xfrm>
            <a:off x="4552122" y="524565"/>
            <a:ext cx="451355" cy="440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9" name="Oval 38">
            <a:extLst>
              <a:ext uri="{FF2B5EF4-FFF2-40B4-BE49-F238E27FC236}">
                <a16:creationId xmlns:a16="http://schemas.microsoft.com/office/drawing/2014/main" id="{94ACC05F-7D4D-4FAF-8AFC-C2737B119013}"/>
              </a:ext>
            </a:extLst>
          </p:cNvPr>
          <p:cNvSpPr/>
          <p:nvPr/>
        </p:nvSpPr>
        <p:spPr>
          <a:xfrm>
            <a:off x="7347144" y="1959308"/>
            <a:ext cx="451355" cy="440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0" name="Oval 39">
            <a:extLst>
              <a:ext uri="{FF2B5EF4-FFF2-40B4-BE49-F238E27FC236}">
                <a16:creationId xmlns:a16="http://schemas.microsoft.com/office/drawing/2014/main" id="{06F02B20-CAEF-4A3E-ADB2-466DA95C2C44}"/>
              </a:ext>
            </a:extLst>
          </p:cNvPr>
          <p:cNvSpPr/>
          <p:nvPr/>
        </p:nvSpPr>
        <p:spPr>
          <a:xfrm>
            <a:off x="4658283" y="2429286"/>
            <a:ext cx="451355" cy="440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endParaRPr lang="en-US" dirty="0"/>
          </a:p>
        </p:txBody>
      </p:sp>
      <p:sp>
        <p:nvSpPr>
          <p:cNvPr id="41" name="Oval 40">
            <a:extLst>
              <a:ext uri="{FF2B5EF4-FFF2-40B4-BE49-F238E27FC236}">
                <a16:creationId xmlns:a16="http://schemas.microsoft.com/office/drawing/2014/main" id="{B68BD426-A42B-4C64-8D85-CCFCE79F91A5}"/>
              </a:ext>
            </a:extLst>
          </p:cNvPr>
          <p:cNvSpPr/>
          <p:nvPr/>
        </p:nvSpPr>
        <p:spPr>
          <a:xfrm>
            <a:off x="6266400" y="4689886"/>
            <a:ext cx="451355" cy="440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2" name="Oval 41">
            <a:extLst>
              <a:ext uri="{FF2B5EF4-FFF2-40B4-BE49-F238E27FC236}">
                <a16:creationId xmlns:a16="http://schemas.microsoft.com/office/drawing/2014/main" id="{39DC7B9C-4498-4B75-BF71-F30BD22BAF54}"/>
              </a:ext>
            </a:extLst>
          </p:cNvPr>
          <p:cNvSpPr/>
          <p:nvPr/>
        </p:nvSpPr>
        <p:spPr>
          <a:xfrm>
            <a:off x="6266400" y="5484467"/>
            <a:ext cx="451355" cy="440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3" name="TextBox 42">
            <a:extLst>
              <a:ext uri="{FF2B5EF4-FFF2-40B4-BE49-F238E27FC236}">
                <a16:creationId xmlns:a16="http://schemas.microsoft.com/office/drawing/2014/main" id="{961746F1-E22B-4127-A8F9-F3D764DCDC29}"/>
              </a:ext>
            </a:extLst>
          </p:cNvPr>
          <p:cNvSpPr txBox="1"/>
          <p:nvPr/>
        </p:nvSpPr>
        <p:spPr>
          <a:xfrm>
            <a:off x="5003477" y="594384"/>
            <a:ext cx="4669163" cy="338554"/>
          </a:xfrm>
          <a:prstGeom prst="rect">
            <a:avLst/>
          </a:prstGeom>
          <a:noFill/>
        </p:spPr>
        <p:txBody>
          <a:bodyPr wrap="none" rtlCol="0">
            <a:spAutoFit/>
          </a:bodyPr>
          <a:lstStyle/>
          <a:p>
            <a:r>
              <a:rPr lang="en-US" sz="1600" dirty="0"/>
              <a:t>Ownership Proxy (Transferred as part of Supply Chain)</a:t>
            </a:r>
          </a:p>
        </p:txBody>
      </p:sp>
      <p:sp>
        <p:nvSpPr>
          <p:cNvPr id="44" name="TextBox 43">
            <a:extLst>
              <a:ext uri="{FF2B5EF4-FFF2-40B4-BE49-F238E27FC236}">
                <a16:creationId xmlns:a16="http://schemas.microsoft.com/office/drawing/2014/main" id="{0E4DA56C-6EA3-4FDE-82E8-075443DDC187}"/>
              </a:ext>
            </a:extLst>
          </p:cNvPr>
          <p:cNvSpPr txBox="1"/>
          <p:nvPr/>
        </p:nvSpPr>
        <p:spPr>
          <a:xfrm>
            <a:off x="3791872" y="2359509"/>
            <a:ext cx="884538" cy="584775"/>
          </a:xfrm>
          <a:prstGeom prst="rect">
            <a:avLst/>
          </a:prstGeom>
          <a:noFill/>
        </p:spPr>
        <p:txBody>
          <a:bodyPr wrap="none" rtlCol="0">
            <a:spAutoFit/>
          </a:bodyPr>
          <a:lstStyle/>
          <a:p>
            <a:pPr algn="r"/>
            <a:r>
              <a:rPr lang="en-US" sz="1600" dirty="0"/>
              <a:t>TO1</a:t>
            </a:r>
          </a:p>
          <a:p>
            <a:pPr algn="r"/>
            <a:r>
              <a:rPr lang="en-US" sz="1600" dirty="0"/>
              <a:t>Protocol</a:t>
            </a:r>
          </a:p>
        </p:txBody>
      </p:sp>
      <p:sp>
        <p:nvSpPr>
          <p:cNvPr id="45" name="TextBox 44">
            <a:extLst>
              <a:ext uri="{FF2B5EF4-FFF2-40B4-BE49-F238E27FC236}">
                <a16:creationId xmlns:a16="http://schemas.microsoft.com/office/drawing/2014/main" id="{542EC92F-5649-4431-9E63-323D5F5505F6}"/>
              </a:ext>
            </a:extLst>
          </p:cNvPr>
          <p:cNvSpPr txBox="1"/>
          <p:nvPr/>
        </p:nvSpPr>
        <p:spPr>
          <a:xfrm>
            <a:off x="3356027" y="3312212"/>
            <a:ext cx="1851854" cy="584775"/>
          </a:xfrm>
          <a:prstGeom prst="rect">
            <a:avLst/>
          </a:prstGeom>
          <a:noFill/>
        </p:spPr>
        <p:txBody>
          <a:bodyPr wrap="none" rtlCol="0">
            <a:spAutoFit/>
          </a:bodyPr>
          <a:lstStyle/>
          <a:p>
            <a:r>
              <a:rPr lang="en-US" sz="1600" dirty="0"/>
              <a:t>Device Initialization </a:t>
            </a:r>
          </a:p>
          <a:p>
            <a:r>
              <a:rPr lang="en-US" sz="1600" dirty="0"/>
              <a:t>(DI) Protocol</a:t>
            </a:r>
          </a:p>
        </p:txBody>
      </p:sp>
      <p:sp>
        <p:nvSpPr>
          <p:cNvPr id="50" name="TextBox 49">
            <a:extLst>
              <a:ext uri="{FF2B5EF4-FFF2-40B4-BE49-F238E27FC236}">
                <a16:creationId xmlns:a16="http://schemas.microsoft.com/office/drawing/2014/main" id="{A799A8FB-D4FB-4C2E-B179-BA6589451EDB}"/>
              </a:ext>
            </a:extLst>
          </p:cNvPr>
          <p:cNvSpPr txBox="1"/>
          <p:nvPr/>
        </p:nvSpPr>
        <p:spPr>
          <a:xfrm>
            <a:off x="7777559" y="1875449"/>
            <a:ext cx="884538" cy="584775"/>
          </a:xfrm>
          <a:prstGeom prst="rect">
            <a:avLst/>
          </a:prstGeom>
          <a:noFill/>
        </p:spPr>
        <p:txBody>
          <a:bodyPr wrap="none" rtlCol="0">
            <a:spAutoFit/>
          </a:bodyPr>
          <a:lstStyle/>
          <a:p>
            <a:r>
              <a:rPr lang="en-US" sz="1600" dirty="0"/>
              <a:t>TO0</a:t>
            </a:r>
          </a:p>
          <a:p>
            <a:r>
              <a:rPr lang="en-US" sz="1600" dirty="0"/>
              <a:t>Protocol</a:t>
            </a:r>
          </a:p>
        </p:txBody>
      </p:sp>
      <p:sp>
        <p:nvSpPr>
          <p:cNvPr id="52" name="TextBox 51">
            <a:extLst>
              <a:ext uri="{FF2B5EF4-FFF2-40B4-BE49-F238E27FC236}">
                <a16:creationId xmlns:a16="http://schemas.microsoft.com/office/drawing/2014/main" id="{78D75906-1C04-4C3A-B975-A478F8E2E559}"/>
              </a:ext>
            </a:extLst>
          </p:cNvPr>
          <p:cNvSpPr txBox="1"/>
          <p:nvPr/>
        </p:nvSpPr>
        <p:spPr>
          <a:xfrm>
            <a:off x="6727199" y="4298972"/>
            <a:ext cx="2029305" cy="830997"/>
          </a:xfrm>
          <a:prstGeom prst="rect">
            <a:avLst/>
          </a:prstGeom>
          <a:noFill/>
        </p:spPr>
        <p:txBody>
          <a:bodyPr wrap="square" rtlCol="0">
            <a:spAutoFit/>
          </a:bodyPr>
          <a:lstStyle/>
          <a:p>
            <a:r>
              <a:rPr lang="en-US" sz="1600" dirty="0"/>
              <a:t>TO2 Protocol</a:t>
            </a:r>
          </a:p>
          <a:p>
            <a:r>
              <a:rPr lang="en-US" sz="1600" dirty="0"/>
              <a:t>(Transfer ownership to new owner)</a:t>
            </a:r>
          </a:p>
        </p:txBody>
      </p:sp>
      <p:sp>
        <p:nvSpPr>
          <p:cNvPr id="53" name="TextBox 52">
            <a:extLst>
              <a:ext uri="{FF2B5EF4-FFF2-40B4-BE49-F238E27FC236}">
                <a16:creationId xmlns:a16="http://schemas.microsoft.com/office/drawing/2014/main" id="{529D9CE3-16CB-482A-924D-4BE070843E92}"/>
              </a:ext>
            </a:extLst>
          </p:cNvPr>
          <p:cNvSpPr txBox="1"/>
          <p:nvPr/>
        </p:nvSpPr>
        <p:spPr>
          <a:xfrm>
            <a:off x="6728869" y="5388138"/>
            <a:ext cx="2029305" cy="584775"/>
          </a:xfrm>
          <a:prstGeom prst="rect">
            <a:avLst/>
          </a:prstGeom>
          <a:noFill/>
        </p:spPr>
        <p:txBody>
          <a:bodyPr wrap="square" rtlCol="0">
            <a:spAutoFit/>
          </a:bodyPr>
          <a:lstStyle/>
          <a:p>
            <a:r>
              <a:rPr lang="en-US" sz="1600" dirty="0"/>
              <a:t>Final State</a:t>
            </a:r>
          </a:p>
          <a:p>
            <a:r>
              <a:rPr lang="en-US" sz="1600" dirty="0"/>
              <a:t>Device in service</a:t>
            </a:r>
          </a:p>
        </p:txBody>
      </p:sp>
    </p:spTree>
    <p:extLst>
      <p:ext uri="{BB962C8B-B14F-4D97-AF65-F5344CB8AC3E}">
        <p14:creationId xmlns:p14="http://schemas.microsoft.com/office/powerpoint/2010/main" val="17721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EB9308-5010-49F1-B9FD-258BEBCEA107}"/>
              </a:ext>
            </a:extLst>
          </p:cNvPr>
          <p:cNvSpPr/>
          <p:nvPr/>
        </p:nvSpPr>
        <p:spPr>
          <a:xfrm>
            <a:off x="2743200" y="2176380"/>
            <a:ext cx="2225842" cy="334477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Manufacturer A signs</a:t>
            </a:r>
          </a:p>
          <a:p>
            <a:pPr algn="ctr"/>
            <a:r>
              <a:rPr lang="en-US" dirty="0"/>
              <a:t>[ GUID, </a:t>
            </a:r>
            <a:r>
              <a:rPr lang="en-US" dirty="0" err="1"/>
              <a:t>B.PublicKey</a:t>
            </a:r>
            <a:r>
              <a:rPr lang="en-US" dirty="0"/>
              <a:t>,</a:t>
            </a:r>
          </a:p>
          <a:p>
            <a:pPr algn="ctr"/>
            <a:r>
              <a:rPr lang="en-US" dirty="0"/>
              <a:t>Device info ]</a:t>
            </a:r>
          </a:p>
        </p:txBody>
      </p:sp>
      <p:sp>
        <p:nvSpPr>
          <p:cNvPr id="3" name="Rectangle 2">
            <a:extLst>
              <a:ext uri="{FF2B5EF4-FFF2-40B4-BE49-F238E27FC236}">
                <a16:creationId xmlns:a16="http://schemas.microsoft.com/office/drawing/2014/main" id="{9C1DAA25-0DB7-4688-ACCB-B41C3710DAD6}"/>
              </a:ext>
            </a:extLst>
          </p:cNvPr>
          <p:cNvSpPr/>
          <p:nvPr/>
        </p:nvSpPr>
        <p:spPr>
          <a:xfrm>
            <a:off x="4969042" y="2176380"/>
            <a:ext cx="2225842" cy="334477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Distributor B signs</a:t>
            </a:r>
          </a:p>
          <a:p>
            <a:pPr algn="ctr"/>
            <a:r>
              <a:rPr lang="en-US" dirty="0"/>
              <a:t>[ GUID, </a:t>
            </a:r>
            <a:r>
              <a:rPr lang="en-US" dirty="0" err="1"/>
              <a:t>C.PublicKey</a:t>
            </a:r>
            <a:r>
              <a:rPr lang="en-US" dirty="0"/>
              <a:t>,</a:t>
            </a:r>
          </a:p>
          <a:p>
            <a:pPr algn="ctr"/>
            <a:r>
              <a:rPr lang="en-US" dirty="0"/>
              <a:t>Device info ]</a:t>
            </a:r>
          </a:p>
        </p:txBody>
      </p:sp>
      <p:sp>
        <p:nvSpPr>
          <p:cNvPr id="4" name="Rectangle 3">
            <a:extLst>
              <a:ext uri="{FF2B5EF4-FFF2-40B4-BE49-F238E27FC236}">
                <a16:creationId xmlns:a16="http://schemas.microsoft.com/office/drawing/2014/main" id="{93FF73CD-067C-47C0-8274-B3F9813E6260}"/>
              </a:ext>
            </a:extLst>
          </p:cNvPr>
          <p:cNvSpPr/>
          <p:nvPr/>
        </p:nvSpPr>
        <p:spPr>
          <a:xfrm>
            <a:off x="7194884" y="2176380"/>
            <a:ext cx="2225842" cy="3344778"/>
          </a:xfrm>
          <a:prstGeom prst="rect">
            <a:avLst/>
          </a:prstGeom>
          <a:solidFill>
            <a:srgbClr val="AC75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Retailer C signs</a:t>
            </a:r>
          </a:p>
          <a:p>
            <a:pPr algn="ctr"/>
            <a:r>
              <a:rPr lang="en-US" dirty="0"/>
              <a:t>[ GUID, </a:t>
            </a:r>
            <a:r>
              <a:rPr lang="en-US" dirty="0" err="1"/>
              <a:t>D.PublicKey</a:t>
            </a:r>
            <a:r>
              <a:rPr lang="en-US" dirty="0"/>
              <a:t>,</a:t>
            </a:r>
          </a:p>
          <a:p>
            <a:pPr algn="ctr"/>
            <a:r>
              <a:rPr lang="en-US" dirty="0"/>
              <a:t>Device info ]</a:t>
            </a:r>
          </a:p>
        </p:txBody>
      </p:sp>
      <p:sp>
        <p:nvSpPr>
          <p:cNvPr id="5" name="Rectangle 4">
            <a:extLst>
              <a:ext uri="{FF2B5EF4-FFF2-40B4-BE49-F238E27FC236}">
                <a16:creationId xmlns:a16="http://schemas.microsoft.com/office/drawing/2014/main" id="{7F43B998-ECBA-44B2-9649-AEEAA6AD8137}"/>
              </a:ext>
            </a:extLst>
          </p:cNvPr>
          <p:cNvSpPr/>
          <p:nvPr/>
        </p:nvSpPr>
        <p:spPr>
          <a:xfrm>
            <a:off x="9805737" y="1659021"/>
            <a:ext cx="2105526" cy="234615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Owner D has possession of:</a:t>
            </a:r>
          </a:p>
          <a:p>
            <a:pPr algn="ctr"/>
            <a:endParaRPr lang="en-US" dirty="0"/>
          </a:p>
          <a:p>
            <a:pPr algn="ctr"/>
            <a:r>
              <a:rPr lang="en-US" dirty="0" err="1"/>
              <a:t>D.PublicKey</a:t>
            </a:r>
            <a:endParaRPr lang="en-US" dirty="0"/>
          </a:p>
          <a:p>
            <a:pPr algn="ctr"/>
            <a:r>
              <a:rPr lang="en-US" dirty="0" err="1"/>
              <a:t>D.PrivateKey</a:t>
            </a:r>
            <a:endParaRPr lang="en-US" dirty="0"/>
          </a:p>
        </p:txBody>
      </p:sp>
      <p:sp>
        <p:nvSpPr>
          <p:cNvPr id="6" name="Rectangle 5">
            <a:extLst>
              <a:ext uri="{FF2B5EF4-FFF2-40B4-BE49-F238E27FC236}">
                <a16:creationId xmlns:a16="http://schemas.microsoft.com/office/drawing/2014/main" id="{34B29E6C-AF52-4978-A808-7DD3C234AC85}"/>
              </a:ext>
            </a:extLst>
          </p:cNvPr>
          <p:cNvSpPr/>
          <p:nvPr/>
        </p:nvSpPr>
        <p:spPr>
          <a:xfrm>
            <a:off x="252663" y="1659021"/>
            <a:ext cx="2105526" cy="234615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has possession of:</a:t>
            </a:r>
          </a:p>
          <a:p>
            <a:pPr algn="ctr"/>
            <a:endParaRPr lang="en-US" dirty="0"/>
          </a:p>
          <a:p>
            <a:pPr algn="ctr"/>
            <a:r>
              <a:rPr lang="en-US" dirty="0" err="1"/>
              <a:t>A.PublicKey</a:t>
            </a:r>
            <a:endParaRPr lang="en-US" dirty="0"/>
          </a:p>
        </p:txBody>
      </p:sp>
      <p:sp>
        <p:nvSpPr>
          <p:cNvPr id="7" name="Right Brace 6">
            <a:extLst>
              <a:ext uri="{FF2B5EF4-FFF2-40B4-BE49-F238E27FC236}">
                <a16:creationId xmlns:a16="http://schemas.microsoft.com/office/drawing/2014/main" id="{88D23516-293C-41EB-8457-5D0C17BC7224}"/>
              </a:ext>
            </a:extLst>
          </p:cNvPr>
          <p:cNvSpPr/>
          <p:nvPr/>
        </p:nvSpPr>
        <p:spPr>
          <a:xfrm rot="5400000">
            <a:off x="5931567" y="2332790"/>
            <a:ext cx="300789" cy="6677525"/>
          </a:xfrm>
          <a:prstGeom prst="rightBrace">
            <a:avLst>
              <a:gd name="adj1" fmla="val 36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BD36CC5-4A54-4637-B94D-888490579B7A}"/>
              </a:ext>
            </a:extLst>
          </p:cNvPr>
          <p:cNvSpPr txBox="1"/>
          <p:nvPr/>
        </p:nvSpPr>
        <p:spPr>
          <a:xfrm>
            <a:off x="5196622" y="5966326"/>
            <a:ext cx="2035301" cy="369332"/>
          </a:xfrm>
          <a:prstGeom prst="rect">
            <a:avLst/>
          </a:prstGeom>
          <a:noFill/>
        </p:spPr>
        <p:txBody>
          <a:bodyPr wrap="none" rtlCol="0">
            <a:spAutoFit/>
          </a:bodyPr>
          <a:lstStyle/>
          <a:p>
            <a:r>
              <a:rPr lang="en-US" dirty="0"/>
              <a:t>Ownership Voucher</a:t>
            </a:r>
          </a:p>
        </p:txBody>
      </p:sp>
      <p:sp>
        <p:nvSpPr>
          <p:cNvPr id="9" name="TextBox 8">
            <a:extLst>
              <a:ext uri="{FF2B5EF4-FFF2-40B4-BE49-F238E27FC236}">
                <a16:creationId xmlns:a16="http://schemas.microsoft.com/office/drawing/2014/main" id="{13473CCE-5204-472F-94CB-12D364C7CAFE}"/>
              </a:ext>
            </a:extLst>
          </p:cNvPr>
          <p:cNvSpPr txBox="1"/>
          <p:nvPr/>
        </p:nvSpPr>
        <p:spPr>
          <a:xfrm>
            <a:off x="87239" y="4101431"/>
            <a:ext cx="2436373" cy="923330"/>
          </a:xfrm>
          <a:prstGeom prst="rect">
            <a:avLst/>
          </a:prstGeom>
          <a:noFill/>
        </p:spPr>
        <p:txBody>
          <a:bodyPr wrap="none" rtlCol="0">
            <a:spAutoFit/>
          </a:bodyPr>
          <a:lstStyle/>
          <a:p>
            <a:pPr algn="ctr"/>
            <a:r>
              <a:rPr lang="en-US" dirty="0"/>
              <a:t>Device can authenticate</a:t>
            </a:r>
          </a:p>
          <a:p>
            <a:pPr algn="ctr"/>
            <a:r>
              <a:rPr lang="en-US" dirty="0"/>
              <a:t>one end of</a:t>
            </a:r>
          </a:p>
          <a:p>
            <a:pPr algn="ctr"/>
            <a:r>
              <a:rPr lang="en-US" dirty="0"/>
              <a:t>Ownership Voucher</a:t>
            </a:r>
          </a:p>
        </p:txBody>
      </p:sp>
      <p:sp>
        <p:nvSpPr>
          <p:cNvPr id="10" name="TextBox 9">
            <a:extLst>
              <a:ext uri="{FF2B5EF4-FFF2-40B4-BE49-F238E27FC236}">
                <a16:creationId xmlns:a16="http://schemas.microsoft.com/office/drawing/2014/main" id="{2D5131D3-2F64-42DF-89F9-9E391DB1C8B0}"/>
              </a:ext>
            </a:extLst>
          </p:cNvPr>
          <p:cNvSpPr txBox="1"/>
          <p:nvPr/>
        </p:nvSpPr>
        <p:spPr>
          <a:xfrm>
            <a:off x="9636530" y="4101431"/>
            <a:ext cx="2443939" cy="923330"/>
          </a:xfrm>
          <a:prstGeom prst="rect">
            <a:avLst/>
          </a:prstGeom>
          <a:noFill/>
        </p:spPr>
        <p:txBody>
          <a:bodyPr wrap="none" rtlCol="0">
            <a:spAutoFit/>
          </a:bodyPr>
          <a:lstStyle/>
          <a:p>
            <a:pPr algn="ctr"/>
            <a:r>
              <a:rPr lang="en-US" dirty="0"/>
              <a:t>Owner can authenticate</a:t>
            </a:r>
          </a:p>
          <a:p>
            <a:pPr algn="ctr"/>
            <a:r>
              <a:rPr lang="en-US" dirty="0"/>
              <a:t>other end of</a:t>
            </a:r>
          </a:p>
          <a:p>
            <a:pPr algn="ctr"/>
            <a:r>
              <a:rPr lang="en-US" dirty="0"/>
              <a:t>Ownership Voucher</a:t>
            </a:r>
          </a:p>
        </p:txBody>
      </p:sp>
      <p:sp>
        <p:nvSpPr>
          <p:cNvPr id="11" name="Curved Down Arrow 19">
            <a:extLst>
              <a:ext uri="{FF2B5EF4-FFF2-40B4-BE49-F238E27FC236}">
                <a16:creationId xmlns:a16="http://schemas.microsoft.com/office/drawing/2014/main" id="{A35C7464-86C5-4CCA-88B5-8BC04AFD307B}"/>
              </a:ext>
            </a:extLst>
          </p:cNvPr>
          <p:cNvSpPr/>
          <p:nvPr/>
        </p:nvSpPr>
        <p:spPr>
          <a:xfrm>
            <a:off x="3681663" y="1310105"/>
            <a:ext cx="2045369" cy="56548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Down Arrow 20">
            <a:extLst>
              <a:ext uri="{FF2B5EF4-FFF2-40B4-BE49-F238E27FC236}">
                <a16:creationId xmlns:a16="http://schemas.microsoft.com/office/drawing/2014/main" id="{95608491-5620-465D-B5A6-2F271BD19733}"/>
              </a:ext>
            </a:extLst>
          </p:cNvPr>
          <p:cNvSpPr/>
          <p:nvPr/>
        </p:nvSpPr>
        <p:spPr>
          <a:xfrm>
            <a:off x="6545178" y="1310105"/>
            <a:ext cx="2045369" cy="56548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EAE8712-F1D1-4644-BD7C-9939EA59E06F}"/>
              </a:ext>
            </a:extLst>
          </p:cNvPr>
          <p:cNvSpPr txBox="1"/>
          <p:nvPr/>
        </p:nvSpPr>
        <p:spPr>
          <a:xfrm>
            <a:off x="4373565" y="513775"/>
            <a:ext cx="3526606" cy="923330"/>
          </a:xfrm>
          <a:prstGeom prst="rect">
            <a:avLst/>
          </a:prstGeom>
          <a:noFill/>
        </p:spPr>
        <p:txBody>
          <a:bodyPr wrap="none" rtlCol="0">
            <a:spAutoFit/>
          </a:bodyPr>
          <a:lstStyle/>
          <a:p>
            <a:pPr algn="ctr"/>
            <a:r>
              <a:rPr lang="en-US" dirty="0"/>
              <a:t>Internal signatures create</a:t>
            </a:r>
          </a:p>
          <a:p>
            <a:pPr algn="ctr"/>
            <a:r>
              <a:rPr lang="en-US" dirty="0"/>
              <a:t>chain from Manufacturer credential</a:t>
            </a:r>
          </a:p>
          <a:p>
            <a:pPr algn="ctr"/>
            <a:r>
              <a:rPr lang="en-US" dirty="0"/>
              <a:t>to Owner credential</a:t>
            </a:r>
          </a:p>
        </p:txBody>
      </p:sp>
    </p:spTree>
    <p:extLst>
      <p:ext uri="{BB962C8B-B14F-4D97-AF65-F5344CB8AC3E}">
        <p14:creationId xmlns:p14="http://schemas.microsoft.com/office/powerpoint/2010/main" val="186613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6DE63B-6904-4C09-BC93-9766C8D0A7BE}"/>
              </a:ext>
            </a:extLst>
          </p:cNvPr>
          <p:cNvSpPr/>
          <p:nvPr/>
        </p:nvSpPr>
        <p:spPr>
          <a:xfrm>
            <a:off x="357354" y="725214"/>
            <a:ext cx="2312276" cy="63062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TO2.ProveOPHdr</a:t>
            </a:r>
          </a:p>
          <a:p>
            <a:r>
              <a:rPr lang="en-US" dirty="0" err="1">
                <a:solidFill>
                  <a:srgbClr val="002060"/>
                </a:solidFill>
              </a:rPr>
              <a:t>Sz</a:t>
            </a:r>
            <a:r>
              <a:rPr lang="en-US" dirty="0">
                <a:solidFill>
                  <a:srgbClr val="002060"/>
                </a:solidFill>
              </a:rPr>
              <a:t>=3</a:t>
            </a:r>
          </a:p>
        </p:txBody>
      </p:sp>
      <p:sp>
        <p:nvSpPr>
          <p:cNvPr id="5" name="Rectangle 4">
            <a:extLst>
              <a:ext uri="{FF2B5EF4-FFF2-40B4-BE49-F238E27FC236}">
                <a16:creationId xmlns:a16="http://schemas.microsoft.com/office/drawing/2014/main" id="{80263089-B5D4-45C3-9689-283E32876FF1}"/>
              </a:ext>
            </a:extLst>
          </p:cNvPr>
          <p:cNvSpPr/>
          <p:nvPr/>
        </p:nvSpPr>
        <p:spPr>
          <a:xfrm>
            <a:off x="3478927" y="1818289"/>
            <a:ext cx="2312276" cy="63062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TO2.GetOPNextEntry</a:t>
            </a:r>
          </a:p>
          <a:p>
            <a:r>
              <a:rPr lang="en-US" dirty="0" err="1">
                <a:solidFill>
                  <a:srgbClr val="002060"/>
                </a:solidFill>
              </a:rPr>
              <a:t>Enn</a:t>
            </a:r>
            <a:r>
              <a:rPr lang="en-US" dirty="0">
                <a:solidFill>
                  <a:srgbClr val="002060"/>
                </a:solidFill>
              </a:rPr>
              <a:t>=0</a:t>
            </a:r>
          </a:p>
        </p:txBody>
      </p:sp>
      <p:sp>
        <p:nvSpPr>
          <p:cNvPr id="6" name="Rectangle 5">
            <a:extLst>
              <a:ext uri="{FF2B5EF4-FFF2-40B4-BE49-F238E27FC236}">
                <a16:creationId xmlns:a16="http://schemas.microsoft.com/office/drawing/2014/main" id="{1D39B07E-85F8-4F2A-B7F9-6F829B24F9EE}"/>
              </a:ext>
            </a:extLst>
          </p:cNvPr>
          <p:cNvSpPr/>
          <p:nvPr/>
        </p:nvSpPr>
        <p:spPr>
          <a:xfrm>
            <a:off x="357354" y="1355834"/>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bo.oh.pk</a:t>
            </a:r>
          </a:p>
        </p:txBody>
      </p:sp>
      <p:sp>
        <p:nvSpPr>
          <p:cNvPr id="7" name="Rectangle 6">
            <a:extLst>
              <a:ext uri="{FF2B5EF4-FFF2-40B4-BE49-F238E27FC236}">
                <a16:creationId xmlns:a16="http://schemas.microsoft.com/office/drawing/2014/main" id="{6F5328C6-CE6E-49D4-A336-C69829D41D50}"/>
              </a:ext>
            </a:extLst>
          </p:cNvPr>
          <p:cNvSpPr/>
          <p:nvPr/>
        </p:nvSpPr>
        <p:spPr>
          <a:xfrm>
            <a:off x="357354" y="1818289"/>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pk</a:t>
            </a:r>
            <a:endParaRPr lang="en-US" dirty="0">
              <a:solidFill>
                <a:srgbClr val="002060"/>
              </a:solidFill>
            </a:endParaRPr>
          </a:p>
        </p:txBody>
      </p:sp>
      <p:sp>
        <p:nvSpPr>
          <p:cNvPr id="8" name="Rectangle 7">
            <a:extLst>
              <a:ext uri="{FF2B5EF4-FFF2-40B4-BE49-F238E27FC236}">
                <a16:creationId xmlns:a16="http://schemas.microsoft.com/office/drawing/2014/main" id="{C3E1B8CF-1738-4694-90B4-31775C0387A4}"/>
              </a:ext>
            </a:extLst>
          </p:cNvPr>
          <p:cNvSpPr/>
          <p:nvPr/>
        </p:nvSpPr>
        <p:spPr>
          <a:xfrm>
            <a:off x="357354" y="2280744"/>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sg</a:t>
            </a:r>
          </a:p>
        </p:txBody>
      </p:sp>
      <p:sp>
        <p:nvSpPr>
          <p:cNvPr id="9" name="Rectangle 8">
            <a:extLst>
              <a:ext uri="{FF2B5EF4-FFF2-40B4-BE49-F238E27FC236}">
                <a16:creationId xmlns:a16="http://schemas.microsoft.com/office/drawing/2014/main" id="{69FC4632-2FE7-4E7C-A7EB-D237BC46E4DC}"/>
              </a:ext>
            </a:extLst>
          </p:cNvPr>
          <p:cNvSpPr/>
          <p:nvPr/>
        </p:nvSpPr>
        <p:spPr>
          <a:xfrm>
            <a:off x="3478927" y="2448910"/>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bo.pk</a:t>
            </a:r>
          </a:p>
        </p:txBody>
      </p:sp>
      <p:sp>
        <p:nvSpPr>
          <p:cNvPr id="10" name="Rectangle 9">
            <a:extLst>
              <a:ext uri="{FF2B5EF4-FFF2-40B4-BE49-F238E27FC236}">
                <a16:creationId xmlns:a16="http://schemas.microsoft.com/office/drawing/2014/main" id="{52CAC881-E144-4AC0-A41C-C9C0C6420268}"/>
              </a:ext>
            </a:extLst>
          </p:cNvPr>
          <p:cNvSpPr/>
          <p:nvPr/>
        </p:nvSpPr>
        <p:spPr>
          <a:xfrm>
            <a:off x="3478927" y="2911364"/>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sg</a:t>
            </a:r>
          </a:p>
        </p:txBody>
      </p:sp>
      <p:sp>
        <p:nvSpPr>
          <p:cNvPr id="11" name="Rectangle 10">
            <a:extLst>
              <a:ext uri="{FF2B5EF4-FFF2-40B4-BE49-F238E27FC236}">
                <a16:creationId xmlns:a16="http://schemas.microsoft.com/office/drawing/2014/main" id="{9BD3AF0F-2614-4AE4-95C6-54922FEC8AFB}"/>
              </a:ext>
            </a:extLst>
          </p:cNvPr>
          <p:cNvSpPr/>
          <p:nvPr/>
        </p:nvSpPr>
        <p:spPr>
          <a:xfrm>
            <a:off x="6348251" y="1818289"/>
            <a:ext cx="2312276" cy="63062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TO2.GetOPNextEntry</a:t>
            </a:r>
          </a:p>
          <a:p>
            <a:r>
              <a:rPr lang="en-US" dirty="0" err="1">
                <a:solidFill>
                  <a:srgbClr val="002060"/>
                </a:solidFill>
              </a:rPr>
              <a:t>Enn</a:t>
            </a:r>
            <a:r>
              <a:rPr lang="en-US" dirty="0">
                <a:solidFill>
                  <a:srgbClr val="002060"/>
                </a:solidFill>
              </a:rPr>
              <a:t>=1</a:t>
            </a:r>
          </a:p>
        </p:txBody>
      </p:sp>
      <p:sp>
        <p:nvSpPr>
          <p:cNvPr id="12" name="Rectangle 11">
            <a:extLst>
              <a:ext uri="{FF2B5EF4-FFF2-40B4-BE49-F238E27FC236}">
                <a16:creationId xmlns:a16="http://schemas.microsoft.com/office/drawing/2014/main" id="{4CF212FF-CD2B-4488-B697-E2667E6E245E}"/>
              </a:ext>
            </a:extLst>
          </p:cNvPr>
          <p:cNvSpPr/>
          <p:nvPr/>
        </p:nvSpPr>
        <p:spPr>
          <a:xfrm>
            <a:off x="6348251" y="2448910"/>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bo.pk</a:t>
            </a:r>
          </a:p>
        </p:txBody>
      </p:sp>
      <p:sp>
        <p:nvSpPr>
          <p:cNvPr id="13" name="Rectangle 12">
            <a:extLst>
              <a:ext uri="{FF2B5EF4-FFF2-40B4-BE49-F238E27FC236}">
                <a16:creationId xmlns:a16="http://schemas.microsoft.com/office/drawing/2014/main" id="{8459D5FE-B0EF-49EB-9B5D-583FFF3B3E05}"/>
              </a:ext>
            </a:extLst>
          </p:cNvPr>
          <p:cNvSpPr/>
          <p:nvPr/>
        </p:nvSpPr>
        <p:spPr>
          <a:xfrm>
            <a:off x="6348251" y="2911364"/>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sg</a:t>
            </a:r>
          </a:p>
        </p:txBody>
      </p:sp>
      <p:sp>
        <p:nvSpPr>
          <p:cNvPr id="14" name="Rectangle 13">
            <a:extLst>
              <a:ext uri="{FF2B5EF4-FFF2-40B4-BE49-F238E27FC236}">
                <a16:creationId xmlns:a16="http://schemas.microsoft.com/office/drawing/2014/main" id="{C63DC9EF-EC2C-45ED-95F2-AE8ADBEAF1E2}"/>
              </a:ext>
            </a:extLst>
          </p:cNvPr>
          <p:cNvSpPr/>
          <p:nvPr/>
        </p:nvSpPr>
        <p:spPr>
          <a:xfrm>
            <a:off x="9217575" y="1818289"/>
            <a:ext cx="2312276" cy="63062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TO2.GetOPNextEntry</a:t>
            </a:r>
          </a:p>
          <a:p>
            <a:r>
              <a:rPr lang="en-US" dirty="0" err="1">
                <a:solidFill>
                  <a:srgbClr val="002060"/>
                </a:solidFill>
              </a:rPr>
              <a:t>Enn</a:t>
            </a:r>
            <a:r>
              <a:rPr lang="en-US" dirty="0">
                <a:solidFill>
                  <a:srgbClr val="002060"/>
                </a:solidFill>
              </a:rPr>
              <a:t>=2</a:t>
            </a:r>
          </a:p>
        </p:txBody>
      </p:sp>
      <p:sp>
        <p:nvSpPr>
          <p:cNvPr id="15" name="Rectangle 14">
            <a:extLst>
              <a:ext uri="{FF2B5EF4-FFF2-40B4-BE49-F238E27FC236}">
                <a16:creationId xmlns:a16="http://schemas.microsoft.com/office/drawing/2014/main" id="{BE502F23-63FC-41FA-9D18-43746E953F5E}"/>
              </a:ext>
            </a:extLst>
          </p:cNvPr>
          <p:cNvSpPr/>
          <p:nvPr/>
        </p:nvSpPr>
        <p:spPr>
          <a:xfrm>
            <a:off x="9217575" y="2448910"/>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bo.pk</a:t>
            </a:r>
          </a:p>
        </p:txBody>
      </p:sp>
      <p:sp>
        <p:nvSpPr>
          <p:cNvPr id="16" name="Rectangle 15">
            <a:extLst>
              <a:ext uri="{FF2B5EF4-FFF2-40B4-BE49-F238E27FC236}">
                <a16:creationId xmlns:a16="http://schemas.microsoft.com/office/drawing/2014/main" id="{0DDB7FED-D50C-4E20-ACE7-DCFB1CED3BF5}"/>
              </a:ext>
            </a:extLst>
          </p:cNvPr>
          <p:cNvSpPr/>
          <p:nvPr/>
        </p:nvSpPr>
        <p:spPr>
          <a:xfrm>
            <a:off x="9217575" y="2911364"/>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sg</a:t>
            </a:r>
          </a:p>
        </p:txBody>
      </p:sp>
      <p:sp>
        <p:nvSpPr>
          <p:cNvPr id="17" name="Freeform 16">
            <a:extLst>
              <a:ext uri="{FF2B5EF4-FFF2-40B4-BE49-F238E27FC236}">
                <a16:creationId xmlns:a16="http://schemas.microsoft.com/office/drawing/2014/main" id="{AB81B1E1-61FD-4102-B938-5A1A7A506AEB}"/>
              </a:ext>
            </a:extLst>
          </p:cNvPr>
          <p:cNvSpPr/>
          <p:nvPr/>
        </p:nvSpPr>
        <p:spPr>
          <a:xfrm>
            <a:off x="2659119" y="1608083"/>
            <a:ext cx="809297" cy="1587062"/>
          </a:xfrm>
          <a:custGeom>
            <a:avLst/>
            <a:gdLst>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Lst>
            <a:ahLst/>
            <a:cxnLst>
              <a:cxn ang="0">
                <a:pos x="connsiteX0" y="connsiteY0"/>
              </a:cxn>
              <a:cxn ang="0">
                <a:pos x="connsiteX1" y="connsiteY1"/>
              </a:cxn>
            </a:cxnLst>
            <a:rect l="l" t="t" r="r" b="b"/>
            <a:pathLst>
              <a:path w="809297" h="1587062">
                <a:moveTo>
                  <a:pt x="0" y="0"/>
                </a:moveTo>
                <a:cubicBezTo>
                  <a:pt x="416911" y="24525"/>
                  <a:pt x="486979" y="1583558"/>
                  <a:pt x="809297" y="1587062"/>
                </a:cubicBezTo>
              </a:path>
            </a:pathLst>
          </a:custGeom>
          <a:noFill/>
          <a:ln w="28575">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1EB95CC0-430D-4A00-8F9F-304DBCE6A78C}"/>
              </a:ext>
            </a:extLst>
          </p:cNvPr>
          <p:cNvSpPr/>
          <p:nvPr/>
        </p:nvSpPr>
        <p:spPr>
          <a:xfrm>
            <a:off x="5791203" y="2680136"/>
            <a:ext cx="588580" cy="462455"/>
          </a:xfrm>
          <a:custGeom>
            <a:avLst/>
            <a:gdLst>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588580"/>
              <a:gd name="connsiteY0" fmla="*/ 0 h 462455"/>
              <a:gd name="connsiteX1" fmla="*/ 588580 w 588580"/>
              <a:gd name="connsiteY1" fmla="*/ 462455 h 462455"/>
            </a:gdLst>
            <a:ahLst/>
            <a:cxnLst>
              <a:cxn ang="0">
                <a:pos x="connsiteX0" y="connsiteY0"/>
              </a:cxn>
              <a:cxn ang="0">
                <a:pos x="connsiteX1" y="connsiteY1"/>
              </a:cxn>
            </a:cxnLst>
            <a:rect l="l" t="t" r="r" b="b"/>
            <a:pathLst>
              <a:path w="588580" h="462455">
                <a:moveTo>
                  <a:pt x="0" y="0"/>
                </a:moveTo>
                <a:cubicBezTo>
                  <a:pt x="416911" y="24525"/>
                  <a:pt x="266262" y="458951"/>
                  <a:pt x="588580" y="462455"/>
                </a:cubicBezTo>
              </a:path>
            </a:pathLst>
          </a:custGeom>
          <a:noFill/>
          <a:ln w="28575">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29684C4-5B73-4DFD-9450-489BE2B3581B}"/>
              </a:ext>
            </a:extLst>
          </p:cNvPr>
          <p:cNvSpPr/>
          <p:nvPr/>
        </p:nvSpPr>
        <p:spPr>
          <a:xfrm>
            <a:off x="8644761" y="2680135"/>
            <a:ext cx="588580" cy="462455"/>
          </a:xfrm>
          <a:custGeom>
            <a:avLst/>
            <a:gdLst>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588580"/>
              <a:gd name="connsiteY0" fmla="*/ 0 h 462455"/>
              <a:gd name="connsiteX1" fmla="*/ 588580 w 588580"/>
              <a:gd name="connsiteY1" fmla="*/ 462455 h 462455"/>
            </a:gdLst>
            <a:ahLst/>
            <a:cxnLst>
              <a:cxn ang="0">
                <a:pos x="connsiteX0" y="connsiteY0"/>
              </a:cxn>
              <a:cxn ang="0">
                <a:pos x="connsiteX1" y="connsiteY1"/>
              </a:cxn>
            </a:cxnLst>
            <a:rect l="l" t="t" r="r" b="b"/>
            <a:pathLst>
              <a:path w="588580" h="462455">
                <a:moveTo>
                  <a:pt x="0" y="0"/>
                </a:moveTo>
                <a:cubicBezTo>
                  <a:pt x="416911" y="24525"/>
                  <a:pt x="266262" y="458951"/>
                  <a:pt x="588580" y="462455"/>
                </a:cubicBezTo>
              </a:path>
            </a:pathLst>
          </a:custGeom>
          <a:noFill/>
          <a:ln w="28575">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E04AD92E-2CE8-4425-A5E7-A1A4278CD1EA}"/>
              </a:ext>
            </a:extLst>
          </p:cNvPr>
          <p:cNvSpPr/>
          <p:nvPr/>
        </p:nvSpPr>
        <p:spPr>
          <a:xfrm>
            <a:off x="2638100" y="2070537"/>
            <a:ext cx="348377" cy="462947"/>
          </a:xfrm>
          <a:custGeom>
            <a:avLst/>
            <a:gdLst>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588580"/>
              <a:gd name="connsiteY0" fmla="*/ 0 h 462455"/>
              <a:gd name="connsiteX1" fmla="*/ 588580 w 588580"/>
              <a:gd name="connsiteY1" fmla="*/ 462455 h 462455"/>
              <a:gd name="connsiteX0" fmla="*/ 0 w 756253"/>
              <a:gd name="connsiteY0" fmla="*/ 0 h 465923"/>
              <a:gd name="connsiteX1" fmla="*/ 588580 w 756253"/>
              <a:gd name="connsiteY1" fmla="*/ 462455 h 465923"/>
              <a:gd name="connsiteX0" fmla="*/ 42040 w 356100"/>
              <a:gd name="connsiteY0" fmla="*/ 0 h 465923"/>
              <a:gd name="connsiteX1" fmla="*/ 0 w 356100"/>
              <a:gd name="connsiteY1" fmla="*/ 462455 h 465923"/>
              <a:gd name="connsiteX0" fmla="*/ 42040 w 348377"/>
              <a:gd name="connsiteY0" fmla="*/ 0 h 462947"/>
              <a:gd name="connsiteX1" fmla="*/ 0 w 348377"/>
              <a:gd name="connsiteY1" fmla="*/ 462455 h 462947"/>
            </a:gdLst>
            <a:ahLst/>
            <a:cxnLst>
              <a:cxn ang="0">
                <a:pos x="connsiteX0" y="connsiteY0"/>
              </a:cxn>
              <a:cxn ang="0">
                <a:pos x="connsiteX1" y="connsiteY1"/>
              </a:cxn>
            </a:cxnLst>
            <a:rect l="l" t="t" r="r" b="b"/>
            <a:pathLst>
              <a:path w="348377" h="462947">
                <a:moveTo>
                  <a:pt x="42040" y="0"/>
                </a:moveTo>
                <a:cubicBezTo>
                  <a:pt x="458951" y="24525"/>
                  <a:pt x="455449" y="479972"/>
                  <a:pt x="0" y="462455"/>
                </a:cubicBezTo>
              </a:path>
            </a:pathLst>
          </a:custGeom>
          <a:noFill/>
          <a:ln w="28575">
            <a:solidFill>
              <a:schemeClr val="accent2">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1">
            <a:extLst>
              <a:ext uri="{FF2B5EF4-FFF2-40B4-BE49-F238E27FC236}">
                <a16:creationId xmlns:a16="http://schemas.microsoft.com/office/drawing/2014/main" id="{5CFC39D3-46EA-48BE-99AB-7D78C5CB912A}"/>
              </a:ext>
            </a:extLst>
          </p:cNvPr>
          <p:cNvSpPr/>
          <p:nvPr/>
        </p:nvSpPr>
        <p:spPr>
          <a:xfrm>
            <a:off x="943981" y="2364580"/>
            <a:ext cx="11023040" cy="1960192"/>
          </a:xfrm>
          <a:custGeom>
            <a:avLst/>
            <a:gdLst>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588580"/>
              <a:gd name="connsiteY0" fmla="*/ 0 h 462455"/>
              <a:gd name="connsiteX1" fmla="*/ 588580 w 588580"/>
              <a:gd name="connsiteY1" fmla="*/ 462455 h 462455"/>
              <a:gd name="connsiteX0" fmla="*/ 0 w 756253"/>
              <a:gd name="connsiteY0" fmla="*/ 0 h 465923"/>
              <a:gd name="connsiteX1" fmla="*/ 588580 w 756253"/>
              <a:gd name="connsiteY1" fmla="*/ 462455 h 465923"/>
              <a:gd name="connsiteX0" fmla="*/ 42040 w 356100"/>
              <a:gd name="connsiteY0" fmla="*/ 0 h 465923"/>
              <a:gd name="connsiteX1" fmla="*/ 0 w 356100"/>
              <a:gd name="connsiteY1" fmla="*/ 462455 h 465923"/>
              <a:gd name="connsiteX0" fmla="*/ 42040 w 348377"/>
              <a:gd name="connsiteY0" fmla="*/ 0 h 462947"/>
              <a:gd name="connsiteX1" fmla="*/ 0 w 348377"/>
              <a:gd name="connsiteY1" fmla="*/ 462455 h 462947"/>
              <a:gd name="connsiteX0" fmla="*/ 6180082 w 6200370"/>
              <a:gd name="connsiteY0" fmla="*/ 0 h 1797396"/>
              <a:gd name="connsiteX1" fmla="*/ 0 w 6200370"/>
              <a:gd name="connsiteY1" fmla="*/ 1797269 h 1797396"/>
              <a:gd name="connsiteX0" fmla="*/ 6180082 w 6215842"/>
              <a:gd name="connsiteY0" fmla="*/ 124 h 1797517"/>
              <a:gd name="connsiteX1" fmla="*/ 0 w 6215842"/>
              <a:gd name="connsiteY1" fmla="*/ 1797393 h 1797517"/>
              <a:gd name="connsiteX0" fmla="*/ 6180082 w 6217891"/>
              <a:gd name="connsiteY0" fmla="*/ 125 h 1797414"/>
              <a:gd name="connsiteX1" fmla="*/ 0 w 6217891"/>
              <a:gd name="connsiteY1" fmla="*/ 1797394 h 1797414"/>
              <a:gd name="connsiteX0" fmla="*/ 6180082 w 6180082"/>
              <a:gd name="connsiteY0" fmla="*/ 0 h 1797289"/>
              <a:gd name="connsiteX1" fmla="*/ 4603530 w 6180082"/>
              <a:gd name="connsiteY1" fmla="*/ 578315 h 1797289"/>
              <a:gd name="connsiteX2" fmla="*/ 0 w 6180082"/>
              <a:gd name="connsiteY2" fmla="*/ 1797269 h 1797289"/>
              <a:gd name="connsiteX0" fmla="*/ 6180082 w 6522656"/>
              <a:gd name="connsiteY0" fmla="*/ 0 h 1797312"/>
              <a:gd name="connsiteX1" fmla="*/ 6138041 w 6522656"/>
              <a:gd name="connsiteY1" fmla="*/ 1555777 h 1797312"/>
              <a:gd name="connsiteX2" fmla="*/ 0 w 6522656"/>
              <a:gd name="connsiteY2" fmla="*/ 1797269 h 1797312"/>
              <a:gd name="connsiteX0" fmla="*/ 6180082 w 6603756"/>
              <a:gd name="connsiteY0" fmla="*/ 0 h 1804855"/>
              <a:gd name="connsiteX1" fmla="*/ 6138041 w 6603756"/>
              <a:gd name="connsiteY1" fmla="*/ 1555777 h 1804855"/>
              <a:gd name="connsiteX2" fmla="*/ 0 w 6603756"/>
              <a:gd name="connsiteY2" fmla="*/ 1797269 h 1804855"/>
              <a:gd name="connsiteX0" fmla="*/ 6180082 w 6193769"/>
              <a:gd name="connsiteY0" fmla="*/ 0 h 1800344"/>
              <a:gd name="connsiteX1" fmla="*/ 5370785 w 6193769"/>
              <a:gd name="connsiteY1" fmla="*/ 1524246 h 1800344"/>
              <a:gd name="connsiteX2" fmla="*/ 0 w 6193769"/>
              <a:gd name="connsiteY2" fmla="*/ 1797269 h 1800344"/>
              <a:gd name="connsiteX0" fmla="*/ 6180082 w 6286739"/>
              <a:gd name="connsiteY0" fmla="*/ 0 h 1797524"/>
              <a:gd name="connsiteX1" fmla="*/ 5370785 w 6286739"/>
              <a:gd name="connsiteY1" fmla="*/ 1524246 h 1797524"/>
              <a:gd name="connsiteX2" fmla="*/ 0 w 6286739"/>
              <a:gd name="connsiteY2" fmla="*/ 1797269 h 1797524"/>
              <a:gd name="connsiteX0" fmla="*/ 6180082 w 6180082"/>
              <a:gd name="connsiteY0" fmla="*/ 0 h 1799458"/>
              <a:gd name="connsiteX1" fmla="*/ 3331778 w 6180082"/>
              <a:gd name="connsiteY1" fmla="*/ 1660881 h 1799458"/>
              <a:gd name="connsiteX2" fmla="*/ 0 w 6180082"/>
              <a:gd name="connsiteY2" fmla="*/ 1797269 h 1799458"/>
              <a:gd name="connsiteX0" fmla="*/ 6180082 w 6180082"/>
              <a:gd name="connsiteY0" fmla="*/ 0 h 1797632"/>
              <a:gd name="connsiteX1" fmla="*/ 3331778 w 6180082"/>
              <a:gd name="connsiteY1" fmla="*/ 1660881 h 1797632"/>
              <a:gd name="connsiteX2" fmla="*/ 0 w 6180082"/>
              <a:gd name="connsiteY2" fmla="*/ 1797269 h 1797632"/>
              <a:gd name="connsiteX0" fmla="*/ 6180082 w 6180082"/>
              <a:gd name="connsiteY0" fmla="*/ 0 h 1797509"/>
              <a:gd name="connsiteX1" fmla="*/ 3331778 w 6180082"/>
              <a:gd name="connsiteY1" fmla="*/ 1660881 h 1797509"/>
              <a:gd name="connsiteX2" fmla="*/ 0 w 6180082"/>
              <a:gd name="connsiteY2" fmla="*/ 1797269 h 1797509"/>
              <a:gd name="connsiteX0" fmla="*/ 6180082 w 6492660"/>
              <a:gd name="connsiteY0" fmla="*/ 0 h 1797509"/>
              <a:gd name="connsiteX1" fmla="*/ 6274675 w 6492660"/>
              <a:gd name="connsiteY1" fmla="*/ 1660881 h 1797509"/>
              <a:gd name="connsiteX2" fmla="*/ 0 w 6492660"/>
              <a:gd name="connsiteY2" fmla="*/ 1797269 h 1797509"/>
              <a:gd name="connsiteX0" fmla="*/ 6180082 w 6561693"/>
              <a:gd name="connsiteY0" fmla="*/ 641 h 1798150"/>
              <a:gd name="connsiteX1" fmla="*/ 6274675 w 6561693"/>
              <a:gd name="connsiteY1" fmla="*/ 1661522 h 1798150"/>
              <a:gd name="connsiteX2" fmla="*/ 0 w 6561693"/>
              <a:gd name="connsiteY2" fmla="*/ 1797910 h 1798150"/>
              <a:gd name="connsiteX0" fmla="*/ 6180082 w 6447273"/>
              <a:gd name="connsiteY0" fmla="*/ 648 h 1798128"/>
              <a:gd name="connsiteX1" fmla="*/ 6085489 w 6447273"/>
              <a:gd name="connsiteY1" fmla="*/ 1640508 h 1798128"/>
              <a:gd name="connsiteX2" fmla="*/ 0 w 6447273"/>
              <a:gd name="connsiteY2" fmla="*/ 1797917 h 1798128"/>
              <a:gd name="connsiteX0" fmla="*/ 6180082 w 6565694"/>
              <a:gd name="connsiteY0" fmla="*/ 0 h 1797480"/>
              <a:gd name="connsiteX1" fmla="*/ 6085489 w 6565694"/>
              <a:gd name="connsiteY1" fmla="*/ 1639860 h 1797480"/>
              <a:gd name="connsiteX2" fmla="*/ 0 w 6565694"/>
              <a:gd name="connsiteY2" fmla="*/ 1797269 h 1797480"/>
              <a:gd name="connsiteX0" fmla="*/ 6180082 w 6632196"/>
              <a:gd name="connsiteY0" fmla="*/ 0 h 1797269"/>
              <a:gd name="connsiteX1" fmla="*/ 6085489 w 6632196"/>
              <a:gd name="connsiteY1" fmla="*/ 1639860 h 1797269"/>
              <a:gd name="connsiteX2" fmla="*/ 0 w 6632196"/>
              <a:gd name="connsiteY2" fmla="*/ 1797269 h 1797269"/>
              <a:gd name="connsiteX0" fmla="*/ 6180082 w 6716557"/>
              <a:gd name="connsiteY0" fmla="*/ 0 h 1866406"/>
              <a:gd name="connsiteX1" fmla="*/ 6085489 w 6716557"/>
              <a:gd name="connsiteY1" fmla="*/ 1639860 h 1866406"/>
              <a:gd name="connsiteX2" fmla="*/ 0 w 6716557"/>
              <a:gd name="connsiteY2" fmla="*/ 1797269 h 1866406"/>
              <a:gd name="connsiteX0" fmla="*/ 6180082 w 6637221"/>
              <a:gd name="connsiteY0" fmla="*/ 0 h 1797269"/>
              <a:gd name="connsiteX1" fmla="*/ 5927833 w 6637221"/>
              <a:gd name="connsiteY1" fmla="*/ 1461184 h 1797269"/>
              <a:gd name="connsiteX2" fmla="*/ 0 w 6637221"/>
              <a:gd name="connsiteY2" fmla="*/ 1797269 h 1797269"/>
              <a:gd name="connsiteX0" fmla="*/ 10583916 w 11041055"/>
              <a:gd name="connsiteY0" fmla="*/ 295197 h 1811483"/>
              <a:gd name="connsiteX1" fmla="*/ 10331667 w 11041055"/>
              <a:gd name="connsiteY1" fmla="*/ 1756381 h 1811483"/>
              <a:gd name="connsiteX2" fmla="*/ 0 w 11041055"/>
              <a:gd name="connsiteY2" fmla="*/ 908 h 1811483"/>
              <a:gd name="connsiteX0" fmla="*/ 10584343 w 11041482"/>
              <a:gd name="connsiteY0" fmla="*/ 294289 h 1909103"/>
              <a:gd name="connsiteX1" fmla="*/ 10332094 w 11041482"/>
              <a:gd name="connsiteY1" fmla="*/ 1755473 h 1909103"/>
              <a:gd name="connsiteX2" fmla="*/ 427 w 11041482"/>
              <a:gd name="connsiteY2" fmla="*/ 0 h 1909103"/>
              <a:gd name="connsiteX0" fmla="*/ 10583916 w 11041055"/>
              <a:gd name="connsiteY0" fmla="*/ 294289 h 1885581"/>
              <a:gd name="connsiteX1" fmla="*/ 10331667 w 11041055"/>
              <a:gd name="connsiteY1" fmla="*/ 1755473 h 1885581"/>
              <a:gd name="connsiteX2" fmla="*/ 1786757 w 11041055"/>
              <a:gd name="connsiteY2" fmla="*/ 1681904 h 1885581"/>
              <a:gd name="connsiteX3" fmla="*/ 0 w 11041055"/>
              <a:gd name="connsiteY3" fmla="*/ 0 h 1885581"/>
              <a:gd name="connsiteX0" fmla="*/ 10596441 w 11053580"/>
              <a:gd name="connsiteY0" fmla="*/ 294289 h 1885581"/>
              <a:gd name="connsiteX1" fmla="*/ 10344192 w 11053580"/>
              <a:gd name="connsiteY1" fmla="*/ 1755473 h 1885581"/>
              <a:gd name="connsiteX2" fmla="*/ 1799282 w 11053580"/>
              <a:gd name="connsiteY2" fmla="*/ 1681904 h 1885581"/>
              <a:gd name="connsiteX3" fmla="*/ 12525 w 11053580"/>
              <a:gd name="connsiteY3" fmla="*/ 0 h 1885581"/>
              <a:gd name="connsiteX0" fmla="*/ 10596441 w 11053580"/>
              <a:gd name="connsiteY0" fmla="*/ 294289 h 1849600"/>
              <a:gd name="connsiteX1" fmla="*/ 10344192 w 11053580"/>
              <a:gd name="connsiteY1" fmla="*/ 1755473 h 1849600"/>
              <a:gd name="connsiteX2" fmla="*/ 1799282 w 11053580"/>
              <a:gd name="connsiteY2" fmla="*/ 1681904 h 1849600"/>
              <a:gd name="connsiteX3" fmla="*/ 12525 w 11053580"/>
              <a:gd name="connsiteY3" fmla="*/ 0 h 1849600"/>
              <a:gd name="connsiteX0" fmla="*/ 10596441 w 11053580"/>
              <a:gd name="connsiteY0" fmla="*/ 294289 h 1885581"/>
              <a:gd name="connsiteX1" fmla="*/ 10344192 w 11053580"/>
              <a:gd name="connsiteY1" fmla="*/ 1755473 h 1885581"/>
              <a:gd name="connsiteX2" fmla="*/ 1799282 w 11053580"/>
              <a:gd name="connsiteY2" fmla="*/ 1681904 h 1885581"/>
              <a:gd name="connsiteX3" fmla="*/ 12525 w 11053580"/>
              <a:gd name="connsiteY3" fmla="*/ 0 h 1885581"/>
              <a:gd name="connsiteX0" fmla="*/ 10587718 w 11044857"/>
              <a:gd name="connsiteY0" fmla="*/ 294289 h 1849600"/>
              <a:gd name="connsiteX1" fmla="*/ 10335469 w 11044857"/>
              <a:gd name="connsiteY1" fmla="*/ 1755473 h 1849600"/>
              <a:gd name="connsiteX2" fmla="*/ 1790559 w 11044857"/>
              <a:gd name="connsiteY2" fmla="*/ 1681904 h 1849600"/>
              <a:gd name="connsiteX3" fmla="*/ 3802 w 11044857"/>
              <a:gd name="connsiteY3" fmla="*/ 0 h 1849600"/>
              <a:gd name="connsiteX0" fmla="*/ 10587718 w 11230087"/>
              <a:gd name="connsiteY0" fmla="*/ 294289 h 1849600"/>
              <a:gd name="connsiteX1" fmla="*/ 10335469 w 11230087"/>
              <a:gd name="connsiteY1" fmla="*/ 1755473 h 1849600"/>
              <a:gd name="connsiteX2" fmla="*/ 1790559 w 11230087"/>
              <a:gd name="connsiteY2" fmla="*/ 1681904 h 1849600"/>
              <a:gd name="connsiteX3" fmla="*/ 3802 w 11230087"/>
              <a:gd name="connsiteY3" fmla="*/ 0 h 1849600"/>
              <a:gd name="connsiteX0" fmla="*/ 10587718 w 11071477"/>
              <a:gd name="connsiteY0" fmla="*/ 294289 h 1827624"/>
              <a:gd name="connsiteX1" fmla="*/ 10335469 w 11071477"/>
              <a:gd name="connsiteY1" fmla="*/ 1755473 h 1827624"/>
              <a:gd name="connsiteX2" fmla="*/ 1790559 w 11071477"/>
              <a:gd name="connsiteY2" fmla="*/ 1681904 h 1827624"/>
              <a:gd name="connsiteX3" fmla="*/ 3802 w 11071477"/>
              <a:gd name="connsiteY3" fmla="*/ 0 h 1827624"/>
              <a:gd name="connsiteX0" fmla="*/ 10596378 w 11075078"/>
              <a:gd name="connsiteY0" fmla="*/ 294289 h 1871939"/>
              <a:gd name="connsiteX1" fmla="*/ 10333619 w 11075078"/>
              <a:gd name="connsiteY1" fmla="*/ 1765984 h 1871939"/>
              <a:gd name="connsiteX2" fmla="*/ 1799219 w 11075078"/>
              <a:gd name="connsiteY2" fmla="*/ 1681904 h 1871939"/>
              <a:gd name="connsiteX3" fmla="*/ 12462 w 11075078"/>
              <a:gd name="connsiteY3" fmla="*/ 0 h 1871939"/>
              <a:gd name="connsiteX0" fmla="*/ 10596378 w 11023040"/>
              <a:gd name="connsiteY0" fmla="*/ 294289 h 1960192"/>
              <a:gd name="connsiteX1" fmla="*/ 10333619 w 11023040"/>
              <a:gd name="connsiteY1" fmla="*/ 1765984 h 1960192"/>
              <a:gd name="connsiteX2" fmla="*/ 1799219 w 11023040"/>
              <a:gd name="connsiteY2" fmla="*/ 1681904 h 1960192"/>
              <a:gd name="connsiteX3" fmla="*/ 12462 w 11023040"/>
              <a:gd name="connsiteY3" fmla="*/ 0 h 1960192"/>
            </a:gdLst>
            <a:ahLst/>
            <a:cxnLst>
              <a:cxn ang="0">
                <a:pos x="connsiteX0" y="connsiteY0"/>
              </a:cxn>
              <a:cxn ang="0">
                <a:pos x="connsiteX1" y="connsiteY1"/>
              </a:cxn>
              <a:cxn ang="0">
                <a:pos x="connsiteX2" y="connsiteY2"/>
              </a:cxn>
              <a:cxn ang="0">
                <a:pos x="connsiteX3" y="connsiteY3"/>
              </a:cxn>
            </a:cxnLst>
            <a:rect l="l" t="t" r="r" b="b"/>
            <a:pathLst>
              <a:path w="11023040" h="1960192">
                <a:moveTo>
                  <a:pt x="10596378" y="294289"/>
                </a:moveTo>
                <a:cubicBezTo>
                  <a:pt x="11191964" y="297874"/>
                  <a:pt x="11216488" y="1445377"/>
                  <a:pt x="10333619" y="1765984"/>
                </a:cubicBezTo>
                <a:cubicBezTo>
                  <a:pt x="9450750" y="2086591"/>
                  <a:pt x="3519412" y="1976235"/>
                  <a:pt x="1799219" y="1681904"/>
                </a:cubicBezTo>
                <a:cubicBezTo>
                  <a:pt x="79026" y="1387573"/>
                  <a:pt x="-52352" y="684966"/>
                  <a:pt x="12462" y="0"/>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97990C-B9FA-47EB-8295-620889CF8A2F}"/>
              </a:ext>
            </a:extLst>
          </p:cNvPr>
          <p:cNvSpPr txBox="1"/>
          <p:nvPr/>
        </p:nvSpPr>
        <p:spPr>
          <a:xfrm>
            <a:off x="3384331" y="5097517"/>
            <a:ext cx="5180008" cy="1200329"/>
          </a:xfrm>
          <a:prstGeom prst="rect">
            <a:avLst/>
          </a:prstGeom>
          <a:noFill/>
        </p:spPr>
        <p:txBody>
          <a:bodyPr wrap="none" rtlCol="0">
            <a:spAutoFit/>
          </a:bodyPr>
          <a:lstStyle/>
          <a:p>
            <a:r>
              <a:rPr lang="en-US" dirty="0"/>
              <a:t>TO2.ProveOPHdr.pk == TO2.GetOpNextEntry[3].bo.pk</a:t>
            </a:r>
          </a:p>
          <a:p>
            <a:r>
              <a:rPr lang="en-US" dirty="0"/>
              <a:t>But TO2.ProveOPHdr.pk verifies TO2.ProveOPHdr.sg</a:t>
            </a:r>
          </a:p>
          <a:p>
            <a:r>
              <a:rPr lang="en-US" dirty="0"/>
              <a:t>So: TO2 Owner can sign with the Owner key</a:t>
            </a:r>
          </a:p>
          <a:p>
            <a:r>
              <a:rPr lang="en-US" dirty="0"/>
              <a:t>And so: Ownership Voucher is verified</a:t>
            </a:r>
          </a:p>
        </p:txBody>
      </p:sp>
      <p:sp>
        <p:nvSpPr>
          <p:cNvPr id="23" name="TextBox 22">
            <a:extLst>
              <a:ext uri="{FF2B5EF4-FFF2-40B4-BE49-F238E27FC236}">
                <a16:creationId xmlns:a16="http://schemas.microsoft.com/office/drawing/2014/main" id="{08F65EC0-D9CF-484D-9D42-585031438EE4}"/>
              </a:ext>
            </a:extLst>
          </p:cNvPr>
          <p:cNvSpPr txBox="1"/>
          <p:nvPr/>
        </p:nvSpPr>
        <p:spPr>
          <a:xfrm>
            <a:off x="2844921" y="1617124"/>
            <a:ext cx="710964" cy="369332"/>
          </a:xfrm>
          <a:prstGeom prst="rect">
            <a:avLst/>
          </a:prstGeom>
          <a:noFill/>
        </p:spPr>
        <p:txBody>
          <a:bodyPr wrap="none" rtlCol="0">
            <a:spAutoFit/>
          </a:bodyPr>
          <a:lstStyle/>
          <a:p>
            <a:r>
              <a:rPr lang="en-US" dirty="0"/>
              <a:t>verify</a:t>
            </a:r>
          </a:p>
        </p:txBody>
      </p:sp>
      <p:sp>
        <p:nvSpPr>
          <p:cNvPr id="24" name="TextBox 23">
            <a:extLst>
              <a:ext uri="{FF2B5EF4-FFF2-40B4-BE49-F238E27FC236}">
                <a16:creationId xmlns:a16="http://schemas.microsoft.com/office/drawing/2014/main" id="{25E913A4-A70D-412A-A049-261BC3D43235}"/>
              </a:ext>
            </a:extLst>
          </p:cNvPr>
          <p:cNvSpPr txBox="1"/>
          <p:nvPr/>
        </p:nvSpPr>
        <p:spPr>
          <a:xfrm>
            <a:off x="2065952" y="2003597"/>
            <a:ext cx="653384" cy="338554"/>
          </a:xfrm>
          <a:prstGeom prst="rect">
            <a:avLst/>
          </a:prstGeom>
          <a:noFill/>
        </p:spPr>
        <p:txBody>
          <a:bodyPr wrap="none" rtlCol="0">
            <a:spAutoFit/>
          </a:bodyPr>
          <a:lstStyle/>
          <a:p>
            <a:r>
              <a:rPr lang="en-US" sz="1600" dirty="0"/>
              <a:t>verify</a:t>
            </a:r>
          </a:p>
        </p:txBody>
      </p:sp>
      <p:sp>
        <p:nvSpPr>
          <p:cNvPr id="25" name="TextBox 24">
            <a:extLst>
              <a:ext uri="{FF2B5EF4-FFF2-40B4-BE49-F238E27FC236}">
                <a16:creationId xmlns:a16="http://schemas.microsoft.com/office/drawing/2014/main" id="{AA25B501-E713-45DB-8F3A-5DB84DD90FB5}"/>
              </a:ext>
            </a:extLst>
          </p:cNvPr>
          <p:cNvSpPr txBox="1"/>
          <p:nvPr/>
        </p:nvSpPr>
        <p:spPr>
          <a:xfrm>
            <a:off x="5714245" y="2373867"/>
            <a:ext cx="710964" cy="369332"/>
          </a:xfrm>
          <a:prstGeom prst="rect">
            <a:avLst/>
          </a:prstGeom>
          <a:noFill/>
        </p:spPr>
        <p:txBody>
          <a:bodyPr wrap="none" rtlCol="0">
            <a:spAutoFit/>
          </a:bodyPr>
          <a:lstStyle/>
          <a:p>
            <a:r>
              <a:rPr lang="en-US" dirty="0"/>
              <a:t>verify</a:t>
            </a:r>
          </a:p>
        </p:txBody>
      </p:sp>
      <p:sp>
        <p:nvSpPr>
          <p:cNvPr id="26" name="TextBox 25">
            <a:extLst>
              <a:ext uri="{FF2B5EF4-FFF2-40B4-BE49-F238E27FC236}">
                <a16:creationId xmlns:a16="http://schemas.microsoft.com/office/drawing/2014/main" id="{990510BB-DD18-4494-AE38-9B0C45BCF940}"/>
              </a:ext>
            </a:extLst>
          </p:cNvPr>
          <p:cNvSpPr txBox="1"/>
          <p:nvPr/>
        </p:nvSpPr>
        <p:spPr>
          <a:xfrm>
            <a:off x="8601580" y="2373867"/>
            <a:ext cx="710964" cy="369332"/>
          </a:xfrm>
          <a:prstGeom prst="rect">
            <a:avLst/>
          </a:prstGeom>
          <a:noFill/>
        </p:spPr>
        <p:txBody>
          <a:bodyPr wrap="none" rtlCol="0">
            <a:spAutoFit/>
          </a:bodyPr>
          <a:lstStyle/>
          <a:p>
            <a:r>
              <a:rPr lang="en-US" dirty="0"/>
              <a:t>verify</a:t>
            </a:r>
          </a:p>
        </p:txBody>
      </p:sp>
      <p:sp>
        <p:nvSpPr>
          <p:cNvPr id="27" name="Freeform 28">
            <a:extLst>
              <a:ext uri="{FF2B5EF4-FFF2-40B4-BE49-F238E27FC236}">
                <a16:creationId xmlns:a16="http://schemas.microsoft.com/office/drawing/2014/main" id="{0BA09652-22A6-41CF-BCC0-E44D7EEF028C}"/>
              </a:ext>
            </a:extLst>
          </p:cNvPr>
          <p:cNvSpPr/>
          <p:nvPr/>
        </p:nvSpPr>
        <p:spPr>
          <a:xfrm>
            <a:off x="1629103" y="2681293"/>
            <a:ext cx="10190043" cy="1266283"/>
          </a:xfrm>
          <a:custGeom>
            <a:avLst/>
            <a:gdLst>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809297"/>
              <a:gd name="connsiteY0" fmla="*/ 0 h 1587062"/>
              <a:gd name="connsiteX1" fmla="*/ 809297 w 809297"/>
              <a:gd name="connsiteY1" fmla="*/ 1587062 h 1587062"/>
              <a:gd name="connsiteX0" fmla="*/ 0 w 588580"/>
              <a:gd name="connsiteY0" fmla="*/ 0 h 462455"/>
              <a:gd name="connsiteX1" fmla="*/ 588580 w 588580"/>
              <a:gd name="connsiteY1" fmla="*/ 462455 h 462455"/>
              <a:gd name="connsiteX0" fmla="*/ 0 w 756253"/>
              <a:gd name="connsiteY0" fmla="*/ 0 h 465923"/>
              <a:gd name="connsiteX1" fmla="*/ 588580 w 756253"/>
              <a:gd name="connsiteY1" fmla="*/ 462455 h 465923"/>
              <a:gd name="connsiteX0" fmla="*/ 42040 w 356100"/>
              <a:gd name="connsiteY0" fmla="*/ 0 h 465923"/>
              <a:gd name="connsiteX1" fmla="*/ 0 w 356100"/>
              <a:gd name="connsiteY1" fmla="*/ 462455 h 465923"/>
              <a:gd name="connsiteX0" fmla="*/ 42040 w 348377"/>
              <a:gd name="connsiteY0" fmla="*/ 0 h 462947"/>
              <a:gd name="connsiteX1" fmla="*/ 0 w 348377"/>
              <a:gd name="connsiteY1" fmla="*/ 462455 h 462947"/>
              <a:gd name="connsiteX0" fmla="*/ 8860219 w 8874538"/>
              <a:gd name="connsiteY0" fmla="*/ 21021 h 30645"/>
              <a:gd name="connsiteX1" fmla="*/ 0 w 8874538"/>
              <a:gd name="connsiteY1" fmla="*/ 0 h 30645"/>
              <a:gd name="connsiteX0" fmla="*/ 8860219 w 8873911"/>
              <a:gd name="connsiteY0" fmla="*/ 21021 h 257347"/>
              <a:gd name="connsiteX1" fmla="*/ 0 w 8873911"/>
              <a:gd name="connsiteY1" fmla="*/ 0 h 257347"/>
              <a:gd name="connsiteX0" fmla="*/ 9911254 w 9923585"/>
              <a:gd name="connsiteY0" fmla="*/ 0 h 314825"/>
              <a:gd name="connsiteX1" fmla="*/ 0 w 9923585"/>
              <a:gd name="connsiteY1" fmla="*/ 84082 h 314825"/>
              <a:gd name="connsiteX0" fmla="*/ 9911254 w 9924193"/>
              <a:gd name="connsiteY0" fmla="*/ 0 h 310720"/>
              <a:gd name="connsiteX1" fmla="*/ 0 w 9924193"/>
              <a:gd name="connsiteY1" fmla="*/ 84082 h 310720"/>
              <a:gd name="connsiteX0" fmla="*/ 9911254 w 9911254"/>
              <a:gd name="connsiteY0" fmla="*/ 0 h 314710"/>
              <a:gd name="connsiteX1" fmla="*/ 7556938 w 9911254"/>
              <a:gd name="connsiteY1" fmla="*/ 135478 h 314710"/>
              <a:gd name="connsiteX2" fmla="*/ 0 w 9911254"/>
              <a:gd name="connsiteY2" fmla="*/ 84082 h 314710"/>
              <a:gd name="connsiteX0" fmla="*/ 9911254 w 9911254"/>
              <a:gd name="connsiteY0" fmla="*/ 0 h 1102430"/>
              <a:gd name="connsiteX1" fmla="*/ 7935311 w 9911254"/>
              <a:gd name="connsiteY1" fmla="*/ 1102430 h 1102430"/>
              <a:gd name="connsiteX2" fmla="*/ 0 w 9911254"/>
              <a:gd name="connsiteY2" fmla="*/ 84082 h 1102430"/>
              <a:gd name="connsiteX0" fmla="*/ 9911254 w 9911254"/>
              <a:gd name="connsiteY0" fmla="*/ 0 h 1193092"/>
              <a:gd name="connsiteX1" fmla="*/ 7935311 w 9911254"/>
              <a:gd name="connsiteY1" fmla="*/ 1102430 h 1193092"/>
              <a:gd name="connsiteX2" fmla="*/ 0 w 9911254"/>
              <a:gd name="connsiteY2" fmla="*/ 84082 h 1193092"/>
              <a:gd name="connsiteX0" fmla="*/ 9911254 w 9911254"/>
              <a:gd name="connsiteY0" fmla="*/ 0 h 1107510"/>
              <a:gd name="connsiteX1" fmla="*/ 7935311 w 9911254"/>
              <a:gd name="connsiteY1" fmla="*/ 1102430 h 1107510"/>
              <a:gd name="connsiteX2" fmla="*/ 0 w 9911254"/>
              <a:gd name="connsiteY2" fmla="*/ 84082 h 1107510"/>
              <a:gd name="connsiteX0" fmla="*/ 9911254 w 9911254"/>
              <a:gd name="connsiteY0" fmla="*/ 0 h 1243188"/>
              <a:gd name="connsiteX1" fmla="*/ 8839200 w 9911254"/>
              <a:gd name="connsiteY1" fmla="*/ 1239065 h 1243188"/>
              <a:gd name="connsiteX2" fmla="*/ 0 w 9911254"/>
              <a:gd name="connsiteY2" fmla="*/ 84082 h 1243188"/>
              <a:gd name="connsiteX0" fmla="*/ 9911254 w 10094785"/>
              <a:gd name="connsiteY0" fmla="*/ 0 h 1243188"/>
              <a:gd name="connsiteX1" fmla="*/ 8839200 w 10094785"/>
              <a:gd name="connsiteY1" fmla="*/ 1239065 h 1243188"/>
              <a:gd name="connsiteX2" fmla="*/ 0 w 10094785"/>
              <a:gd name="connsiteY2" fmla="*/ 84082 h 1243188"/>
              <a:gd name="connsiteX0" fmla="*/ 9911254 w 10131855"/>
              <a:gd name="connsiteY0" fmla="*/ 0 h 1232739"/>
              <a:gd name="connsiteX1" fmla="*/ 9112469 w 10131855"/>
              <a:gd name="connsiteY1" fmla="*/ 1228555 h 1232739"/>
              <a:gd name="connsiteX2" fmla="*/ 0 w 10131855"/>
              <a:gd name="connsiteY2" fmla="*/ 84082 h 1232739"/>
              <a:gd name="connsiteX0" fmla="*/ 9911254 w 10274417"/>
              <a:gd name="connsiteY0" fmla="*/ 0 h 1241917"/>
              <a:gd name="connsiteX1" fmla="*/ 9112469 w 10274417"/>
              <a:gd name="connsiteY1" fmla="*/ 1228555 h 1241917"/>
              <a:gd name="connsiteX2" fmla="*/ 2028497 w 10274417"/>
              <a:gd name="connsiteY2" fmla="*/ 618955 h 1241917"/>
              <a:gd name="connsiteX3" fmla="*/ 0 w 10274417"/>
              <a:gd name="connsiteY3" fmla="*/ 84082 h 1241917"/>
              <a:gd name="connsiteX0" fmla="*/ 9911254 w 10278196"/>
              <a:gd name="connsiteY0" fmla="*/ 0 h 1320094"/>
              <a:gd name="connsiteX1" fmla="*/ 9112469 w 10278196"/>
              <a:gd name="connsiteY1" fmla="*/ 1228555 h 1320094"/>
              <a:gd name="connsiteX2" fmla="*/ 1944414 w 10278196"/>
              <a:gd name="connsiteY2" fmla="*/ 1102431 h 1320094"/>
              <a:gd name="connsiteX3" fmla="*/ 0 w 10278196"/>
              <a:gd name="connsiteY3" fmla="*/ 84082 h 1320094"/>
              <a:gd name="connsiteX0" fmla="*/ 9911254 w 10278196"/>
              <a:gd name="connsiteY0" fmla="*/ 0 h 1320094"/>
              <a:gd name="connsiteX1" fmla="*/ 9112469 w 10278196"/>
              <a:gd name="connsiteY1" fmla="*/ 1228555 h 1320094"/>
              <a:gd name="connsiteX2" fmla="*/ 1944414 w 10278196"/>
              <a:gd name="connsiteY2" fmla="*/ 1102431 h 1320094"/>
              <a:gd name="connsiteX3" fmla="*/ 0 w 10278196"/>
              <a:gd name="connsiteY3" fmla="*/ 84082 h 1320094"/>
              <a:gd name="connsiteX0" fmla="*/ 9911254 w 10368422"/>
              <a:gd name="connsiteY0" fmla="*/ 0 h 1298187"/>
              <a:gd name="connsiteX1" fmla="*/ 9354207 w 10368422"/>
              <a:gd name="connsiteY1" fmla="*/ 1197024 h 1298187"/>
              <a:gd name="connsiteX2" fmla="*/ 1944414 w 10368422"/>
              <a:gd name="connsiteY2" fmla="*/ 1102431 h 1298187"/>
              <a:gd name="connsiteX3" fmla="*/ 0 w 10368422"/>
              <a:gd name="connsiteY3" fmla="*/ 84082 h 1298187"/>
              <a:gd name="connsiteX0" fmla="*/ 9911254 w 10190043"/>
              <a:gd name="connsiteY0" fmla="*/ 0 h 1266283"/>
              <a:gd name="connsiteX1" fmla="*/ 9354207 w 10190043"/>
              <a:gd name="connsiteY1" fmla="*/ 1197024 h 1266283"/>
              <a:gd name="connsiteX2" fmla="*/ 1944414 w 10190043"/>
              <a:gd name="connsiteY2" fmla="*/ 1102431 h 1266283"/>
              <a:gd name="connsiteX3" fmla="*/ 0 w 10190043"/>
              <a:gd name="connsiteY3" fmla="*/ 84082 h 1266283"/>
            </a:gdLst>
            <a:ahLst/>
            <a:cxnLst>
              <a:cxn ang="0">
                <a:pos x="connsiteX0" y="connsiteY0"/>
              </a:cxn>
              <a:cxn ang="0">
                <a:pos x="connsiteX1" y="connsiteY1"/>
              </a:cxn>
              <a:cxn ang="0">
                <a:pos x="connsiteX2" y="connsiteY2"/>
              </a:cxn>
              <a:cxn ang="0">
                <a:pos x="connsiteX3" y="connsiteY3"/>
              </a:cxn>
            </a:cxnLst>
            <a:rect l="l" t="t" r="r" b="b"/>
            <a:pathLst>
              <a:path w="10190043" h="1266283">
                <a:moveTo>
                  <a:pt x="9911254" y="0"/>
                </a:moveTo>
                <a:cubicBezTo>
                  <a:pt x="10524357" y="619725"/>
                  <a:pt x="10030373" y="1086859"/>
                  <a:pt x="9354207" y="1197024"/>
                </a:cubicBezTo>
                <a:cubicBezTo>
                  <a:pt x="8678041" y="1307189"/>
                  <a:pt x="3463159" y="1293176"/>
                  <a:pt x="1944414" y="1102431"/>
                </a:cubicBezTo>
                <a:cubicBezTo>
                  <a:pt x="425669" y="911686"/>
                  <a:pt x="43793" y="593641"/>
                  <a:pt x="0" y="84082"/>
                </a:cubicBezTo>
              </a:path>
            </a:pathLst>
          </a:custGeom>
          <a:noFill/>
          <a:ln w="28575">
            <a:solidFill>
              <a:schemeClr val="accent2">
                <a:lumMod val="7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59D7B11-3C8B-4F04-B289-284B80F5733F}"/>
              </a:ext>
            </a:extLst>
          </p:cNvPr>
          <p:cNvSpPr txBox="1"/>
          <p:nvPr/>
        </p:nvSpPr>
        <p:spPr>
          <a:xfrm>
            <a:off x="6348251" y="3662472"/>
            <a:ext cx="4280659" cy="646331"/>
          </a:xfrm>
          <a:prstGeom prst="rect">
            <a:avLst/>
          </a:prstGeom>
          <a:noFill/>
        </p:spPr>
        <p:txBody>
          <a:bodyPr wrap="none" rtlCol="0">
            <a:spAutoFit/>
          </a:bodyPr>
          <a:lstStyle/>
          <a:p>
            <a:r>
              <a:rPr lang="en-US" dirty="0"/>
              <a:t>Keys are same, implies that bo.pk can</a:t>
            </a:r>
          </a:p>
          <a:p>
            <a:r>
              <a:rPr lang="en-US" dirty="0"/>
              <a:t>verify original signature TO2.ProveOPHdr.sg.</a:t>
            </a:r>
          </a:p>
        </p:txBody>
      </p:sp>
      <p:sp>
        <p:nvSpPr>
          <p:cNvPr id="29" name="Rectangle 28">
            <a:extLst>
              <a:ext uri="{FF2B5EF4-FFF2-40B4-BE49-F238E27FC236}">
                <a16:creationId xmlns:a16="http://schemas.microsoft.com/office/drawing/2014/main" id="{2ABB7208-C280-4B15-9632-9C59796E06E3}"/>
              </a:ext>
            </a:extLst>
          </p:cNvPr>
          <p:cNvSpPr/>
          <p:nvPr/>
        </p:nvSpPr>
        <p:spPr>
          <a:xfrm>
            <a:off x="1513492" y="6439000"/>
            <a:ext cx="9495418" cy="369332"/>
          </a:xfrm>
          <a:prstGeom prst="rect">
            <a:avLst/>
          </a:prstGeom>
        </p:spPr>
        <p:txBody>
          <a:bodyPr wrap="square">
            <a:spAutoFit/>
          </a:bodyPr>
          <a:lstStyle/>
          <a:p>
            <a:r>
              <a:rPr lang="en-US" dirty="0"/>
              <a:t>(Note also: bo.oh.pk matches the stored credential from the IO protocol, IO.SetCredentials.oh.pk)</a:t>
            </a:r>
          </a:p>
        </p:txBody>
      </p:sp>
      <p:sp>
        <p:nvSpPr>
          <p:cNvPr id="30" name="Rectangle 29">
            <a:extLst>
              <a:ext uri="{FF2B5EF4-FFF2-40B4-BE49-F238E27FC236}">
                <a16:creationId xmlns:a16="http://schemas.microsoft.com/office/drawing/2014/main" id="{FCFBABEA-534A-4BF0-B2D1-D33CE6EDB492}"/>
              </a:ext>
            </a:extLst>
          </p:cNvPr>
          <p:cNvSpPr/>
          <p:nvPr/>
        </p:nvSpPr>
        <p:spPr>
          <a:xfrm>
            <a:off x="5269071" y="360697"/>
            <a:ext cx="2312276" cy="63062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Device Credentials from </a:t>
            </a:r>
            <a:r>
              <a:rPr lang="en-US" dirty="0" err="1">
                <a:solidFill>
                  <a:srgbClr val="002060"/>
                </a:solidFill>
              </a:rPr>
              <a:t>IO.SetCredentials</a:t>
            </a:r>
            <a:endParaRPr lang="en-US" dirty="0">
              <a:solidFill>
                <a:srgbClr val="002060"/>
              </a:solidFill>
            </a:endParaRPr>
          </a:p>
        </p:txBody>
      </p:sp>
      <p:sp>
        <p:nvSpPr>
          <p:cNvPr id="31" name="Rectangle 30">
            <a:extLst>
              <a:ext uri="{FF2B5EF4-FFF2-40B4-BE49-F238E27FC236}">
                <a16:creationId xmlns:a16="http://schemas.microsoft.com/office/drawing/2014/main" id="{507AFD03-1AF8-47E1-893B-A48B565C9EE7}"/>
              </a:ext>
            </a:extLst>
          </p:cNvPr>
          <p:cNvSpPr/>
          <p:nvPr/>
        </p:nvSpPr>
        <p:spPr>
          <a:xfrm>
            <a:off x="5269071" y="992473"/>
            <a:ext cx="2312276" cy="46245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rPr>
              <a:t>O.pkh</a:t>
            </a:r>
            <a:endParaRPr lang="en-US" dirty="0">
              <a:solidFill>
                <a:srgbClr val="002060"/>
              </a:solidFill>
            </a:endParaRPr>
          </a:p>
        </p:txBody>
      </p:sp>
      <p:sp>
        <p:nvSpPr>
          <p:cNvPr id="32" name="Freeform 32">
            <a:extLst>
              <a:ext uri="{FF2B5EF4-FFF2-40B4-BE49-F238E27FC236}">
                <a16:creationId xmlns:a16="http://schemas.microsoft.com/office/drawing/2014/main" id="{8AB4C565-31D6-4792-A914-9BAAF31FD00B}"/>
              </a:ext>
            </a:extLst>
          </p:cNvPr>
          <p:cNvSpPr/>
          <p:nvPr/>
        </p:nvSpPr>
        <p:spPr>
          <a:xfrm>
            <a:off x="2701159" y="1198179"/>
            <a:ext cx="2554013" cy="409904"/>
          </a:xfrm>
          <a:custGeom>
            <a:avLst/>
            <a:gdLst>
              <a:gd name="connsiteX0" fmla="*/ 2554013 w 2554013"/>
              <a:gd name="connsiteY0" fmla="*/ 0 h 409904"/>
              <a:gd name="connsiteX1" fmla="*/ 0 w 2554013"/>
              <a:gd name="connsiteY1" fmla="*/ 409904 h 409904"/>
              <a:gd name="connsiteX0" fmla="*/ 2554013 w 2554013"/>
              <a:gd name="connsiteY0" fmla="*/ 0 h 409904"/>
              <a:gd name="connsiteX1" fmla="*/ 0 w 2554013"/>
              <a:gd name="connsiteY1" fmla="*/ 409904 h 409904"/>
              <a:gd name="connsiteX0" fmla="*/ 2554013 w 2554013"/>
              <a:gd name="connsiteY0" fmla="*/ 0 h 409904"/>
              <a:gd name="connsiteX1" fmla="*/ 0 w 2554013"/>
              <a:gd name="connsiteY1" fmla="*/ 409904 h 409904"/>
            </a:gdLst>
            <a:ahLst/>
            <a:cxnLst>
              <a:cxn ang="0">
                <a:pos x="connsiteX0" y="connsiteY0"/>
              </a:cxn>
              <a:cxn ang="0">
                <a:pos x="connsiteX1" y="connsiteY1"/>
              </a:cxn>
            </a:cxnLst>
            <a:rect l="l" t="t" r="r" b="b"/>
            <a:pathLst>
              <a:path w="2554013" h="409904">
                <a:moveTo>
                  <a:pt x="2554013" y="0"/>
                </a:moveTo>
                <a:cubicBezTo>
                  <a:pt x="1954923" y="21022"/>
                  <a:pt x="861849" y="378372"/>
                  <a:pt x="0" y="409904"/>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D0BF7C2-E5D7-4941-B16D-4B4543FD915F}"/>
              </a:ext>
            </a:extLst>
          </p:cNvPr>
          <p:cNvSpPr/>
          <p:nvPr/>
        </p:nvSpPr>
        <p:spPr>
          <a:xfrm>
            <a:off x="4145642" y="1172549"/>
            <a:ext cx="364756" cy="338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4" name="Oval 33">
            <a:extLst>
              <a:ext uri="{FF2B5EF4-FFF2-40B4-BE49-F238E27FC236}">
                <a16:creationId xmlns:a16="http://schemas.microsoft.com/office/drawing/2014/main" id="{82B5D098-A9F6-4BE9-9C7E-6E3D58B7E94B}"/>
              </a:ext>
            </a:extLst>
          </p:cNvPr>
          <p:cNvSpPr/>
          <p:nvPr/>
        </p:nvSpPr>
        <p:spPr>
          <a:xfrm>
            <a:off x="5872560" y="4120083"/>
            <a:ext cx="364756" cy="338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6410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FEC78C-980F-4C75-A9CB-F74A90F5BCC4}"/>
              </a:ext>
            </a:extLst>
          </p:cNvPr>
          <p:cNvSpPr/>
          <p:nvPr/>
        </p:nvSpPr>
        <p:spPr>
          <a:xfrm>
            <a:off x="315867" y="818165"/>
            <a:ext cx="797131" cy="2808955"/>
          </a:xfrm>
          <a:prstGeom prst="rect">
            <a:avLst/>
          </a:prstGeom>
          <a:solidFill>
            <a:schemeClr val="accent4">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tx1"/>
                </a:solidFill>
              </a:rPr>
              <a:t>Device OS</a:t>
            </a:r>
          </a:p>
        </p:txBody>
      </p:sp>
      <p:sp>
        <p:nvSpPr>
          <p:cNvPr id="3" name="Rectangle 2">
            <a:extLst>
              <a:ext uri="{FF2B5EF4-FFF2-40B4-BE49-F238E27FC236}">
                <a16:creationId xmlns:a16="http://schemas.microsoft.com/office/drawing/2014/main" id="{8F3E40AB-38E0-416B-BC27-6F2D687CA0F9}"/>
              </a:ext>
            </a:extLst>
          </p:cNvPr>
          <p:cNvSpPr/>
          <p:nvPr/>
        </p:nvSpPr>
        <p:spPr>
          <a:xfrm>
            <a:off x="7073204" y="818166"/>
            <a:ext cx="3506057" cy="577514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SDO Owner</a:t>
            </a:r>
          </a:p>
        </p:txBody>
      </p:sp>
      <p:sp>
        <p:nvSpPr>
          <p:cNvPr id="4" name="Rectangle 3">
            <a:extLst>
              <a:ext uri="{FF2B5EF4-FFF2-40B4-BE49-F238E27FC236}">
                <a16:creationId xmlns:a16="http://schemas.microsoft.com/office/drawing/2014/main" id="{FFDA6DF6-A4FB-4E2B-9773-EF6B00F8BF78}"/>
              </a:ext>
            </a:extLst>
          </p:cNvPr>
          <p:cNvSpPr/>
          <p:nvPr/>
        </p:nvSpPr>
        <p:spPr>
          <a:xfrm>
            <a:off x="1112998" y="818166"/>
            <a:ext cx="3634980" cy="577514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SDO Device</a:t>
            </a:r>
          </a:p>
        </p:txBody>
      </p:sp>
      <p:sp>
        <p:nvSpPr>
          <p:cNvPr id="5" name="Rectangle 4">
            <a:extLst>
              <a:ext uri="{FF2B5EF4-FFF2-40B4-BE49-F238E27FC236}">
                <a16:creationId xmlns:a16="http://schemas.microsoft.com/office/drawing/2014/main" id="{B4F016E4-539D-4582-924F-1845A32617ED}"/>
              </a:ext>
            </a:extLst>
          </p:cNvPr>
          <p:cNvSpPr/>
          <p:nvPr/>
        </p:nvSpPr>
        <p:spPr>
          <a:xfrm>
            <a:off x="315867" y="3627120"/>
            <a:ext cx="797131" cy="2966185"/>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dirty="0">
                <a:solidFill>
                  <a:schemeClr val="tx1"/>
                </a:solidFill>
              </a:rPr>
              <a:t>Manager Agent</a:t>
            </a:r>
          </a:p>
        </p:txBody>
      </p:sp>
      <p:sp>
        <p:nvSpPr>
          <p:cNvPr id="6" name="Rectangle 5">
            <a:extLst>
              <a:ext uri="{FF2B5EF4-FFF2-40B4-BE49-F238E27FC236}">
                <a16:creationId xmlns:a16="http://schemas.microsoft.com/office/drawing/2014/main" id="{90D09509-B39B-4136-ADEF-8E17B8C5CC8D}"/>
              </a:ext>
            </a:extLst>
          </p:cNvPr>
          <p:cNvSpPr/>
          <p:nvPr/>
        </p:nvSpPr>
        <p:spPr>
          <a:xfrm>
            <a:off x="10579261" y="818165"/>
            <a:ext cx="797131" cy="5775140"/>
          </a:xfrm>
          <a:prstGeom prst="rect">
            <a:avLst/>
          </a:prstGeom>
          <a:solidFill>
            <a:schemeClr val="accent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b"/>
          <a:lstStyle/>
          <a:p>
            <a:pPr algn="ctr"/>
            <a:r>
              <a:rPr lang="en-US" dirty="0">
                <a:solidFill>
                  <a:schemeClr val="tx1"/>
                </a:solidFill>
              </a:rPr>
              <a:t>Manager Service</a:t>
            </a:r>
          </a:p>
        </p:txBody>
      </p:sp>
      <p:sp>
        <p:nvSpPr>
          <p:cNvPr id="7" name="Rectangle 6">
            <a:extLst>
              <a:ext uri="{FF2B5EF4-FFF2-40B4-BE49-F238E27FC236}">
                <a16:creationId xmlns:a16="http://schemas.microsoft.com/office/drawing/2014/main" id="{F9E60C51-0402-4A5D-99B6-8D2AD3389649}"/>
              </a:ext>
            </a:extLst>
          </p:cNvPr>
          <p:cNvSpPr/>
          <p:nvPr/>
        </p:nvSpPr>
        <p:spPr>
          <a:xfrm>
            <a:off x="2177716" y="2478524"/>
            <a:ext cx="2322095" cy="2491988"/>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TO2 Protocol Implementation</a:t>
            </a:r>
          </a:p>
        </p:txBody>
      </p:sp>
      <p:sp>
        <p:nvSpPr>
          <p:cNvPr id="8" name="Rectangle 7">
            <a:extLst>
              <a:ext uri="{FF2B5EF4-FFF2-40B4-BE49-F238E27FC236}">
                <a16:creationId xmlns:a16="http://schemas.microsoft.com/office/drawing/2014/main" id="{5DD62CC6-0D59-46B9-8C6E-B1ADB55E5FE8}"/>
              </a:ext>
            </a:extLst>
          </p:cNvPr>
          <p:cNvSpPr/>
          <p:nvPr/>
        </p:nvSpPr>
        <p:spPr>
          <a:xfrm>
            <a:off x="7291137" y="2478524"/>
            <a:ext cx="2322095" cy="2604683"/>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TO2 Protocol Implementation</a:t>
            </a:r>
          </a:p>
        </p:txBody>
      </p:sp>
      <p:sp>
        <p:nvSpPr>
          <p:cNvPr id="9" name="Rectangle 8">
            <a:extLst>
              <a:ext uri="{FF2B5EF4-FFF2-40B4-BE49-F238E27FC236}">
                <a16:creationId xmlns:a16="http://schemas.microsoft.com/office/drawing/2014/main" id="{971B70A9-5775-4D1B-8447-B15971CF87A6}"/>
              </a:ext>
            </a:extLst>
          </p:cNvPr>
          <p:cNvSpPr/>
          <p:nvPr/>
        </p:nvSpPr>
        <p:spPr>
          <a:xfrm>
            <a:off x="4498044" y="2779311"/>
            <a:ext cx="2793093" cy="15400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2060"/>
                </a:solidFill>
              </a:rPr>
              <a:t>TO2 Protocol</a:t>
            </a:r>
          </a:p>
        </p:txBody>
      </p:sp>
      <p:cxnSp>
        <p:nvCxnSpPr>
          <p:cNvPr id="10" name="Straight Arrow Connector 9">
            <a:extLst>
              <a:ext uri="{FF2B5EF4-FFF2-40B4-BE49-F238E27FC236}">
                <a16:creationId xmlns:a16="http://schemas.microsoft.com/office/drawing/2014/main" id="{F61099E3-223D-4578-A10E-7F90E41DBDDA}"/>
              </a:ext>
            </a:extLst>
          </p:cNvPr>
          <p:cNvCxnSpPr/>
          <p:nvPr/>
        </p:nvCxnSpPr>
        <p:spPr>
          <a:xfrm flipH="1">
            <a:off x="4516354" y="3395061"/>
            <a:ext cx="2824412" cy="0"/>
          </a:xfrm>
          <a:prstGeom prst="straightConnector1">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DBD2230-A3E7-4702-865C-8C81CA61FF31}"/>
              </a:ext>
            </a:extLst>
          </p:cNvPr>
          <p:cNvCxnSpPr/>
          <p:nvPr/>
        </p:nvCxnSpPr>
        <p:spPr>
          <a:xfrm flipH="1">
            <a:off x="4516355" y="4111074"/>
            <a:ext cx="2807868" cy="0"/>
          </a:xfrm>
          <a:prstGeom prst="straightConnector1">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1434C1-D944-4FF0-BCF5-97430216968A}"/>
              </a:ext>
            </a:extLst>
          </p:cNvPr>
          <p:cNvCxnSpPr/>
          <p:nvPr/>
        </p:nvCxnSpPr>
        <p:spPr>
          <a:xfrm flipH="1">
            <a:off x="4516356" y="3740769"/>
            <a:ext cx="2692489" cy="0"/>
          </a:xfrm>
          <a:prstGeom prst="straightConnector1">
            <a:avLst/>
          </a:prstGeom>
          <a:ln w="28575">
            <a:solidFill>
              <a:srgbClr val="00206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F9BA19E-DF3A-453A-A782-4B549BB31BC2}"/>
              </a:ext>
            </a:extLst>
          </p:cNvPr>
          <p:cNvSpPr txBox="1"/>
          <p:nvPr/>
        </p:nvSpPr>
        <p:spPr>
          <a:xfrm>
            <a:off x="5178835" y="3128710"/>
            <a:ext cx="1466363" cy="307777"/>
          </a:xfrm>
          <a:prstGeom prst="rect">
            <a:avLst/>
          </a:prstGeom>
          <a:noFill/>
        </p:spPr>
        <p:txBody>
          <a:bodyPr wrap="none" rtlCol="0">
            <a:spAutoFit/>
          </a:bodyPr>
          <a:lstStyle/>
          <a:p>
            <a:pPr algn="ctr"/>
            <a:r>
              <a:rPr lang="en-US" sz="1400" dirty="0"/>
              <a:t>1. Pre-</a:t>
            </a:r>
            <a:r>
              <a:rPr lang="en-US" sz="1400" dirty="0" err="1"/>
              <a:t>ServiceInfo</a:t>
            </a:r>
            <a:endParaRPr lang="en-US" sz="1400" dirty="0"/>
          </a:p>
        </p:txBody>
      </p:sp>
      <p:sp>
        <p:nvSpPr>
          <p:cNvPr id="14" name="TextBox 13">
            <a:extLst>
              <a:ext uri="{FF2B5EF4-FFF2-40B4-BE49-F238E27FC236}">
                <a16:creationId xmlns:a16="http://schemas.microsoft.com/office/drawing/2014/main" id="{5B03A47C-0655-4895-AD48-83DD7AE55F3A}"/>
              </a:ext>
            </a:extLst>
          </p:cNvPr>
          <p:cNvSpPr txBox="1"/>
          <p:nvPr/>
        </p:nvSpPr>
        <p:spPr>
          <a:xfrm>
            <a:off x="5063483" y="3499014"/>
            <a:ext cx="1697068" cy="307777"/>
          </a:xfrm>
          <a:prstGeom prst="rect">
            <a:avLst/>
          </a:prstGeom>
          <a:noFill/>
        </p:spPr>
        <p:txBody>
          <a:bodyPr wrap="none" rtlCol="0">
            <a:spAutoFit/>
          </a:bodyPr>
          <a:lstStyle/>
          <a:p>
            <a:pPr algn="ctr"/>
            <a:r>
              <a:rPr lang="en-US" sz="1400" dirty="0"/>
              <a:t>2. Device </a:t>
            </a:r>
            <a:r>
              <a:rPr lang="en-US" sz="1400" dirty="0" err="1"/>
              <a:t>ServiceInfo</a:t>
            </a:r>
            <a:endParaRPr lang="en-US" sz="1400" dirty="0"/>
          </a:p>
        </p:txBody>
      </p:sp>
      <p:sp>
        <p:nvSpPr>
          <p:cNvPr id="15" name="TextBox 14">
            <a:extLst>
              <a:ext uri="{FF2B5EF4-FFF2-40B4-BE49-F238E27FC236}">
                <a16:creationId xmlns:a16="http://schemas.microsoft.com/office/drawing/2014/main" id="{BF5FEB78-01BB-4080-9B6A-2B718A620184}"/>
              </a:ext>
            </a:extLst>
          </p:cNvPr>
          <p:cNvSpPr txBox="1"/>
          <p:nvPr/>
        </p:nvSpPr>
        <p:spPr>
          <a:xfrm>
            <a:off x="5060631" y="3861985"/>
            <a:ext cx="1702775" cy="307777"/>
          </a:xfrm>
          <a:prstGeom prst="rect">
            <a:avLst/>
          </a:prstGeom>
          <a:noFill/>
        </p:spPr>
        <p:txBody>
          <a:bodyPr wrap="none" rtlCol="0">
            <a:spAutoFit/>
          </a:bodyPr>
          <a:lstStyle/>
          <a:p>
            <a:pPr algn="ctr"/>
            <a:r>
              <a:rPr lang="en-US" sz="1400" dirty="0"/>
              <a:t>3. Owner </a:t>
            </a:r>
            <a:r>
              <a:rPr lang="en-US" sz="1400" dirty="0" err="1"/>
              <a:t>ServiceInfo</a:t>
            </a:r>
            <a:endParaRPr lang="en-US" sz="1400" dirty="0"/>
          </a:p>
        </p:txBody>
      </p:sp>
      <p:sp>
        <p:nvSpPr>
          <p:cNvPr id="16" name="TextBox 15">
            <a:extLst>
              <a:ext uri="{FF2B5EF4-FFF2-40B4-BE49-F238E27FC236}">
                <a16:creationId xmlns:a16="http://schemas.microsoft.com/office/drawing/2014/main" id="{41FB9C69-AD54-4683-96F9-EB702B3F8AFC}"/>
              </a:ext>
            </a:extLst>
          </p:cNvPr>
          <p:cNvSpPr txBox="1"/>
          <p:nvPr/>
        </p:nvSpPr>
        <p:spPr>
          <a:xfrm rot="5400000">
            <a:off x="944266" y="3140599"/>
            <a:ext cx="1109214" cy="830997"/>
          </a:xfrm>
          <a:prstGeom prst="rect">
            <a:avLst/>
          </a:prstGeom>
          <a:noFill/>
        </p:spPr>
        <p:txBody>
          <a:bodyPr wrap="none" rtlCol="0">
            <a:spAutoFit/>
          </a:bodyPr>
          <a:lstStyle/>
          <a:p>
            <a:pPr algn="ctr"/>
            <a:r>
              <a:rPr lang="en-US" sz="1600" dirty="0" err="1"/>
              <a:t>ServiceInfo</a:t>
            </a:r>
            <a:endParaRPr lang="en-US" sz="1600" dirty="0"/>
          </a:p>
          <a:p>
            <a:pPr algn="ctr"/>
            <a:r>
              <a:rPr lang="en-US" sz="1600" dirty="0"/>
              <a:t>Modules</a:t>
            </a:r>
          </a:p>
          <a:p>
            <a:pPr algn="ctr"/>
            <a:r>
              <a:rPr lang="en-US" sz="1600" dirty="0"/>
              <a:t>. . .</a:t>
            </a:r>
          </a:p>
        </p:txBody>
      </p:sp>
      <p:sp>
        <p:nvSpPr>
          <p:cNvPr id="17" name="Rounded Rectangle 22">
            <a:extLst>
              <a:ext uri="{FF2B5EF4-FFF2-40B4-BE49-F238E27FC236}">
                <a16:creationId xmlns:a16="http://schemas.microsoft.com/office/drawing/2014/main" id="{010F5A84-1CD2-4FE6-8029-635FB2A8460B}"/>
              </a:ext>
            </a:extLst>
          </p:cNvPr>
          <p:cNvSpPr/>
          <p:nvPr/>
        </p:nvSpPr>
        <p:spPr>
          <a:xfrm>
            <a:off x="771863" y="2009749"/>
            <a:ext cx="1041721" cy="684887"/>
          </a:xfrm>
          <a:prstGeom prst="roundRect">
            <a:avLst/>
          </a:prstGeom>
          <a:solidFill>
            <a:schemeClr val="accent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mod1</a:t>
            </a:r>
          </a:p>
          <a:p>
            <a:r>
              <a:rPr lang="en-US" dirty="0">
                <a:solidFill>
                  <a:schemeClr val="tx1"/>
                </a:solidFill>
              </a:rPr>
              <a:t>(device)</a:t>
            </a:r>
          </a:p>
        </p:txBody>
      </p:sp>
      <p:sp>
        <p:nvSpPr>
          <p:cNvPr id="18" name="Rounded Rectangle 26">
            <a:extLst>
              <a:ext uri="{FF2B5EF4-FFF2-40B4-BE49-F238E27FC236}">
                <a16:creationId xmlns:a16="http://schemas.microsoft.com/office/drawing/2014/main" id="{F1D6D684-3B7C-47DD-9F3E-E8BD2DC9F4B3}"/>
              </a:ext>
            </a:extLst>
          </p:cNvPr>
          <p:cNvSpPr/>
          <p:nvPr/>
        </p:nvSpPr>
        <p:spPr>
          <a:xfrm>
            <a:off x="771863" y="4422254"/>
            <a:ext cx="1041721" cy="684887"/>
          </a:xfrm>
          <a:prstGeom prst="roundRect">
            <a:avLst/>
          </a:prstGeom>
          <a:solidFill>
            <a:schemeClr val="accent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modN</a:t>
            </a:r>
            <a:endParaRPr lang="en-US" dirty="0">
              <a:solidFill>
                <a:schemeClr val="tx1"/>
              </a:solidFill>
            </a:endParaRPr>
          </a:p>
          <a:p>
            <a:r>
              <a:rPr lang="en-US" dirty="0">
                <a:solidFill>
                  <a:schemeClr val="tx1"/>
                </a:solidFill>
              </a:rPr>
              <a:t>(device)</a:t>
            </a:r>
          </a:p>
        </p:txBody>
      </p:sp>
      <p:sp>
        <p:nvSpPr>
          <p:cNvPr id="19" name="Rounded Rectangle 29">
            <a:extLst>
              <a:ext uri="{FF2B5EF4-FFF2-40B4-BE49-F238E27FC236}">
                <a16:creationId xmlns:a16="http://schemas.microsoft.com/office/drawing/2014/main" id="{CD61BCAA-EF61-47EE-836D-CAEBCD62E804}"/>
              </a:ext>
            </a:extLst>
          </p:cNvPr>
          <p:cNvSpPr/>
          <p:nvPr/>
        </p:nvSpPr>
        <p:spPr>
          <a:xfrm>
            <a:off x="9916534" y="2009749"/>
            <a:ext cx="1041721" cy="684887"/>
          </a:xfrm>
          <a:prstGeom prst="roundRect">
            <a:avLst/>
          </a:prstGeom>
          <a:solidFill>
            <a:schemeClr val="accent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mod1</a:t>
            </a:r>
          </a:p>
          <a:p>
            <a:r>
              <a:rPr lang="en-US" dirty="0">
                <a:solidFill>
                  <a:schemeClr val="tx1"/>
                </a:solidFill>
              </a:rPr>
              <a:t>(owner)</a:t>
            </a:r>
          </a:p>
        </p:txBody>
      </p:sp>
      <p:sp>
        <p:nvSpPr>
          <p:cNvPr id="20" name="Rounded Rectangle 30">
            <a:extLst>
              <a:ext uri="{FF2B5EF4-FFF2-40B4-BE49-F238E27FC236}">
                <a16:creationId xmlns:a16="http://schemas.microsoft.com/office/drawing/2014/main" id="{B3D59228-093A-4E3D-BFFF-0143F31C8394}"/>
              </a:ext>
            </a:extLst>
          </p:cNvPr>
          <p:cNvSpPr/>
          <p:nvPr/>
        </p:nvSpPr>
        <p:spPr>
          <a:xfrm>
            <a:off x="9916534" y="4422254"/>
            <a:ext cx="1041721" cy="684887"/>
          </a:xfrm>
          <a:prstGeom prst="roundRect">
            <a:avLst/>
          </a:prstGeom>
          <a:solidFill>
            <a:schemeClr val="accent2">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tx1"/>
                </a:solidFill>
              </a:rPr>
              <a:t>modN</a:t>
            </a:r>
            <a:endParaRPr lang="en-US" dirty="0">
              <a:solidFill>
                <a:schemeClr val="tx1"/>
              </a:solidFill>
            </a:endParaRPr>
          </a:p>
          <a:p>
            <a:r>
              <a:rPr lang="en-US" dirty="0">
                <a:solidFill>
                  <a:schemeClr val="tx1"/>
                </a:solidFill>
              </a:rPr>
              <a:t>(owner)</a:t>
            </a:r>
          </a:p>
        </p:txBody>
      </p:sp>
      <p:sp>
        <p:nvSpPr>
          <p:cNvPr id="21" name="Flowchart: Summing Junction 20">
            <a:extLst>
              <a:ext uri="{FF2B5EF4-FFF2-40B4-BE49-F238E27FC236}">
                <a16:creationId xmlns:a16="http://schemas.microsoft.com/office/drawing/2014/main" id="{E89C7C58-D748-4DE9-BBE2-A2B65C11835A}"/>
              </a:ext>
            </a:extLst>
          </p:cNvPr>
          <p:cNvSpPr/>
          <p:nvPr/>
        </p:nvSpPr>
        <p:spPr>
          <a:xfrm>
            <a:off x="3430508" y="3154837"/>
            <a:ext cx="1190647" cy="1190647"/>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Summing Junction 21">
            <a:extLst>
              <a:ext uri="{FF2B5EF4-FFF2-40B4-BE49-F238E27FC236}">
                <a16:creationId xmlns:a16="http://schemas.microsoft.com/office/drawing/2014/main" id="{C66431FD-F103-4393-9294-4B379D53CFD7}"/>
              </a:ext>
            </a:extLst>
          </p:cNvPr>
          <p:cNvSpPr/>
          <p:nvPr/>
        </p:nvSpPr>
        <p:spPr>
          <a:xfrm>
            <a:off x="7208845" y="3145445"/>
            <a:ext cx="1190647" cy="1190647"/>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AF6ACF41-ED9C-4EC4-9C2D-1842D3692A8D}"/>
              </a:ext>
            </a:extLst>
          </p:cNvPr>
          <p:cNvCxnSpPr>
            <a:endCxn id="17" idx="3"/>
          </p:cNvCxnSpPr>
          <p:nvPr/>
        </p:nvCxnSpPr>
        <p:spPr>
          <a:xfrm flipH="1" flipV="1">
            <a:off x="1813584" y="2352193"/>
            <a:ext cx="1621509" cy="1084294"/>
          </a:xfrm>
          <a:prstGeom prst="straightConnector1">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C8AEFC-CBB2-4E4E-B8B1-A351C94066FA}"/>
              </a:ext>
            </a:extLst>
          </p:cNvPr>
          <p:cNvCxnSpPr>
            <a:endCxn id="18" idx="3"/>
          </p:cNvCxnSpPr>
          <p:nvPr/>
        </p:nvCxnSpPr>
        <p:spPr>
          <a:xfrm flipH="1">
            <a:off x="1813584" y="3978386"/>
            <a:ext cx="1585592" cy="786312"/>
          </a:xfrm>
          <a:prstGeom prst="straightConnector1">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46">
            <a:extLst>
              <a:ext uri="{FF2B5EF4-FFF2-40B4-BE49-F238E27FC236}">
                <a16:creationId xmlns:a16="http://schemas.microsoft.com/office/drawing/2014/main" id="{1E98E611-8CC7-422A-842A-17B7992272A0}"/>
              </a:ext>
            </a:extLst>
          </p:cNvPr>
          <p:cNvSpPr/>
          <p:nvPr/>
        </p:nvSpPr>
        <p:spPr>
          <a:xfrm>
            <a:off x="3230881" y="1670136"/>
            <a:ext cx="1170242" cy="68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Built-in modules</a:t>
            </a:r>
          </a:p>
        </p:txBody>
      </p:sp>
      <p:sp>
        <p:nvSpPr>
          <p:cNvPr id="26" name="Rounded Rectangle 47">
            <a:extLst>
              <a:ext uri="{FF2B5EF4-FFF2-40B4-BE49-F238E27FC236}">
                <a16:creationId xmlns:a16="http://schemas.microsoft.com/office/drawing/2014/main" id="{2E893ADE-FA0D-45F8-8B76-DD3D5588CD7F}"/>
              </a:ext>
            </a:extLst>
          </p:cNvPr>
          <p:cNvSpPr/>
          <p:nvPr/>
        </p:nvSpPr>
        <p:spPr>
          <a:xfrm>
            <a:off x="7387467" y="1667305"/>
            <a:ext cx="1170242" cy="68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2060"/>
                </a:solidFill>
              </a:rPr>
              <a:t>Built-in modules</a:t>
            </a:r>
          </a:p>
        </p:txBody>
      </p:sp>
      <p:cxnSp>
        <p:nvCxnSpPr>
          <p:cNvPr id="27" name="Straight Arrow Connector 26">
            <a:extLst>
              <a:ext uri="{FF2B5EF4-FFF2-40B4-BE49-F238E27FC236}">
                <a16:creationId xmlns:a16="http://schemas.microsoft.com/office/drawing/2014/main" id="{79F496FF-9839-4BF2-9AA0-8FC833194F72}"/>
              </a:ext>
            </a:extLst>
          </p:cNvPr>
          <p:cNvCxnSpPr>
            <a:endCxn id="25" idx="2"/>
          </p:cNvCxnSpPr>
          <p:nvPr/>
        </p:nvCxnSpPr>
        <p:spPr>
          <a:xfrm flipH="1" flipV="1">
            <a:off x="3816002" y="2355023"/>
            <a:ext cx="131449" cy="763994"/>
          </a:xfrm>
          <a:prstGeom prst="straightConnector1">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330E5C-E547-41A7-B4DF-92D49C059A2C}"/>
              </a:ext>
            </a:extLst>
          </p:cNvPr>
          <p:cNvCxnSpPr>
            <a:stCxn id="22" idx="0"/>
            <a:endCxn id="26" idx="2"/>
          </p:cNvCxnSpPr>
          <p:nvPr/>
        </p:nvCxnSpPr>
        <p:spPr>
          <a:xfrm flipV="1">
            <a:off x="7804169" y="2352192"/>
            <a:ext cx="168419" cy="793253"/>
          </a:xfrm>
          <a:prstGeom prst="straightConnector1">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8BC6704-9231-45FB-AFCD-7D26D7FB45BE}"/>
              </a:ext>
            </a:extLst>
          </p:cNvPr>
          <p:cNvSpPr txBox="1"/>
          <p:nvPr/>
        </p:nvSpPr>
        <p:spPr>
          <a:xfrm>
            <a:off x="4747978" y="4399007"/>
            <a:ext cx="2325225" cy="1261884"/>
          </a:xfrm>
          <a:prstGeom prst="rect">
            <a:avLst/>
          </a:prstGeom>
          <a:noFill/>
        </p:spPr>
        <p:txBody>
          <a:bodyPr wrap="square" rtlCol="0">
            <a:spAutoFit/>
          </a:bodyPr>
          <a:lstStyle/>
          <a:p>
            <a:pPr algn="ctr"/>
            <a:r>
              <a:rPr lang="en-US" sz="1600" dirty="0"/>
              <a:t>2-3. Module variables are transmitted in Device- and Owner-</a:t>
            </a:r>
            <a:r>
              <a:rPr lang="en-US" sz="1600" dirty="0" err="1"/>
              <a:t>ServiceInfo</a:t>
            </a:r>
            <a:endParaRPr lang="en-US" sz="1600" dirty="0"/>
          </a:p>
          <a:p>
            <a:pPr algn="ctr"/>
            <a:r>
              <a:rPr lang="en-US" sz="1400" dirty="0"/>
              <a:t>(TO2.NextDeviceServiceInfo / TO2.NextOwnerServiceInfo)</a:t>
            </a:r>
          </a:p>
        </p:txBody>
      </p:sp>
      <p:sp>
        <p:nvSpPr>
          <p:cNvPr id="30" name="TextBox 29">
            <a:extLst>
              <a:ext uri="{FF2B5EF4-FFF2-40B4-BE49-F238E27FC236}">
                <a16:creationId xmlns:a16="http://schemas.microsoft.com/office/drawing/2014/main" id="{1DFFB24A-1D0D-4ABB-AFDC-46F30A7FDD60}"/>
              </a:ext>
            </a:extLst>
          </p:cNvPr>
          <p:cNvSpPr txBox="1"/>
          <p:nvPr/>
        </p:nvSpPr>
        <p:spPr>
          <a:xfrm>
            <a:off x="4757329" y="1230587"/>
            <a:ext cx="2297565" cy="1569660"/>
          </a:xfrm>
          <a:prstGeom prst="rect">
            <a:avLst/>
          </a:prstGeom>
          <a:noFill/>
        </p:spPr>
        <p:txBody>
          <a:bodyPr wrap="square" rtlCol="0">
            <a:spAutoFit/>
          </a:bodyPr>
          <a:lstStyle/>
          <a:p>
            <a:pPr algn="ctr"/>
            <a:r>
              <a:rPr lang="en-US" sz="1600" dirty="0"/>
              <a:t>1. Module selection starts with module names in Pre-</a:t>
            </a:r>
            <a:r>
              <a:rPr lang="en-US" sz="1600" dirty="0" err="1"/>
              <a:t>ServiceInfo</a:t>
            </a:r>
            <a:r>
              <a:rPr lang="en-US" sz="1600" dirty="0"/>
              <a:t> variable</a:t>
            </a:r>
          </a:p>
          <a:p>
            <a:pPr algn="ctr"/>
            <a:r>
              <a:rPr lang="en-US" sz="1600" dirty="0"/>
              <a:t>(TO2.GetNextDeviceServiceInfo.</a:t>
            </a:r>
            <a:r>
              <a:rPr lang="en-US" sz="1600" b="1" dirty="0"/>
              <a:t>psi</a:t>
            </a:r>
            <a:r>
              <a:rPr lang="en-US" sz="1600" dirty="0"/>
              <a:t>)</a:t>
            </a:r>
          </a:p>
        </p:txBody>
      </p:sp>
      <p:sp>
        <p:nvSpPr>
          <p:cNvPr id="31" name="TextBox 30">
            <a:extLst>
              <a:ext uri="{FF2B5EF4-FFF2-40B4-BE49-F238E27FC236}">
                <a16:creationId xmlns:a16="http://schemas.microsoft.com/office/drawing/2014/main" id="{6348A673-04E8-49B7-892C-41EA8FCD0A7D}"/>
              </a:ext>
            </a:extLst>
          </p:cNvPr>
          <p:cNvSpPr txBox="1"/>
          <p:nvPr/>
        </p:nvSpPr>
        <p:spPr>
          <a:xfrm>
            <a:off x="9833552" y="3047657"/>
            <a:ext cx="923330" cy="1016880"/>
          </a:xfrm>
          <a:prstGeom prst="rect">
            <a:avLst/>
          </a:prstGeom>
          <a:noFill/>
        </p:spPr>
        <p:txBody>
          <a:bodyPr vert="vert" wrap="none" rtlCol="0">
            <a:spAutoFit/>
          </a:bodyPr>
          <a:lstStyle/>
          <a:p>
            <a:pPr algn="ctr"/>
            <a:r>
              <a:rPr lang="en-US" sz="1600" dirty="0"/>
              <a:t>. . .</a:t>
            </a:r>
          </a:p>
          <a:p>
            <a:pPr algn="ctr"/>
            <a:r>
              <a:rPr lang="en-US" sz="1600" dirty="0" err="1"/>
              <a:t>ServiceInfo</a:t>
            </a:r>
            <a:endParaRPr lang="en-US" sz="1600" dirty="0"/>
          </a:p>
          <a:p>
            <a:pPr algn="ctr"/>
            <a:r>
              <a:rPr lang="en-US" sz="1600" dirty="0"/>
              <a:t>Modules</a:t>
            </a:r>
          </a:p>
        </p:txBody>
      </p:sp>
      <p:sp>
        <p:nvSpPr>
          <p:cNvPr id="32" name="TextBox 31">
            <a:extLst>
              <a:ext uri="{FF2B5EF4-FFF2-40B4-BE49-F238E27FC236}">
                <a16:creationId xmlns:a16="http://schemas.microsoft.com/office/drawing/2014/main" id="{D0911D68-7AB7-4BC6-9C1C-36B304653A87}"/>
              </a:ext>
            </a:extLst>
          </p:cNvPr>
          <p:cNvSpPr txBox="1"/>
          <p:nvPr/>
        </p:nvSpPr>
        <p:spPr>
          <a:xfrm>
            <a:off x="315867" y="106390"/>
            <a:ext cx="2879607" cy="646331"/>
          </a:xfrm>
          <a:prstGeom prst="rect">
            <a:avLst/>
          </a:prstGeom>
          <a:noFill/>
        </p:spPr>
        <p:txBody>
          <a:bodyPr wrap="square" rtlCol="0">
            <a:spAutoFit/>
          </a:bodyPr>
          <a:lstStyle/>
          <a:p>
            <a:r>
              <a:rPr lang="en-US" dirty="0" err="1"/>
              <a:t>ServiceInfo</a:t>
            </a:r>
            <a:r>
              <a:rPr lang="en-US" dirty="0"/>
              <a:t> modules connect to Manager Agent</a:t>
            </a:r>
          </a:p>
        </p:txBody>
      </p:sp>
      <p:sp>
        <p:nvSpPr>
          <p:cNvPr id="33" name="TextBox 32">
            <a:extLst>
              <a:ext uri="{FF2B5EF4-FFF2-40B4-BE49-F238E27FC236}">
                <a16:creationId xmlns:a16="http://schemas.microsoft.com/office/drawing/2014/main" id="{2C576D12-79B7-4C1B-910C-6AE1A702D1FD}"/>
              </a:ext>
            </a:extLst>
          </p:cNvPr>
          <p:cNvSpPr txBox="1"/>
          <p:nvPr/>
        </p:nvSpPr>
        <p:spPr>
          <a:xfrm>
            <a:off x="8496785" y="106390"/>
            <a:ext cx="2879607" cy="646331"/>
          </a:xfrm>
          <a:prstGeom prst="rect">
            <a:avLst/>
          </a:prstGeom>
          <a:noFill/>
        </p:spPr>
        <p:txBody>
          <a:bodyPr wrap="square" rtlCol="0">
            <a:spAutoFit/>
          </a:bodyPr>
          <a:lstStyle/>
          <a:p>
            <a:r>
              <a:rPr lang="en-US" dirty="0" err="1"/>
              <a:t>ServiceInfo</a:t>
            </a:r>
            <a:r>
              <a:rPr lang="en-US" dirty="0"/>
              <a:t> modules connect to Manager Service</a:t>
            </a:r>
          </a:p>
        </p:txBody>
      </p:sp>
      <p:sp>
        <p:nvSpPr>
          <p:cNvPr id="34" name="TextBox 33">
            <a:extLst>
              <a:ext uri="{FF2B5EF4-FFF2-40B4-BE49-F238E27FC236}">
                <a16:creationId xmlns:a16="http://schemas.microsoft.com/office/drawing/2014/main" id="{79E5C751-0188-4821-9892-C8C1F05C3D2E}"/>
              </a:ext>
            </a:extLst>
          </p:cNvPr>
          <p:cNvSpPr txBox="1"/>
          <p:nvPr/>
        </p:nvSpPr>
        <p:spPr>
          <a:xfrm>
            <a:off x="4542774" y="106390"/>
            <a:ext cx="2879607" cy="646331"/>
          </a:xfrm>
          <a:prstGeom prst="rect">
            <a:avLst/>
          </a:prstGeom>
          <a:noFill/>
        </p:spPr>
        <p:txBody>
          <a:bodyPr wrap="square" rtlCol="0">
            <a:spAutoFit/>
          </a:bodyPr>
          <a:lstStyle/>
          <a:p>
            <a:pPr algn="ctr"/>
            <a:r>
              <a:rPr lang="en-US" dirty="0"/>
              <a:t>TO2 Protocol transmits over </a:t>
            </a:r>
            <a:r>
              <a:rPr lang="en-US"/>
              <a:t>secure tunnel</a:t>
            </a:r>
            <a:endParaRPr lang="en-US" dirty="0"/>
          </a:p>
        </p:txBody>
      </p:sp>
      <p:cxnSp>
        <p:nvCxnSpPr>
          <p:cNvPr id="35" name="Straight Arrow Connector 34">
            <a:extLst>
              <a:ext uri="{FF2B5EF4-FFF2-40B4-BE49-F238E27FC236}">
                <a16:creationId xmlns:a16="http://schemas.microsoft.com/office/drawing/2014/main" id="{B4C8AD21-2D35-4353-B97D-1C62C212AEC0}"/>
              </a:ext>
            </a:extLst>
          </p:cNvPr>
          <p:cNvCxnSpPr/>
          <p:nvPr/>
        </p:nvCxnSpPr>
        <p:spPr>
          <a:xfrm flipH="1">
            <a:off x="8372631" y="2402359"/>
            <a:ext cx="1525593" cy="1096655"/>
          </a:xfrm>
          <a:prstGeom prst="straightConnector1">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0550B3-0DBD-4702-955F-BC3A07EC74AF}"/>
              </a:ext>
            </a:extLst>
          </p:cNvPr>
          <p:cNvCxnSpPr>
            <a:stCxn id="20" idx="1"/>
          </p:cNvCxnSpPr>
          <p:nvPr/>
        </p:nvCxnSpPr>
        <p:spPr>
          <a:xfrm flipH="1" flipV="1">
            <a:off x="8363281" y="4015873"/>
            <a:ext cx="1553253" cy="748825"/>
          </a:xfrm>
          <a:prstGeom prst="straightConnector1">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8714505-B917-41B6-A533-A1B94E19DDB2}"/>
              </a:ext>
            </a:extLst>
          </p:cNvPr>
          <p:cNvSpPr txBox="1"/>
          <p:nvPr/>
        </p:nvSpPr>
        <p:spPr>
          <a:xfrm rot="5400000">
            <a:off x="2303941" y="3483626"/>
            <a:ext cx="1268169" cy="338554"/>
          </a:xfrm>
          <a:prstGeom prst="rect">
            <a:avLst/>
          </a:prstGeom>
          <a:noFill/>
        </p:spPr>
        <p:txBody>
          <a:bodyPr wrap="none" rtlCol="0">
            <a:spAutoFit/>
          </a:bodyPr>
          <a:lstStyle/>
          <a:p>
            <a:pPr algn="ctr"/>
            <a:r>
              <a:rPr lang="en-US" sz="1600" dirty="0"/>
              <a:t>…messages…</a:t>
            </a:r>
          </a:p>
        </p:txBody>
      </p:sp>
      <p:sp>
        <p:nvSpPr>
          <p:cNvPr id="38" name="TextBox 37">
            <a:extLst>
              <a:ext uri="{FF2B5EF4-FFF2-40B4-BE49-F238E27FC236}">
                <a16:creationId xmlns:a16="http://schemas.microsoft.com/office/drawing/2014/main" id="{8A657CBF-BCD0-4A85-8B08-75E1AEC2EBD1}"/>
              </a:ext>
            </a:extLst>
          </p:cNvPr>
          <p:cNvSpPr txBox="1"/>
          <p:nvPr/>
        </p:nvSpPr>
        <p:spPr>
          <a:xfrm rot="5400000">
            <a:off x="8386912" y="3483627"/>
            <a:ext cx="1268169" cy="338554"/>
          </a:xfrm>
          <a:prstGeom prst="rect">
            <a:avLst/>
          </a:prstGeom>
          <a:noFill/>
        </p:spPr>
        <p:txBody>
          <a:bodyPr wrap="none" rtlCol="0">
            <a:spAutoFit/>
          </a:bodyPr>
          <a:lstStyle/>
          <a:p>
            <a:pPr algn="ctr"/>
            <a:r>
              <a:rPr lang="en-US" sz="1600" dirty="0"/>
              <a:t>…messages…</a:t>
            </a:r>
          </a:p>
        </p:txBody>
      </p:sp>
    </p:spTree>
    <p:extLst>
      <p:ext uri="{BB962C8B-B14F-4D97-AF65-F5344CB8AC3E}">
        <p14:creationId xmlns:p14="http://schemas.microsoft.com/office/powerpoint/2010/main" val="26873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09CE682-84FC-46BE-9101-0BF2968C6212}"/>
              </a:ext>
            </a:extLst>
          </p:cNvPr>
          <p:cNvCxnSpPr/>
          <p:nvPr/>
        </p:nvCxnSpPr>
        <p:spPr>
          <a:xfrm>
            <a:off x="2476500"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20A5C69-E73F-427E-B4C3-68C0B3269AD6}"/>
              </a:ext>
            </a:extLst>
          </p:cNvPr>
          <p:cNvCxnSpPr/>
          <p:nvPr/>
        </p:nvCxnSpPr>
        <p:spPr>
          <a:xfrm>
            <a:off x="6165850"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3B01D97-B23E-499A-84B5-AF4BCE9BB485}"/>
              </a:ext>
            </a:extLst>
          </p:cNvPr>
          <p:cNvCxnSpPr/>
          <p:nvPr/>
        </p:nvCxnSpPr>
        <p:spPr>
          <a:xfrm>
            <a:off x="9855200"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275C6CF-E071-4C4E-A827-F07743ADD523}"/>
              </a:ext>
            </a:extLst>
          </p:cNvPr>
          <p:cNvSpPr txBox="1"/>
          <p:nvPr/>
        </p:nvSpPr>
        <p:spPr>
          <a:xfrm>
            <a:off x="1843730" y="291068"/>
            <a:ext cx="1265538" cy="369332"/>
          </a:xfrm>
          <a:prstGeom prst="rect">
            <a:avLst/>
          </a:prstGeom>
          <a:noFill/>
        </p:spPr>
        <p:txBody>
          <a:bodyPr wrap="none" rtlCol="0">
            <a:spAutoFit/>
          </a:bodyPr>
          <a:lstStyle/>
          <a:p>
            <a:pPr algn="ctr"/>
            <a:r>
              <a:rPr lang="en-US" dirty="0"/>
              <a:t>SDO Device</a:t>
            </a:r>
          </a:p>
        </p:txBody>
      </p:sp>
      <p:sp>
        <p:nvSpPr>
          <p:cNvPr id="6" name="TextBox 5">
            <a:extLst>
              <a:ext uri="{FF2B5EF4-FFF2-40B4-BE49-F238E27FC236}">
                <a16:creationId xmlns:a16="http://schemas.microsoft.com/office/drawing/2014/main" id="{FD454D7A-C40D-4594-801A-9E81C00BF6BF}"/>
              </a:ext>
            </a:extLst>
          </p:cNvPr>
          <p:cNvSpPr txBox="1"/>
          <p:nvPr/>
        </p:nvSpPr>
        <p:spPr>
          <a:xfrm>
            <a:off x="5509807" y="291068"/>
            <a:ext cx="1312089" cy="369332"/>
          </a:xfrm>
          <a:prstGeom prst="rect">
            <a:avLst/>
          </a:prstGeom>
          <a:noFill/>
        </p:spPr>
        <p:txBody>
          <a:bodyPr wrap="none" rtlCol="0">
            <a:spAutoFit/>
          </a:bodyPr>
          <a:lstStyle/>
          <a:p>
            <a:pPr algn="ctr"/>
            <a:r>
              <a:rPr lang="en-US" dirty="0"/>
              <a:t>SDO Service</a:t>
            </a:r>
          </a:p>
        </p:txBody>
      </p:sp>
      <p:sp>
        <p:nvSpPr>
          <p:cNvPr id="7" name="TextBox 6">
            <a:extLst>
              <a:ext uri="{FF2B5EF4-FFF2-40B4-BE49-F238E27FC236}">
                <a16:creationId xmlns:a16="http://schemas.microsoft.com/office/drawing/2014/main" id="{C9E197B0-539A-43A7-BD4E-5FF3C452CB71}"/>
              </a:ext>
            </a:extLst>
          </p:cNvPr>
          <p:cNvSpPr txBox="1"/>
          <p:nvPr/>
        </p:nvSpPr>
        <p:spPr>
          <a:xfrm>
            <a:off x="9218647" y="291068"/>
            <a:ext cx="1273105" cy="369332"/>
          </a:xfrm>
          <a:prstGeom prst="rect">
            <a:avLst/>
          </a:prstGeom>
          <a:noFill/>
        </p:spPr>
        <p:txBody>
          <a:bodyPr wrap="none" rtlCol="0">
            <a:spAutoFit/>
          </a:bodyPr>
          <a:lstStyle/>
          <a:p>
            <a:pPr algn="ctr"/>
            <a:r>
              <a:rPr lang="en-US" dirty="0"/>
              <a:t>SDO Owner</a:t>
            </a:r>
          </a:p>
        </p:txBody>
      </p:sp>
      <p:cxnSp>
        <p:nvCxnSpPr>
          <p:cNvPr id="8" name="Straight Arrow Connector 7">
            <a:extLst>
              <a:ext uri="{FF2B5EF4-FFF2-40B4-BE49-F238E27FC236}">
                <a16:creationId xmlns:a16="http://schemas.microsoft.com/office/drawing/2014/main" id="{785D916D-6A15-4A71-81AE-7BF43DE0E9C7}"/>
              </a:ext>
            </a:extLst>
          </p:cNvPr>
          <p:cNvCxnSpPr/>
          <p:nvPr/>
        </p:nvCxnSpPr>
        <p:spPr>
          <a:xfrm flipH="1">
            <a:off x="6176543" y="2198798"/>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11">
            <a:extLst>
              <a:ext uri="{FF2B5EF4-FFF2-40B4-BE49-F238E27FC236}">
                <a16:creationId xmlns:a16="http://schemas.microsoft.com/office/drawing/2014/main" id="{019124B1-7D67-4045-BF62-1331FB937B16}"/>
              </a:ext>
            </a:extLst>
          </p:cNvPr>
          <p:cNvSpPr/>
          <p:nvPr/>
        </p:nvSpPr>
        <p:spPr>
          <a:xfrm>
            <a:off x="6577461" y="1658957"/>
            <a:ext cx="2991395" cy="115797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Transfer Ownership Protocol Zero (TO0)</a:t>
            </a:r>
          </a:p>
          <a:p>
            <a:r>
              <a:rPr lang="en-US" sz="1600" dirty="0">
                <a:solidFill>
                  <a:schemeClr val="tx2">
                    <a:lumMod val="75000"/>
                  </a:schemeClr>
                </a:solidFill>
              </a:rPr>
              <a:t>Registers </a:t>
            </a:r>
            <a:r>
              <a:rPr lang="en-US" sz="1600" dirty="0" err="1">
                <a:solidFill>
                  <a:schemeClr val="tx2">
                    <a:lumMod val="75000"/>
                  </a:schemeClr>
                </a:solidFill>
              </a:rPr>
              <a:t>Guid</a:t>
            </a:r>
            <a:r>
              <a:rPr lang="en-US" sz="1600" dirty="0" err="1">
                <a:solidFill>
                  <a:schemeClr val="tx2">
                    <a:lumMod val="75000"/>
                  </a:schemeClr>
                </a:solidFill>
                <a:sym typeface="Wingdings" panose="05000000000000000000" pitchFamily="2" charset="2"/>
              </a:rPr>
              <a:t></a:t>
            </a:r>
            <a:r>
              <a:rPr lang="en-US" sz="1600" dirty="0" err="1">
                <a:solidFill>
                  <a:schemeClr val="tx2">
                    <a:lumMod val="75000"/>
                  </a:schemeClr>
                </a:solidFill>
              </a:rPr>
              <a:t>Owner</a:t>
            </a:r>
            <a:r>
              <a:rPr lang="en-US" sz="1600" dirty="0">
                <a:solidFill>
                  <a:schemeClr val="tx2">
                    <a:lumMod val="75000"/>
                  </a:schemeClr>
                </a:solidFill>
              </a:rPr>
              <a:t> address information with SDO Service</a:t>
            </a:r>
          </a:p>
        </p:txBody>
      </p:sp>
      <p:cxnSp>
        <p:nvCxnSpPr>
          <p:cNvPr id="10" name="Straight Arrow Connector 9">
            <a:extLst>
              <a:ext uri="{FF2B5EF4-FFF2-40B4-BE49-F238E27FC236}">
                <a16:creationId xmlns:a16="http://schemas.microsoft.com/office/drawing/2014/main" id="{FCBFE83C-7443-4E12-A395-3449875F6240}"/>
              </a:ext>
            </a:extLst>
          </p:cNvPr>
          <p:cNvCxnSpPr>
            <a:cxnSpLocks/>
          </p:cNvCxnSpPr>
          <p:nvPr/>
        </p:nvCxnSpPr>
        <p:spPr>
          <a:xfrm>
            <a:off x="2487193" y="2946310"/>
            <a:ext cx="36893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B5E6E9-C7D6-4219-8CC0-476EEB3D6275}"/>
              </a:ext>
            </a:extLst>
          </p:cNvPr>
          <p:cNvCxnSpPr/>
          <p:nvPr/>
        </p:nvCxnSpPr>
        <p:spPr>
          <a:xfrm>
            <a:off x="2476500" y="5102854"/>
            <a:ext cx="73786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5">
            <a:extLst>
              <a:ext uri="{FF2B5EF4-FFF2-40B4-BE49-F238E27FC236}">
                <a16:creationId xmlns:a16="http://schemas.microsoft.com/office/drawing/2014/main" id="{EF8CD633-814F-41B3-807A-774018B7A17D}"/>
              </a:ext>
            </a:extLst>
          </p:cNvPr>
          <p:cNvSpPr/>
          <p:nvPr/>
        </p:nvSpPr>
        <p:spPr>
          <a:xfrm>
            <a:off x="2888111" y="3844592"/>
            <a:ext cx="6680735" cy="25694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Transfer Ownership Protocol 2 (TO1)</a:t>
            </a:r>
          </a:p>
          <a:p>
            <a:r>
              <a:rPr lang="en-US" sz="1600" dirty="0">
                <a:solidFill>
                  <a:schemeClr val="tx2">
                    <a:lumMod val="75000"/>
                  </a:schemeClr>
                </a:solidFill>
              </a:rPr>
              <a:t>Device connects to purported Owner</a:t>
            </a:r>
          </a:p>
          <a:p>
            <a:pPr marL="171450" indent="-171450">
              <a:buFont typeface="Arial" panose="020B0604020202020204" pitchFamily="34" charset="0"/>
              <a:buChar char="•"/>
            </a:pPr>
            <a:r>
              <a:rPr lang="en-US" sz="1600" dirty="0">
                <a:solidFill>
                  <a:schemeClr val="tx2">
                    <a:lumMod val="75000"/>
                  </a:schemeClr>
                </a:solidFill>
              </a:rPr>
              <a:t>Device &amp; Owner establish mutual trust, using Device </a:t>
            </a:r>
            <a:r>
              <a:rPr lang="en-US" sz="1600" dirty="0" err="1">
                <a:solidFill>
                  <a:schemeClr val="tx2">
                    <a:lumMod val="75000"/>
                  </a:schemeClr>
                </a:solidFill>
              </a:rPr>
              <a:t>HWRoT</a:t>
            </a:r>
            <a:r>
              <a:rPr lang="en-US" sz="1600" dirty="0">
                <a:solidFill>
                  <a:schemeClr val="tx2">
                    <a:lumMod val="75000"/>
                  </a:schemeClr>
                </a:solidFill>
              </a:rPr>
              <a:t> &amp; Ownership Voucher</a:t>
            </a:r>
          </a:p>
          <a:p>
            <a:pPr marL="171450" indent="-171450">
              <a:buFont typeface="Arial" panose="020B0604020202020204" pitchFamily="34" charset="0"/>
              <a:buChar char="•"/>
            </a:pPr>
            <a:r>
              <a:rPr lang="en-US" sz="1600" dirty="0">
                <a:solidFill>
                  <a:schemeClr val="tx2">
                    <a:lumMod val="75000"/>
                  </a:schemeClr>
                </a:solidFill>
              </a:rPr>
              <a:t>Mutual trust used to support key exchange, set up encrypted channel</a:t>
            </a:r>
          </a:p>
          <a:p>
            <a:pPr marL="171450" indent="-171450">
              <a:buFont typeface="Arial" panose="020B0604020202020204" pitchFamily="34" charset="0"/>
              <a:buChar char="•"/>
            </a:pPr>
            <a:r>
              <a:rPr lang="en-US" sz="1600" dirty="0">
                <a:solidFill>
                  <a:schemeClr val="tx2">
                    <a:lumMod val="75000"/>
                  </a:schemeClr>
                </a:solidFill>
              </a:rPr>
              <a:t>Device &amp; Owner exchange key-value pairs to provision secrets, data, commands</a:t>
            </a:r>
          </a:p>
          <a:p>
            <a:pPr marL="628650" lvl="1" indent="-171450">
              <a:buFont typeface="Arial" panose="020B0604020202020204" pitchFamily="34" charset="0"/>
              <a:buChar char="•"/>
            </a:pPr>
            <a:r>
              <a:rPr lang="en-US" sz="1600" dirty="0">
                <a:solidFill>
                  <a:schemeClr val="tx2">
                    <a:lumMod val="75000"/>
                  </a:schemeClr>
                </a:solidFill>
              </a:rPr>
              <a:t>These are chosen by application-level software an relayed by SDO</a:t>
            </a:r>
          </a:p>
          <a:p>
            <a:pPr marL="171450" indent="-171450">
              <a:buFont typeface="Arial" panose="020B0604020202020204" pitchFamily="34" charset="0"/>
              <a:buChar char="•"/>
            </a:pPr>
            <a:r>
              <a:rPr lang="en-US" sz="1600" dirty="0">
                <a:solidFill>
                  <a:schemeClr val="tx2">
                    <a:lumMod val="75000"/>
                  </a:schemeClr>
                </a:solidFill>
              </a:rPr>
              <a:t>Owner replaces all SDO credentials, Device builds HMAC to allow Owner to create replacement Ownership Voucher to be used for resale</a:t>
            </a:r>
          </a:p>
        </p:txBody>
      </p:sp>
      <p:sp>
        <p:nvSpPr>
          <p:cNvPr id="13" name="Rounded Rectangle 18">
            <a:extLst>
              <a:ext uri="{FF2B5EF4-FFF2-40B4-BE49-F238E27FC236}">
                <a16:creationId xmlns:a16="http://schemas.microsoft.com/office/drawing/2014/main" id="{83FC5794-78DA-4896-8159-796DFBDD21EE}"/>
              </a:ext>
            </a:extLst>
          </p:cNvPr>
          <p:cNvSpPr/>
          <p:nvPr/>
        </p:nvSpPr>
        <p:spPr>
          <a:xfrm>
            <a:off x="2888111" y="2278201"/>
            <a:ext cx="2991395" cy="13016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Transfer Ownership Protocol 1 (TO1)</a:t>
            </a:r>
          </a:p>
          <a:p>
            <a:r>
              <a:rPr lang="en-US" sz="1600" dirty="0">
                <a:solidFill>
                  <a:schemeClr val="tx2">
                    <a:lumMod val="75000"/>
                  </a:schemeClr>
                </a:solidFill>
              </a:rPr>
              <a:t>Device sends GUID and receives addressing information for purported Owner</a:t>
            </a:r>
          </a:p>
        </p:txBody>
      </p:sp>
      <p:cxnSp>
        <p:nvCxnSpPr>
          <p:cNvPr id="14" name="Straight Arrow Connector 13">
            <a:extLst>
              <a:ext uri="{FF2B5EF4-FFF2-40B4-BE49-F238E27FC236}">
                <a16:creationId xmlns:a16="http://schemas.microsoft.com/office/drawing/2014/main" id="{456F562B-0E07-486E-9ACF-1889CC37111F}"/>
              </a:ext>
            </a:extLst>
          </p:cNvPr>
          <p:cNvCxnSpPr>
            <a:cxnSpLocks/>
            <a:stCxn id="15" idx="1"/>
          </p:cNvCxnSpPr>
          <p:nvPr/>
        </p:nvCxnSpPr>
        <p:spPr>
          <a:xfrm flipH="1" flipV="1">
            <a:off x="9855199" y="2092156"/>
            <a:ext cx="286346" cy="83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21">
            <a:extLst>
              <a:ext uri="{FF2B5EF4-FFF2-40B4-BE49-F238E27FC236}">
                <a16:creationId xmlns:a16="http://schemas.microsoft.com/office/drawing/2014/main" id="{1609CE9D-0C98-4F6E-B2A0-E5FB1DEE9361}"/>
              </a:ext>
            </a:extLst>
          </p:cNvPr>
          <p:cNvSpPr/>
          <p:nvPr/>
        </p:nvSpPr>
        <p:spPr>
          <a:xfrm>
            <a:off x="10141545" y="1563765"/>
            <a:ext cx="1779958" cy="107341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Ownership Voucher received from supply chain</a:t>
            </a:r>
            <a:endParaRPr lang="en-US" sz="1600" dirty="0">
              <a:solidFill>
                <a:schemeClr val="tx2">
                  <a:lumMod val="75000"/>
                </a:schemeClr>
              </a:solidFill>
            </a:endParaRPr>
          </a:p>
        </p:txBody>
      </p:sp>
      <p:sp>
        <p:nvSpPr>
          <p:cNvPr id="16" name="Rounded Rectangle 28">
            <a:extLst>
              <a:ext uri="{FF2B5EF4-FFF2-40B4-BE49-F238E27FC236}">
                <a16:creationId xmlns:a16="http://schemas.microsoft.com/office/drawing/2014/main" id="{073D36E8-7966-410A-80DE-300C80A13AB6}"/>
              </a:ext>
            </a:extLst>
          </p:cNvPr>
          <p:cNvSpPr/>
          <p:nvPr/>
        </p:nvSpPr>
        <p:spPr>
          <a:xfrm>
            <a:off x="270497" y="2278201"/>
            <a:ext cx="1919659" cy="1087306"/>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Device installed with network &amp; power, invokes SDO</a:t>
            </a:r>
            <a:endParaRPr lang="en-US" sz="1600" dirty="0">
              <a:solidFill>
                <a:schemeClr val="tx2">
                  <a:lumMod val="75000"/>
                </a:schemeClr>
              </a:solidFill>
            </a:endParaRPr>
          </a:p>
        </p:txBody>
      </p:sp>
      <p:cxnSp>
        <p:nvCxnSpPr>
          <p:cNvPr id="17" name="Straight Arrow Connector 16">
            <a:extLst>
              <a:ext uri="{FF2B5EF4-FFF2-40B4-BE49-F238E27FC236}">
                <a16:creationId xmlns:a16="http://schemas.microsoft.com/office/drawing/2014/main" id="{788B8FF5-152D-4F0B-845A-A638C7553500}"/>
              </a:ext>
            </a:extLst>
          </p:cNvPr>
          <p:cNvCxnSpPr>
            <a:cxnSpLocks/>
            <a:stCxn id="16" idx="3"/>
          </p:cNvCxnSpPr>
          <p:nvPr/>
        </p:nvCxnSpPr>
        <p:spPr>
          <a:xfrm flipV="1">
            <a:off x="2190156" y="2819096"/>
            <a:ext cx="297037" cy="27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35">
            <a:extLst>
              <a:ext uri="{FF2B5EF4-FFF2-40B4-BE49-F238E27FC236}">
                <a16:creationId xmlns:a16="http://schemas.microsoft.com/office/drawing/2014/main" id="{60DFEB95-2317-4B6F-8699-2037D12AF443}"/>
              </a:ext>
            </a:extLst>
          </p:cNvPr>
          <p:cNvSpPr/>
          <p:nvPr/>
        </p:nvSpPr>
        <p:spPr>
          <a:xfrm>
            <a:off x="270497" y="660400"/>
            <a:ext cx="1919659" cy="1087306"/>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lumMod val="75000"/>
                  </a:schemeClr>
                </a:solidFill>
              </a:rPr>
              <a:t>Device Initialize Protocol at </a:t>
            </a:r>
            <a:r>
              <a:rPr lang="en-US" sz="1400" b="1" dirty="0" err="1">
                <a:solidFill>
                  <a:schemeClr val="tx2">
                    <a:lumMod val="75000"/>
                  </a:schemeClr>
                </a:solidFill>
              </a:rPr>
              <a:t>Mfg</a:t>
            </a:r>
            <a:endParaRPr lang="en-US" sz="1400" b="1" dirty="0">
              <a:solidFill>
                <a:schemeClr val="tx2">
                  <a:lumMod val="75000"/>
                </a:schemeClr>
              </a:solidFill>
            </a:endParaRPr>
          </a:p>
          <a:p>
            <a:r>
              <a:rPr lang="en-US" sz="1400" dirty="0">
                <a:solidFill>
                  <a:schemeClr val="tx2">
                    <a:lumMod val="75000"/>
                  </a:schemeClr>
                </a:solidFill>
              </a:rPr>
              <a:t>Installs credentials in device, creates Ownership Voucher</a:t>
            </a:r>
          </a:p>
        </p:txBody>
      </p:sp>
      <p:cxnSp>
        <p:nvCxnSpPr>
          <p:cNvPr id="19" name="Straight Arrow Connector 18">
            <a:extLst>
              <a:ext uri="{FF2B5EF4-FFF2-40B4-BE49-F238E27FC236}">
                <a16:creationId xmlns:a16="http://schemas.microsoft.com/office/drawing/2014/main" id="{94262B68-FABD-4945-BD2E-797F182E2F4B}"/>
              </a:ext>
            </a:extLst>
          </p:cNvPr>
          <p:cNvCxnSpPr>
            <a:cxnSpLocks/>
            <a:stCxn id="18" idx="3"/>
          </p:cNvCxnSpPr>
          <p:nvPr/>
        </p:nvCxnSpPr>
        <p:spPr>
          <a:xfrm>
            <a:off x="2190156" y="1204053"/>
            <a:ext cx="297037" cy="254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reeform 38">
            <a:extLst>
              <a:ext uri="{FF2B5EF4-FFF2-40B4-BE49-F238E27FC236}">
                <a16:creationId xmlns:a16="http://schemas.microsoft.com/office/drawing/2014/main" id="{DED3516E-16EE-45A4-A5E8-74DF6E7E840A}"/>
              </a:ext>
            </a:extLst>
          </p:cNvPr>
          <p:cNvSpPr/>
          <p:nvPr/>
        </p:nvSpPr>
        <p:spPr>
          <a:xfrm>
            <a:off x="2480555" y="1225685"/>
            <a:ext cx="8521431" cy="525295"/>
          </a:xfrm>
          <a:custGeom>
            <a:avLst/>
            <a:gdLst>
              <a:gd name="connsiteX0" fmla="*/ 0 w 7412477"/>
              <a:gd name="connsiteY0" fmla="*/ 0 h 612843"/>
              <a:gd name="connsiteX1" fmla="*/ 7412477 w 7412477"/>
              <a:gd name="connsiteY1" fmla="*/ 612843 h 612843"/>
              <a:gd name="connsiteX0" fmla="*/ 0 w 7412477"/>
              <a:gd name="connsiteY0" fmla="*/ 0 h 612843"/>
              <a:gd name="connsiteX1" fmla="*/ 7412477 w 7412477"/>
              <a:gd name="connsiteY1" fmla="*/ 612843 h 612843"/>
              <a:gd name="connsiteX0" fmla="*/ 0 w 7412477"/>
              <a:gd name="connsiteY0" fmla="*/ 0 h 612843"/>
              <a:gd name="connsiteX1" fmla="*/ 7412477 w 7412477"/>
              <a:gd name="connsiteY1" fmla="*/ 612843 h 612843"/>
              <a:gd name="connsiteX0" fmla="*/ 0 w 8472792"/>
              <a:gd name="connsiteY0" fmla="*/ 159475 h 422123"/>
              <a:gd name="connsiteX1" fmla="*/ 8472792 w 8472792"/>
              <a:gd name="connsiteY1" fmla="*/ 422123 h 422123"/>
              <a:gd name="connsiteX0" fmla="*/ 0 w 8472792"/>
              <a:gd name="connsiteY0" fmla="*/ 25731 h 288379"/>
              <a:gd name="connsiteX1" fmla="*/ 8472792 w 8472792"/>
              <a:gd name="connsiteY1" fmla="*/ 288379 h 288379"/>
              <a:gd name="connsiteX0" fmla="*/ 0 w 8521431"/>
              <a:gd name="connsiteY0" fmla="*/ 0 h 525295"/>
              <a:gd name="connsiteX1" fmla="*/ 8521431 w 8521431"/>
              <a:gd name="connsiteY1" fmla="*/ 525295 h 525295"/>
              <a:gd name="connsiteX0" fmla="*/ 0 w 8521431"/>
              <a:gd name="connsiteY0" fmla="*/ 50001 h 575296"/>
              <a:gd name="connsiteX1" fmla="*/ 8521431 w 8521431"/>
              <a:gd name="connsiteY1" fmla="*/ 575296 h 575296"/>
              <a:gd name="connsiteX0" fmla="*/ 0 w 8521431"/>
              <a:gd name="connsiteY0" fmla="*/ 74066 h 599361"/>
              <a:gd name="connsiteX1" fmla="*/ 8521431 w 8521431"/>
              <a:gd name="connsiteY1" fmla="*/ 599361 h 599361"/>
              <a:gd name="connsiteX0" fmla="*/ 0 w 8521431"/>
              <a:gd name="connsiteY0" fmla="*/ 15150 h 540445"/>
              <a:gd name="connsiteX1" fmla="*/ 8521431 w 8521431"/>
              <a:gd name="connsiteY1" fmla="*/ 540445 h 540445"/>
              <a:gd name="connsiteX0" fmla="*/ 0 w 8528409"/>
              <a:gd name="connsiteY0" fmla="*/ 12331 h 537626"/>
              <a:gd name="connsiteX1" fmla="*/ 8521431 w 8528409"/>
              <a:gd name="connsiteY1" fmla="*/ 537626 h 537626"/>
              <a:gd name="connsiteX0" fmla="*/ 0 w 8523515"/>
              <a:gd name="connsiteY0" fmla="*/ 9931 h 535226"/>
              <a:gd name="connsiteX1" fmla="*/ 8521431 w 8523515"/>
              <a:gd name="connsiteY1" fmla="*/ 535226 h 535226"/>
              <a:gd name="connsiteX0" fmla="*/ 0 w 8523521"/>
              <a:gd name="connsiteY0" fmla="*/ 0 h 525295"/>
              <a:gd name="connsiteX1" fmla="*/ 5612859 w 8523521"/>
              <a:gd name="connsiteY1" fmla="*/ 29183 h 525295"/>
              <a:gd name="connsiteX2" fmla="*/ 8521431 w 8523521"/>
              <a:gd name="connsiteY2" fmla="*/ 525295 h 525295"/>
              <a:gd name="connsiteX0" fmla="*/ 0 w 8523521"/>
              <a:gd name="connsiteY0" fmla="*/ 0 h 525295"/>
              <a:gd name="connsiteX1" fmla="*/ 5612859 w 8523521"/>
              <a:gd name="connsiteY1" fmla="*/ 38910 h 525295"/>
              <a:gd name="connsiteX2" fmla="*/ 8521431 w 8523521"/>
              <a:gd name="connsiteY2" fmla="*/ 525295 h 525295"/>
              <a:gd name="connsiteX0" fmla="*/ 0 w 8529448"/>
              <a:gd name="connsiteY0" fmla="*/ 0 h 525295"/>
              <a:gd name="connsiteX1" fmla="*/ 5612859 w 8529448"/>
              <a:gd name="connsiteY1" fmla="*/ 38910 h 525295"/>
              <a:gd name="connsiteX2" fmla="*/ 8521431 w 8529448"/>
              <a:gd name="connsiteY2" fmla="*/ 525295 h 525295"/>
              <a:gd name="connsiteX0" fmla="*/ 0 w 8529537"/>
              <a:gd name="connsiteY0" fmla="*/ 0 h 525295"/>
              <a:gd name="connsiteX1" fmla="*/ 5612859 w 8529537"/>
              <a:gd name="connsiteY1" fmla="*/ 38910 h 525295"/>
              <a:gd name="connsiteX2" fmla="*/ 8521431 w 8529537"/>
              <a:gd name="connsiteY2" fmla="*/ 525295 h 525295"/>
              <a:gd name="connsiteX0" fmla="*/ 0 w 8529583"/>
              <a:gd name="connsiteY0" fmla="*/ 0 h 525295"/>
              <a:gd name="connsiteX1" fmla="*/ 5622587 w 8529583"/>
              <a:gd name="connsiteY1" fmla="*/ 9727 h 525295"/>
              <a:gd name="connsiteX2" fmla="*/ 8521431 w 8529583"/>
              <a:gd name="connsiteY2" fmla="*/ 525295 h 525295"/>
              <a:gd name="connsiteX0" fmla="*/ 0 w 8521431"/>
              <a:gd name="connsiteY0" fmla="*/ 0 h 525295"/>
              <a:gd name="connsiteX1" fmla="*/ 5622587 w 8521431"/>
              <a:gd name="connsiteY1" fmla="*/ 9727 h 525295"/>
              <a:gd name="connsiteX2" fmla="*/ 8521431 w 8521431"/>
              <a:gd name="connsiteY2" fmla="*/ 525295 h 525295"/>
              <a:gd name="connsiteX0" fmla="*/ 0 w 8521431"/>
              <a:gd name="connsiteY0" fmla="*/ 0 h 525295"/>
              <a:gd name="connsiteX1" fmla="*/ 5622587 w 8521431"/>
              <a:gd name="connsiteY1" fmla="*/ 9727 h 525295"/>
              <a:gd name="connsiteX2" fmla="*/ 8521431 w 8521431"/>
              <a:gd name="connsiteY2" fmla="*/ 525295 h 525295"/>
            </a:gdLst>
            <a:ahLst/>
            <a:cxnLst>
              <a:cxn ang="0">
                <a:pos x="connsiteX0" y="connsiteY0"/>
              </a:cxn>
              <a:cxn ang="0">
                <a:pos x="connsiteX1" y="connsiteY1"/>
              </a:cxn>
              <a:cxn ang="0">
                <a:pos x="connsiteX2" y="connsiteY2"/>
              </a:cxn>
            </a:cxnLst>
            <a:rect l="l" t="t" r="r" b="b"/>
            <a:pathLst>
              <a:path w="8521431" h="525295">
                <a:moveTo>
                  <a:pt x="0" y="0"/>
                </a:moveTo>
                <a:lnTo>
                  <a:pt x="5622587" y="9727"/>
                </a:lnTo>
                <a:cubicBezTo>
                  <a:pt x="7062281" y="19455"/>
                  <a:pt x="8521432" y="-87547"/>
                  <a:pt x="8521431" y="525295"/>
                </a:cubicBezTo>
              </a:path>
            </a:pathLst>
          </a:custGeom>
          <a:noFill/>
          <a:ln>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39">
            <a:extLst>
              <a:ext uri="{FF2B5EF4-FFF2-40B4-BE49-F238E27FC236}">
                <a16:creationId xmlns:a16="http://schemas.microsoft.com/office/drawing/2014/main" id="{614B1688-B954-4285-8DE2-A228A038CD31}"/>
              </a:ext>
            </a:extLst>
          </p:cNvPr>
          <p:cNvSpPr/>
          <p:nvPr/>
        </p:nvSpPr>
        <p:spPr>
          <a:xfrm>
            <a:off x="4041912" y="1065696"/>
            <a:ext cx="4074225" cy="328566"/>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lumMod val="75000"/>
                  </a:schemeClr>
                </a:solidFill>
              </a:rPr>
              <a:t>Supply chain partners extend </a:t>
            </a:r>
            <a:r>
              <a:rPr lang="en-US" sz="1600" dirty="0">
                <a:solidFill>
                  <a:schemeClr val="tx2">
                    <a:lumMod val="75000"/>
                  </a:schemeClr>
                </a:solidFill>
              </a:rPr>
              <a:t>Ownership</a:t>
            </a:r>
            <a:r>
              <a:rPr lang="en-US" sz="1400" dirty="0">
                <a:solidFill>
                  <a:schemeClr val="tx2">
                    <a:lumMod val="75000"/>
                  </a:schemeClr>
                </a:solidFill>
              </a:rPr>
              <a:t> Voucher</a:t>
            </a:r>
          </a:p>
        </p:txBody>
      </p:sp>
    </p:spTree>
    <p:extLst>
      <p:ext uri="{BB962C8B-B14F-4D97-AF65-F5344CB8AC3E}">
        <p14:creationId xmlns:p14="http://schemas.microsoft.com/office/powerpoint/2010/main" val="272813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20D47E-BFAA-4DF1-B869-D92D0BCBB8D7}"/>
              </a:ext>
            </a:extLst>
          </p:cNvPr>
          <p:cNvSpPr/>
          <p:nvPr/>
        </p:nvSpPr>
        <p:spPr>
          <a:xfrm>
            <a:off x="8725398" y="613611"/>
            <a:ext cx="3378370" cy="5091015"/>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t>New Owner</a:t>
            </a:r>
          </a:p>
        </p:txBody>
      </p:sp>
      <p:sp>
        <p:nvSpPr>
          <p:cNvPr id="3" name="Rectangle 2">
            <a:extLst>
              <a:ext uri="{FF2B5EF4-FFF2-40B4-BE49-F238E27FC236}">
                <a16:creationId xmlns:a16="http://schemas.microsoft.com/office/drawing/2014/main" id="{E1737F28-0258-4F1F-AE49-0CDE3FCD52D1}"/>
              </a:ext>
            </a:extLst>
          </p:cNvPr>
          <p:cNvSpPr/>
          <p:nvPr/>
        </p:nvSpPr>
        <p:spPr>
          <a:xfrm>
            <a:off x="5312385" y="1082843"/>
            <a:ext cx="2164200" cy="22511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SDO Server</a:t>
            </a:r>
          </a:p>
        </p:txBody>
      </p:sp>
      <p:sp>
        <p:nvSpPr>
          <p:cNvPr id="4" name="Rectangle 3">
            <a:extLst>
              <a:ext uri="{FF2B5EF4-FFF2-40B4-BE49-F238E27FC236}">
                <a16:creationId xmlns:a16="http://schemas.microsoft.com/office/drawing/2014/main" id="{B9F4792D-306C-4B38-B0E8-4E04D45947E1}"/>
              </a:ext>
            </a:extLst>
          </p:cNvPr>
          <p:cNvSpPr/>
          <p:nvPr/>
        </p:nvSpPr>
        <p:spPr>
          <a:xfrm>
            <a:off x="8987526" y="1405702"/>
            <a:ext cx="2838674" cy="1611548"/>
          </a:xfrm>
          <a:prstGeom prst="rect">
            <a:avLst/>
          </a:prstGeom>
          <a:solidFill>
            <a:srgbClr val="A86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Owner</a:t>
            </a:r>
          </a:p>
          <a:p>
            <a:pPr algn="ctr"/>
            <a:r>
              <a:rPr lang="en-US" sz="2400" dirty="0"/>
              <a:t>SDO </a:t>
            </a:r>
          </a:p>
          <a:p>
            <a:pPr algn="ctr"/>
            <a:r>
              <a:rPr lang="en-US" sz="2400" dirty="0"/>
              <a:t>Client</a:t>
            </a:r>
          </a:p>
        </p:txBody>
      </p:sp>
      <p:sp>
        <p:nvSpPr>
          <p:cNvPr id="5" name="Rectangle 4">
            <a:extLst>
              <a:ext uri="{FF2B5EF4-FFF2-40B4-BE49-F238E27FC236}">
                <a16:creationId xmlns:a16="http://schemas.microsoft.com/office/drawing/2014/main" id="{D083BE4C-DEDE-4A80-8203-234D7FD67828}"/>
              </a:ext>
            </a:extLst>
          </p:cNvPr>
          <p:cNvSpPr/>
          <p:nvPr/>
        </p:nvSpPr>
        <p:spPr>
          <a:xfrm>
            <a:off x="2984265" y="2388115"/>
            <a:ext cx="1731152" cy="3161565"/>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a:t>Device</a:t>
            </a:r>
          </a:p>
        </p:txBody>
      </p:sp>
      <p:sp>
        <p:nvSpPr>
          <p:cNvPr id="6" name="Rectangle 5">
            <a:extLst>
              <a:ext uri="{FF2B5EF4-FFF2-40B4-BE49-F238E27FC236}">
                <a16:creationId xmlns:a16="http://schemas.microsoft.com/office/drawing/2014/main" id="{27C810A1-1BA1-47FB-8206-F98BA5311F31}"/>
              </a:ext>
            </a:extLst>
          </p:cNvPr>
          <p:cNvSpPr/>
          <p:nvPr/>
        </p:nvSpPr>
        <p:spPr>
          <a:xfrm>
            <a:off x="3279620" y="3009112"/>
            <a:ext cx="1170619" cy="649781"/>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TEE</a:t>
            </a:r>
          </a:p>
        </p:txBody>
      </p:sp>
      <p:sp>
        <p:nvSpPr>
          <p:cNvPr id="7" name="Rectangle 6">
            <a:extLst>
              <a:ext uri="{FF2B5EF4-FFF2-40B4-BE49-F238E27FC236}">
                <a16:creationId xmlns:a16="http://schemas.microsoft.com/office/drawing/2014/main" id="{3114726E-66A5-4A93-9CA7-EEAC56576673}"/>
              </a:ext>
            </a:extLst>
          </p:cNvPr>
          <p:cNvSpPr/>
          <p:nvPr/>
        </p:nvSpPr>
        <p:spPr>
          <a:xfrm>
            <a:off x="3290418" y="4139955"/>
            <a:ext cx="1159821" cy="92067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Device To </a:t>
            </a:r>
            <a:r>
              <a:rPr lang="en-US" sz="2000" dirty="0"/>
              <a:t>Manager Agent</a:t>
            </a:r>
          </a:p>
        </p:txBody>
      </p:sp>
      <p:sp>
        <p:nvSpPr>
          <p:cNvPr id="8" name="Rectangle 7">
            <a:extLst>
              <a:ext uri="{FF2B5EF4-FFF2-40B4-BE49-F238E27FC236}">
                <a16:creationId xmlns:a16="http://schemas.microsoft.com/office/drawing/2014/main" id="{43B8EE8E-6F38-4645-B440-0CB917128EF3}"/>
              </a:ext>
            </a:extLst>
          </p:cNvPr>
          <p:cNvSpPr/>
          <p:nvPr/>
        </p:nvSpPr>
        <p:spPr>
          <a:xfrm>
            <a:off x="8987526" y="3650906"/>
            <a:ext cx="2838674" cy="1898774"/>
          </a:xfrm>
          <a:prstGeom prst="rect">
            <a:avLst/>
          </a:prstGeom>
          <a:solidFill>
            <a:srgbClr val="A86C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Owner’s</a:t>
            </a:r>
          </a:p>
          <a:p>
            <a:pPr algn="ctr"/>
            <a:r>
              <a:rPr lang="en-US" sz="2400" dirty="0"/>
              <a:t>Manager Service</a:t>
            </a:r>
          </a:p>
        </p:txBody>
      </p:sp>
      <p:cxnSp>
        <p:nvCxnSpPr>
          <p:cNvPr id="9" name="Straight Arrow Connector 11">
            <a:extLst>
              <a:ext uri="{FF2B5EF4-FFF2-40B4-BE49-F238E27FC236}">
                <a16:creationId xmlns:a16="http://schemas.microsoft.com/office/drawing/2014/main" id="{23AA9411-3DBC-4DDC-89E9-56C83F67087B}"/>
              </a:ext>
            </a:extLst>
          </p:cNvPr>
          <p:cNvCxnSpPr>
            <a:cxnSpLocks/>
            <a:stCxn id="6" idx="3"/>
            <a:endCxn id="3" idx="1"/>
          </p:cNvCxnSpPr>
          <p:nvPr/>
        </p:nvCxnSpPr>
        <p:spPr>
          <a:xfrm flipV="1">
            <a:off x="4450239" y="2208423"/>
            <a:ext cx="862146" cy="1125580"/>
          </a:xfrm>
          <a:prstGeom prst="bentConnector3">
            <a:avLst>
              <a:gd name="adj1" fmla="val 50000"/>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862F9D9-B0D8-4F61-99E5-3FEF4F8C1D79}"/>
              </a:ext>
            </a:extLst>
          </p:cNvPr>
          <p:cNvCxnSpPr>
            <a:cxnSpLocks/>
            <a:stCxn id="3" idx="3"/>
            <a:endCxn id="4" idx="1"/>
          </p:cNvCxnSpPr>
          <p:nvPr/>
        </p:nvCxnSpPr>
        <p:spPr>
          <a:xfrm>
            <a:off x="7476585" y="2208423"/>
            <a:ext cx="1510941" cy="3053"/>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F75CF8F-ADE9-40C3-A469-C046D302F69E}"/>
              </a:ext>
            </a:extLst>
          </p:cNvPr>
          <p:cNvCxnSpPr>
            <a:stCxn id="7" idx="3"/>
            <a:endCxn id="8" idx="1"/>
          </p:cNvCxnSpPr>
          <p:nvPr/>
        </p:nvCxnSpPr>
        <p:spPr>
          <a:xfrm>
            <a:off x="4450239" y="4600293"/>
            <a:ext cx="4537287" cy="0"/>
          </a:xfrm>
          <a:prstGeom prst="straightConnector1">
            <a:avLst/>
          </a:prstGeom>
          <a:ln w="38100">
            <a:solidFill>
              <a:srgbClr val="FFC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2" name="Rounded Rectangle 4">
            <a:extLst>
              <a:ext uri="{FF2B5EF4-FFF2-40B4-BE49-F238E27FC236}">
                <a16:creationId xmlns:a16="http://schemas.microsoft.com/office/drawing/2014/main" id="{CC86D655-0845-4259-840C-C4D39833807A}"/>
              </a:ext>
            </a:extLst>
          </p:cNvPr>
          <p:cNvSpPr/>
          <p:nvPr/>
        </p:nvSpPr>
        <p:spPr>
          <a:xfrm>
            <a:off x="332319" y="5834733"/>
            <a:ext cx="3431297" cy="744062"/>
          </a:xfrm>
          <a:prstGeom prst="round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50000"/>
                  </a:schemeClr>
                </a:solidFill>
              </a:rPr>
              <a:t>Interaction between SDO</a:t>
            </a:r>
          </a:p>
          <a:p>
            <a:pPr algn="ctr"/>
            <a:r>
              <a:rPr lang="en-US" dirty="0">
                <a:solidFill>
                  <a:schemeClr val="bg2">
                    <a:lumMod val="50000"/>
                  </a:schemeClr>
                </a:solidFill>
              </a:rPr>
              <a:t>and manager implementations</a:t>
            </a:r>
          </a:p>
        </p:txBody>
      </p:sp>
      <p:sp>
        <p:nvSpPr>
          <p:cNvPr id="13" name="TextBox 12">
            <a:extLst>
              <a:ext uri="{FF2B5EF4-FFF2-40B4-BE49-F238E27FC236}">
                <a16:creationId xmlns:a16="http://schemas.microsoft.com/office/drawing/2014/main" id="{73209FC2-DC44-42D1-B911-6615E19D110A}"/>
              </a:ext>
            </a:extLst>
          </p:cNvPr>
          <p:cNvSpPr txBox="1"/>
          <p:nvPr/>
        </p:nvSpPr>
        <p:spPr>
          <a:xfrm>
            <a:off x="3367351" y="1562092"/>
            <a:ext cx="2013347" cy="492443"/>
          </a:xfrm>
          <a:prstGeom prst="rect">
            <a:avLst/>
          </a:prstGeom>
          <a:noFill/>
        </p:spPr>
        <p:txBody>
          <a:bodyPr vert="horz" wrap="square" lIns="0" tIns="0" rIns="0" bIns="0" rtlCol="0">
            <a:spAutoFit/>
          </a:bodyPr>
          <a:lstStyle>
            <a:defPPr>
              <a:defRPr lang="en-US"/>
            </a:defPPr>
            <a:lvl1pPr algn="ctr">
              <a:defRPr sz="1050"/>
            </a:lvl1pPr>
          </a:lstStyle>
          <a:p>
            <a:r>
              <a:rPr lang="en-US" sz="1600" dirty="0"/>
              <a:t>Transfer Ownership Protocol 1 (TO1)</a:t>
            </a:r>
          </a:p>
        </p:txBody>
      </p:sp>
      <p:sp>
        <p:nvSpPr>
          <p:cNvPr id="14" name="TextBox 13">
            <a:extLst>
              <a:ext uri="{FF2B5EF4-FFF2-40B4-BE49-F238E27FC236}">
                <a16:creationId xmlns:a16="http://schemas.microsoft.com/office/drawing/2014/main" id="{0B69CC5A-4D59-4281-A515-0C55164E3A4D}"/>
              </a:ext>
            </a:extLst>
          </p:cNvPr>
          <p:cNvSpPr txBox="1"/>
          <p:nvPr/>
        </p:nvSpPr>
        <p:spPr>
          <a:xfrm>
            <a:off x="7606227" y="735675"/>
            <a:ext cx="1013155" cy="1107996"/>
          </a:xfrm>
          <a:prstGeom prst="rect">
            <a:avLst/>
          </a:prstGeom>
          <a:noFill/>
        </p:spPr>
        <p:txBody>
          <a:bodyPr vert="horz" wrap="square" lIns="0" tIns="0" rIns="0" bIns="0" rtlCol="0">
            <a:spAutoFit/>
          </a:bodyPr>
          <a:lstStyle>
            <a:defPPr>
              <a:defRPr lang="en-US"/>
            </a:defPPr>
            <a:lvl1pPr algn="ctr">
              <a:defRPr sz="1050"/>
            </a:lvl1pPr>
          </a:lstStyle>
          <a:p>
            <a:r>
              <a:rPr lang="en-US" sz="1800" dirty="0"/>
              <a:t>Transfer Ownership Protocol 0</a:t>
            </a:r>
          </a:p>
          <a:p>
            <a:r>
              <a:rPr lang="en-US" sz="1800" dirty="0"/>
              <a:t>(TO0)</a:t>
            </a:r>
          </a:p>
        </p:txBody>
      </p:sp>
      <p:cxnSp>
        <p:nvCxnSpPr>
          <p:cNvPr id="15" name="Elbow Connector 20">
            <a:extLst>
              <a:ext uri="{FF2B5EF4-FFF2-40B4-BE49-F238E27FC236}">
                <a16:creationId xmlns:a16="http://schemas.microsoft.com/office/drawing/2014/main" id="{60E6B31A-35D9-4187-AA56-292E4BC5B210}"/>
              </a:ext>
            </a:extLst>
          </p:cNvPr>
          <p:cNvCxnSpPr/>
          <p:nvPr/>
        </p:nvCxnSpPr>
        <p:spPr>
          <a:xfrm flipV="1">
            <a:off x="4450239" y="2620899"/>
            <a:ext cx="4537287" cy="888518"/>
          </a:xfrm>
          <a:prstGeom prst="bentConnector3">
            <a:avLst>
              <a:gd name="adj1" fmla="val 8235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3666DA7-FE5F-4B22-B0C4-DB7857353B19}"/>
              </a:ext>
            </a:extLst>
          </p:cNvPr>
          <p:cNvSpPr txBox="1"/>
          <p:nvPr/>
        </p:nvSpPr>
        <p:spPr>
          <a:xfrm>
            <a:off x="2137998" y="1798658"/>
            <a:ext cx="793346" cy="1107996"/>
          </a:xfrm>
          <a:prstGeom prst="rect">
            <a:avLst/>
          </a:prstGeom>
          <a:noFill/>
        </p:spPr>
        <p:txBody>
          <a:bodyPr vert="horz" wrap="square" lIns="0" tIns="0" rIns="0" bIns="0" rtlCol="0">
            <a:spAutoFit/>
          </a:bodyPr>
          <a:lstStyle/>
          <a:p>
            <a:pPr algn="ctr"/>
            <a:r>
              <a:rPr lang="en-US" dirty="0"/>
              <a:t>Device Initialize Protocol (DI)</a:t>
            </a:r>
          </a:p>
        </p:txBody>
      </p:sp>
      <p:sp>
        <p:nvSpPr>
          <p:cNvPr id="17" name="TextBox 16">
            <a:extLst>
              <a:ext uri="{FF2B5EF4-FFF2-40B4-BE49-F238E27FC236}">
                <a16:creationId xmlns:a16="http://schemas.microsoft.com/office/drawing/2014/main" id="{4BF8B823-F60A-4C29-B903-9C8B85F126ED}"/>
              </a:ext>
            </a:extLst>
          </p:cNvPr>
          <p:cNvSpPr txBox="1"/>
          <p:nvPr/>
        </p:nvSpPr>
        <p:spPr>
          <a:xfrm>
            <a:off x="5206563" y="4703366"/>
            <a:ext cx="1932316" cy="553998"/>
          </a:xfrm>
          <a:prstGeom prst="rect">
            <a:avLst/>
          </a:prstGeom>
          <a:noFill/>
        </p:spPr>
        <p:txBody>
          <a:bodyPr vert="horz" wrap="square" lIns="0" tIns="0" rIns="0" bIns="0" rtlCol="0">
            <a:spAutoFit/>
          </a:bodyPr>
          <a:lstStyle>
            <a:defPPr>
              <a:defRPr lang="en-US"/>
            </a:defPPr>
            <a:lvl1pPr algn="ctr">
              <a:defRPr sz="1050"/>
            </a:lvl1pPr>
          </a:lstStyle>
          <a:p>
            <a:pPr algn="r"/>
            <a:r>
              <a:rPr lang="en-US" sz="1800" dirty="0"/>
              <a:t>Final state, </a:t>
            </a:r>
          </a:p>
          <a:p>
            <a:pPr algn="r"/>
            <a:r>
              <a:rPr lang="en-US" sz="1800" dirty="0"/>
              <a:t>device in service</a:t>
            </a:r>
          </a:p>
        </p:txBody>
      </p:sp>
      <p:sp>
        <p:nvSpPr>
          <p:cNvPr id="18" name="Rectangle 17">
            <a:extLst>
              <a:ext uri="{FF2B5EF4-FFF2-40B4-BE49-F238E27FC236}">
                <a16:creationId xmlns:a16="http://schemas.microsoft.com/office/drawing/2014/main" id="{CC1829E1-723E-4012-853A-AE07333D4061}"/>
              </a:ext>
            </a:extLst>
          </p:cNvPr>
          <p:cNvSpPr/>
          <p:nvPr/>
        </p:nvSpPr>
        <p:spPr>
          <a:xfrm>
            <a:off x="145590" y="1672237"/>
            <a:ext cx="1950378" cy="39135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a:t>Manufacturer</a:t>
            </a:r>
          </a:p>
        </p:txBody>
      </p:sp>
      <p:cxnSp>
        <p:nvCxnSpPr>
          <p:cNvPr id="19" name="Elbow Connector 24">
            <a:extLst>
              <a:ext uri="{FF2B5EF4-FFF2-40B4-BE49-F238E27FC236}">
                <a16:creationId xmlns:a16="http://schemas.microsoft.com/office/drawing/2014/main" id="{FFC6C351-E446-46CA-9DAB-7FC61C8F7F02}"/>
              </a:ext>
            </a:extLst>
          </p:cNvPr>
          <p:cNvCxnSpPr>
            <a:stCxn id="20" idx="3"/>
            <a:endCxn id="6" idx="1"/>
          </p:cNvCxnSpPr>
          <p:nvPr/>
        </p:nvCxnSpPr>
        <p:spPr>
          <a:xfrm>
            <a:off x="1919307" y="3334003"/>
            <a:ext cx="1360313" cy="0"/>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CD6992CD-56A1-4D62-B0ED-8E1AF31335FE}"/>
              </a:ext>
            </a:extLst>
          </p:cNvPr>
          <p:cNvSpPr/>
          <p:nvPr/>
        </p:nvSpPr>
        <p:spPr>
          <a:xfrm>
            <a:off x="288759" y="2528051"/>
            <a:ext cx="1630548" cy="161190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SDO Credential Tool</a:t>
            </a:r>
          </a:p>
        </p:txBody>
      </p:sp>
      <p:sp>
        <p:nvSpPr>
          <p:cNvPr id="21" name="TextBox 20">
            <a:extLst>
              <a:ext uri="{FF2B5EF4-FFF2-40B4-BE49-F238E27FC236}">
                <a16:creationId xmlns:a16="http://schemas.microsoft.com/office/drawing/2014/main" id="{00DD161E-37CE-43BF-A5B4-6E7115AA8DD2}"/>
              </a:ext>
            </a:extLst>
          </p:cNvPr>
          <p:cNvSpPr txBox="1"/>
          <p:nvPr/>
        </p:nvSpPr>
        <p:spPr>
          <a:xfrm>
            <a:off x="5259571" y="3592397"/>
            <a:ext cx="2338573" cy="553998"/>
          </a:xfrm>
          <a:prstGeom prst="rect">
            <a:avLst/>
          </a:prstGeom>
          <a:noFill/>
        </p:spPr>
        <p:txBody>
          <a:bodyPr vert="horz" wrap="square" lIns="0" tIns="0" rIns="0" bIns="0" rtlCol="0">
            <a:spAutoFit/>
          </a:bodyPr>
          <a:lstStyle>
            <a:defPPr>
              <a:defRPr lang="en-US"/>
            </a:defPPr>
            <a:lvl1pPr algn="ctr">
              <a:defRPr sz="1050"/>
            </a:lvl1pPr>
          </a:lstStyle>
          <a:p>
            <a:r>
              <a:rPr lang="en-US" sz="1800" dirty="0"/>
              <a:t>Transfer Ownership Protocol 2 (TO2)</a:t>
            </a:r>
          </a:p>
        </p:txBody>
      </p:sp>
      <p:cxnSp>
        <p:nvCxnSpPr>
          <p:cNvPr id="22" name="Elbow Connector 89">
            <a:extLst>
              <a:ext uri="{FF2B5EF4-FFF2-40B4-BE49-F238E27FC236}">
                <a16:creationId xmlns:a16="http://schemas.microsoft.com/office/drawing/2014/main" id="{96CA1455-764B-41DC-B8BE-9FE68226AEDB}"/>
              </a:ext>
            </a:extLst>
          </p:cNvPr>
          <p:cNvCxnSpPr>
            <a:stCxn id="18" idx="0"/>
            <a:endCxn id="2" idx="0"/>
          </p:cNvCxnSpPr>
          <p:nvPr/>
        </p:nvCxnSpPr>
        <p:spPr>
          <a:xfrm rot="5400000" flipH="1" flipV="1">
            <a:off x="5238368" y="-3503978"/>
            <a:ext cx="1058626" cy="9293804"/>
          </a:xfrm>
          <a:prstGeom prst="bentConnector3">
            <a:avLst>
              <a:gd name="adj1" fmla="val 140915"/>
            </a:avLst>
          </a:prstGeom>
          <a:ln w="57150">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84ACB7-8398-4FEB-A01A-E109669EB72E}"/>
              </a:ext>
            </a:extLst>
          </p:cNvPr>
          <p:cNvSpPr txBox="1"/>
          <p:nvPr/>
        </p:nvSpPr>
        <p:spPr>
          <a:xfrm>
            <a:off x="3084694" y="233792"/>
            <a:ext cx="5156096" cy="276999"/>
          </a:xfrm>
          <a:prstGeom prst="rect">
            <a:avLst/>
          </a:prstGeom>
          <a:noFill/>
        </p:spPr>
        <p:txBody>
          <a:bodyPr vert="horz" wrap="square" lIns="0" tIns="0" rIns="0" bIns="0" rtlCol="0">
            <a:spAutoFit/>
          </a:bodyPr>
          <a:lstStyle>
            <a:defPPr>
              <a:defRPr lang="en-US"/>
            </a:defPPr>
            <a:lvl1pPr algn="ctr">
              <a:defRPr sz="1050"/>
            </a:lvl1pPr>
          </a:lstStyle>
          <a:p>
            <a:r>
              <a:rPr lang="en-US" sz="1800" dirty="0"/>
              <a:t>Ownership Voucher (transferred as part of Device Sale)</a:t>
            </a:r>
          </a:p>
        </p:txBody>
      </p:sp>
      <p:cxnSp>
        <p:nvCxnSpPr>
          <p:cNvPr id="24" name="Elbow Connector 92">
            <a:extLst>
              <a:ext uri="{FF2B5EF4-FFF2-40B4-BE49-F238E27FC236}">
                <a16:creationId xmlns:a16="http://schemas.microsoft.com/office/drawing/2014/main" id="{EBFCBB27-A4D4-4D0C-BF76-F4AC6751C2DD}"/>
              </a:ext>
            </a:extLst>
          </p:cNvPr>
          <p:cNvCxnSpPr>
            <a:stCxn id="8" idx="0"/>
          </p:cNvCxnSpPr>
          <p:nvPr/>
        </p:nvCxnSpPr>
        <p:spPr>
          <a:xfrm flipV="1">
            <a:off x="10406863" y="3065158"/>
            <a:ext cx="7720" cy="585748"/>
          </a:xfrm>
          <a:prstGeom prst="straightConnector1">
            <a:avLst/>
          </a:prstGeom>
          <a:ln w="5715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Elbow Connector 92">
            <a:extLst>
              <a:ext uri="{FF2B5EF4-FFF2-40B4-BE49-F238E27FC236}">
                <a16:creationId xmlns:a16="http://schemas.microsoft.com/office/drawing/2014/main" id="{692A3118-D485-4CFF-9472-F18B54B9D353}"/>
              </a:ext>
            </a:extLst>
          </p:cNvPr>
          <p:cNvCxnSpPr/>
          <p:nvPr/>
        </p:nvCxnSpPr>
        <p:spPr>
          <a:xfrm flipV="1">
            <a:off x="3883654" y="3659553"/>
            <a:ext cx="9397" cy="480402"/>
          </a:xfrm>
          <a:prstGeom prst="straightConnector1">
            <a:avLst/>
          </a:prstGeom>
          <a:ln w="5715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Elbow Connector 92">
            <a:extLst>
              <a:ext uri="{FF2B5EF4-FFF2-40B4-BE49-F238E27FC236}">
                <a16:creationId xmlns:a16="http://schemas.microsoft.com/office/drawing/2014/main" id="{DBF1DFF4-E7D8-4069-A818-08C6F76A0B8C}"/>
              </a:ext>
            </a:extLst>
          </p:cNvPr>
          <p:cNvCxnSpPr/>
          <p:nvPr/>
        </p:nvCxnSpPr>
        <p:spPr>
          <a:xfrm flipV="1">
            <a:off x="534865" y="5966563"/>
            <a:ext cx="9397" cy="480402"/>
          </a:xfrm>
          <a:prstGeom prst="straightConnector1">
            <a:avLst/>
          </a:prstGeom>
          <a:ln w="5715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91322BF-32F1-41E5-B134-7C743331EC5E}"/>
              </a:ext>
            </a:extLst>
          </p:cNvPr>
          <p:cNvSpPr txBox="1"/>
          <p:nvPr/>
        </p:nvSpPr>
        <p:spPr>
          <a:xfrm>
            <a:off x="2292101" y="2865987"/>
            <a:ext cx="505267" cy="523220"/>
          </a:xfrm>
          <a:prstGeom prst="rect">
            <a:avLst/>
          </a:prstGeom>
          <a:noFill/>
        </p:spPr>
        <p:txBody>
          <a:bodyPr wrap="none" rtlCol="0">
            <a:spAutoFit/>
          </a:bodyPr>
          <a:lstStyle/>
          <a:p>
            <a:r>
              <a:rPr lang="en-US" sz="2800" dirty="0">
                <a:sym typeface="Wingdings" panose="05000000000000000000" pitchFamily="2" charset="2"/>
              </a:rPr>
              <a:t></a:t>
            </a:r>
            <a:endParaRPr lang="en-US" sz="2800" dirty="0"/>
          </a:p>
        </p:txBody>
      </p:sp>
      <p:sp>
        <p:nvSpPr>
          <p:cNvPr id="28" name="TextBox 27">
            <a:extLst>
              <a:ext uri="{FF2B5EF4-FFF2-40B4-BE49-F238E27FC236}">
                <a16:creationId xmlns:a16="http://schemas.microsoft.com/office/drawing/2014/main" id="{4616079F-1A67-4A58-AADB-ABCE54B3A310}"/>
              </a:ext>
            </a:extLst>
          </p:cNvPr>
          <p:cNvSpPr txBox="1"/>
          <p:nvPr/>
        </p:nvSpPr>
        <p:spPr>
          <a:xfrm>
            <a:off x="2673876" y="135406"/>
            <a:ext cx="485723" cy="523220"/>
          </a:xfrm>
          <a:prstGeom prst="rect">
            <a:avLst/>
          </a:prstGeom>
          <a:noFill/>
        </p:spPr>
        <p:txBody>
          <a:bodyPr wrap="square" rtlCol="0">
            <a:spAutoFit/>
          </a:bodyPr>
          <a:lstStyle/>
          <a:p>
            <a:r>
              <a:rPr lang="en-US" sz="2800" dirty="0">
                <a:sym typeface="Wingdings" panose="05000000000000000000" pitchFamily="2" charset="2"/>
              </a:rPr>
              <a:t></a:t>
            </a:r>
            <a:endParaRPr lang="en-US" sz="2800" dirty="0"/>
          </a:p>
        </p:txBody>
      </p:sp>
      <p:sp>
        <p:nvSpPr>
          <p:cNvPr id="29" name="TextBox 28">
            <a:extLst>
              <a:ext uri="{FF2B5EF4-FFF2-40B4-BE49-F238E27FC236}">
                <a16:creationId xmlns:a16="http://schemas.microsoft.com/office/drawing/2014/main" id="{0AA448A3-310D-45BA-8831-28C8025B231E}"/>
              </a:ext>
            </a:extLst>
          </p:cNvPr>
          <p:cNvSpPr txBox="1"/>
          <p:nvPr/>
        </p:nvSpPr>
        <p:spPr>
          <a:xfrm>
            <a:off x="7919399" y="1783078"/>
            <a:ext cx="505267" cy="523220"/>
          </a:xfrm>
          <a:prstGeom prst="rect">
            <a:avLst/>
          </a:prstGeom>
          <a:noFill/>
        </p:spPr>
        <p:txBody>
          <a:bodyPr wrap="none" rtlCol="0">
            <a:spAutoFit/>
          </a:bodyPr>
          <a:lstStyle/>
          <a:p>
            <a:r>
              <a:rPr lang="en-US" sz="2800" dirty="0">
                <a:sym typeface="Wingdings" panose="05000000000000000000" pitchFamily="2" charset="2"/>
              </a:rPr>
              <a:t></a:t>
            </a:r>
            <a:endParaRPr lang="en-US" sz="2800" dirty="0"/>
          </a:p>
        </p:txBody>
      </p:sp>
      <p:sp>
        <p:nvSpPr>
          <p:cNvPr id="30" name="TextBox 29">
            <a:extLst>
              <a:ext uri="{FF2B5EF4-FFF2-40B4-BE49-F238E27FC236}">
                <a16:creationId xmlns:a16="http://schemas.microsoft.com/office/drawing/2014/main" id="{DB34AAB5-B1F3-4E12-9460-263AD0E4EED1}"/>
              </a:ext>
            </a:extLst>
          </p:cNvPr>
          <p:cNvSpPr txBox="1"/>
          <p:nvPr/>
        </p:nvSpPr>
        <p:spPr>
          <a:xfrm>
            <a:off x="4394836" y="1969678"/>
            <a:ext cx="505267" cy="523220"/>
          </a:xfrm>
          <a:prstGeom prst="rect">
            <a:avLst/>
          </a:prstGeom>
          <a:noFill/>
        </p:spPr>
        <p:txBody>
          <a:bodyPr wrap="none" rtlCol="0">
            <a:spAutoFit/>
          </a:bodyPr>
          <a:lstStyle/>
          <a:p>
            <a:r>
              <a:rPr lang="en-US" sz="2800" dirty="0">
                <a:sym typeface="Wingdings" panose="05000000000000000000" pitchFamily="2" charset="2"/>
              </a:rPr>
              <a:t></a:t>
            </a:r>
            <a:endParaRPr lang="en-US" sz="2800" dirty="0"/>
          </a:p>
        </p:txBody>
      </p:sp>
      <p:sp>
        <p:nvSpPr>
          <p:cNvPr id="31" name="TextBox 30">
            <a:extLst>
              <a:ext uri="{FF2B5EF4-FFF2-40B4-BE49-F238E27FC236}">
                <a16:creationId xmlns:a16="http://schemas.microsoft.com/office/drawing/2014/main" id="{50EFDF0A-3730-4A4B-BF44-D9FCF214E8D3}"/>
              </a:ext>
            </a:extLst>
          </p:cNvPr>
          <p:cNvSpPr txBox="1"/>
          <p:nvPr/>
        </p:nvSpPr>
        <p:spPr>
          <a:xfrm>
            <a:off x="7540633" y="3533087"/>
            <a:ext cx="505267" cy="523220"/>
          </a:xfrm>
          <a:prstGeom prst="rect">
            <a:avLst/>
          </a:prstGeom>
          <a:noFill/>
        </p:spPr>
        <p:txBody>
          <a:bodyPr wrap="none" rtlCol="0">
            <a:spAutoFit/>
          </a:bodyPr>
          <a:lstStyle/>
          <a:p>
            <a:r>
              <a:rPr lang="en-US" sz="2800" dirty="0">
                <a:sym typeface="Wingdings" panose="05000000000000000000" pitchFamily="2" charset="2"/>
              </a:rPr>
              <a:t></a:t>
            </a:r>
            <a:endParaRPr lang="en-US" sz="2800" dirty="0"/>
          </a:p>
        </p:txBody>
      </p:sp>
      <p:sp>
        <p:nvSpPr>
          <p:cNvPr id="32" name="TextBox 31">
            <a:extLst>
              <a:ext uri="{FF2B5EF4-FFF2-40B4-BE49-F238E27FC236}">
                <a16:creationId xmlns:a16="http://schemas.microsoft.com/office/drawing/2014/main" id="{F8E1A394-430B-4AEB-9F39-5336DA8CB281}"/>
              </a:ext>
            </a:extLst>
          </p:cNvPr>
          <p:cNvSpPr txBox="1"/>
          <p:nvPr/>
        </p:nvSpPr>
        <p:spPr>
          <a:xfrm>
            <a:off x="7064165" y="4726450"/>
            <a:ext cx="505267" cy="523220"/>
          </a:xfrm>
          <a:prstGeom prst="rect">
            <a:avLst/>
          </a:prstGeom>
          <a:noFill/>
        </p:spPr>
        <p:txBody>
          <a:bodyPr wrap="none" rtlCol="0">
            <a:spAutoFit/>
          </a:bodyPr>
          <a:lstStyle/>
          <a:p>
            <a:r>
              <a:rPr lang="en-US" sz="2800" dirty="0">
                <a:sym typeface="Wingdings" panose="05000000000000000000" pitchFamily="2" charset="2"/>
              </a:rPr>
              <a:t></a:t>
            </a:r>
            <a:endParaRPr lang="en-US" sz="2800" dirty="0"/>
          </a:p>
        </p:txBody>
      </p:sp>
    </p:spTree>
    <p:extLst>
      <p:ext uri="{BB962C8B-B14F-4D97-AF65-F5344CB8AC3E}">
        <p14:creationId xmlns:p14="http://schemas.microsoft.com/office/powerpoint/2010/main" val="111998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75B4544-86DC-4C00-8344-AA27440C8A27}"/>
              </a:ext>
            </a:extLst>
          </p:cNvPr>
          <p:cNvCxnSpPr/>
          <p:nvPr/>
        </p:nvCxnSpPr>
        <p:spPr>
          <a:xfrm>
            <a:off x="2312119" y="620644"/>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B999418-9802-47E6-981B-92C9FBBF9D6F}"/>
              </a:ext>
            </a:extLst>
          </p:cNvPr>
          <p:cNvCxnSpPr/>
          <p:nvPr/>
        </p:nvCxnSpPr>
        <p:spPr>
          <a:xfrm>
            <a:off x="7901916" y="620644"/>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1EEA3D1-081F-4E3C-8D11-19BC1EC4C9E0}"/>
              </a:ext>
            </a:extLst>
          </p:cNvPr>
          <p:cNvSpPr txBox="1"/>
          <p:nvPr/>
        </p:nvSpPr>
        <p:spPr>
          <a:xfrm>
            <a:off x="1353400" y="251312"/>
            <a:ext cx="1917440" cy="369332"/>
          </a:xfrm>
          <a:prstGeom prst="rect">
            <a:avLst/>
          </a:prstGeom>
          <a:noFill/>
        </p:spPr>
        <p:txBody>
          <a:bodyPr wrap="none" rtlCol="0">
            <a:spAutoFit/>
          </a:bodyPr>
          <a:lstStyle/>
          <a:p>
            <a:pPr algn="ctr"/>
            <a:r>
              <a:rPr lang="en-US" dirty="0"/>
              <a:t>SDO Device</a:t>
            </a:r>
          </a:p>
        </p:txBody>
      </p:sp>
      <p:sp>
        <p:nvSpPr>
          <p:cNvPr id="5" name="TextBox 4">
            <a:extLst>
              <a:ext uri="{FF2B5EF4-FFF2-40B4-BE49-F238E27FC236}">
                <a16:creationId xmlns:a16="http://schemas.microsoft.com/office/drawing/2014/main" id="{03774D0E-1A39-45E0-B76E-696858A87AAF}"/>
              </a:ext>
            </a:extLst>
          </p:cNvPr>
          <p:cNvSpPr txBox="1"/>
          <p:nvPr/>
        </p:nvSpPr>
        <p:spPr>
          <a:xfrm>
            <a:off x="5758718" y="251312"/>
            <a:ext cx="4286430" cy="369332"/>
          </a:xfrm>
          <a:prstGeom prst="rect">
            <a:avLst/>
          </a:prstGeom>
          <a:noFill/>
        </p:spPr>
        <p:txBody>
          <a:bodyPr wrap="none" rtlCol="0">
            <a:spAutoFit/>
          </a:bodyPr>
          <a:lstStyle/>
          <a:p>
            <a:pPr algn="ctr"/>
            <a:r>
              <a:rPr lang="en-US" dirty="0"/>
              <a:t>SDO Credential Tool at ODM</a:t>
            </a:r>
          </a:p>
        </p:txBody>
      </p:sp>
      <p:grpSp>
        <p:nvGrpSpPr>
          <p:cNvPr id="21" name="Group 20">
            <a:extLst>
              <a:ext uri="{FF2B5EF4-FFF2-40B4-BE49-F238E27FC236}">
                <a16:creationId xmlns:a16="http://schemas.microsoft.com/office/drawing/2014/main" id="{F7BD8762-3412-43D3-A935-068C0E7381B4}"/>
              </a:ext>
            </a:extLst>
          </p:cNvPr>
          <p:cNvGrpSpPr/>
          <p:nvPr/>
        </p:nvGrpSpPr>
        <p:grpSpPr>
          <a:xfrm>
            <a:off x="1417761" y="1038971"/>
            <a:ext cx="6502876" cy="4977516"/>
            <a:chOff x="1417761" y="1038971"/>
            <a:chExt cx="6502876" cy="4155881"/>
          </a:xfrm>
        </p:grpSpPr>
        <p:cxnSp>
          <p:nvCxnSpPr>
            <p:cNvPr id="6" name="Straight Arrow Connector 5">
              <a:extLst>
                <a:ext uri="{FF2B5EF4-FFF2-40B4-BE49-F238E27FC236}">
                  <a16:creationId xmlns:a16="http://schemas.microsoft.com/office/drawing/2014/main" id="{27CE15AB-C466-4106-B5F7-DB3784EC1AFB}"/>
                </a:ext>
              </a:extLst>
            </p:cNvPr>
            <p:cNvCxnSpPr>
              <a:cxnSpLocks/>
            </p:cNvCxnSpPr>
            <p:nvPr/>
          </p:nvCxnSpPr>
          <p:spPr>
            <a:xfrm flipH="1">
              <a:off x="2312119" y="2138243"/>
              <a:ext cx="55897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12">
              <a:extLst>
                <a:ext uri="{FF2B5EF4-FFF2-40B4-BE49-F238E27FC236}">
                  <a16:creationId xmlns:a16="http://schemas.microsoft.com/office/drawing/2014/main" id="{065BE175-86EE-449F-B7C7-6F05C9248143}"/>
                </a:ext>
              </a:extLst>
            </p:cNvPr>
            <p:cNvSpPr/>
            <p:nvPr/>
          </p:nvSpPr>
          <p:spPr>
            <a:xfrm>
              <a:off x="2938278" y="1598129"/>
              <a:ext cx="4532314" cy="1071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2">
                      <a:lumMod val="75000"/>
                    </a:schemeClr>
                  </a:solidFill>
                </a:rPr>
                <a:t>DI.SetCredentials</a:t>
              </a:r>
              <a:endParaRPr lang="en-US" sz="1600" b="1" dirty="0">
                <a:solidFill>
                  <a:schemeClr val="tx2">
                    <a:lumMod val="75000"/>
                  </a:schemeClr>
                </a:solidFill>
              </a:endParaRPr>
            </a:p>
            <a:p>
              <a:r>
                <a:rPr lang="en-US" sz="1600" dirty="0">
                  <a:solidFill>
                    <a:schemeClr val="tx2">
                      <a:lumMod val="75000"/>
                    </a:schemeClr>
                  </a:solidFill>
                </a:rPr>
                <a:t>Ownership Voucher header without HMAC</a:t>
              </a:r>
            </a:p>
            <a:p>
              <a:r>
                <a:rPr lang="en-US" sz="1600" dirty="0">
                  <a:solidFill>
                    <a:schemeClr val="tx2">
                      <a:lumMod val="75000"/>
                    </a:schemeClr>
                  </a:solidFill>
                </a:rPr>
                <a:t>URL of manufacturer’s permanent certificate</a:t>
              </a:r>
            </a:p>
            <a:p>
              <a:r>
                <a:rPr lang="en-US" sz="1600" dirty="0">
                  <a:solidFill>
                    <a:schemeClr val="tx2">
                      <a:lumMod val="75000"/>
                    </a:schemeClr>
                  </a:solidFill>
                </a:rPr>
                <a:t>Hash of manufacturer’s permanent certificate</a:t>
              </a:r>
            </a:p>
          </p:txBody>
        </p:sp>
        <p:cxnSp>
          <p:nvCxnSpPr>
            <p:cNvPr id="8" name="Straight Arrow Connector 7">
              <a:extLst>
                <a:ext uri="{FF2B5EF4-FFF2-40B4-BE49-F238E27FC236}">
                  <a16:creationId xmlns:a16="http://schemas.microsoft.com/office/drawing/2014/main" id="{D87D47E5-3486-4F67-84BC-EE699ACA0B90}"/>
                </a:ext>
              </a:extLst>
            </p:cNvPr>
            <p:cNvCxnSpPr>
              <a:cxnSpLocks/>
            </p:cNvCxnSpPr>
            <p:nvPr/>
          </p:nvCxnSpPr>
          <p:spPr>
            <a:xfrm>
              <a:off x="2330840" y="1248596"/>
              <a:ext cx="55897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14">
              <a:extLst>
                <a:ext uri="{FF2B5EF4-FFF2-40B4-BE49-F238E27FC236}">
                  <a16:creationId xmlns:a16="http://schemas.microsoft.com/office/drawing/2014/main" id="{63B58A9A-C009-4956-9CF2-382FC899C2E6}"/>
                </a:ext>
              </a:extLst>
            </p:cNvPr>
            <p:cNvSpPr/>
            <p:nvPr/>
          </p:nvSpPr>
          <p:spPr>
            <a:xfrm>
              <a:off x="2938278" y="1038971"/>
              <a:ext cx="4532314" cy="41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2">
                      <a:lumMod val="75000"/>
                    </a:schemeClr>
                  </a:solidFill>
                </a:rPr>
                <a:t>DI.AppStart</a:t>
              </a:r>
              <a:endParaRPr lang="en-US" sz="1600" b="1" dirty="0">
                <a:solidFill>
                  <a:schemeClr val="tx2">
                    <a:lumMod val="75000"/>
                  </a:schemeClr>
                </a:solidFill>
              </a:endParaRPr>
            </a:p>
            <a:p>
              <a:r>
                <a:rPr lang="en-US" sz="1600" dirty="0">
                  <a:solidFill>
                    <a:schemeClr val="tx2">
                      <a:lumMod val="75000"/>
                    </a:schemeClr>
                  </a:solidFill>
                </a:rPr>
                <a:t>Device S/N if available</a:t>
              </a:r>
            </a:p>
          </p:txBody>
        </p:sp>
        <p:cxnSp>
          <p:nvCxnSpPr>
            <p:cNvPr id="10" name="Straight Arrow Connector 9">
              <a:extLst>
                <a:ext uri="{FF2B5EF4-FFF2-40B4-BE49-F238E27FC236}">
                  <a16:creationId xmlns:a16="http://schemas.microsoft.com/office/drawing/2014/main" id="{66304340-D215-42AE-AA33-3E5F2065A0BA}"/>
                </a:ext>
              </a:extLst>
            </p:cNvPr>
            <p:cNvCxnSpPr>
              <a:cxnSpLocks/>
            </p:cNvCxnSpPr>
            <p:nvPr/>
          </p:nvCxnSpPr>
          <p:spPr>
            <a:xfrm flipH="1">
              <a:off x="2330840" y="4985227"/>
              <a:ext cx="55897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6">
              <a:extLst>
                <a:ext uri="{FF2B5EF4-FFF2-40B4-BE49-F238E27FC236}">
                  <a16:creationId xmlns:a16="http://schemas.microsoft.com/office/drawing/2014/main" id="{C15FFC7E-F06A-4D59-AE45-BDF1AF501638}"/>
                </a:ext>
              </a:extLst>
            </p:cNvPr>
            <p:cNvSpPr/>
            <p:nvPr/>
          </p:nvSpPr>
          <p:spPr>
            <a:xfrm>
              <a:off x="2938278" y="4775603"/>
              <a:ext cx="4532314" cy="41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2">
                      <a:lumMod val="75000"/>
                    </a:schemeClr>
                  </a:solidFill>
                </a:rPr>
                <a:t>DI.Done</a:t>
              </a:r>
              <a:endParaRPr lang="en-US" sz="1600" b="1" dirty="0">
                <a:solidFill>
                  <a:schemeClr val="tx2">
                    <a:lumMod val="75000"/>
                  </a:schemeClr>
                </a:solidFill>
              </a:endParaRPr>
            </a:p>
          </p:txBody>
        </p:sp>
        <p:cxnSp>
          <p:nvCxnSpPr>
            <p:cNvPr id="12" name="Straight Arrow Connector 11">
              <a:extLst>
                <a:ext uri="{FF2B5EF4-FFF2-40B4-BE49-F238E27FC236}">
                  <a16:creationId xmlns:a16="http://schemas.microsoft.com/office/drawing/2014/main" id="{15894CB4-E6E7-4F67-805F-EA077CF6823F}"/>
                </a:ext>
              </a:extLst>
            </p:cNvPr>
            <p:cNvCxnSpPr>
              <a:cxnSpLocks/>
            </p:cNvCxnSpPr>
            <p:nvPr/>
          </p:nvCxnSpPr>
          <p:spPr>
            <a:xfrm>
              <a:off x="2330840" y="4426068"/>
              <a:ext cx="55897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8">
              <a:extLst>
                <a:ext uri="{FF2B5EF4-FFF2-40B4-BE49-F238E27FC236}">
                  <a16:creationId xmlns:a16="http://schemas.microsoft.com/office/drawing/2014/main" id="{3A220E45-1A3C-4613-B80E-98C8004DDDC0}"/>
                </a:ext>
              </a:extLst>
            </p:cNvPr>
            <p:cNvSpPr/>
            <p:nvPr/>
          </p:nvSpPr>
          <p:spPr>
            <a:xfrm>
              <a:off x="2938278" y="4216443"/>
              <a:ext cx="4532314" cy="4192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2">
                      <a:lumMod val="75000"/>
                    </a:schemeClr>
                  </a:solidFill>
                </a:rPr>
                <a:t>DI.SetHMAC</a:t>
              </a:r>
              <a:r>
                <a:rPr lang="en-US" sz="1600" b="1" dirty="0">
                  <a:solidFill>
                    <a:schemeClr val="tx2">
                      <a:lumMod val="75000"/>
                    </a:schemeClr>
                  </a:solidFill>
                </a:rPr>
                <a:t>: </a:t>
              </a:r>
              <a:r>
                <a:rPr lang="en-US" sz="1600" dirty="0">
                  <a:solidFill>
                    <a:schemeClr val="tx2">
                      <a:lumMod val="75000"/>
                    </a:schemeClr>
                  </a:solidFill>
                </a:rPr>
                <a:t>Device returns HMAC computed above.  Only Device can verify HMAC.</a:t>
              </a:r>
            </a:p>
          </p:txBody>
        </p:sp>
        <p:sp>
          <p:nvSpPr>
            <p:cNvPr id="14" name="Rounded Rectangle 19">
              <a:extLst>
                <a:ext uri="{FF2B5EF4-FFF2-40B4-BE49-F238E27FC236}">
                  <a16:creationId xmlns:a16="http://schemas.microsoft.com/office/drawing/2014/main" id="{BBCBAAB6-2059-4E1B-B670-FA651AB7CDBD}"/>
                </a:ext>
              </a:extLst>
            </p:cNvPr>
            <p:cNvSpPr/>
            <p:nvPr/>
          </p:nvSpPr>
          <p:spPr>
            <a:xfrm>
              <a:off x="1417761" y="2907286"/>
              <a:ext cx="5847870" cy="1071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Device stores credentials in secure storage (e.g., protected flash memory).  Device creates secret and stores with credentials.  Device computes HMAC[secret](OH credentials)</a:t>
              </a:r>
              <a:endParaRPr lang="en-US" sz="1600" dirty="0">
                <a:solidFill>
                  <a:schemeClr val="tx2">
                    <a:lumMod val="75000"/>
                  </a:schemeClr>
                </a:solidFill>
              </a:endParaRPr>
            </a:p>
          </p:txBody>
        </p:sp>
      </p:grpSp>
    </p:spTree>
    <p:extLst>
      <p:ext uri="{BB962C8B-B14F-4D97-AF65-F5344CB8AC3E}">
        <p14:creationId xmlns:p14="http://schemas.microsoft.com/office/powerpoint/2010/main" val="277086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BFFAFED-AF68-4953-96EB-20A284C0DDB8}"/>
              </a:ext>
            </a:extLst>
          </p:cNvPr>
          <p:cNvCxnSpPr/>
          <p:nvPr/>
        </p:nvCxnSpPr>
        <p:spPr>
          <a:xfrm>
            <a:off x="1138031"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03936C-DC99-4217-BFE2-0335730A2B72}"/>
              </a:ext>
            </a:extLst>
          </p:cNvPr>
          <p:cNvSpPr txBox="1"/>
          <p:nvPr/>
        </p:nvSpPr>
        <p:spPr>
          <a:xfrm>
            <a:off x="505262" y="291068"/>
            <a:ext cx="1265539" cy="369332"/>
          </a:xfrm>
          <a:prstGeom prst="rect">
            <a:avLst/>
          </a:prstGeom>
          <a:noFill/>
        </p:spPr>
        <p:txBody>
          <a:bodyPr wrap="none" rtlCol="0">
            <a:spAutoFit/>
          </a:bodyPr>
          <a:lstStyle/>
          <a:p>
            <a:pPr algn="ctr"/>
            <a:r>
              <a:rPr lang="en-US" dirty="0"/>
              <a:t>SDO Device</a:t>
            </a:r>
          </a:p>
        </p:txBody>
      </p:sp>
      <p:sp>
        <p:nvSpPr>
          <p:cNvPr id="6" name="TextBox 5">
            <a:extLst>
              <a:ext uri="{FF2B5EF4-FFF2-40B4-BE49-F238E27FC236}">
                <a16:creationId xmlns:a16="http://schemas.microsoft.com/office/drawing/2014/main" id="{3010B3E9-DB61-4E14-80AB-A5AAAE4AA5C3}"/>
              </a:ext>
            </a:extLst>
          </p:cNvPr>
          <p:cNvSpPr txBox="1"/>
          <p:nvPr/>
        </p:nvSpPr>
        <p:spPr>
          <a:xfrm>
            <a:off x="3760522" y="291068"/>
            <a:ext cx="1312090" cy="369332"/>
          </a:xfrm>
          <a:prstGeom prst="rect">
            <a:avLst/>
          </a:prstGeom>
          <a:noFill/>
        </p:spPr>
        <p:txBody>
          <a:bodyPr wrap="none" rtlCol="0">
            <a:spAutoFit/>
          </a:bodyPr>
          <a:lstStyle/>
          <a:p>
            <a:pPr algn="ctr"/>
            <a:r>
              <a:rPr lang="en-US" dirty="0"/>
              <a:t>SDO Service</a:t>
            </a:r>
          </a:p>
        </p:txBody>
      </p:sp>
      <p:sp>
        <p:nvSpPr>
          <p:cNvPr id="7" name="TextBox 6">
            <a:extLst>
              <a:ext uri="{FF2B5EF4-FFF2-40B4-BE49-F238E27FC236}">
                <a16:creationId xmlns:a16="http://schemas.microsoft.com/office/drawing/2014/main" id="{255AD6A7-2383-4319-8D21-0B08AA088EA6}"/>
              </a:ext>
            </a:extLst>
          </p:cNvPr>
          <p:cNvSpPr txBox="1"/>
          <p:nvPr/>
        </p:nvSpPr>
        <p:spPr>
          <a:xfrm>
            <a:off x="9218648" y="291068"/>
            <a:ext cx="1273105" cy="369332"/>
          </a:xfrm>
          <a:prstGeom prst="rect">
            <a:avLst/>
          </a:prstGeom>
          <a:noFill/>
        </p:spPr>
        <p:txBody>
          <a:bodyPr wrap="none" rtlCol="0">
            <a:spAutoFit/>
          </a:bodyPr>
          <a:lstStyle/>
          <a:p>
            <a:pPr algn="ctr"/>
            <a:r>
              <a:rPr lang="en-US" dirty="0"/>
              <a:t>SDO Owner</a:t>
            </a:r>
          </a:p>
        </p:txBody>
      </p:sp>
      <p:cxnSp>
        <p:nvCxnSpPr>
          <p:cNvPr id="3" name="Straight Connector 2">
            <a:extLst>
              <a:ext uri="{FF2B5EF4-FFF2-40B4-BE49-F238E27FC236}">
                <a16:creationId xmlns:a16="http://schemas.microsoft.com/office/drawing/2014/main" id="{72C51C0A-456B-4DEC-9380-323B7083D849}"/>
              </a:ext>
            </a:extLst>
          </p:cNvPr>
          <p:cNvCxnSpPr/>
          <p:nvPr/>
        </p:nvCxnSpPr>
        <p:spPr>
          <a:xfrm>
            <a:off x="4399724"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882A2CB-93D0-47EE-A190-7DD53046A609}"/>
              </a:ext>
            </a:extLst>
          </p:cNvPr>
          <p:cNvCxnSpPr/>
          <p:nvPr/>
        </p:nvCxnSpPr>
        <p:spPr>
          <a:xfrm>
            <a:off x="9855200" y="660400"/>
            <a:ext cx="0" cy="585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2613BA10-CC81-416A-92BF-692B054F63D2}"/>
              </a:ext>
            </a:extLst>
          </p:cNvPr>
          <p:cNvGrpSpPr/>
          <p:nvPr/>
        </p:nvGrpSpPr>
        <p:grpSpPr>
          <a:xfrm>
            <a:off x="4399724" y="1078727"/>
            <a:ext cx="5455476" cy="5504015"/>
            <a:chOff x="4399724" y="1078727"/>
            <a:chExt cx="5455476" cy="3543313"/>
          </a:xfrm>
        </p:grpSpPr>
        <p:cxnSp>
          <p:nvCxnSpPr>
            <p:cNvPr id="8" name="Straight Arrow Connector 7">
              <a:extLst>
                <a:ext uri="{FF2B5EF4-FFF2-40B4-BE49-F238E27FC236}">
                  <a16:creationId xmlns:a16="http://schemas.microsoft.com/office/drawing/2014/main" id="{CC26C201-88E5-43BC-9D28-E4FEF2297396}"/>
                </a:ext>
              </a:extLst>
            </p:cNvPr>
            <p:cNvCxnSpPr/>
            <p:nvPr/>
          </p:nvCxnSpPr>
          <p:spPr>
            <a:xfrm flipH="1">
              <a:off x="4399724" y="1235482"/>
              <a:ext cx="54554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11">
              <a:extLst>
                <a:ext uri="{FF2B5EF4-FFF2-40B4-BE49-F238E27FC236}">
                  <a16:creationId xmlns:a16="http://schemas.microsoft.com/office/drawing/2014/main" id="{760CECA0-8628-4782-9057-60CE071C0A45}"/>
                </a:ext>
              </a:extLst>
            </p:cNvPr>
            <p:cNvSpPr/>
            <p:nvPr/>
          </p:nvSpPr>
          <p:spPr>
            <a:xfrm>
              <a:off x="4992565" y="1078727"/>
              <a:ext cx="4423403" cy="313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TO0.Hello </a:t>
              </a:r>
              <a:r>
                <a:rPr lang="en-US" sz="1600" dirty="0">
                  <a:solidFill>
                    <a:schemeClr val="tx2">
                      <a:lumMod val="75000"/>
                    </a:schemeClr>
                  </a:solidFill>
                </a:rPr>
                <a:t>(no body)</a:t>
              </a:r>
            </a:p>
          </p:txBody>
        </p:sp>
        <p:cxnSp>
          <p:nvCxnSpPr>
            <p:cNvPr id="10" name="Straight Arrow Connector 9">
              <a:extLst>
                <a:ext uri="{FF2B5EF4-FFF2-40B4-BE49-F238E27FC236}">
                  <a16:creationId xmlns:a16="http://schemas.microsoft.com/office/drawing/2014/main" id="{E9BD2945-8A7E-41FF-85E2-9942CC51348E}"/>
                </a:ext>
              </a:extLst>
            </p:cNvPr>
            <p:cNvCxnSpPr/>
            <p:nvPr/>
          </p:nvCxnSpPr>
          <p:spPr>
            <a:xfrm>
              <a:off x="4399724" y="1680840"/>
              <a:ext cx="54554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3">
              <a:extLst>
                <a:ext uri="{FF2B5EF4-FFF2-40B4-BE49-F238E27FC236}">
                  <a16:creationId xmlns:a16="http://schemas.microsoft.com/office/drawing/2014/main" id="{95693463-D2A9-41AF-9FFE-98A0C14386CC}"/>
                </a:ext>
              </a:extLst>
            </p:cNvPr>
            <p:cNvSpPr/>
            <p:nvPr/>
          </p:nvSpPr>
          <p:spPr>
            <a:xfrm>
              <a:off x="4992565" y="1524085"/>
              <a:ext cx="4423403" cy="313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TO0.HelloAck</a:t>
              </a:r>
            </a:p>
            <a:p>
              <a:r>
                <a:rPr lang="en-US" sz="1600" dirty="0">
                  <a:solidFill>
                    <a:schemeClr val="tx2">
                      <a:lumMod val="75000"/>
                    </a:schemeClr>
                  </a:solidFill>
                </a:rPr>
                <a:t>n3: Nonce</a:t>
              </a:r>
            </a:p>
          </p:txBody>
        </p:sp>
        <p:cxnSp>
          <p:nvCxnSpPr>
            <p:cNvPr id="12" name="Straight Arrow Connector 11">
              <a:extLst>
                <a:ext uri="{FF2B5EF4-FFF2-40B4-BE49-F238E27FC236}">
                  <a16:creationId xmlns:a16="http://schemas.microsoft.com/office/drawing/2014/main" id="{5C449AD4-E3E5-4DEE-9884-28171CEDF61B}"/>
                </a:ext>
              </a:extLst>
            </p:cNvPr>
            <p:cNvCxnSpPr/>
            <p:nvPr/>
          </p:nvCxnSpPr>
          <p:spPr>
            <a:xfrm flipH="1">
              <a:off x="4399724" y="2534635"/>
              <a:ext cx="54554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5">
              <a:extLst>
                <a:ext uri="{FF2B5EF4-FFF2-40B4-BE49-F238E27FC236}">
                  <a16:creationId xmlns:a16="http://schemas.microsoft.com/office/drawing/2014/main" id="{C3947F95-E23D-4852-B970-44E0EBB1DA8D}"/>
                </a:ext>
              </a:extLst>
            </p:cNvPr>
            <p:cNvSpPr/>
            <p:nvPr/>
          </p:nvSpPr>
          <p:spPr>
            <a:xfrm>
              <a:off x="4992565" y="1991741"/>
              <a:ext cx="4423403" cy="10857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TO0.OwnerSign</a:t>
              </a:r>
            </a:p>
            <a:p>
              <a:r>
                <a:rPr lang="en-US" sz="1600" dirty="0">
                  <a:solidFill>
                    <a:schemeClr val="tx2">
                      <a:lumMod val="75000"/>
                    </a:schemeClr>
                  </a:solidFill>
                </a:rPr>
                <a:t>Sign[</a:t>
              </a:r>
              <a:r>
                <a:rPr lang="en-US" sz="1600" dirty="0" err="1">
                  <a:solidFill>
                    <a:schemeClr val="tx2">
                      <a:lumMod val="75000"/>
                    </a:schemeClr>
                  </a:solidFill>
                </a:rPr>
                <a:t>OwnerKey</a:t>
              </a:r>
              <a:r>
                <a:rPr lang="en-US" sz="1600" dirty="0">
                  <a:solidFill>
                    <a:schemeClr val="tx2">
                      <a:lumMod val="75000"/>
                    </a:schemeClr>
                  </a:solidFill>
                </a:rPr>
                <a:t>](</a:t>
              </a:r>
            </a:p>
            <a:p>
              <a:r>
                <a:rPr lang="en-US" sz="1600" dirty="0">
                  <a:solidFill>
                    <a:schemeClr val="tx2">
                      <a:lumMod val="75000"/>
                    </a:schemeClr>
                  </a:solidFill>
                </a:rPr>
                <a:t>    op: Ownership Voucher (contains GUID)</a:t>
              </a:r>
            </a:p>
            <a:p>
              <a:r>
                <a:rPr lang="en-US" sz="1600" dirty="0">
                  <a:solidFill>
                    <a:schemeClr val="tx2">
                      <a:lumMod val="75000"/>
                    </a:schemeClr>
                  </a:solidFill>
                </a:rPr>
                <a:t>    </a:t>
              </a:r>
              <a:r>
                <a:rPr lang="en-US" sz="1600" dirty="0" err="1">
                  <a:solidFill>
                    <a:schemeClr val="tx2">
                      <a:lumMod val="75000"/>
                    </a:schemeClr>
                  </a:solidFill>
                </a:rPr>
                <a:t>ws</a:t>
              </a:r>
              <a:r>
                <a:rPr lang="en-US" sz="1600" dirty="0">
                  <a:solidFill>
                    <a:schemeClr val="tx2">
                      <a:lumMod val="75000"/>
                    </a:schemeClr>
                  </a:solidFill>
                </a:rPr>
                <a:t>: </a:t>
              </a:r>
              <a:r>
                <a:rPr lang="en-US" sz="1600" dirty="0" err="1">
                  <a:solidFill>
                    <a:schemeClr val="tx2">
                      <a:lumMod val="75000"/>
                    </a:schemeClr>
                  </a:solidFill>
                </a:rPr>
                <a:t>WaitSeconds</a:t>
              </a:r>
              <a:r>
                <a:rPr lang="en-US" sz="1600" dirty="0">
                  <a:solidFill>
                    <a:schemeClr val="tx2">
                      <a:lumMod val="75000"/>
                    </a:schemeClr>
                  </a:solidFill>
                </a:rPr>
                <a:t> Proposal</a:t>
              </a:r>
            </a:p>
            <a:p>
              <a:r>
                <a:rPr lang="en-US" sz="1600" dirty="0">
                  <a:solidFill>
                    <a:schemeClr val="tx2">
                      <a:lumMod val="75000"/>
                    </a:schemeClr>
                  </a:solidFill>
                </a:rPr>
                <a:t>    n3: Nonce (challenge, from above)</a:t>
              </a:r>
            </a:p>
            <a:p>
              <a:r>
                <a:rPr lang="en-US" sz="1600" dirty="0">
                  <a:solidFill>
                    <a:schemeClr val="tx2">
                      <a:lumMod val="75000"/>
                    </a:schemeClr>
                  </a:solidFill>
                </a:rPr>
                <a:t>    to1d: Rendezvous blob (IP/DNS </a:t>
              </a:r>
              <a:r>
                <a:rPr lang="en-US" sz="1600" dirty="0" err="1">
                  <a:solidFill>
                    <a:schemeClr val="tx2">
                      <a:lumMod val="75000"/>
                    </a:schemeClr>
                  </a:solidFill>
                </a:rPr>
                <a:t>addr</a:t>
              </a:r>
              <a:r>
                <a:rPr lang="en-US" sz="1600" dirty="0">
                  <a:solidFill>
                    <a:schemeClr val="tx2">
                      <a:lumMod val="75000"/>
                    </a:schemeClr>
                  </a:solidFill>
                </a:rPr>
                <a:t> + port) )</a:t>
              </a:r>
            </a:p>
          </p:txBody>
        </p:sp>
        <p:cxnSp>
          <p:nvCxnSpPr>
            <p:cNvPr id="14" name="Straight Arrow Connector 13">
              <a:extLst>
                <a:ext uri="{FF2B5EF4-FFF2-40B4-BE49-F238E27FC236}">
                  <a16:creationId xmlns:a16="http://schemas.microsoft.com/office/drawing/2014/main" id="{B2984204-12F3-4CCF-BC3A-E41EF0B240D4}"/>
                </a:ext>
              </a:extLst>
            </p:cNvPr>
            <p:cNvCxnSpPr/>
            <p:nvPr/>
          </p:nvCxnSpPr>
          <p:spPr>
            <a:xfrm>
              <a:off x="4399724" y="3345413"/>
              <a:ext cx="54554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9">
              <a:extLst>
                <a:ext uri="{FF2B5EF4-FFF2-40B4-BE49-F238E27FC236}">
                  <a16:creationId xmlns:a16="http://schemas.microsoft.com/office/drawing/2014/main" id="{2A7132BA-1703-4D57-8A4A-8DDAF941B0DE}"/>
                </a:ext>
              </a:extLst>
            </p:cNvPr>
            <p:cNvSpPr/>
            <p:nvPr/>
          </p:nvSpPr>
          <p:spPr>
            <a:xfrm>
              <a:off x="4992565" y="3188658"/>
              <a:ext cx="4423403" cy="313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lumMod val="75000"/>
                    </a:schemeClr>
                  </a:solidFill>
                </a:rPr>
                <a:t>TO0.AcceptOwner</a:t>
              </a:r>
            </a:p>
            <a:p>
              <a:r>
                <a:rPr lang="en-US" sz="1600" dirty="0" err="1">
                  <a:solidFill>
                    <a:schemeClr val="tx2">
                      <a:lumMod val="75000"/>
                    </a:schemeClr>
                  </a:solidFill>
                </a:rPr>
                <a:t>Ws</a:t>
              </a:r>
              <a:r>
                <a:rPr lang="en-US" sz="1600" dirty="0">
                  <a:solidFill>
                    <a:schemeClr val="tx2">
                      <a:lumMod val="75000"/>
                    </a:schemeClr>
                  </a:solidFill>
                </a:rPr>
                <a:t>: </a:t>
              </a:r>
              <a:r>
                <a:rPr lang="en-US" sz="1600" dirty="0" err="1">
                  <a:solidFill>
                    <a:schemeClr val="tx2">
                      <a:lumMod val="75000"/>
                    </a:schemeClr>
                  </a:solidFill>
                </a:rPr>
                <a:t>WaitSeconds</a:t>
              </a:r>
              <a:r>
                <a:rPr lang="en-US" sz="1600" dirty="0">
                  <a:solidFill>
                    <a:schemeClr val="tx2">
                      <a:lumMod val="75000"/>
                    </a:schemeClr>
                  </a:solidFill>
                </a:rPr>
                <a:t> final (≤ TO0.OwnerSign.ws)</a:t>
              </a:r>
            </a:p>
          </p:txBody>
        </p:sp>
        <p:sp>
          <p:nvSpPr>
            <p:cNvPr id="16" name="TextBox 15">
              <a:extLst>
                <a:ext uri="{FF2B5EF4-FFF2-40B4-BE49-F238E27FC236}">
                  <a16:creationId xmlns:a16="http://schemas.microsoft.com/office/drawing/2014/main" id="{D851646B-C471-413E-A9F3-9222ADE99B57}"/>
                </a:ext>
              </a:extLst>
            </p:cNvPr>
            <p:cNvSpPr txBox="1"/>
            <p:nvPr/>
          </p:nvSpPr>
          <p:spPr>
            <a:xfrm>
              <a:off x="4992565" y="3770051"/>
              <a:ext cx="4423401" cy="851989"/>
            </a:xfrm>
            <a:prstGeom prst="rect">
              <a:avLst/>
            </a:prstGeom>
            <a:noFill/>
          </p:spPr>
          <p:txBody>
            <a:bodyPr wrap="square" rtlCol="0">
              <a:spAutoFit/>
            </a:bodyPr>
            <a:lstStyle/>
            <a:p>
              <a:r>
                <a:rPr lang="en-US" sz="1600" u="sng" dirty="0"/>
                <a:t>After TO0 Protocol</a:t>
              </a:r>
              <a:r>
                <a:rPr lang="en-US" sz="1600" dirty="0"/>
                <a:t>:</a:t>
              </a:r>
            </a:p>
            <a:p>
              <a:r>
                <a:rPr lang="en-US" sz="1600" dirty="0"/>
                <a:t>SDO Service saves Rendezvous Blob (TO0.Ownersign</a:t>
              </a:r>
              <a:r>
                <a:rPr lang="en-US" sz="1600" b="1" dirty="0"/>
                <a:t>.to1d</a:t>
              </a:r>
              <a:r>
                <a:rPr lang="en-US" sz="1600" dirty="0"/>
                <a:t>) indexed by GUID.  This information is saved for TO0.AcceptOwner</a:t>
              </a:r>
              <a:r>
                <a:rPr lang="en-US" sz="1600" b="1" dirty="0"/>
                <a:t>.ws</a:t>
              </a:r>
              <a:r>
                <a:rPr lang="en-US" sz="1600" dirty="0"/>
                <a:t> seconds.</a:t>
              </a:r>
            </a:p>
          </p:txBody>
        </p:sp>
      </p:grpSp>
      <p:sp>
        <p:nvSpPr>
          <p:cNvPr id="17" name="TextBox 16">
            <a:extLst>
              <a:ext uri="{FF2B5EF4-FFF2-40B4-BE49-F238E27FC236}">
                <a16:creationId xmlns:a16="http://schemas.microsoft.com/office/drawing/2014/main" id="{229F8F7F-8F68-4FC0-AE4D-EF7023FEE8A4}"/>
              </a:ext>
            </a:extLst>
          </p:cNvPr>
          <p:cNvSpPr txBox="1"/>
          <p:nvPr/>
        </p:nvSpPr>
        <p:spPr>
          <a:xfrm>
            <a:off x="6452703" y="176209"/>
            <a:ext cx="1419363" cy="369332"/>
          </a:xfrm>
          <a:prstGeom prst="rect">
            <a:avLst/>
          </a:prstGeom>
          <a:noFill/>
        </p:spPr>
        <p:txBody>
          <a:bodyPr wrap="none" rtlCol="0">
            <a:spAutoFit/>
          </a:bodyPr>
          <a:lstStyle/>
          <a:p>
            <a:r>
              <a:rPr lang="en-US" b="1" u="sng" dirty="0"/>
              <a:t>TO0 Protocol</a:t>
            </a:r>
          </a:p>
        </p:txBody>
      </p:sp>
    </p:spTree>
    <p:extLst>
      <p:ext uri="{BB962C8B-B14F-4D97-AF65-F5344CB8AC3E}">
        <p14:creationId xmlns:p14="http://schemas.microsoft.com/office/powerpoint/2010/main" val="99954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61D6CDAAEF21439F4EEE09CA2D1C26" ma:contentTypeVersion="0" ma:contentTypeDescription="Create a new document." ma:contentTypeScope="" ma:versionID="b6a587d3a7e2647f7a89cd36d405fbaa">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FD6446-B186-4436-B7B5-377BE9EC66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AB0660-02EC-4FC4-A523-BAAAD9A18DC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5123D08-119B-4065-801A-EB97025134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7457</TotalTime>
  <Words>1759</Words>
  <Application>Microsoft Office PowerPoint</Application>
  <PresentationFormat>Widescreen</PresentationFormat>
  <Paragraphs>376</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Cooper, Geoffrey</dc:creator>
  <cp:keywords>CTPClassification=CTP_NT</cp:keywords>
  <cp:lastModifiedBy>Barnes, Thomas J</cp:lastModifiedBy>
  <cp:revision>37</cp:revision>
  <dcterms:created xsi:type="dcterms:W3CDTF">2020-01-16T21:56:03Z</dcterms:created>
  <dcterms:modified xsi:type="dcterms:W3CDTF">2020-03-24T22:06:04Z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1a7db46a-970a-48f1-8e53-04010985b025</vt:lpwstr>
  </property>
  <property fmtid="{D5CDD505-2E9C-101B-9397-08002B2CF9AE}" pid="3" name="CTP_TimeStamp">
    <vt:lpwstr>2020-03-24 22:06:04Z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0x0101007A61D6CDAAEF21439F4EEE09CA2D1C26</vt:lpwstr>
  </property>
  <property fmtid="{D5CDD505-2E9C-101B-9397-08002B2CF9AE}" pid="9" name="Order">
    <vt:r8>10200</vt:r8>
  </property>
  <property fmtid="{D5CDD505-2E9C-101B-9397-08002B2CF9AE}" pid="10" name="xd_Signature">
    <vt:bool>false</vt:bool>
  </property>
  <property fmtid="{D5CDD505-2E9C-101B-9397-08002B2CF9AE}" pid="11" name="xd_ProgID">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TemplateUrl">
    <vt:lpwstr/>
  </property>
</Properties>
</file>