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1" r:id="rId1"/>
  </p:sldMasterIdLst>
  <p:notesMasterIdLst>
    <p:notesMasterId r:id="rId52"/>
  </p:notesMasterIdLst>
  <p:handoutMasterIdLst>
    <p:handoutMasterId r:id="rId53"/>
  </p:handoutMasterIdLst>
  <p:sldIdLst>
    <p:sldId id="256" r:id="rId2"/>
    <p:sldId id="257" r:id="rId3"/>
    <p:sldId id="258" r:id="rId4"/>
    <p:sldId id="259" r:id="rId5"/>
    <p:sldId id="291" r:id="rId6"/>
    <p:sldId id="260" r:id="rId7"/>
    <p:sldId id="299" r:id="rId8"/>
    <p:sldId id="261" r:id="rId9"/>
    <p:sldId id="262" r:id="rId10"/>
    <p:sldId id="264" r:id="rId11"/>
    <p:sldId id="265" r:id="rId12"/>
    <p:sldId id="269" r:id="rId13"/>
    <p:sldId id="292" r:id="rId14"/>
    <p:sldId id="293" r:id="rId15"/>
    <p:sldId id="294" r:id="rId16"/>
    <p:sldId id="295" r:id="rId17"/>
    <p:sldId id="268" r:id="rId18"/>
    <p:sldId id="300" r:id="rId19"/>
    <p:sldId id="301" r:id="rId20"/>
    <p:sldId id="270" r:id="rId21"/>
    <p:sldId id="271" r:id="rId22"/>
    <p:sldId id="272" r:id="rId23"/>
    <p:sldId id="273" r:id="rId24"/>
    <p:sldId id="274" r:id="rId25"/>
    <p:sldId id="275" r:id="rId26"/>
    <p:sldId id="276" r:id="rId27"/>
    <p:sldId id="277" r:id="rId28"/>
    <p:sldId id="296" r:id="rId29"/>
    <p:sldId id="297" r:id="rId30"/>
    <p:sldId id="278" r:id="rId31"/>
    <p:sldId id="298" r:id="rId32"/>
    <p:sldId id="279" r:id="rId33"/>
    <p:sldId id="281" r:id="rId34"/>
    <p:sldId id="282" r:id="rId35"/>
    <p:sldId id="283" r:id="rId36"/>
    <p:sldId id="284" r:id="rId37"/>
    <p:sldId id="285" r:id="rId38"/>
    <p:sldId id="286" r:id="rId39"/>
    <p:sldId id="302" r:id="rId40"/>
    <p:sldId id="287" r:id="rId41"/>
    <p:sldId id="288" r:id="rId42"/>
    <p:sldId id="289" r:id="rId43"/>
    <p:sldId id="308" r:id="rId44"/>
    <p:sldId id="303" r:id="rId45"/>
    <p:sldId id="290" r:id="rId46"/>
    <p:sldId id="304" r:id="rId47"/>
    <p:sldId id="305" r:id="rId48"/>
    <p:sldId id="306" r:id="rId49"/>
    <p:sldId id="307" r:id="rId50"/>
    <p:sldId id="31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p:scale>
          <a:sx n="114" d="100"/>
          <a:sy n="114" d="100"/>
        </p:scale>
        <p:origin x="-1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E73C1E-DB0F-3F4C-8F2F-142CC9B77796}" type="datetimeFigureOut">
              <a:rPr lang="en-US" smtClean="0"/>
              <a:t>4/16/18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FFAA70-D4CA-474A-BB4A-3F8378FBEF04}" type="slidenum">
              <a:rPr lang="en-US" smtClean="0"/>
              <a:t>‹#›</a:t>
            </a:fld>
            <a:endParaRPr lang="en-US"/>
          </a:p>
        </p:txBody>
      </p:sp>
    </p:spTree>
    <p:extLst>
      <p:ext uri="{BB962C8B-B14F-4D97-AF65-F5344CB8AC3E}">
        <p14:creationId xmlns:p14="http://schemas.microsoft.com/office/powerpoint/2010/main" val="200415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28004-75FC-254E-A890-AF8A2D4D4638}" type="datetimeFigureOut">
              <a:rPr lang="en-US" smtClean="0"/>
              <a:t>4/16/18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F7C8D-2DCC-A24A-BC7F-81208040DC7C}" type="slidenum">
              <a:rPr lang="en-US" smtClean="0"/>
              <a:t>‹#›</a:t>
            </a:fld>
            <a:endParaRPr lang="en-US"/>
          </a:p>
        </p:txBody>
      </p:sp>
    </p:spTree>
    <p:extLst>
      <p:ext uri="{BB962C8B-B14F-4D97-AF65-F5344CB8AC3E}">
        <p14:creationId xmlns:p14="http://schemas.microsoft.com/office/powerpoint/2010/main" val="116875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1</a:t>
            </a:fld>
            <a:endParaRPr lang="en-US"/>
          </a:p>
        </p:txBody>
      </p:sp>
    </p:spTree>
    <p:extLst>
      <p:ext uri="{BB962C8B-B14F-4D97-AF65-F5344CB8AC3E}">
        <p14:creationId xmlns:p14="http://schemas.microsoft.com/office/powerpoint/2010/main" val="1373286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Grow the Tree </a:t>
            </a:r>
            <a:r>
              <a:rPr lang="en-US" dirty="0" smtClean="0">
                <a:sym typeface="Wingdings"/>
              </a:rPr>
              <a:t> Parameter  Categorical (Index), Continuous (Index) Step</a:t>
            </a:r>
            <a:r>
              <a:rPr lang="en-US" baseline="0" dirty="0" smtClean="0">
                <a:sym typeface="Wingdings"/>
              </a:rPr>
              <a:t> 2: follow </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20</a:t>
            </a:fld>
            <a:endParaRPr lang="en-US"/>
          </a:p>
        </p:txBody>
      </p:sp>
    </p:spTree>
    <p:extLst>
      <p:ext uri="{BB962C8B-B14F-4D97-AF65-F5344CB8AC3E}">
        <p14:creationId xmlns:p14="http://schemas.microsoft.com/office/powerpoint/2010/main" val="408005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Pay Plan</a:t>
            </a:r>
            <a:r>
              <a:rPr lang="en-US" sz="1200" b="0" i="0" kern="1200" dirty="0" smtClean="0">
                <a:solidFill>
                  <a:schemeClr val="tx1"/>
                </a:solidFill>
                <a:effectLst/>
                <a:latin typeface="+mn-lt"/>
                <a:ea typeface="+mn-ea"/>
                <a:cs typeface="+mn-cs"/>
              </a:rPr>
              <a:t> is reduced from 173 categories into 7 categories.</a:t>
            </a:r>
            <a:endParaRPr lang="en-US" dirty="0" smtClean="0"/>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22</a:t>
            </a:fld>
            <a:endParaRPr lang="en-US"/>
          </a:p>
        </p:txBody>
      </p:sp>
    </p:spTree>
    <p:extLst>
      <p:ext uri="{BB962C8B-B14F-4D97-AF65-F5344CB8AC3E}">
        <p14:creationId xmlns:p14="http://schemas.microsoft.com/office/powerpoint/2010/main" val="107947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23</a:t>
            </a:fld>
            <a:endParaRPr lang="en-US"/>
          </a:p>
        </p:txBody>
      </p:sp>
    </p:spTree>
    <p:extLst>
      <p:ext uri="{BB962C8B-B14F-4D97-AF65-F5344CB8AC3E}">
        <p14:creationId xmlns:p14="http://schemas.microsoft.com/office/powerpoint/2010/main" val="157646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36</a:t>
            </a:fld>
            <a:endParaRPr lang="en-US"/>
          </a:p>
        </p:txBody>
      </p:sp>
    </p:spTree>
    <p:extLst>
      <p:ext uri="{BB962C8B-B14F-4D97-AF65-F5344CB8AC3E}">
        <p14:creationId xmlns:p14="http://schemas.microsoft.com/office/powerpoint/2010/main" val="590213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continuous predictor, we first break predictor into n equally sized, ordered groups, and compute the percentage of ones in outcome variable for each group. </a:t>
            </a:r>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39</a:t>
            </a:fld>
            <a:endParaRPr lang="en-US"/>
          </a:p>
        </p:txBody>
      </p:sp>
    </p:spTree>
    <p:extLst>
      <p:ext uri="{BB962C8B-B14F-4D97-AF65-F5344CB8AC3E}">
        <p14:creationId xmlns:p14="http://schemas.microsoft.com/office/powerpoint/2010/main" val="49768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Bayesian has</a:t>
            </a:r>
            <a:r>
              <a:rPr lang="en-US" baseline="0" dirty="0" smtClean="0"/>
              <a:t> higher variability for coefficients estimation </a:t>
            </a:r>
            <a:r>
              <a:rPr lang="en-US" baseline="0" dirty="0" smtClean="0">
                <a:sym typeface="Wingdings"/>
              </a:rPr>
              <a:t> might due to the fact that we do not have enough datasets, which is the requirements for Bayesian pooled analysis. </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46</a:t>
            </a:fld>
            <a:endParaRPr lang="en-US"/>
          </a:p>
        </p:txBody>
      </p:sp>
    </p:spTree>
    <p:extLst>
      <p:ext uri="{BB962C8B-B14F-4D97-AF65-F5344CB8AC3E}">
        <p14:creationId xmlns:p14="http://schemas.microsoft.com/office/powerpoint/2010/main" val="92134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 the odds of getting promoted are multiplied by a factor of 0.387 (95% CI: 0.365 to 0.411) than employees who serve in supervisory positions</a:t>
            </a:r>
          </a:p>
          <a:p>
            <a:pPr marL="228600" indent="-228600">
              <a:buAutoNum type="arabicPeriod"/>
            </a:pPr>
            <a:r>
              <a:rPr lang="en-US" sz="1200" b="0" i="0" kern="1200" dirty="0" smtClean="0">
                <a:solidFill>
                  <a:schemeClr val="tx1"/>
                </a:solidFill>
                <a:effectLst/>
                <a:latin typeface="+mn-lt"/>
                <a:ea typeface="+mn-ea"/>
                <a:cs typeface="+mn-cs"/>
              </a:rPr>
              <a:t>the odds of getting promoted is multiplied by 0.490 (95% CI: 0.473 to 0.508) compared to employees with Bachelor’s degree</a:t>
            </a:r>
          </a:p>
          <a:p>
            <a:pPr marL="228600" indent="-228600">
              <a:buAutoNum type="arabicPeriod"/>
            </a:pPr>
            <a:r>
              <a:rPr lang="en-US" sz="1200" b="0" i="0" kern="1200" dirty="0" smtClean="0">
                <a:solidFill>
                  <a:schemeClr val="tx1"/>
                </a:solidFill>
                <a:effectLst/>
                <a:latin typeface="+mn-lt"/>
                <a:ea typeface="+mn-ea"/>
                <a:cs typeface="+mn-cs"/>
              </a:rPr>
              <a:t>compared to employees with only Bachelor’s degrees, the odds of getting promoted increases if employees acquired Master’s and Advanced degrees but decreases if employees acquired PhD degrees</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47</a:t>
            </a:fld>
            <a:endParaRPr lang="en-US"/>
          </a:p>
        </p:txBody>
      </p:sp>
    </p:spTree>
    <p:extLst>
      <p:ext uri="{BB962C8B-B14F-4D97-AF65-F5344CB8AC3E}">
        <p14:creationId xmlns:p14="http://schemas.microsoft.com/office/powerpoint/2010/main" val="1690010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complexity parameter. Any split that does not decrease the overall lack of fit by a factor of ‘</a:t>
            </a:r>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is not attempted.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 0.01)</a:t>
            </a:r>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50</a:t>
            </a:fld>
            <a:endParaRPr lang="en-US"/>
          </a:p>
        </p:txBody>
      </p:sp>
    </p:spTree>
    <p:extLst>
      <p:ext uri="{BB962C8B-B14F-4D97-AF65-F5344CB8AC3E}">
        <p14:creationId xmlns:p14="http://schemas.microsoft.com/office/powerpoint/2010/main" val="206235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3</a:t>
            </a:fld>
            <a:endParaRPr lang="en-US"/>
          </a:p>
        </p:txBody>
      </p:sp>
    </p:spTree>
    <p:extLst>
      <p:ext uri="{BB962C8B-B14F-4D97-AF65-F5344CB8AC3E}">
        <p14:creationId xmlns:p14="http://schemas.microsoft.com/office/powerpoint/2010/main" val="213461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200,000</a:t>
            </a:r>
            <a:r>
              <a:rPr lang="en-US" baseline="0" dirty="0" smtClean="0"/>
              <a:t> employees with around 2000 SES </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5</a:t>
            </a:fld>
            <a:endParaRPr lang="en-US"/>
          </a:p>
        </p:txBody>
      </p:sp>
    </p:spTree>
    <p:extLst>
      <p:ext uri="{BB962C8B-B14F-4D97-AF65-F5344CB8AC3E}">
        <p14:creationId xmlns:p14="http://schemas.microsoft.com/office/powerpoint/2010/main" val="88067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MCAR: </a:t>
            </a:r>
            <a:r>
              <a:rPr lang="en-US" sz="1200" b="0" i="0" kern="1200" dirty="0" smtClean="0">
                <a:solidFill>
                  <a:schemeClr val="tx1"/>
                </a:solidFill>
                <a:effectLst/>
                <a:latin typeface="+mn-lt"/>
                <a:ea typeface="+mn-ea"/>
                <a:cs typeface="+mn-cs"/>
              </a:rPr>
              <a:t>the probability of observations being missing is unrelated to other subjects in the study.</a:t>
            </a:r>
          </a:p>
          <a:p>
            <a:r>
              <a:rPr lang="en-US" sz="1200" b="0" i="0" kern="1200" dirty="0" smtClean="0">
                <a:solidFill>
                  <a:schemeClr val="tx1"/>
                </a:solidFill>
                <a:effectLst/>
                <a:latin typeface="+mn-lt"/>
                <a:ea typeface="+mn-ea"/>
                <a:cs typeface="+mn-cs"/>
              </a:rPr>
              <a:t>MAR: property when the probability of missing only depends on observed values but not on unobserved values.</a:t>
            </a:r>
          </a:p>
          <a:p>
            <a:r>
              <a:rPr lang="en-US" sz="1200" b="0" i="0" kern="1200" dirty="0" smtClean="0">
                <a:solidFill>
                  <a:schemeClr val="tx1"/>
                </a:solidFill>
                <a:effectLst/>
                <a:latin typeface="+mn-lt"/>
                <a:ea typeface="+mn-ea"/>
                <a:cs typeface="+mn-cs"/>
              </a:rPr>
              <a:t>NMAR: the probability of missing depends on both observed and unobserved values.</a:t>
            </a:r>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6</a:t>
            </a:fld>
            <a:endParaRPr lang="en-US"/>
          </a:p>
        </p:txBody>
      </p:sp>
    </p:spTree>
    <p:extLst>
      <p:ext uri="{BB962C8B-B14F-4D97-AF65-F5344CB8AC3E}">
        <p14:creationId xmlns:p14="http://schemas.microsoft.com/office/powerpoint/2010/main" val="585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Race</a:t>
            </a:r>
            <a:r>
              <a:rPr lang="en-US" sz="1200" b="0" i="0" kern="1200" dirty="0" smtClean="0">
                <a:solidFill>
                  <a:schemeClr val="tx1"/>
                </a:solidFill>
                <a:effectLst/>
                <a:latin typeface="+mn-lt"/>
                <a:ea typeface="+mn-ea"/>
                <a:cs typeface="+mn-cs"/>
              </a:rPr>
              <a:t> was originally classified into 16 categories, but new standard established in 2016 simplified it into 6 categories</a:t>
            </a:r>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8</a:t>
            </a:fld>
            <a:endParaRPr lang="en-US"/>
          </a:p>
        </p:txBody>
      </p:sp>
    </p:spTree>
    <p:extLst>
      <p:ext uri="{BB962C8B-B14F-4D97-AF65-F5344CB8AC3E}">
        <p14:creationId xmlns:p14="http://schemas.microsoft.com/office/powerpoint/2010/main" val="38671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proportion of </a:t>
            </a:r>
            <a:r>
              <a:rPr lang="en-US" sz="1200" b="0" i="0" kern="1200" dirty="0" err="1" smtClean="0">
                <a:solidFill>
                  <a:schemeClr val="tx1"/>
                </a:solidFill>
                <a:effectLst/>
                <a:latin typeface="+mn-lt"/>
                <a:ea typeface="+mn-ea"/>
                <a:cs typeface="+mn-cs"/>
              </a:rPr>
              <a:t>missingness</a:t>
            </a:r>
            <a:r>
              <a:rPr lang="en-US" sz="1200" b="0" i="0" kern="1200" dirty="0" smtClean="0">
                <a:solidFill>
                  <a:schemeClr val="tx1"/>
                </a:solidFill>
                <a:effectLst/>
                <a:latin typeface="+mn-lt"/>
                <a:ea typeface="+mn-ea"/>
                <a:cs typeface="+mn-cs"/>
              </a:rPr>
              <a:t> decreases as year increases</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9</a:t>
            </a:fld>
            <a:endParaRPr lang="en-US"/>
          </a:p>
        </p:txBody>
      </p:sp>
    </p:spTree>
    <p:extLst>
      <p:ext uri="{BB962C8B-B14F-4D97-AF65-F5344CB8AC3E}">
        <p14:creationId xmlns:p14="http://schemas.microsoft.com/office/powerpoint/2010/main" val="1381565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loss of information from missing data would produce bias and impact the robustness of statistical modeling and inference. To address this problem, it is necessary to impute the missing data.</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11</a:t>
            </a:fld>
            <a:endParaRPr lang="en-US"/>
          </a:p>
        </p:txBody>
      </p:sp>
    </p:spTree>
    <p:extLst>
      <p:ext uri="{BB962C8B-B14F-4D97-AF65-F5344CB8AC3E}">
        <p14:creationId xmlns:p14="http://schemas.microsoft.com/office/powerpoint/2010/main" val="83755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MICE is one of the most popular approach for imputing missing data. It provides flexible imputation results and can handle both continuous and categorical data.</a:t>
            </a:r>
            <a:endParaRPr lang="en-US" dirty="0" smtClean="0"/>
          </a:p>
          <a:p>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13</a:t>
            </a:fld>
            <a:endParaRPr lang="en-US"/>
          </a:p>
        </p:txBody>
      </p:sp>
    </p:spTree>
    <p:extLst>
      <p:ext uri="{BB962C8B-B14F-4D97-AF65-F5344CB8AC3E}">
        <p14:creationId xmlns:p14="http://schemas.microsoft.com/office/powerpoint/2010/main" val="153755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common models for specifying predictive conditional distribution is Generalized Linear Models (GLMs). GLMs such as multiple linear regressions are flexible parametric models, and usually produce consistent imputation results. However, if the data to be imputed contain hundreds of variables, GLMs might be too simple to capture the true distribution.</a:t>
            </a:r>
            <a:endParaRPr lang="en-US" dirty="0"/>
          </a:p>
        </p:txBody>
      </p:sp>
      <p:sp>
        <p:nvSpPr>
          <p:cNvPr id="4" name="Slide Number Placeholder 3"/>
          <p:cNvSpPr>
            <a:spLocks noGrp="1"/>
          </p:cNvSpPr>
          <p:nvPr>
            <p:ph type="sldNum" sz="quarter" idx="10"/>
          </p:nvPr>
        </p:nvSpPr>
        <p:spPr/>
        <p:txBody>
          <a:bodyPr/>
          <a:lstStyle/>
          <a:p>
            <a:fld id="{098F7C8D-2DCC-A24A-BC7F-81208040DC7C}" type="slidenum">
              <a:rPr lang="en-US" smtClean="0"/>
              <a:t>17</a:t>
            </a:fld>
            <a:endParaRPr lang="en-US"/>
          </a:p>
        </p:txBody>
      </p:sp>
    </p:spTree>
    <p:extLst>
      <p:ext uri="{BB962C8B-B14F-4D97-AF65-F5344CB8AC3E}">
        <p14:creationId xmlns:p14="http://schemas.microsoft.com/office/powerpoint/2010/main" val="74920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CFDD06-E2C4-6243-A725-195B6DAED7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CFDD06-E2C4-6243-A725-195B6DAED7B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CFDD06-E2C4-6243-A725-195B6DAED7B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CFDD06-E2C4-6243-A725-195B6DAED7B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CFDD06-E2C4-6243-A725-195B6DAED7B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378EB-E6EF-2041-94B1-5728CED83561}"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378EB-E6EF-2041-94B1-5728CED83561}"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378EB-E6EF-2041-94B1-5728CED83561}"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378EB-E6EF-2041-94B1-5728CED83561}"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CFDD06-E2C4-6243-A725-195B6DAED7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378EB-E6EF-2041-94B1-5728CED83561}" type="datetimeFigureOut">
              <a:rPr lang="en-US" smtClean="0"/>
              <a:t>4/16/18</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CFDD06-E2C4-6243-A725-195B6DAED7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3378EB-E6EF-2041-94B1-5728CED83561}" type="datetimeFigureOut">
              <a:rPr lang="en-US" smtClean="0"/>
              <a:t>4/16/18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CFDD06-E2C4-6243-A725-195B6DAED7BF}" type="slidenum">
              <a:rPr lang="en-US" smtClean="0"/>
              <a:t>‹#›</a:t>
            </a:fld>
            <a:endParaRPr lang="en-US"/>
          </a:p>
        </p:txBody>
      </p:sp>
    </p:spTree>
    <p:extLst>
      <p:ext uri="{BB962C8B-B14F-4D97-AF65-F5344CB8AC3E}">
        <p14:creationId xmlns:p14="http://schemas.microsoft.com/office/powerpoint/2010/main" val="406478994"/>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Modeling of Missing Data </a:t>
            </a:r>
            <a:r>
              <a:rPr lang="en-US" dirty="0" smtClean="0"/>
              <a:t/>
            </a:r>
            <a:br>
              <a:rPr lang="en-US" dirty="0" smtClean="0"/>
            </a:br>
            <a:r>
              <a:rPr lang="mr-IN" sz="3100" dirty="0" smtClean="0"/>
              <a:t>–</a:t>
            </a:r>
            <a:r>
              <a:rPr lang="en-US" sz="3100" dirty="0" smtClean="0"/>
              <a:t> with application to social science data </a:t>
            </a:r>
            <a:endParaRPr lang="en-US" sz="3100" dirty="0"/>
          </a:p>
        </p:txBody>
      </p:sp>
      <p:sp>
        <p:nvSpPr>
          <p:cNvPr id="3" name="Subtitle 2"/>
          <p:cNvSpPr>
            <a:spLocks noGrp="1"/>
          </p:cNvSpPr>
          <p:nvPr>
            <p:ph type="subTitle" idx="1"/>
          </p:nvPr>
        </p:nvSpPr>
        <p:spPr/>
        <p:txBody>
          <a:bodyPr>
            <a:normAutofit lnSpcReduction="10000"/>
          </a:bodyPr>
          <a:lstStyle/>
          <a:p>
            <a:r>
              <a:rPr lang="en-US" dirty="0" smtClean="0"/>
              <a:t>Jerry Chia-Rui Chang</a:t>
            </a:r>
          </a:p>
          <a:p>
            <a:r>
              <a:rPr lang="en-US" dirty="0" smtClean="0"/>
              <a:t>Advisor: Dr. Jerome P. Reiter</a:t>
            </a:r>
          </a:p>
          <a:p>
            <a:r>
              <a:rPr lang="en-US" dirty="0" smtClean="0"/>
              <a:t>Committee Members: Dr. Amy Herring, Dr. Colin </a:t>
            </a:r>
            <a:r>
              <a:rPr lang="en-US" dirty="0" err="1" smtClean="0"/>
              <a:t>Rundel</a:t>
            </a:r>
            <a:endParaRPr lang="en-US" dirty="0"/>
          </a:p>
        </p:txBody>
      </p:sp>
    </p:spTree>
    <p:extLst>
      <p:ext uri="{BB962C8B-B14F-4D97-AF65-F5344CB8AC3E}">
        <p14:creationId xmlns:p14="http://schemas.microsoft.com/office/powerpoint/2010/main" val="525712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Data has MAR property </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Time constraint </a:t>
            </a:r>
            <a:r>
              <a:rPr lang="en-US" sz="3200" dirty="0" err="1" smtClean="0"/>
              <a:t>missingness</a:t>
            </a:r>
            <a:r>
              <a:rPr lang="en-US" sz="3200" dirty="0" smtClean="0"/>
              <a:t> </a:t>
            </a:r>
          </a:p>
          <a:p>
            <a:pPr lvl="1"/>
            <a:r>
              <a:rPr lang="en-US" sz="2800" dirty="0" smtClean="0"/>
              <a:t>Assume relationships for variables before 1988 and after 1988 are dependent</a:t>
            </a:r>
          </a:p>
          <a:p>
            <a:pPr lvl="1"/>
            <a:r>
              <a:rPr lang="en-US" sz="2800" dirty="0" smtClean="0"/>
              <a:t>Salary information before 1988 is dependent on observed education levels, pay plan, and grade after 1988</a:t>
            </a:r>
            <a:endParaRPr lang="en-US" sz="3200" dirty="0" smtClean="0"/>
          </a:p>
          <a:p>
            <a:r>
              <a:rPr lang="en-US" sz="3200" dirty="0" smtClean="0"/>
              <a:t>Inherent </a:t>
            </a:r>
            <a:r>
              <a:rPr lang="en-US" sz="3200" dirty="0" err="1" smtClean="0"/>
              <a:t>Missingness</a:t>
            </a:r>
            <a:r>
              <a:rPr lang="en-US" sz="3200" dirty="0" smtClean="0"/>
              <a:t> </a:t>
            </a:r>
          </a:p>
          <a:p>
            <a:pPr lvl="1"/>
            <a:r>
              <a:rPr lang="en-US" sz="3000" dirty="0" smtClean="0"/>
              <a:t>Proportion of </a:t>
            </a:r>
            <a:r>
              <a:rPr lang="en-US" sz="3000" dirty="0" err="1" smtClean="0"/>
              <a:t>missingness</a:t>
            </a:r>
            <a:r>
              <a:rPr lang="en-US" sz="3000" dirty="0" smtClean="0"/>
              <a:t> is small</a:t>
            </a:r>
          </a:p>
        </p:txBody>
      </p:sp>
    </p:spTree>
    <p:extLst>
      <p:ext uri="{BB962C8B-B14F-4D97-AF65-F5344CB8AC3E}">
        <p14:creationId xmlns:p14="http://schemas.microsoft.com/office/powerpoint/2010/main" val="1291568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Missing Data </a:t>
            </a:r>
            <a:r>
              <a:rPr lang="mr-IN" dirty="0" smtClean="0"/>
              <a:t>–</a:t>
            </a:r>
            <a:r>
              <a:rPr lang="en-US" dirty="0" smtClean="0"/>
              <a:t> Multiple Imputation</a:t>
            </a:r>
            <a:endParaRPr lang="en-US" dirty="0"/>
          </a:p>
        </p:txBody>
      </p:sp>
      <p:sp>
        <p:nvSpPr>
          <p:cNvPr id="3" name="Content Placeholder 2"/>
          <p:cNvSpPr>
            <a:spLocks noGrp="1"/>
          </p:cNvSpPr>
          <p:nvPr>
            <p:ph idx="1"/>
          </p:nvPr>
        </p:nvSpPr>
        <p:spPr/>
        <p:txBody>
          <a:bodyPr>
            <a:normAutofit/>
          </a:bodyPr>
          <a:lstStyle/>
          <a:p>
            <a:r>
              <a:rPr lang="en-US" sz="3200" b="1" dirty="0" smtClean="0"/>
              <a:t>Part 1</a:t>
            </a:r>
            <a:r>
              <a:rPr lang="en-US" sz="3200" dirty="0" smtClean="0"/>
              <a:t>: Fill </a:t>
            </a:r>
            <a:r>
              <a:rPr lang="en-US" sz="3200" dirty="0"/>
              <a:t>in </a:t>
            </a:r>
            <a:r>
              <a:rPr lang="en-US" sz="3200" dirty="0" smtClean="0"/>
              <a:t>missing values </a:t>
            </a:r>
            <a:r>
              <a:rPr lang="en-US" sz="3200" dirty="0"/>
              <a:t>to produce </a:t>
            </a:r>
            <a:r>
              <a:rPr lang="en-US" sz="3200" dirty="0" smtClean="0"/>
              <a:t>multiple completed </a:t>
            </a:r>
            <a:r>
              <a:rPr lang="en-US" sz="3200" dirty="0"/>
              <a:t>datasets </a:t>
            </a:r>
            <a:endParaRPr lang="en-US" sz="3200" dirty="0"/>
          </a:p>
          <a:p>
            <a:r>
              <a:rPr lang="en-US" sz="3200" b="1" dirty="0" smtClean="0"/>
              <a:t>Part </a:t>
            </a:r>
            <a:r>
              <a:rPr lang="en-US" sz="3200" b="1" dirty="0"/>
              <a:t>2</a:t>
            </a:r>
            <a:r>
              <a:rPr lang="en-US" sz="3200" b="1" dirty="0" smtClean="0"/>
              <a:t>: </a:t>
            </a:r>
            <a:r>
              <a:rPr lang="en-US" sz="3200" dirty="0" smtClean="0"/>
              <a:t>For </a:t>
            </a:r>
            <a:r>
              <a:rPr lang="en-US" sz="3200" dirty="0"/>
              <a:t>each completed dataset, conduct </a:t>
            </a:r>
            <a:r>
              <a:rPr lang="en-US" sz="3200" dirty="0" smtClean="0"/>
              <a:t>analysis </a:t>
            </a:r>
            <a:r>
              <a:rPr lang="en-US" sz="3200" dirty="0"/>
              <a:t>for parameters of interest </a:t>
            </a:r>
            <a:endParaRPr lang="en-US" sz="3200" dirty="0" smtClean="0"/>
          </a:p>
          <a:p>
            <a:r>
              <a:rPr lang="en-US" sz="3200" b="1" dirty="0" smtClean="0"/>
              <a:t>Part 3:</a:t>
            </a:r>
            <a:r>
              <a:rPr lang="en-US" sz="3200" dirty="0" smtClean="0"/>
              <a:t> </a:t>
            </a:r>
            <a:r>
              <a:rPr lang="en-US" sz="3200" dirty="0"/>
              <a:t>Combine individual analysis to form final </a:t>
            </a:r>
            <a:r>
              <a:rPr lang="en-US" sz="3200" dirty="0" smtClean="0"/>
              <a:t>results</a:t>
            </a:r>
            <a:endParaRPr lang="en-US" sz="3200" dirty="0"/>
          </a:p>
        </p:txBody>
      </p:sp>
    </p:spTree>
    <p:extLst>
      <p:ext uri="{BB962C8B-B14F-4D97-AF65-F5344CB8AC3E}">
        <p14:creationId xmlns:p14="http://schemas.microsoft.com/office/powerpoint/2010/main" val="1468197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452" y="2414350"/>
            <a:ext cx="8915399" cy="1468800"/>
          </a:xfrm>
        </p:spPr>
        <p:txBody>
          <a:bodyPr>
            <a:normAutofit fontScale="90000"/>
          </a:bodyPr>
          <a:lstStyle/>
          <a:p>
            <a:r>
              <a:rPr lang="en-US" dirty="0" smtClean="0"/>
              <a:t>Part 1: </a:t>
            </a:r>
            <a:r>
              <a:rPr lang="en-US" dirty="0"/>
              <a:t>Fill in missing values to produce multiple completed datasets </a:t>
            </a:r>
            <a:endParaRPr lang="en-US" dirty="0"/>
          </a:p>
        </p:txBody>
      </p:sp>
    </p:spTree>
    <p:extLst>
      <p:ext uri="{BB962C8B-B14F-4D97-AF65-F5344CB8AC3E}">
        <p14:creationId xmlns:p14="http://schemas.microsoft.com/office/powerpoint/2010/main" val="1585679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Imputation by Chained Equation (MICE)</a:t>
            </a:r>
          </a:p>
        </p:txBody>
      </p:sp>
      <p:pic>
        <p:nvPicPr>
          <p:cNvPr id="4" name="Content Placeholder 4"/>
          <p:cNvPicPr>
            <a:picLocks noGrp="1" noChangeAspect="1"/>
          </p:cNvPicPr>
          <p:nvPr>
            <p:ph idx="1"/>
          </p:nvPr>
        </p:nvPicPr>
        <p:blipFill>
          <a:blip r:embed="rId3"/>
          <a:stretch>
            <a:fillRect/>
          </a:stretch>
        </p:blipFill>
        <p:spPr>
          <a:xfrm>
            <a:off x="2519553" y="2039448"/>
            <a:ext cx="8985059" cy="5810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8953" y="2777286"/>
            <a:ext cx="5912315" cy="3113488"/>
          </a:xfrm>
          <a:prstGeom prst="rect">
            <a:avLst/>
          </a:prstGeom>
        </p:spPr>
      </p:pic>
      <p:sp>
        <p:nvSpPr>
          <p:cNvPr id="7" name="Rectangle 6"/>
          <p:cNvSpPr/>
          <p:nvPr/>
        </p:nvSpPr>
        <p:spPr>
          <a:xfrm>
            <a:off x="3585118" y="3218017"/>
            <a:ext cx="2525750" cy="219032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35703" y="3218016"/>
            <a:ext cx="2674121" cy="219032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863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pic>
        <p:nvPicPr>
          <p:cNvPr id="4" name="Picture 3"/>
          <p:cNvPicPr>
            <a:picLocks noChangeAspect="1"/>
          </p:cNvPicPr>
          <p:nvPr/>
        </p:nvPicPr>
        <p:blipFill>
          <a:blip r:embed="rId2"/>
          <a:stretch>
            <a:fillRect/>
          </a:stretch>
        </p:blipFill>
        <p:spPr>
          <a:xfrm>
            <a:off x="2325432" y="1572819"/>
            <a:ext cx="9043986" cy="6866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45" y="2842558"/>
            <a:ext cx="5912315" cy="3113488"/>
          </a:xfrm>
          <a:prstGeom prst="rect">
            <a:avLst/>
          </a:prstGeom>
        </p:spPr>
      </p:pic>
      <p:sp>
        <p:nvSpPr>
          <p:cNvPr id="6" name="Rectangle 5"/>
          <p:cNvSpPr/>
          <p:nvPr/>
        </p:nvSpPr>
        <p:spPr>
          <a:xfrm>
            <a:off x="6049537" y="3289610"/>
            <a:ext cx="1254512" cy="21967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79540" y="3289611"/>
            <a:ext cx="2469997" cy="219679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ircular Arrow 7"/>
          <p:cNvSpPr/>
          <p:nvPr/>
        </p:nvSpPr>
        <p:spPr>
          <a:xfrm>
            <a:off x="5631366" y="2624680"/>
            <a:ext cx="836341" cy="1041279"/>
          </a:xfrm>
          <a:prstGeom prst="circular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9874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4" name="Picture 3"/>
          <p:cNvPicPr>
            <a:picLocks noChangeAspect="1"/>
          </p:cNvPicPr>
          <p:nvPr/>
        </p:nvPicPr>
        <p:blipFill>
          <a:blip r:embed="rId2"/>
          <a:stretch>
            <a:fillRect/>
          </a:stretch>
        </p:blipFill>
        <p:spPr>
          <a:xfrm>
            <a:off x="2293347" y="1610090"/>
            <a:ext cx="9053768" cy="589820"/>
          </a:xfrm>
          <a:prstGeom prst="rect">
            <a:avLst/>
          </a:prstGeom>
        </p:spPr>
      </p:pic>
      <p:sp>
        <p:nvSpPr>
          <p:cNvPr id="5" name="TextBox 4"/>
          <p:cNvSpPr txBox="1"/>
          <p:nvPr/>
        </p:nvSpPr>
        <p:spPr>
          <a:xfrm>
            <a:off x="2184056" y="1535668"/>
            <a:ext cx="518160" cy="369332"/>
          </a:xfrm>
          <a:prstGeom prst="rect">
            <a:avLst/>
          </a:prstGeom>
          <a:noFill/>
        </p:spPr>
        <p:txBody>
          <a:bodyPr wrap="square" rtlCol="0">
            <a:spAutoFit/>
          </a:bodyPr>
          <a:lstStyle/>
          <a:p>
            <a:r>
              <a:rPr lang="en-US" dirty="0" smtClean="0"/>
              <a:t>(a)</a:t>
            </a:r>
            <a:endParaRPr lang="en-US" dirty="0"/>
          </a:p>
        </p:txBody>
      </p:sp>
      <p:pic>
        <p:nvPicPr>
          <p:cNvPr id="6" name="Picture 5"/>
          <p:cNvPicPr>
            <a:picLocks noChangeAspect="1"/>
          </p:cNvPicPr>
          <p:nvPr/>
        </p:nvPicPr>
        <p:blipFill>
          <a:blip r:embed="rId3"/>
          <a:stretch>
            <a:fillRect/>
          </a:stretch>
        </p:blipFill>
        <p:spPr>
          <a:xfrm>
            <a:off x="2293347" y="2274332"/>
            <a:ext cx="9043986" cy="694011"/>
          </a:xfrm>
          <a:prstGeom prst="rect">
            <a:avLst/>
          </a:prstGeom>
        </p:spPr>
      </p:pic>
      <p:sp>
        <p:nvSpPr>
          <p:cNvPr id="7" name="Rectangle 6"/>
          <p:cNvSpPr/>
          <p:nvPr/>
        </p:nvSpPr>
        <p:spPr>
          <a:xfrm>
            <a:off x="2184056" y="2252005"/>
            <a:ext cx="511679" cy="369332"/>
          </a:xfrm>
          <a:prstGeom prst="rect">
            <a:avLst/>
          </a:prstGeom>
        </p:spPr>
        <p:txBody>
          <a:bodyPr wrap="none">
            <a:spAutoFit/>
          </a:bodyPr>
          <a:lstStyle/>
          <a:p>
            <a:r>
              <a:rPr lang="en-US" dirty="0" smtClean="0"/>
              <a:t>(b)</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987" y="3185890"/>
            <a:ext cx="5912315" cy="3113488"/>
          </a:xfrm>
          <a:prstGeom prst="rect">
            <a:avLst/>
          </a:prstGeom>
        </p:spPr>
      </p:pic>
      <p:sp>
        <p:nvSpPr>
          <p:cNvPr id="11" name="Rectangle 10"/>
          <p:cNvSpPr/>
          <p:nvPr/>
        </p:nvSpPr>
        <p:spPr>
          <a:xfrm>
            <a:off x="5960327" y="3644239"/>
            <a:ext cx="1254512" cy="21967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ular Arrow 11"/>
          <p:cNvSpPr/>
          <p:nvPr/>
        </p:nvSpPr>
        <p:spPr>
          <a:xfrm>
            <a:off x="5284593" y="2890980"/>
            <a:ext cx="836341" cy="1041279"/>
          </a:xfrm>
          <a:prstGeom prst="circular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flipH="1">
            <a:off x="6796668" y="2890979"/>
            <a:ext cx="781670" cy="1041279"/>
          </a:xfrm>
          <a:prstGeom prst="circular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0752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&amp; 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3600" dirty="0" smtClean="0"/>
                  <a:t>Step 3: Perform step 2 for </a:t>
                </a:r>
                <a14:m>
                  <m:oMath xmlns:m="http://schemas.openxmlformats.org/officeDocument/2006/math">
                    <m:r>
                      <a:rPr lang="en-US" sz="3600" b="0" i="1" smtClean="0">
                        <a:latin typeface="Cambria Math" charset="0"/>
                      </a:rPr>
                      <m:t>𝑙</m:t>
                    </m:r>
                    <m:r>
                      <a:rPr lang="en-US" sz="3600" b="0" i="1" smtClean="0">
                        <a:latin typeface="Cambria Math" charset="0"/>
                      </a:rPr>
                      <m:t>=20</m:t>
                    </m:r>
                  </m:oMath>
                </a14:m>
                <a:r>
                  <a:rPr lang="en-US" sz="3600" b="0" dirty="0" smtClean="0"/>
                  <a:t> times</a:t>
                </a:r>
              </a:p>
              <a:p>
                <a:r>
                  <a:rPr lang="en-US" sz="3600" dirty="0" smtClean="0"/>
                  <a:t>Step 4: Perform step 1-3 for </a:t>
                </a:r>
                <a14:m>
                  <m:oMath xmlns:m="http://schemas.openxmlformats.org/officeDocument/2006/math">
                    <m:r>
                      <a:rPr lang="en-US" sz="3600" b="0" i="1" smtClean="0">
                        <a:latin typeface="Cambria Math" charset="0"/>
                      </a:rPr>
                      <m:t>𝑚</m:t>
                    </m:r>
                    <m:r>
                      <a:rPr lang="en-US" sz="3600" b="0" i="0" smtClean="0">
                        <a:latin typeface="Cambria Math" charset="0"/>
                      </a:rPr>
                      <m:t> </m:t>
                    </m:r>
                  </m:oMath>
                </a14:m>
                <a:r>
                  <a:rPr lang="en-US" sz="3600" b="0" dirty="0" smtClean="0"/>
                  <a:t>times to generate </a:t>
                </a:r>
                <a14:m>
                  <m:oMath xmlns:m="http://schemas.openxmlformats.org/officeDocument/2006/math">
                    <m:r>
                      <a:rPr lang="en-US" sz="3600" i="1">
                        <a:latin typeface="Cambria Math" charset="0"/>
                      </a:rPr>
                      <m:t>𝑚</m:t>
                    </m:r>
                    <m:r>
                      <a:rPr lang="en-US" sz="3600" b="0" i="0" smtClean="0">
                        <a:latin typeface="Cambria Math" charset="0"/>
                      </a:rPr>
                      <m:t>=12</m:t>
                    </m:r>
                  </m:oMath>
                </a14:m>
                <a:r>
                  <a:rPr lang="en-US" sz="3600" b="0" dirty="0" smtClean="0"/>
                  <a:t>  completed datasets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84" t="-2419" r="-2736"/>
                </a:stretch>
              </a:blipFill>
            </p:spPr>
            <p:txBody>
              <a:bodyPr/>
              <a:lstStyle/>
              <a:p>
                <a:r>
                  <a:rPr lang="en-US">
                    <a:noFill/>
                  </a:rPr>
                  <a:t> </a:t>
                </a:r>
              </a:p>
            </p:txBody>
          </p:sp>
        </mc:Fallback>
      </mc:AlternateContent>
    </p:spTree>
    <p:extLst>
      <p:ext uri="{BB962C8B-B14F-4D97-AF65-F5344CB8AC3E}">
        <p14:creationId xmlns:p14="http://schemas.microsoft.com/office/powerpoint/2010/main" val="1984667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Distribution </a:t>
            </a:r>
            <a:r>
              <a:rPr lang="mr-IN" dirty="0" smtClean="0"/>
              <a:t>–</a:t>
            </a:r>
            <a:r>
              <a:rPr lang="en-US" dirty="0" smtClean="0"/>
              <a:t> Classification and Regression Tree (CART)</a:t>
            </a:r>
            <a:endParaRPr lang="en-US" dirty="0"/>
          </a:p>
        </p:txBody>
      </p:sp>
      <p:sp>
        <p:nvSpPr>
          <p:cNvPr id="3" name="Content Placeholder 2"/>
          <p:cNvSpPr>
            <a:spLocks noGrp="1"/>
          </p:cNvSpPr>
          <p:nvPr>
            <p:ph idx="1"/>
          </p:nvPr>
        </p:nvSpPr>
        <p:spPr/>
        <p:txBody>
          <a:bodyPr>
            <a:normAutofit/>
          </a:bodyPr>
          <a:lstStyle/>
          <a:p>
            <a:r>
              <a:rPr lang="en-US" sz="2800" dirty="0"/>
              <a:t>OPM data contains 65 variables and each categorical variable has multiple </a:t>
            </a:r>
            <a:r>
              <a:rPr lang="en-US" sz="2800" dirty="0" smtClean="0"/>
              <a:t>levels</a:t>
            </a:r>
          </a:p>
          <a:p>
            <a:r>
              <a:rPr lang="en-US" sz="2800" dirty="0" smtClean="0"/>
              <a:t>GLMs might be difficult to capture variables with interactive and non-linear relationship</a:t>
            </a:r>
          </a:p>
          <a:p>
            <a:r>
              <a:rPr lang="en-US" sz="2800" dirty="0" smtClean="0"/>
              <a:t>Non-parametric CART method is more appropriate</a:t>
            </a:r>
            <a:endParaRPr lang="en-US" sz="2800" dirty="0"/>
          </a:p>
        </p:txBody>
      </p:sp>
    </p:spTree>
    <p:extLst>
      <p:ext uri="{BB962C8B-B14F-4D97-AF65-F5344CB8AC3E}">
        <p14:creationId xmlns:p14="http://schemas.microsoft.com/office/powerpoint/2010/main" val="2084241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Tree (CART)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3200" dirty="0" smtClean="0"/>
                  <a:t>Fit a classification or regression tree </a:t>
                </a:r>
              </a:p>
              <a:p>
                <a:r>
                  <a:rPr lang="en-US" sz="3200" dirty="0" smtClean="0"/>
                  <a:t>For each </a:t>
                </a:r>
                <a14:m>
                  <m:oMath xmlns:m="http://schemas.openxmlformats.org/officeDocument/2006/math">
                    <m:sSub>
                      <m:sSubPr>
                        <m:ctrlPr>
                          <a:rPr lang="en-US" sz="3200" i="1" smtClean="0">
                            <a:latin typeface="Cambria Math" charset="0"/>
                          </a:rPr>
                        </m:ctrlPr>
                      </m:sSubPr>
                      <m:e>
                        <m:r>
                          <a:rPr lang="en-US" sz="3200" b="0" i="1" smtClean="0">
                            <a:latin typeface="Cambria Math" charset="0"/>
                          </a:rPr>
                          <m:t>𝑌</m:t>
                        </m:r>
                      </m:e>
                      <m:sub>
                        <m:r>
                          <a:rPr lang="en-US" sz="3200" b="0" i="1" smtClean="0">
                            <a:latin typeface="Cambria Math" charset="0"/>
                          </a:rPr>
                          <m:t>𝑚𝑖𝑠𝑠</m:t>
                        </m:r>
                      </m:sub>
                    </m:sSub>
                  </m:oMath>
                </a14:m>
                <a:r>
                  <a:rPr lang="en-US" sz="3200" dirty="0" smtClean="0"/>
                  <a:t>, find </a:t>
                </a:r>
                <a:r>
                  <a:rPr lang="en-US" sz="3200" dirty="0"/>
                  <a:t>the </a:t>
                </a:r>
                <a:r>
                  <a:rPr lang="en-US" sz="3200" dirty="0" smtClean="0"/>
                  <a:t>leaf </a:t>
                </a:r>
                <a:r>
                  <a:rPr lang="en-US" sz="3200" dirty="0"/>
                  <a:t>node </a:t>
                </a:r>
                <a:r>
                  <a:rPr lang="en-US" sz="3200" dirty="0" smtClean="0"/>
                  <a:t>according </a:t>
                </a:r>
                <a:r>
                  <a:rPr lang="en-US" sz="3200" dirty="0"/>
                  <a:t>to </a:t>
                </a:r>
                <a:r>
                  <a:rPr lang="en-US" sz="3200" dirty="0" smtClean="0"/>
                  <a:t>its attributes</a:t>
                </a:r>
                <a:endParaRPr lang="en-US" sz="3200" dirty="0"/>
              </a:p>
              <a:p>
                <a:r>
                  <a:rPr lang="en-US" sz="3200" dirty="0" smtClean="0"/>
                  <a:t>Randomly draw values from the leaf node and fill in missing values.</a:t>
                </a:r>
                <a:endParaRPr lang="en-US" sz="3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42" t="-1935" r="-2120"/>
                </a:stretch>
              </a:blipFill>
            </p:spPr>
            <p:txBody>
              <a:bodyPr/>
              <a:lstStyle/>
              <a:p>
                <a:r>
                  <a:rPr lang="en-US">
                    <a:noFill/>
                  </a:rPr>
                  <a:t> </a:t>
                </a:r>
              </a:p>
            </p:txBody>
          </p:sp>
        </mc:Fallback>
      </mc:AlternateContent>
    </p:spTree>
    <p:extLst>
      <p:ext uri="{BB962C8B-B14F-4D97-AF65-F5344CB8AC3E}">
        <p14:creationId xmlns:p14="http://schemas.microsoft.com/office/powerpoint/2010/main" val="81603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Tree (CART)</a:t>
            </a:r>
          </a:p>
        </p:txBody>
      </p:sp>
      <p:sp>
        <p:nvSpPr>
          <p:cNvPr id="3" name="Content Placeholder 2"/>
          <p:cNvSpPr>
            <a:spLocks noGrp="1"/>
          </p:cNvSpPr>
          <p:nvPr>
            <p:ph idx="1"/>
          </p:nvPr>
        </p:nvSpPr>
        <p:spPr>
          <a:xfrm>
            <a:off x="2589212" y="1905000"/>
            <a:ext cx="8915400" cy="3777622"/>
          </a:xfrm>
        </p:spPr>
        <p:txBody>
          <a:bodyPr>
            <a:normAutofit/>
          </a:bodyPr>
          <a:lstStyle/>
          <a:p>
            <a:r>
              <a:rPr lang="en-US" sz="3200" dirty="0" smtClean="0"/>
              <a:t> Applied to Step 1 and Step 2</a:t>
            </a:r>
            <a:endParaRPr lang="en-US" sz="32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353" y="2640461"/>
            <a:ext cx="5762242" cy="3860700"/>
          </a:xfrm>
          <a:prstGeom prst="rect">
            <a:avLst/>
          </a:prstGeom>
        </p:spPr>
      </p:pic>
    </p:spTree>
    <p:extLst>
      <p:ext uri="{BB962C8B-B14F-4D97-AF65-F5344CB8AC3E}">
        <p14:creationId xmlns:p14="http://schemas.microsoft.com/office/powerpoint/2010/main" val="146426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Senior Executive Service (SES)</a:t>
            </a:r>
            <a:endParaRPr lang="en-US" dirty="0"/>
          </a:p>
        </p:txBody>
      </p:sp>
      <p:sp>
        <p:nvSpPr>
          <p:cNvPr id="3" name="Content Placeholder 2"/>
          <p:cNvSpPr>
            <a:spLocks noGrp="1"/>
          </p:cNvSpPr>
          <p:nvPr>
            <p:ph idx="1"/>
          </p:nvPr>
        </p:nvSpPr>
        <p:spPr/>
        <p:txBody>
          <a:bodyPr>
            <a:normAutofit/>
          </a:bodyPr>
          <a:lstStyle/>
          <a:p>
            <a:r>
              <a:rPr lang="en-US" sz="3200" dirty="0" smtClean="0"/>
              <a:t>Federal Employees Data from </a:t>
            </a:r>
            <a:r>
              <a:rPr lang="en-US" sz="3200" dirty="0"/>
              <a:t>the Office of Personnel Management (OPM)</a:t>
            </a:r>
            <a:endParaRPr lang="en-US" sz="3200" dirty="0" smtClean="0"/>
          </a:p>
          <a:p>
            <a:r>
              <a:rPr lang="en-US" sz="3200" dirty="0" smtClean="0"/>
              <a:t>Similar to CEO in a private company</a:t>
            </a:r>
          </a:p>
          <a:p>
            <a:r>
              <a:rPr lang="en-US" sz="3200" dirty="0" smtClean="0"/>
              <a:t>Past studies suggest that there lacks diversity by gender, race, and ethnicity</a:t>
            </a:r>
          </a:p>
          <a:p>
            <a:endParaRPr lang="en-US" dirty="0" smtClean="0"/>
          </a:p>
        </p:txBody>
      </p:sp>
    </p:spTree>
    <p:extLst>
      <p:ext uri="{BB962C8B-B14F-4D97-AF65-F5344CB8AC3E}">
        <p14:creationId xmlns:p14="http://schemas.microsoft.com/office/powerpoint/2010/main" val="345769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Tree (CART)</a:t>
            </a:r>
          </a:p>
        </p:txBody>
      </p:sp>
      <p:sp>
        <p:nvSpPr>
          <p:cNvPr id="3" name="Content Placeholder 2"/>
          <p:cNvSpPr>
            <a:spLocks noGrp="1"/>
          </p:cNvSpPr>
          <p:nvPr>
            <p:ph idx="1"/>
          </p:nvPr>
        </p:nvSpPr>
        <p:spPr/>
        <p:txBody>
          <a:bodyPr>
            <a:normAutofit/>
          </a:bodyPr>
          <a:lstStyle/>
          <a:p>
            <a:r>
              <a:rPr lang="en-US" sz="2800" dirty="0" smtClean="0"/>
              <a:t>Start </a:t>
            </a:r>
            <a:r>
              <a:rPr lang="en-US" sz="2800" dirty="0"/>
              <a:t>at the top of the </a:t>
            </a:r>
            <a:r>
              <a:rPr lang="en-US" sz="2800" dirty="0" smtClean="0"/>
              <a:t>tree</a:t>
            </a:r>
          </a:p>
          <a:p>
            <a:r>
              <a:rPr lang="en-US" sz="2800" dirty="0" smtClean="0"/>
              <a:t>Grow </a:t>
            </a:r>
            <a:r>
              <a:rPr lang="en-US" sz="2800" dirty="0"/>
              <a:t>it by “splitting” attributes one by one. To determine which attribute to split, look at “node impurity</a:t>
            </a:r>
            <a:r>
              <a:rPr lang="en-US" sz="2800" dirty="0" smtClean="0"/>
              <a:t>.”</a:t>
            </a:r>
          </a:p>
          <a:p>
            <a:r>
              <a:rPr lang="en-US" sz="2800" dirty="0" smtClean="0"/>
              <a:t>Assign </a:t>
            </a:r>
            <a:r>
              <a:rPr lang="en-US" sz="2800" dirty="0"/>
              <a:t>leaf nodes the majority vote in the </a:t>
            </a:r>
            <a:r>
              <a:rPr lang="en-US" sz="2800" dirty="0" smtClean="0"/>
              <a:t>leaf</a:t>
            </a:r>
            <a:endParaRPr lang="en-US" sz="2800" dirty="0"/>
          </a:p>
          <a:p>
            <a:r>
              <a:rPr lang="en-US" sz="2800" dirty="0" smtClean="0"/>
              <a:t>When </a:t>
            </a:r>
            <a:r>
              <a:rPr lang="en-US" sz="2800" dirty="0"/>
              <a:t>we get to the bottom, prune the tree to prevent overfitting</a:t>
            </a:r>
          </a:p>
        </p:txBody>
      </p:sp>
    </p:spTree>
    <p:extLst>
      <p:ext uri="{BB962C8B-B14F-4D97-AF65-F5344CB8AC3E}">
        <p14:creationId xmlns:p14="http://schemas.microsoft.com/office/powerpoint/2010/main" val="723340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E9D11FD5-487C-4A6B-836F-3831DC830F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99765169-F70D-4841-BE65-62E10CBED8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9"/>
            <a:ext cx="6953577" cy="4658894"/>
          </a:xfrm>
          <a:prstGeom prst="rect">
            <a:avLst/>
          </a:prstGeom>
        </p:spPr>
      </p:pic>
      <p:sp>
        <p:nvSpPr>
          <p:cNvPr id="16" name="Freeform 14">
            <a:extLst>
              <a:ext uri="{FF2B5EF4-FFF2-40B4-BE49-F238E27FC236}">
                <a16:creationId xmlns:a16="http://schemas.microsoft.com/office/drawing/2014/main" xmlns="" id="{2A2CC818-8106-45C0-93D5-7051F99F2C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dirty="0" smtClean="0"/>
              <a:t>Example of CART</a:t>
            </a:r>
            <a:endParaRPr lang="en-US" dirty="0"/>
          </a:p>
        </p:txBody>
      </p:sp>
      <p:sp>
        <p:nvSpPr>
          <p:cNvPr id="9" name="Content Placeholder 8">
            <a:extLst>
              <a:ext uri="{FF2B5EF4-FFF2-40B4-BE49-F238E27FC236}">
                <a16:creationId xmlns:a16="http://schemas.microsoft.com/office/drawing/2014/main" xmlns="" id="{7BC577D5-C09F-46F3-A7BC-489DC9564AE1}"/>
              </a:ext>
            </a:extLst>
          </p:cNvPr>
          <p:cNvSpPr>
            <a:spLocks noGrp="1"/>
          </p:cNvSpPr>
          <p:nvPr>
            <p:ph idx="1"/>
          </p:nvPr>
        </p:nvSpPr>
        <p:spPr>
          <a:xfrm>
            <a:off x="649225" y="2133600"/>
            <a:ext cx="3650278" cy="3759253"/>
          </a:xfrm>
        </p:spPr>
        <p:txBody>
          <a:bodyPr>
            <a:normAutofit/>
          </a:bodyPr>
          <a:lstStyle/>
          <a:p>
            <a:r>
              <a:rPr lang="en-US" sz="2800" dirty="0" smtClean="0"/>
              <a:t>Assume outcome variable is either 1 or -1</a:t>
            </a:r>
          </a:p>
          <a:p>
            <a:r>
              <a:rPr lang="en-US" sz="2800" dirty="0" smtClean="0"/>
              <a:t>CART performs binary split based on reduction in Gini Index </a:t>
            </a:r>
            <a:endParaRPr lang="en-US" sz="2800" dirty="0"/>
          </a:p>
        </p:txBody>
      </p:sp>
    </p:spTree>
    <p:extLst>
      <p:ext uri="{BB962C8B-B14F-4D97-AF65-F5344CB8AC3E}">
        <p14:creationId xmlns:p14="http://schemas.microsoft.com/office/powerpoint/2010/main" val="2035351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46412"/>
            <a:ext cx="8911687" cy="1280890"/>
          </a:xfrm>
        </p:spPr>
        <p:txBody>
          <a:bodyPr/>
          <a:lstStyle/>
          <a:p>
            <a:r>
              <a:rPr lang="en-US" dirty="0" smtClean="0"/>
              <a:t>Strategies for Imputation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800" dirty="0" smtClean="0"/>
                  <a:t>Inclusion of ”Auxiliary variable”</a:t>
                </a:r>
              </a:p>
              <a:p>
                <a:pPr lvl="1"/>
                <a:r>
                  <a:rPr lang="en-US" sz="2600" dirty="0" smtClean="0"/>
                  <a:t>In order to impute salary at working year 10, we include salaries at working year 1-9, 11-15</a:t>
                </a:r>
              </a:p>
              <a:p>
                <a:r>
                  <a:rPr lang="en-US" sz="2800" dirty="0" smtClean="0"/>
                  <a:t>Combine levels for categorical variable </a:t>
                </a:r>
              </a:p>
              <a:p>
                <a:pPr lvl="1"/>
                <a:r>
                  <a:rPr lang="en-US" sz="2600" dirty="0" smtClean="0"/>
                  <a:t>curse of dimensionality </a:t>
                </a:r>
                <a:r>
                  <a:rPr lang="en-US" sz="2600" dirty="0"/>
                  <a:t> </a:t>
                </a:r>
                <a:r>
                  <a:rPr lang="en-US" sz="2600" dirty="0" smtClean="0"/>
                  <a:t>(</a:t>
                </a:r>
                <a14:m>
                  <m:oMath xmlns:m="http://schemas.openxmlformats.org/officeDocument/2006/math">
                    <m:sSup>
                      <m:sSupPr>
                        <m:ctrlPr>
                          <a:rPr lang="en-US" sz="2600" b="0" i="1" smtClean="0">
                            <a:latin typeface="Cambria Math" charset="0"/>
                          </a:rPr>
                        </m:ctrlPr>
                      </m:sSupPr>
                      <m:e>
                        <m:r>
                          <a:rPr lang="en-US" sz="2600" b="0" i="1" smtClean="0">
                            <a:latin typeface="Cambria Math" charset="0"/>
                          </a:rPr>
                          <m:t>2</m:t>
                        </m:r>
                      </m:e>
                      <m:sup>
                        <m:r>
                          <a:rPr lang="en-US" sz="2600" b="0" i="1" smtClean="0">
                            <a:latin typeface="Cambria Math" charset="0"/>
                          </a:rPr>
                          <m:t>32</m:t>
                        </m:r>
                      </m:sup>
                    </m:sSup>
                    <m:r>
                      <a:rPr lang="en-US" sz="2600" i="1" smtClean="0">
                        <a:latin typeface="Cambria Math" charset="0"/>
                      </a:rPr>
                      <m:t>≈</m:t>
                    </m:r>
                    <m:r>
                      <a:rPr lang="en-US" sz="2600" b="0" i="1" smtClean="0">
                        <a:latin typeface="Cambria Math" charset="0"/>
                      </a:rPr>
                      <m:t>1 </m:t>
                    </m:r>
                    <m:r>
                      <a:rPr lang="en-US" sz="2600" i="1">
                        <a:latin typeface="Cambria Math" charset="0"/>
                      </a:rPr>
                      <m:t>𝑏𝑖𝑙𝑙𝑖𝑜𝑛</m:t>
                    </m:r>
                  </m:oMath>
                </a14:m>
                <a:r>
                  <a:rPr lang="en-US" sz="2600" b="0" dirty="0" smtClean="0"/>
                  <a:t>)</a:t>
                </a:r>
              </a:p>
              <a:p>
                <a:r>
                  <a:rPr lang="en-US" sz="2800" dirty="0" smtClean="0"/>
                  <a:t>Improve computational efficiency through allocating cores at Step 4</a:t>
                </a:r>
              </a:p>
              <a:p>
                <a:endParaRPr lang="en-US" sz="2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00" t="-1613"/>
                </a:stretch>
              </a:blipFill>
            </p:spPr>
            <p:txBody>
              <a:bodyPr/>
              <a:lstStyle/>
              <a:p>
                <a:r>
                  <a:rPr lang="en-US">
                    <a:noFill/>
                  </a:rPr>
                  <a:t> </a:t>
                </a:r>
              </a:p>
            </p:txBody>
          </p:sp>
        </mc:Fallback>
      </mc:AlternateContent>
    </p:spTree>
    <p:extLst>
      <p:ext uri="{BB962C8B-B14F-4D97-AF65-F5344CB8AC3E}">
        <p14:creationId xmlns:p14="http://schemas.microsoft.com/office/powerpoint/2010/main" val="48062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Checks of Imputation  Model</a:t>
            </a:r>
            <a:endParaRPr lang="en-US" dirty="0"/>
          </a:p>
        </p:txBody>
      </p:sp>
      <p:sp>
        <p:nvSpPr>
          <p:cNvPr id="3" name="Content Placeholder 2"/>
          <p:cNvSpPr>
            <a:spLocks noGrp="1"/>
          </p:cNvSpPr>
          <p:nvPr>
            <p:ph idx="1"/>
          </p:nvPr>
        </p:nvSpPr>
        <p:spPr/>
        <p:txBody>
          <a:bodyPr>
            <a:normAutofit/>
          </a:bodyPr>
          <a:lstStyle/>
          <a:p>
            <a:r>
              <a:rPr lang="en-US" sz="2800" dirty="0"/>
              <a:t>M</a:t>
            </a:r>
            <a:r>
              <a:rPr lang="en-US" sz="2800" dirty="0" smtClean="0"/>
              <a:t>odel </a:t>
            </a:r>
            <a:r>
              <a:rPr lang="en-US" sz="2800" dirty="0"/>
              <a:t>checking technique designed to investigate the potential model inadequacy between imputed and replicated </a:t>
            </a:r>
            <a:r>
              <a:rPr lang="en-US" sz="2800" dirty="0" smtClean="0"/>
              <a:t>datasets</a:t>
            </a:r>
          </a:p>
          <a:p>
            <a:r>
              <a:rPr lang="en-US" sz="2800" dirty="0"/>
              <a:t>Parameter of Interest: Relationship between salary at working year 1 and working year </a:t>
            </a:r>
            <a:r>
              <a:rPr lang="en-US" sz="2800" dirty="0" smtClean="0"/>
              <a:t>10</a:t>
            </a:r>
          </a:p>
          <a:p>
            <a:r>
              <a:rPr lang="en-US" sz="2800" dirty="0"/>
              <a:t>Compare distribution between salary at year 1 and year 10 for imputed and replicated </a:t>
            </a:r>
            <a:r>
              <a:rPr lang="en-US" sz="2800" dirty="0" smtClean="0"/>
              <a:t>datasets</a:t>
            </a:r>
            <a:endParaRPr lang="en-US" sz="2800" dirty="0"/>
          </a:p>
          <a:p>
            <a:endParaRPr lang="en-US" sz="2800" dirty="0" smtClean="0"/>
          </a:p>
          <a:p>
            <a:endParaRPr lang="en-US" sz="2800" dirty="0" smtClean="0"/>
          </a:p>
        </p:txBody>
      </p:sp>
    </p:spTree>
    <p:extLst>
      <p:ext uri="{BB962C8B-B14F-4D97-AF65-F5344CB8AC3E}">
        <p14:creationId xmlns:p14="http://schemas.microsoft.com/office/powerpoint/2010/main" val="92816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6073" y="906408"/>
            <a:ext cx="9995759" cy="8966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864" y="2200638"/>
            <a:ext cx="7327900" cy="4800600"/>
          </a:xfrm>
          <a:prstGeom prst="rect">
            <a:avLst/>
          </a:prstGeom>
        </p:spPr>
      </p:pic>
      <p:sp>
        <p:nvSpPr>
          <p:cNvPr id="9" name="Rectangle 8"/>
          <p:cNvSpPr/>
          <p:nvPr/>
        </p:nvSpPr>
        <p:spPr>
          <a:xfrm>
            <a:off x="2765503" y="2070672"/>
            <a:ext cx="1527717" cy="184340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603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9093" y="682017"/>
            <a:ext cx="8876370" cy="3867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503" y="1513780"/>
            <a:ext cx="7327900" cy="4800600"/>
          </a:xfrm>
          <a:prstGeom prst="rect">
            <a:avLst/>
          </a:prstGeom>
        </p:spPr>
      </p:pic>
      <p:sp>
        <p:nvSpPr>
          <p:cNvPr id="6" name="Rectangle 5"/>
          <p:cNvSpPr/>
          <p:nvPr/>
        </p:nvSpPr>
        <p:spPr>
          <a:xfrm>
            <a:off x="6429453" y="2992375"/>
            <a:ext cx="1699786" cy="199221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04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2547" y="774648"/>
            <a:ext cx="8552985" cy="4021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723" y="1625291"/>
            <a:ext cx="7327900" cy="4800600"/>
          </a:xfrm>
          <a:prstGeom prst="rect">
            <a:avLst/>
          </a:prstGeom>
        </p:spPr>
      </p:pic>
      <p:sp>
        <p:nvSpPr>
          <p:cNvPr id="6" name="Rectangle 5"/>
          <p:cNvSpPr/>
          <p:nvPr/>
        </p:nvSpPr>
        <p:spPr>
          <a:xfrm>
            <a:off x="6122020" y="1516566"/>
            <a:ext cx="1750741" cy="3590693"/>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174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973767" y="596811"/>
            <a:ext cx="9534292" cy="954107"/>
          </a:xfrm>
          <a:prstGeom prst="rect">
            <a:avLst/>
          </a:prstGeom>
        </p:spPr>
        <p:txBody>
          <a:bodyPr wrap="square">
            <a:spAutoFit/>
          </a:bodyPr>
          <a:lstStyle/>
          <a:p>
            <a:r>
              <a:rPr lang="en-US" sz="2800" dirty="0"/>
              <a:t>R</a:t>
            </a:r>
            <a:r>
              <a:rPr lang="en-US" sz="2800" dirty="0" smtClean="0"/>
              <a:t>e-impute concatenated dataset with original imputation model</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767" y="2307063"/>
            <a:ext cx="8102600" cy="3390900"/>
          </a:xfrm>
          <a:prstGeom prst="rect">
            <a:avLst/>
          </a:prstGeom>
        </p:spPr>
      </p:pic>
      <p:sp>
        <p:nvSpPr>
          <p:cNvPr id="6" name="Rectangle 5"/>
          <p:cNvSpPr/>
          <p:nvPr/>
        </p:nvSpPr>
        <p:spPr>
          <a:xfrm>
            <a:off x="1973768" y="3133493"/>
            <a:ext cx="8102599" cy="127123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73766" y="4437720"/>
            <a:ext cx="8102599" cy="127123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224894" y="4888673"/>
            <a:ext cx="1450433" cy="369332"/>
          </a:xfrm>
          <a:prstGeom prst="rect">
            <a:avLst/>
          </a:prstGeom>
          <a:noFill/>
        </p:spPr>
        <p:txBody>
          <a:bodyPr wrap="square" rtlCol="0">
            <a:spAutoFit/>
          </a:bodyPr>
          <a:lstStyle/>
          <a:p>
            <a:r>
              <a:rPr lang="en-US" smtClean="0"/>
              <a:t>Replicated</a:t>
            </a:r>
            <a:endParaRPr lang="en-US"/>
          </a:p>
        </p:txBody>
      </p:sp>
      <p:sp>
        <p:nvSpPr>
          <p:cNvPr id="11" name="TextBox 10"/>
          <p:cNvSpPr txBox="1"/>
          <p:nvPr/>
        </p:nvSpPr>
        <p:spPr>
          <a:xfrm>
            <a:off x="10224894" y="3584446"/>
            <a:ext cx="1450433" cy="369332"/>
          </a:xfrm>
          <a:prstGeom prst="rect">
            <a:avLst/>
          </a:prstGeom>
          <a:noFill/>
        </p:spPr>
        <p:txBody>
          <a:bodyPr wrap="square" rtlCol="0">
            <a:spAutoFit/>
          </a:bodyPr>
          <a:lstStyle/>
          <a:p>
            <a:r>
              <a:rPr lang="en-US" dirty="0" smtClean="0"/>
              <a:t>Imputed</a:t>
            </a:r>
            <a:endParaRPr lang="en-US" dirty="0"/>
          </a:p>
        </p:txBody>
      </p:sp>
    </p:spTree>
    <p:extLst>
      <p:ext uri="{BB962C8B-B14F-4D97-AF65-F5344CB8AC3E}">
        <p14:creationId xmlns:p14="http://schemas.microsoft.com/office/powerpoint/2010/main" val="473294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Methods for re-imputation </a:t>
            </a:r>
            <a:endParaRPr lang="en-US" dirty="0"/>
          </a:p>
        </p:txBody>
      </p:sp>
      <p:sp>
        <p:nvSpPr>
          <p:cNvPr id="3" name="Content Placeholder 2"/>
          <p:cNvSpPr>
            <a:spLocks noGrp="1"/>
          </p:cNvSpPr>
          <p:nvPr>
            <p:ph idx="1"/>
          </p:nvPr>
        </p:nvSpPr>
        <p:spPr/>
        <p:txBody>
          <a:bodyPr>
            <a:normAutofit/>
          </a:bodyPr>
          <a:lstStyle/>
          <a:p>
            <a:r>
              <a:rPr lang="en-US" sz="3200" dirty="0" smtClean="0"/>
              <a:t>Parameter of Interest: Relationship between salary at working year 1 and working year 10</a:t>
            </a:r>
          </a:p>
          <a:p>
            <a:r>
              <a:rPr lang="en-US" sz="3200" dirty="0" smtClean="0"/>
              <a:t>Compare distribution between salary at year 1 and year 10 for imputed and replicated datasets</a:t>
            </a:r>
            <a:endParaRPr lang="en-US" sz="3200" dirty="0"/>
          </a:p>
        </p:txBody>
      </p:sp>
    </p:spTree>
    <p:extLst>
      <p:ext uri="{BB962C8B-B14F-4D97-AF65-F5344CB8AC3E}">
        <p14:creationId xmlns:p14="http://schemas.microsoft.com/office/powerpoint/2010/main" val="81786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153908" cy="2722756"/>
          </a:xfrm>
        </p:spPr>
      </p:pic>
      <p:sp>
        <p:nvSpPr>
          <p:cNvPr id="6" name="Rectangle 5"/>
          <p:cNvSpPr/>
          <p:nvPr/>
        </p:nvSpPr>
        <p:spPr>
          <a:xfrm>
            <a:off x="2592925" y="4923484"/>
            <a:ext cx="7365114" cy="369332"/>
          </a:xfrm>
          <a:prstGeom prst="rect">
            <a:avLst/>
          </a:prstGeom>
        </p:spPr>
        <p:txBody>
          <a:bodyPr wrap="square">
            <a:spAutoFit/>
          </a:bodyPr>
          <a:lstStyle/>
          <a:p>
            <a:r>
              <a:rPr lang="en-US" dirty="0"/>
              <a:t>S</a:t>
            </a:r>
            <a:r>
              <a:rPr lang="en-US" dirty="0" smtClean="0"/>
              <a:t>et all partially observed variable as completely missing </a:t>
            </a:r>
            <a:endParaRPr lang="en-US" dirty="0" smtClean="0"/>
          </a:p>
        </p:txBody>
      </p:sp>
      <p:sp>
        <p:nvSpPr>
          <p:cNvPr id="7" name="Rectangle 6"/>
          <p:cNvSpPr/>
          <p:nvPr/>
        </p:nvSpPr>
        <p:spPr>
          <a:xfrm>
            <a:off x="4806177" y="2287969"/>
            <a:ext cx="4694662" cy="2038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789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Questions</a:t>
            </a:r>
            <a:endParaRPr lang="en-US" dirty="0"/>
          </a:p>
        </p:txBody>
      </p:sp>
      <p:sp>
        <p:nvSpPr>
          <p:cNvPr id="4" name="TextBox 3"/>
          <p:cNvSpPr txBox="1"/>
          <p:nvPr/>
        </p:nvSpPr>
        <p:spPr>
          <a:xfrm>
            <a:off x="2592925" y="1783934"/>
            <a:ext cx="9220200" cy="1569660"/>
          </a:xfrm>
          <a:prstGeom prst="rect">
            <a:avLst/>
          </a:prstGeom>
          <a:noFill/>
        </p:spPr>
        <p:txBody>
          <a:bodyPr wrap="square" rtlCol="0">
            <a:spAutoFit/>
          </a:bodyPr>
          <a:lstStyle/>
          <a:p>
            <a:r>
              <a:rPr lang="en-US" sz="3200" dirty="0" smtClean="0">
                <a:solidFill>
                  <a:srgbClr val="FF0000"/>
                </a:solidFill>
              </a:rPr>
              <a:t>Can we predict who get promoted based on employees’ personal and career information at working year 10? </a:t>
            </a:r>
            <a:endParaRPr lang="en-US" altLang="zh-TW" sz="3200" dirty="0" smtClean="0">
              <a:solidFill>
                <a:srgbClr val="FF0000"/>
              </a:solidFill>
            </a:endParaRPr>
          </a:p>
        </p:txBody>
      </p:sp>
      <p:sp>
        <p:nvSpPr>
          <p:cNvPr id="7" name="Content Placeholder 2"/>
          <p:cNvSpPr>
            <a:spLocks noGrp="1"/>
          </p:cNvSpPr>
          <p:nvPr>
            <p:ph idx="1"/>
          </p:nvPr>
        </p:nvSpPr>
        <p:spPr>
          <a:xfrm>
            <a:off x="2589212" y="3639281"/>
            <a:ext cx="8915400" cy="3777622"/>
          </a:xfrm>
        </p:spPr>
        <p:txBody>
          <a:bodyPr>
            <a:normAutofit/>
          </a:bodyPr>
          <a:lstStyle/>
          <a:p>
            <a:r>
              <a:rPr lang="en-US" altLang="zh-TW" sz="3000" b="1" dirty="0" smtClean="0"/>
              <a:t>Statistical Challenges</a:t>
            </a:r>
            <a:endParaRPr lang="en-US" altLang="zh-TW" sz="3000" b="1" dirty="0"/>
          </a:p>
          <a:p>
            <a:pPr lvl="1"/>
            <a:r>
              <a:rPr lang="en-US" altLang="zh-TW" sz="2800" dirty="0" smtClean="0"/>
              <a:t>Dealing with Missing Data</a:t>
            </a:r>
          </a:p>
          <a:p>
            <a:pPr lvl="1"/>
            <a:r>
              <a:rPr lang="en-US" altLang="zh-TW" sz="2800" dirty="0" smtClean="0"/>
              <a:t>Modeling for Promotion </a:t>
            </a:r>
          </a:p>
        </p:txBody>
      </p:sp>
    </p:spTree>
    <p:extLst>
      <p:ext uri="{BB962C8B-B14F-4D97-AF65-F5344CB8AC3E}">
        <p14:creationId xmlns:p14="http://schemas.microsoft.com/office/powerpoint/2010/main" val="46604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221" y="1905000"/>
            <a:ext cx="7284783" cy="4496219"/>
          </a:xfrm>
        </p:spPr>
      </p:pic>
    </p:spTree>
    <p:extLst>
      <p:ext uri="{BB962C8B-B14F-4D97-AF65-F5344CB8AC3E}">
        <p14:creationId xmlns:p14="http://schemas.microsoft.com/office/powerpoint/2010/main" val="71609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13233"/>
            <a:ext cx="7663090" cy="2815605"/>
          </a:xfrm>
        </p:spPr>
      </p:pic>
      <p:sp>
        <p:nvSpPr>
          <p:cNvPr id="5" name="Rectangle 4"/>
          <p:cNvSpPr/>
          <p:nvPr/>
        </p:nvSpPr>
        <p:spPr>
          <a:xfrm>
            <a:off x="2592925" y="5269172"/>
            <a:ext cx="7663090" cy="369332"/>
          </a:xfrm>
          <a:prstGeom prst="rect">
            <a:avLst/>
          </a:prstGeom>
        </p:spPr>
        <p:txBody>
          <a:bodyPr wrap="square">
            <a:spAutoFit/>
          </a:bodyPr>
          <a:lstStyle/>
          <a:p>
            <a:r>
              <a:rPr lang="en-US" dirty="0"/>
              <a:t>O</a:t>
            </a:r>
            <a:r>
              <a:rPr lang="en-US" dirty="0" smtClean="0"/>
              <a:t>nly set salary at year 1 and year 10 as completely missing</a:t>
            </a:r>
            <a:endParaRPr lang="en-US" dirty="0" smtClean="0"/>
          </a:p>
        </p:txBody>
      </p:sp>
      <p:sp>
        <p:nvSpPr>
          <p:cNvPr id="6" name="Rectangle 5"/>
          <p:cNvSpPr/>
          <p:nvPr/>
        </p:nvSpPr>
        <p:spPr>
          <a:xfrm>
            <a:off x="4951143" y="2419815"/>
            <a:ext cx="869794" cy="22525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68681" y="2419815"/>
            <a:ext cx="1010473" cy="22525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866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 </a:t>
            </a:r>
            <a:r>
              <a:rPr lang="mr-IN" dirty="0" smtClean="0"/>
              <a:t>–</a:t>
            </a:r>
            <a:r>
              <a:rPr lang="en-US" dirty="0" smtClean="0"/>
              <a:t> Only Set Year 1 and Year 10 Salary as Completely Missing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403" y="1905000"/>
            <a:ext cx="7287056" cy="4497622"/>
          </a:xfrm>
        </p:spPr>
      </p:pic>
    </p:spTree>
    <p:extLst>
      <p:ext uri="{BB962C8B-B14F-4D97-AF65-F5344CB8AC3E}">
        <p14:creationId xmlns:p14="http://schemas.microsoft.com/office/powerpoint/2010/main" val="1899244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696" y="2871550"/>
            <a:ext cx="8915399" cy="1468800"/>
          </a:xfrm>
        </p:spPr>
        <p:txBody>
          <a:bodyPr>
            <a:normAutofit fontScale="90000"/>
          </a:bodyPr>
          <a:lstStyle/>
          <a:p>
            <a:r>
              <a:rPr lang="en-US" dirty="0" smtClean="0"/>
              <a:t>Part 2: </a:t>
            </a:r>
            <a:r>
              <a:rPr lang="en-US" dirty="0"/>
              <a:t>For each completed dataset, conduct analysis for parameters of interest </a:t>
            </a:r>
            <a:br>
              <a:rPr lang="en-US" dirty="0"/>
            </a:br>
            <a:endParaRPr lang="en-US" dirty="0"/>
          </a:p>
        </p:txBody>
      </p:sp>
    </p:spTree>
    <p:extLst>
      <p:ext uri="{BB962C8B-B14F-4D97-AF65-F5344CB8AC3E}">
        <p14:creationId xmlns:p14="http://schemas.microsoft.com/office/powerpoint/2010/main" val="2010741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Autofit/>
          </a:bodyPr>
          <a:lstStyle/>
          <a:p>
            <a:r>
              <a:rPr lang="en-US" sz="2800" dirty="0" smtClean="0"/>
              <a:t>For </a:t>
            </a:r>
            <a:r>
              <a:rPr lang="en-US" sz="2800" dirty="0"/>
              <a:t>categorical predictors, we look at the percentages of ones in outcome variable for each level. </a:t>
            </a:r>
            <a:endParaRPr lang="en-US" sz="2800" dirty="0" smtClean="0"/>
          </a:p>
          <a:p>
            <a:r>
              <a:rPr lang="en-US" sz="2800" dirty="0" smtClean="0"/>
              <a:t>For continuous </a:t>
            </a:r>
            <a:r>
              <a:rPr lang="en-US" sz="2800" dirty="0"/>
              <a:t>predictor, we first break predictor </a:t>
            </a:r>
            <a:r>
              <a:rPr lang="en-US" sz="2800" dirty="0" smtClean="0"/>
              <a:t>into n </a:t>
            </a:r>
            <a:r>
              <a:rPr lang="en-US" sz="2800" dirty="0"/>
              <a:t>equally sized, ordered groups, and compute the percentage of ones in outcome variable for each group. </a:t>
            </a:r>
          </a:p>
        </p:txBody>
      </p:sp>
    </p:spTree>
    <p:extLst>
      <p:ext uri="{BB962C8B-B14F-4D97-AF65-F5344CB8AC3E}">
        <p14:creationId xmlns:p14="http://schemas.microsoft.com/office/powerpoint/2010/main" val="505849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	</a:t>
            </a:r>
            <a:endParaRPr lang="en-US" dirty="0"/>
          </a:p>
        </p:txBody>
      </p:sp>
      <p:sp>
        <p:nvSpPr>
          <p:cNvPr id="3" name="Content Placeholder 2"/>
          <p:cNvSpPr>
            <a:spLocks noGrp="1"/>
          </p:cNvSpPr>
          <p:nvPr>
            <p:ph idx="1"/>
          </p:nvPr>
        </p:nvSpPr>
        <p:spPr>
          <a:xfrm>
            <a:off x="2589212" y="1642946"/>
            <a:ext cx="8915400" cy="4780156"/>
          </a:xfrm>
        </p:spPr>
        <p:txBody>
          <a:bodyPr>
            <a:normAutofit fontScale="40000" lnSpcReduction="20000"/>
          </a:bodyPr>
          <a:lstStyle/>
          <a:p>
            <a:r>
              <a:rPr lang="en-US" sz="6000" dirty="0" smtClean="0"/>
              <a:t>Gender (M, F) </a:t>
            </a:r>
          </a:p>
          <a:p>
            <a:r>
              <a:rPr lang="en-US" sz="6000" dirty="0" smtClean="0"/>
              <a:t>Race (White, Non-White) </a:t>
            </a:r>
          </a:p>
          <a:p>
            <a:r>
              <a:rPr lang="en-US" sz="6000" dirty="0"/>
              <a:t>Education Level (Less than </a:t>
            </a:r>
            <a:r>
              <a:rPr lang="en-US" sz="6000" dirty="0" smtClean="0"/>
              <a:t>Bachelor's, Bachelor's, Master's, </a:t>
            </a:r>
            <a:r>
              <a:rPr lang="en-US" sz="6000" dirty="0"/>
              <a:t>Professional Degree &amp; Advanced </a:t>
            </a:r>
            <a:r>
              <a:rPr lang="en-US" sz="6000" dirty="0" smtClean="0"/>
              <a:t>Certification, </a:t>
            </a:r>
            <a:r>
              <a:rPr lang="en-US" sz="6000" dirty="0"/>
              <a:t>and </a:t>
            </a:r>
            <a:r>
              <a:rPr lang="en-US" sz="6000" dirty="0" smtClean="0"/>
              <a:t>PhD)  </a:t>
            </a:r>
          </a:p>
          <a:p>
            <a:r>
              <a:rPr lang="en-US" sz="6000" dirty="0" smtClean="0"/>
              <a:t>Department Switch (Switch, No-Switch) </a:t>
            </a:r>
          </a:p>
          <a:p>
            <a:r>
              <a:rPr lang="en-US" sz="6000" dirty="0" smtClean="0"/>
              <a:t>Occupational Category (Administrative, Professional, and Other) </a:t>
            </a:r>
          </a:p>
          <a:p>
            <a:r>
              <a:rPr lang="en-US" sz="6000" dirty="0" smtClean="0"/>
              <a:t>Supervisory Status (Supervisor, Non-Supervisor) </a:t>
            </a:r>
          </a:p>
          <a:p>
            <a:r>
              <a:rPr lang="en-US" sz="6000" dirty="0" smtClean="0"/>
              <a:t>Yr10 Grade (Below 13, 13-14, 15) </a:t>
            </a:r>
          </a:p>
          <a:p>
            <a:r>
              <a:rPr lang="en-US" sz="6000" dirty="0" smtClean="0"/>
              <a:t>Annual % change in salary (&lt; 5 %, 5 </a:t>
            </a:r>
            <a:r>
              <a:rPr lang="mr-IN" sz="6000" dirty="0" smtClean="0"/>
              <a:t>–</a:t>
            </a:r>
            <a:r>
              <a:rPr lang="en-US" sz="6000" dirty="0" smtClean="0"/>
              <a:t> 10 %, &gt; 10%) </a:t>
            </a:r>
          </a:p>
          <a:p>
            <a:r>
              <a:rPr lang="en-US" sz="6000" dirty="0" smtClean="0"/>
              <a:t>Salary at working year 10</a:t>
            </a:r>
          </a:p>
          <a:p>
            <a:endParaRPr lang="en-US" dirty="0"/>
          </a:p>
        </p:txBody>
      </p:sp>
    </p:spTree>
    <p:extLst>
      <p:ext uri="{BB962C8B-B14F-4D97-AF65-F5344CB8AC3E}">
        <p14:creationId xmlns:p14="http://schemas.microsoft.com/office/powerpoint/2010/main" val="346955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Variable </a:t>
            </a:r>
            <a:r>
              <a:rPr lang="mr-IN" dirty="0" smtClean="0"/>
              <a:t>–</a:t>
            </a:r>
            <a:r>
              <a:rPr lang="en-US" dirty="0" smtClean="0"/>
              <a:t> Year 10 Salary </a:t>
            </a:r>
            <a:endParaRPr lang="en-US" dirty="0"/>
          </a:p>
        </p:txBody>
      </p:sp>
      <p:sp>
        <p:nvSpPr>
          <p:cNvPr id="5" name="Content Placeholder 4"/>
          <p:cNvSpPr>
            <a:spLocks noGrp="1"/>
          </p:cNvSpPr>
          <p:nvPr>
            <p:ph idx="1"/>
          </p:nvPr>
        </p:nvSpPr>
        <p:spPr>
          <a:xfrm>
            <a:off x="2589212" y="1654098"/>
            <a:ext cx="8915400" cy="3777622"/>
          </a:xfrm>
        </p:spPr>
        <p:txBody>
          <a:bodyPr/>
          <a:lstStyle/>
          <a:p>
            <a:r>
              <a:rPr lang="en-US" dirty="0" smtClean="0"/>
              <a:t>For interpretation purpose, salary at working year 10 is rescaled</a:t>
            </a:r>
          </a:p>
          <a:p>
            <a:endParaRPr lang="en-US" dirty="0" smtClean="0"/>
          </a:p>
          <a:p>
            <a:r>
              <a:rPr lang="en-US" dirty="0" smtClean="0"/>
              <a:t>Binned plot shows the relationship between outcome variable and salary might be non-linear </a:t>
            </a:r>
            <a:endParaRPr lang="en-US" dirty="0"/>
          </a:p>
        </p:txBody>
      </p:sp>
      <p:pic>
        <p:nvPicPr>
          <p:cNvPr id="6" name="Picture 5"/>
          <p:cNvPicPr>
            <a:picLocks noChangeAspect="1"/>
          </p:cNvPicPr>
          <p:nvPr/>
        </p:nvPicPr>
        <p:blipFill>
          <a:blip r:embed="rId3"/>
          <a:stretch>
            <a:fillRect/>
          </a:stretch>
        </p:blipFill>
        <p:spPr>
          <a:xfrm>
            <a:off x="3058379" y="2079069"/>
            <a:ext cx="1591680" cy="3456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883" y="3334834"/>
            <a:ext cx="5389077" cy="3328774"/>
          </a:xfrm>
          <a:prstGeom prst="rect">
            <a:avLst/>
          </a:prstGeom>
        </p:spPr>
      </p:pic>
    </p:spTree>
    <p:extLst>
      <p:ext uri="{BB962C8B-B14F-4D97-AF65-F5344CB8AC3E}">
        <p14:creationId xmlns:p14="http://schemas.microsoft.com/office/powerpoint/2010/main" val="280800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Semi-parametric Spline Logistic Regression</a:t>
            </a:r>
            <a:endParaRPr lang="en-US" dirty="0"/>
          </a:p>
        </p:txBody>
      </p:sp>
      <p:sp>
        <p:nvSpPr>
          <p:cNvPr id="3" name="Content Placeholder 2"/>
          <p:cNvSpPr>
            <a:spLocks noGrp="1"/>
          </p:cNvSpPr>
          <p:nvPr>
            <p:ph idx="1"/>
          </p:nvPr>
        </p:nvSpPr>
        <p:spPr/>
        <p:txBody>
          <a:bodyPr>
            <a:normAutofit/>
          </a:bodyPr>
          <a:lstStyle/>
          <a:p>
            <a:r>
              <a:rPr lang="en-US" sz="2800" dirty="0"/>
              <a:t>A spline of degree D is a continuous function formed by connecting polynomial segments. The points where the segments connect are called the knots of the spline.</a:t>
            </a:r>
          </a:p>
        </p:txBody>
      </p:sp>
      <p:pic>
        <p:nvPicPr>
          <p:cNvPr id="4" name="Picture 3"/>
          <p:cNvPicPr>
            <a:picLocks noChangeAspect="1"/>
          </p:cNvPicPr>
          <p:nvPr/>
        </p:nvPicPr>
        <p:blipFill>
          <a:blip r:embed="rId2"/>
          <a:stretch>
            <a:fillRect/>
          </a:stretch>
        </p:blipFill>
        <p:spPr>
          <a:xfrm>
            <a:off x="3138139" y="4398381"/>
            <a:ext cx="5727081" cy="1195885"/>
          </a:xfrm>
          <a:prstGeom prst="rect">
            <a:avLst/>
          </a:prstGeom>
        </p:spPr>
      </p:pic>
    </p:spTree>
    <p:extLst>
      <p:ext uri="{BB962C8B-B14F-4D97-AF65-F5344CB8AC3E}">
        <p14:creationId xmlns:p14="http://schemas.microsoft.com/office/powerpoint/2010/main" val="1668989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76" y="1217125"/>
            <a:ext cx="7370956" cy="4548933"/>
          </a:xfrm>
          <a:prstGeom prst="rect">
            <a:avLst/>
          </a:prstGeom>
        </p:spPr>
      </p:pic>
    </p:spTree>
    <p:extLst>
      <p:ext uri="{BB962C8B-B14F-4D97-AF65-F5344CB8AC3E}">
        <p14:creationId xmlns:p14="http://schemas.microsoft.com/office/powerpoint/2010/main" val="1910037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Piecewise Linear Regression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1685476"/>
            <a:ext cx="7370956" cy="4548933"/>
          </a:xfrm>
          <a:prstGeom prst="rect">
            <a:avLst/>
          </a:prstGeom>
        </p:spPr>
      </p:pic>
    </p:spTree>
    <p:extLst>
      <p:ext uri="{BB962C8B-B14F-4D97-AF65-F5344CB8AC3E}">
        <p14:creationId xmlns:p14="http://schemas.microsoft.com/office/powerpoint/2010/main" val="1488606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Data</a:t>
            </a:r>
            <a:r>
              <a:rPr lang="zh-TW" alt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altLang="zh-TW" sz="3000" b="1" dirty="0"/>
              <a:t>Outcome</a:t>
            </a:r>
            <a:r>
              <a:rPr lang="zh-TW" altLang="en-US" sz="3000" b="1" dirty="0"/>
              <a:t> </a:t>
            </a:r>
            <a:r>
              <a:rPr lang="en-US" altLang="zh-TW" sz="3000" b="1" dirty="0"/>
              <a:t>Variable</a:t>
            </a:r>
          </a:p>
          <a:p>
            <a:pPr lvl="1"/>
            <a:r>
              <a:rPr lang="en-US" altLang="zh-TW" sz="2800" dirty="0" smtClean="0"/>
              <a:t>Promoted</a:t>
            </a:r>
            <a:endParaRPr lang="en-US" altLang="zh-TW" sz="3200" b="1" dirty="0" smtClean="0"/>
          </a:p>
          <a:p>
            <a:r>
              <a:rPr lang="en-US" altLang="zh-TW" sz="3200" b="1" dirty="0" smtClean="0"/>
              <a:t>Personal</a:t>
            </a:r>
            <a:r>
              <a:rPr lang="zh-TW" altLang="en-US" sz="3200" b="1" dirty="0" smtClean="0"/>
              <a:t> </a:t>
            </a:r>
            <a:r>
              <a:rPr lang="en-US" altLang="zh-TW" sz="3200" b="1" dirty="0" smtClean="0"/>
              <a:t>Information</a:t>
            </a:r>
          </a:p>
          <a:p>
            <a:pPr lvl="1"/>
            <a:r>
              <a:rPr lang="en-US" altLang="zh-TW" sz="2800" dirty="0" smtClean="0"/>
              <a:t>Gender,</a:t>
            </a:r>
            <a:r>
              <a:rPr lang="zh-TW" altLang="en-US" sz="2800" dirty="0" smtClean="0"/>
              <a:t> </a:t>
            </a:r>
            <a:r>
              <a:rPr lang="en-US" altLang="zh-TW" sz="2800" dirty="0" smtClean="0"/>
              <a:t>Race,</a:t>
            </a:r>
            <a:r>
              <a:rPr lang="zh-TW" altLang="en-US" sz="2800" dirty="0" smtClean="0"/>
              <a:t> </a:t>
            </a:r>
            <a:r>
              <a:rPr lang="en-US" altLang="zh-TW" sz="2800" dirty="0" smtClean="0"/>
              <a:t>Education</a:t>
            </a:r>
            <a:r>
              <a:rPr lang="zh-TW" altLang="en-US" sz="2800" dirty="0" smtClean="0"/>
              <a:t> </a:t>
            </a:r>
            <a:r>
              <a:rPr lang="en-US" altLang="zh-TW" sz="2800" dirty="0" smtClean="0"/>
              <a:t>Level</a:t>
            </a:r>
          </a:p>
          <a:p>
            <a:r>
              <a:rPr lang="en-US" altLang="zh-TW" sz="3200" b="1" dirty="0" smtClean="0"/>
              <a:t>Career-related</a:t>
            </a:r>
            <a:r>
              <a:rPr lang="zh-TW" altLang="en-US" sz="3200" b="1" dirty="0" smtClean="0"/>
              <a:t> </a:t>
            </a:r>
            <a:r>
              <a:rPr lang="en-US" altLang="zh-TW" sz="3200" b="1" dirty="0"/>
              <a:t>Information</a:t>
            </a:r>
          </a:p>
          <a:p>
            <a:pPr lvl="1"/>
            <a:r>
              <a:rPr lang="en-US" altLang="zh-TW" sz="2800" dirty="0" smtClean="0"/>
              <a:t>Start</a:t>
            </a:r>
            <a:r>
              <a:rPr lang="zh-TW" altLang="en-US" sz="2800" dirty="0" smtClean="0"/>
              <a:t> </a:t>
            </a:r>
            <a:r>
              <a:rPr lang="en-US" altLang="zh-TW" sz="2800" dirty="0" smtClean="0"/>
              <a:t>Year,</a:t>
            </a:r>
            <a:r>
              <a:rPr lang="zh-TW" altLang="en-US" sz="2800" dirty="0" smtClean="0"/>
              <a:t> </a:t>
            </a:r>
            <a:r>
              <a:rPr lang="en-US" altLang="zh-TW" sz="2800" dirty="0" smtClean="0"/>
              <a:t>Department Switch,</a:t>
            </a:r>
            <a:r>
              <a:rPr lang="zh-TW" altLang="en-US" sz="2800" dirty="0" smtClean="0"/>
              <a:t> </a:t>
            </a:r>
            <a:r>
              <a:rPr lang="en-US" altLang="zh-TW" sz="2800" dirty="0" smtClean="0"/>
              <a:t>Occupational</a:t>
            </a:r>
            <a:r>
              <a:rPr lang="zh-TW" altLang="en-US" sz="2800" dirty="0" smtClean="0"/>
              <a:t> </a:t>
            </a:r>
            <a:r>
              <a:rPr lang="en-US" altLang="zh-TW" sz="2800" dirty="0" smtClean="0"/>
              <a:t>Category,</a:t>
            </a:r>
            <a:r>
              <a:rPr lang="zh-TW" altLang="en-US" sz="2800" dirty="0" smtClean="0"/>
              <a:t> </a:t>
            </a:r>
            <a:r>
              <a:rPr lang="en-US" altLang="zh-TW" sz="2800" dirty="0" smtClean="0"/>
              <a:t>Pay</a:t>
            </a:r>
            <a:r>
              <a:rPr lang="zh-TW" altLang="en-US" sz="2800" dirty="0" smtClean="0"/>
              <a:t> </a:t>
            </a:r>
            <a:r>
              <a:rPr lang="en-US" altLang="zh-TW" sz="2800" dirty="0" smtClean="0"/>
              <a:t>Plan,</a:t>
            </a:r>
            <a:r>
              <a:rPr lang="zh-TW" altLang="en-US" sz="2800" dirty="0" smtClean="0"/>
              <a:t> </a:t>
            </a:r>
            <a:r>
              <a:rPr lang="en-US" altLang="zh-TW" sz="2800" dirty="0" smtClean="0"/>
              <a:t>Grade,</a:t>
            </a:r>
            <a:r>
              <a:rPr lang="zh-TW" altLang="en-US" sz="2800" dirty="0" smtClean="0"/>
              <a:t> </a:t>
            </a:r>
            <a:r>
              <a:rPr lang="en-US" altLang="zh-TW" sz="2800" dirty="0" smtClean="0"/>
              <a:t>Step Rate, Salary</a:t>
            </a:r>
          </a:p>
        </p:txBody>
      </p:sp>
    </p:spTree>
    <p:extLst>
      <p:ext uri="{BB962C8B-B14F-4D97-AF65-F5344CB8AC3E}">
        <p14:creationId xmlns:p14="http://schemas.microsoft.com/office/powerpoint/2010/main" val="1443714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Knots for </a:t>
            </a:r>
            <a:r>
              <a:rPr lang="en-US" dirty="0"/>
              <a:t>S</a:t>
            </a:r>
            <a:r>
              <a:rPr lang="en-US" dirty="0" smtClean="0"/>
              <a:t>pline Logistic Regression</a:t>
            </a:r>
            <a:endParaRPr lang="en-US" dirty="0"/>
          </a:p>
        </p:txBody>
      </p:sp>
      <p:pic>
        <p:nvPicPr>
          <p:cNvPr id="4" name="Content Placeholder 3"/>
          <p:cNvPicPr>
            <a:picLocks noGrp="1" noChangeAspect="1"/>
          </p:cNvPicPr>
          <p:nvPr>
            <p:ph idx="1"/>
          </p:nvPr>
        </p:nvPicPr>
        <p:blipFill>
          <a:blip r:embed="rId2"/>
          <a:stretch>
            <a:fillRect/>
          </a:stretch>
        </p:blipFill>
        <p:spPr>
          <a:xfrm>
            <a:off x="2098559" y="2243778"/>
            <a:ext cx="8915400" cy="1060020"/>
          </a:xfrm>
          <a:prstGeom prst="rect">
            <a:avLst/>
          </a:prstGeom>
        </p:spPr>
      </p:pic>
      <p:sp>
        <p:nvSpPr>
          <p:cNvPr id="6" name="Content Placeholder 2"/>
          <p:cNvSpPr txBox="1">
            <a:spLocks/>
          </p:cNvSpPr>
          <p:nvPr/>
        </p:nvSpPr>
        <p:spPr>
          <a:xfrm>
            <a:off x="2098559" y="353865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Knots are </a:t>
            </a:r>
            <a:r>
              <a:rPr lang="en-US" sz="2800" dirty="0"/>
              <a:t>selected manually ($</a:t>
            </a:r>
            <a:r>
              <a:rPr lang="en-US" sz="2800" dirty="0" smtClean="0"/>
              <a:t>71,674</a:t>
            </a:r>
            <a:r>
              <a:rPr lang="en-US" sz="2800" dirty="0"/>
              <a:t> </a:t>
            </a:r>
            <a:r>
              <a:rPr lang="en-US" sz="2800" dirty="0" smtClean="0"/>
              <a:t>&amp; $84,697)</a:t>
            </a:r>
          </a:p>
          <a:p>
            <a:r>
              <a:rPr lang="en-US" sz="2800" dirty="0" smtClean="0"/>
              <a:t>Given the rarity of the promoted employees (482 out of 27,932), degree = 1 to avoid overfitting. </a:t>
            </a:r>
            <a:endParaRPr lang="en-US" sz="2800" dirty="0"/>
          </a:p>
        </p:txBody>
      </p:sp>
    </p:spTree>
    <p:extLst>
      <p:ext uri="{BB962C8B-B14F-4D97-AF65-F5344CB8AC3E}">
        <p14:creationId xmlns:p14="http://schemas.microsoft.com/office/powerpoint/2010/main" val="1145769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B7EFD05-5F12-420E-8AEF-74D5EF9D58B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28600"/>
            <a:ext cx="2851516" cy="6638628"/>
            <a:chOff x="2487613" y="285750"/>
            <a:chExt cx="2428875" cy="5654676"/>
          </a:xfrm>
        </p:grpSpPr>
        <p:sp>
          <p:nvSpPr>
            <p:cNvPr id="10" name="Freeform 11">
              <a:extLst>
                <a:ext uri="{FF2B5EF4-FFF2-40B4-BE49-F238E27FC236}">
                  <a16:creationId xmlns:a16="http://schemas.microsoft.com/office/drawing/2014/main" xmlns="" id="{6B6786B7-9BA0-488B-8C6B-1C5BB4E2A5A4}"/>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ACF6C842-D596-43D3-B584-5672E0D33134}"/>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6DF84F3E-35FA-497B-B6FA-F453E82F325D}"/>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2846D7FA-E05C-448E-B156-F77C205A14B4}"/>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E269AD3A-E6B6-4322-A013-276CBC1B084D}"/>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CEFB9F00-6239-4BF6-B439-D16231B240A9}"/>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74D1DDDB-FC85-40C5-9225-06312C4515FA}"/>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E9217709-40C1-4F4A-AB69-8A693608ABA3}"/>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ACCD26D6-BC97-43F5-B803-5838985FCCEF}"/>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8136022F-2988-42E2-90E1-617D189FF18C}"/>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03859925-85FA-4D69-A0AB-6F827E3B5CB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BAE65FC7-970A-4DCC-9FB4-CF0F7496A9E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B64F33C7-E158-4057-87E7-6F42AA6D034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1" y="157"/>
            <a:ext cx="2356674" cy="6853096"/>
            <a:chOff x="6627813" y="195610"/>
            <a:chExt cx="1952625" cy="5678141"/>
          </a:xfrm>
        </p:grpSpPr>
        <p:sp>
          <p:nvSpPr>
            <p:cNvPr id="24" name="Freeform 27">
              <a:extLst>
                <a:ext uri="{FF2B5EF4-FFF2-40B4-BE49-F238E27FC236}">
                  <a16:creationId xmlns:a16="http://schemas.microsoft.com/office/drawing/2014/main" xmlns="" id="{26714E66-FCC0-42F6-B127-0F91203BC527}"/>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7E0BD3C9-F0D9-4A53-87DF-71D17D328DA8}"/>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DFA9FE4C-FCED-4A9A-9E43-358EB75011ED}"/>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E5D5BB28-15EC-4D32-9C05-C2206AF9E28C}"/>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06210E9D-4080-4566-B32A-3A8BE356F899}"/>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894D3505-0982-40B2-8131-1B6BFF2736C8}"/>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11598CAB-0965-48D6-999C-91450C50DEB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9E94126-468A-4060-BCBC-DC3806A46F9D}"/>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438F3422-C112-405B-B955-7B169072142D}"/>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C99C65FC-23C1-4B1D-A385-29B46619D204}"/>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53D192C3-5E79-4B85-98D0-8F6C681CDC17}"/>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709C0CF-D42A-4EE0-9C30-B0B72C69AD45}"/>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B8FE8EF1-7AF2-4864-A8DE-7EE3481DA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6CB6AE4-A444-41E5-A744-47F048A15E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A922CC7D-9AB0-495B-8AEC-81B7CDEE1A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xmlns="" id="{001EF6D3-851E-4B24-A9CD-D38CA18A5B9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28600"/>
            <a:ext cx="2851516" cy="6638628"/>
            <a:chOff x="2487613" y="285750"/>
            <a:chExt cx="2428875" cy="5654676"/>
          </a:xfrm>
        </p:grpSpPr>
        <p:sp>
          <p:nvSpPr>
            <p:cNvPr id="44" name="Freeform 11">
              <a:extLst>
                <a:ext uri="{FF2B5EF4-FFF2-40B4-BE49-F238E27FC236}">
                  <a16:creationId xmlns:a16="http://schemas.microsoft.com/office/drawing/2014/main" xmlns="" id="{34C02ECD-F75C-45DF-A249-716AE4455DCD}"/>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11648B16-4A94-4F3F-B47F-F0C334287C66}"/>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37B30A17-8AF2-443F-A549-420892746039}"/>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899AF856-9FE0-41D3-AE38-0028650E5DE6}"/>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0AA03574-BAE0-48F0-AFFD-7FE53A80AD80}"/>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E5C11F0E-3CE3-4AA3-8903-97F7B6E77E07}"/>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0084F2D6-47B1-4245-9971-C28AB2991FB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5ED0731E-418A-460F-A64A-D885C733A60D}"/>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CA7B555A-665D-4AF0-BE1D-FD9FD5518957}"/>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76639BB9-DC72-4905-B646-14612CA4C4C8}"/>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33F5F41C-CB34-4D75-A726-A6A1468CC320}"/>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4ECB3308-01BD-41F1-96DE-633B57C7EBF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84A5389E-FAF0-49F8-B7DE-5DB1D39A438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1" y="-786"/>
            <a:ext cx="2356674" cy="6854039"/>
            <a:chOff x="6627813" y="194833"/>
            <a:chExt cx="1952625" cy="5678918"/>
          </a:xfrm>
        </p:grpSpPr>
        <p:sp>
          <p:nvSpPr>
            <p:cNvPr id="58" name="Freeform 27">
              <a:extLst>
                <a:ext uri="{FF2B5EF4-FFF2-40B4-BE49-F238E27FC236}">
                  <a16:creationId xmlns:a16="http://schemas.microsoft.com/office/drawing/2014/main" xmlns="" id="{38290ECD-2C1E-41E9-B72C-8A74E6A4D084}"/>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D4262E79-CD33-402B-8B11-B973D22F2824}"/>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D4E66077-E4B7-4D37-AAC4-0F2BDF92F35A}"/>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C1CA20B0-9D1B-4696-8843-E29F303F5F32}"/>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8D6F844C-835B-426A-B64E-08FFD6F25FDC}"/>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0FA43E74-9BE8-4976-92B5-EAE1CE13D66B}"/>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9ACB84C5-04AD-4802-B5BD-57BDC91F7A49}"/>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800BB42D-795C-4D34-B0C0-48C6DCAA56F4}"/>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F053FFBE-8DFA-4F0C-8654-84B82FF4430C}"/>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CF5AB1EE-3C75-41FC-BAC6-83222999D7B2}"/>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5EB7AD58-332B-4EA3-9386-08FD9554B43A}"/>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0F8A3C2-0BFB-44EE-9532-B1FE646326CA}"/>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xmlns="" id="{AA4E6AA2-BEA6-4D9C-940A-56C57341D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ED642ED3-CFED-4142-8502-CCC1994470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4" name="Picture 3"/>
          <p:cNvPicPr>
            <a:picLocks noChangeAspect="1"/>
          </p:cNvPicPr>
          <p:nvPr/>
        </p:nvPicPr>
        <p:blipFill>
          <a:blip r:embed="rId2"/>
          <a:stretch>
            <a:fillRect/>
          </a:stretch>
        </p:blipFill>
        <p:spPr>
          <a:xfrm>
            <a:off x="2336586" y="2436881"/>
            <a:ext cx="8962708" cy="1217157"/>
          </a:xfrm>
          <a:prstGeom prst="rect">
            <a:avLst/>
          </a:prstGeom>
        </p:spPr>
      </p:pic>
      <p:sp>
        <p:nvSpPr>
          <p:cNvPr id="2" name="Title 1"/>
          <p:cNvSpPr>
            <a:spLocks noGrp="1"/>
          </p:cNvSpPr>
          <p:nvPr>
            <p:ph type="title"/>
          </p:nvPr>
        </p:nvSpPr>
        <p:spPr>
          <a:xfrm>
            <a:off x="2383895" y="884516"/>
            <a:ext cx="8915399" cy="1162423"/>
          </a:xfrm>
        </p:spPr>
        <p:txBody>
          <a:bodyPr vert="horz" lIns="91440" tIns="45720" rIns="91440" bIns="45720" rtlCol="0" anchor="b">
            <a:normAutofit/>
          </a:bodyPr>
          <a:lstStyle/>
          <a:p>
            <a:r>
              <a:rPr lang="en-US" dirty="0"/>
              <a:t>Final Model</a:t>
            </a:r>
          </a:p>
        </p:txBody>
      </p:sp>
      <p:sp>
        <p:nvSpPr>
          <p:cNvPr id="70" name="Content Placeholder 2"/>
          <p:cNvSpPr txBox="1">
            <a:spLocks/>
          </p:cNvSpPr>
          <p:nvPr/>
        </p:nvSpPr>
        <p:spPr>
          <a:xfrm>
            <a:off x="2050892" y="3975491"/>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Change in deviance test (p-value = 0.846) suggests variable Race, Gender, and Department Switch are not important predictors.</a:t>
            </a:r>
          </a:p>
        </p:txBody>
      </p:sp>
    </p:spTree>
    <p:extLst>
      <p:ext uri="{BB962C8B-B14F-4D97-AF65-F5344CB8AC3E}">
        <p14:creationId xmlns:p14="http://schemas.microsoft.com/office/powerpoint/2010/main" val="1179668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Estimation</a:t>
            </a:r>
            <a:endParaRPr lang="en-US" dirty="0"/>
          </a:p>
        </p:txBody>
      </p:sp>
      <p:sp>
        <p:nvSpPr>
          <p:cNvPr id="3" name="Content Placeholder 2"/>
          <p:cNvSpPr>
            <a:spLocks noGrp="1"/>
          </p:cNvSpPr>
          <p:nvPr>
            <p:ph idx="1"/>
          </p:nvPr>
        </p:nvSpPr>
        <p:spPr/>
        <p:txBody>
          <a:bodyPr>
            <a:normAutofit/>
          </a:bodyPr>
          <a:lstStyle/>
          <a:p>
            <a:r>
              <a:rPr lang="en-US" sz="2800" dirty="0" smtClean="0"/>
              <a:t>Approach 1: Maximum Likelihood Estimation</a:t>
            </a:r>
          </a:p>
          <a:p>
            <a:r>
              <a:rPr lang="en-US" sz="2800" dirty="0" smtClean="0"/>
              <a:t>Approach 2: Bayesian Posterior Distribution</a:t>
            </a:r>
          </a:p>
          <a:p>
            <a:pPr lvl="1"/>
            <a:r>
              <a:rPr lang="en-US" sz="2800" dirty="0" smtClean="0"/>
              <a:t>Prior Intercept: Normal(0,5)</a:t>
            </a:r>
          </a:p>
          <a:p>
            <a:pPr lvl="1"/>
            <a:r>
              <a:rPr lang="en-US" sz="2800" dirty="0" smtClean="0"/>
              <a:t>Prior Coefficient: Normal(0,5)</a:t>
            </a:r>
            <a:endParaRPr lang="en-US" sz="2800" dirty="0"/>
          </a:p>
        </p:txBody>
      </p:sp>
    </p:spTree>
    <p:extLst>
      <p:ext uri="{BB962C8B-B14F-4D97-AF65-F5344CB8AC3E}">
        <p14:creationId xmlns:p14="http://schemas.microsoft.com/office/powerpoint/2010/main" val="1627535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685429"/>
            <a:ext cx="6495319" cy="4008540"/>
          </a:xfrm>
        </p:spPr>
      </p:pic>
    </p:spTree>
    <p:extLst>
      <p:ext uri="{BB962C8B-B14F-4D97-AF65-F5344CB8AC3E}">
        <p14:creationId xmlns:p14="http://schemas.microsoft.com/office/powerpoint/2010/main" val="1856559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696" y="2871550"/>
            <a:ext cx="8915399" cy="1468800"/>
          </a:xfrm>
        </p:spPr>
        <p:txBody>
          <a:bodyPr>
            <a:normAutofit fontScale="90000"/>
          </a:bodyPr>
          <a:lstStyle/>
          <a:p>
            <a:r>
              <a:rPr lang="en-US" dirty="0" smtClean="0"/>
              <a:t>Part 3: </a:t>
            </a:r>
            <a:r>
              <a:rPr lang="en-US" dirty="0"/>
              <a:t>Combine individual analysis to form final results</a:t>
            </a:r>
            <a:br>
              <a:rPr lang="en-US" dirty="0"/>
            </a:br>
            <a:endParaRPr lang="en-US" dirty="0"/>
          </a:p>
        </p:txBody>
      </p:sp>
    </p:spTree>
    <p:extLst>
      <p:ext uri="{BB962C8B-B14F-4D97-AF65-F5344CB8AC3E}">
        <p14:creationId xmlns:p14="http://schemas.microsoft.com/office/powerpoint/2010/main" val="1627280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Model Coefficients</a:t>
            </a:r>
            <a:endParaRPr lang="en-US" dirty="0"/>
          </a:p>
        </p:txBody>
      </p:sp>
      <p:sp>
        <p:nvSpPr>
          <p:cNvPr id="3" name="Content Placeholder 2"/>
          <p:cNvSpPr>
            <a:spLocks noGrp="1"/>
          </p:cNvSpPr>
          <p:nvPr>
            <p:ph idx="1"/>
          </p:nvPr>
        </p:nvSpPr>
        <p:spPr/>
        <p:txBody>
          <a:bodyPr>
            <a:normAutofit/>
          </a:bodyPr>
          <a:lstStyle/>
          <a:p>
            <a:r>
              <a:rPr lang="en-US" sz="3200" dirty="0" smtClean="0"/>
              <a:t>MLE: Adopt Rubin’s approach to average out coefficients mean and account for within and across datasets SE</a:t>
            </a:r>
          </a:p>
          <a:p>
            <a:r>
              <a:rPr lang="en-US" sz="3200" dirty="0" smtClean="0"/>
              <a:t>Bayesian: Combine posterior draws for each dataset to retrieve statistics of interests</a:t>
            </a:r>
            <a:endParaRPr lang="en-US" sz="3200" dirty="0"/>
          </a:p>
        </p:txBody>
      </p:sp>
    </p:spTree>
    <p:extLst>
      <p:ext uri="{BB962C8B-B14F-4D97-AF65-F5344CB8AC3E}">
        <p14:creationId xmlns:p14="http://schemas.microsoft.com/office/powerpoint/2010/main" val="19185440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6612" y="1856059"/>
            <a:ext cx="5334000" cy="329184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917" y="1856059"/>
            <a:ext cx="5334000" cy="3291840"/>
          </a:xfrm>
          <a:prstGeom prst="rect">
            <a:avLst/>
          </a:prstGeom>
        </p:spPr>
      </p:pic>
      <p:sp>
        <p:nvSpPr>
          <p:cNvPr id="6" name="Title 1"/>
          <p:cNvSpPr>
            <a:spLocks noGrp="1"/>
          </p:cNvSpPr>
          <p:nvPr>
            <p:ph type="title"/>
          </p:nvPr>
        </p:nvSpPr>
        <p:spPr>
          <a:xfrm>
            <a:off x="2592925" y="624110"/>
            <a:ext cx="8911687" cy="1280890"/>
          </a:xfrm>
        </p:spPr>
        <p:txBody>
          <a:bodyPr/>
          <a:lstStyle/>
          <a:p>
            <a:r>
              <a:rPr lang="en-US" dirty="0" smtClean="0"/>
              <a:t>MLE vs. Bayesian</a:t>
            </a:r>
            <a:endParaRPr lang="en-US" dirty="0"/>
          </a:p>
        </p:txBody>
      </p:sp>
    </p:spTree>
    <p:extLst>
      <p:ext uri="{BB962C8B-B14F-4D97-AF65-F5344CB8AC3E}">
        <p14:creationId xmlns:p14="http://schemas.microsoft.com/office/powerpoint/2010/main" val="1875245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noAutofit/>
          </a:bodyPr>
          <a:lstStyle/>
          <a:p>
            <a:r>
              <a:rPr lang="en-US" sz="2800" dirty="0" smtClean="0"/>
              <a:t>Personal Skills</a:t>
            </a:r>
          </a:p>
          <a:p>
            <a:pPr lvl="1"/>
            <a:r>
              <a:rPr lang="en-US" sz="2800" dirty="0" smtClean="0"/>
              <a:t>Occupational Category</a:t>
            </a:r>
          </a:p>
          <a:p>
            <a:pPr lvl="1"/>
            <a:r>
              <a:rPr lang="en-US" sz="2800" dirty="0" smtClean="0"/>
              <a:t>Supervisory Status</a:t>
            </a:r>
          </a:p>
          <a:p>
            <a:r>
              <a:rPr lang="en-US" sz="2800" dirty="0" smtClean="0"/>
              <a:t>Education Levels</a:t>
            </a:r>
          </a:p>
          <a:p>
            <a:pPr lvl="1"/>
            <a:r>
              <a:rPr lang="en-US" sz="2800" dirty="0" smtClean="0"/>
              <a:t>Below Bachelor’s vs. Bachelor’s</a:t>
            </a:r>
          </a:p>
          <a:p>
            <a:pPr lvl="1"/>
            <a:r>
              <a:rPr lang="en-US" sz="2800" dirty="0" smtClean="0"/>
              <a:t>PhD</a:t>
            </a:r>
          </a:p>
          <a:p>
            <a:r>
              <a:rPr lang="en-US" sz="2800" dirty="0" smtClean="0"/>
              <a:t>Performance at Work</a:t>
            </a:r>
            <a:endParaRPr lang="en-US" sz="2800" dirty="0"/>
          </a:p>
        </p:txBody>
      </p:sp>
    </p:spTree>
    <p:extLst>
      <p:ext uri="{BB962C8B-B14F-4D97-AF65-F5344CB8AC3E}">
        <p14:creationId xmlns:p14="http://schemas.microsoft.com/office/powerpoint/2010/main" val="717490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858" y="1905000"/>
            <a:ext cx="5334000" cy="3291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941" y="1905000"/>
            <a:ext cx="5334000" cy="3291840"/>
          </a:xfrm>
          <a:prstGeom prst="rect">
            <a:avLst/>
          </a:prstGeom>
        </p:spPr>
      </p:pic>
    </p:spTree>
    <p:extLst>
      <p:ext uri="{BB962C8B-B14F-4D97-AF65-F5344CB8AC3E}">
        <p14:creationId xmlns:p14="http://schemas.microsoft.com/office/powerpoint/2010/main" val="5435942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3200" dirty="0" smtClean="0"/>
              <a:t>Predicted model is highly sensitive to imputation results</a:t>
            </a:r>
          </a:p>
          <a:p>
            <a:r>
              <a:rPr lang="en-US" sz="3200" dirty="0" smtClean="0"/>
              <a:t>It would be interesting to see model’s prediction results for the full dataset</a:t>
            </a:r>
            <a:endParaRPr lang="en-US" sz="3200" dirty="0"/>
          </a:p>
        </p:txBody>
      </p:sp>
    </p:spTree>
    <p:extLst>
      <p:ext uri="{BB962C8B-B14F-4D97-AF65-F5344CB8AC3E}">
        <p14:creationId xmlns:p14="http://schemas.microsoft.com/office/powerpoint/2010/main" val="205185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Potential Candidates</a:t>
            </a:r>
            <a:endParaRPr lang="en-US" dirty="0"/>
          </a:p>
        </p:txBody>
      </p:sp>
      <p:sp>
        <p:nvSpPr>
          <p:cNvPr id="3" name="Content Placeholder 2"/>
          <p:cNvSpPr>
            <a:spLocks noGrp="1"/>
          </p:cNvSpPr>
          <p:nvPr>
            <p:ph idx="1"/>
          </p:nvPr>
        </p:nvSpPr>
        <p:spPr/>
        <p:txBody>
          <a:bodyPr>
            <a:normAutofit/>
          </a:bodyPr>
          <a:lstStyle/>
          <a:p>
            <a:r>
              <a:rPr lang="en-US" sz="3200" dirty="0" smtClean="0"/>
              <a:t>Career-track employees </a:t>
            </a:r>
          </a:p>
          <a:p>
            <a:r>
              <a:rPr lang="en-US" sz="3200" dirty="0" smtClean="0"/>
              <a:t>Have at least 15 years of working experiences</a:t>
            </a:r>
          </a:p>
          <a:p>
            <a:r>
              <a:rPr lang="en-US" sz="3200" dirty="0"/>
              <a:t>Starting between </a:t>
            </a:r>
            <a:r>
              <a:rPr lang="en-US" sz="3200" dirty="0" smtClean="0"/>
              <a:t>1978 to 1996</a:t>
            </a:r>
          </a:p>
          <a:p>
            <a:r>
              <a:rPr lang="en-US" sz="3200" dirty="0" smtClean="0"/>
              <a:t>General Schedule Pay Plan with grade above 9 at working year 10</a:t>
            </a:r>
          </a:p>
          <a:p>
            <a:endParaRPr lang="en-US" sz="3200" dirty="0"/>
          </a:p>
        </p:txBody>
      </p:sp>
    </p:spTree>
    <p:extLst>
      <p:ext uri="{BB962C8B-B14F-4D97-AF65-F5344CB8AC3E}">
        <p14:creationId xmlns:p14="http://schemas.microsoft.com/office/powerpoint/2010/main" val="841868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784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Missing</a:t>
            </a:r>
            <a:r>
              <a:rPr lang="zh-TW" altLang="en-US" dirty="0" smtClean="0"/>
              <a:t> </a:t>
            </a:r>
            <a:r>
              <a:rPr lang="en-US" altLang="zh-TW" dirty="0" smtClean="0"/>
              <a:t>Data</a:t>
            </a:r>
            <a:endParaRPr lang="en-US" dirty="0"/>
          </a:p>
        </p:txBody>
      </p:sp>
      <p:sp>
        <p:nvSpPr>
          <p:cNvPr id="3" name="Content Placeholder 2"/>
          <p:cNvSpPr>
            <a:spLocks noGrp="1"/>
          </p:cNvSpPr>
          <p:nvPr>
            <p:ph idx="1"/>
          </p:nvPr>
        </p:nvSpPr>
        <p:spPr/>
        <p:txBody>
          <a:bodyPr/>
          <a:lstStyle/>
          <a:p>
            <a:r>
              <a:rPr lang="en-US" sz="3200" dirty="0" smtClean="0"/>
              <a:t>Missing Completely at Random (MCAR)</a:t>
            </a:r>
          </a:p>
          <a:p>
            <a:endParaRPr lang="en-US" sz="3200" dirty="0" smtClean="0"/>
          </a:p>
          <a:p>
            <a:r>
              <a:rPr lang="en-US" sz="3200" dirty="0" smtClean="0"/>
              <a:t>Missing at Random (MAR) </a:t>
            </a:r>
          </a:p>
          <a:p>
            <a:endParaRPr lang="en-US" sz="3200" dirty="0" smtClean="0"/>
          </a:p>
          <a:p>
            <a:r>
              <a:rPr lang="en-US" sz="3200" dirty="0" smtClean="0"/>
              <a:t>Not Missing at Random (NMAR) </a:t>
            </a:r>
          </a:p>
          <a:p>
            <a:endParaRPr lang="en-US" dirty="0"/>
          </a:p>
        </p:txBody>
      </p:sp>
    </p:spTree>
    <p:extLst>
      <p:ext uri="{BB962C8B-B14F-4D97-AF65-F5344CB8AC3E}">
        <p14:creationId xmlns:p14="http://schemas.microsoft.com/office/powerpoint/2010/main" val="821335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8485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45303F1-AF94-4311-B5EF-A9C5F6D18D9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xmlns="" id="{11310D98-E16D-4AA1-8834-28F2202C0C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0">
            <a:extLst>
              <a:ext uri="{FF2B5EF4-FFF2-40B4-BE49-F238E27FC236}">
                <a16:creationId xmlns:a16="http://schemas.microsoft.com/office/drawing/2014/main" xmlns="" id="{5B65E675-687B-4B31-9CB4-880C462053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51" y="645106"/>
            <a:ext cx="3948928" cy="5247747"/>
          </a:xfrm>
          <a:prstGeom prst="rect">
            <a:avLst/>
          </a:prstGeom>
        </p:spPr>
      </p:pic>
      <p:sp>
        <p:nvSpPr>
          <p:cNvPr id="2" name="Title 1"/>
          <p:cNvSpPr>
            <a:spLocks noGrp="1"/>
          </p:cNvSpPr>
          <p:nvPr>
            <p:ph type="title"/>
          </p:nvPr>
        </p:nvSpPr>
        <p:spPr>
          <a:xfrm>
            <a:off x="649224" y="645106"/>
            <a:ext cx="6574536" cy="1259894"/>
          </a:xfrm>
        </p:spPr>
        <p:txBody>
          <a:bodyPr>
            <a:normAutofit/>
          </a:bodyPr>
          <a:lstStyle/>
          <a:p>
            <a:r>
              <a:rPr lang="en-US" dirty="0"/>
              <a:t>Inherent </a:t>
            </a:r>
            <a:r>
              <a:rPr lang="en-US" dirty="0" err="1"/>
              <a:t>Missingness</a:t>
            </a:r>
            <a:endParaRPr lang="en-US" dirty="0"/>
          </a:p>
        </p:txBody>
      </p:sp>
      <p:sp>
        <p:nvSpPr>
          <p:cNvPr id="3" name="Content Placeholder 2"/>
          <p:cNvSpPr>
            <a:spLocks noGrp="1"/>
          </p:cNvSpPr>
          <p:nvPr>
            <p:ph idx="1"/>
          </p:nvPr>
        </p:nvSpPr>
        <p:spPr>
          <a:xfrm>
            <a:off x="649224" y="2133600"/>
            <a:ext cx="6574535" cy="3759253"/>
          </a:xfrm>
        </p:spPr>
        <p:txBody>
          <a:bodyPr>
            <a:normAutofit/>
          </a:bodyPr>
          <a:lstStyle/>
          <a:p>
            <a:r>
              <a:rPr lang="en-US" sz="3200" dirty="0"/>
              <a:t>Rules and Recording Standard Change</a:t>
            </a:r>
          </a:p>
          <a:p>
            <a:pPr lvl="1"/>
            <a:r>
              <a:rPr lang="en-US" sz="3200" dirty="0"/>
              <a:t>Race </a:t>
            </a:r>
            <a:r>
              <a:rPr lang="en-US" sz="3200" dirty="0" smtClean="0"/>
              <a:t>(&lt; 0.1 %)</a:t>
            </a:r>
            <a:endParaRPr lang="en-US" sz="3200" dirty="0"/>
          </a:p>
          <a:p>
            <a:pPr lvl="1"/>
            <a:r>
              <a:rPr lang="en-US" sz="3200" dirty="0" smtClean="0"/>
              <a:t>Education </a:t>
            </a:r>
            <a:r>
              <a:rPr lang="en-US" sz="3200" dirty="0"/>
              <a:t>Level </a:t>
            </a:r>
            <a:r>
              <a:rPr lang="en-US" sz="3200" dirty="0" smtClean="0"/>
              <a:t>(&lt; 0.5%)</a:t>
            </a:r>
            <a:endParaRPr lang="en-US" sz="3200" dirty="0"/>
          </a:p>
        </p:txBody>
      </p:sp>
    </p:spTree>
    <p:extLst>
      <p:ext uri="{BB962C8B-B14F-4D97-AF65-F5344CB8AC3E}">
        <p14:creationId xmlns:p14="http://schemas.microsoft.com/office/powerpoint/2010/main" val="1906753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84FD149-94B6-4257-AB5B-C478E6038F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xmlns="" id="{4743F4F4-276D-4A4D-930A-0530386F98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0">
            <a:extLst>
              <a:ext uri="{FF2B5EF4-FFF2-40B4-BE49-F238E27FC236}">
                <a16:creationId xmlns:a16="http://schemas.microsoft.com/office/drawing/2014/main" xmlns="" id="{AA1386B8-14BD-4682-B537-BC9027D6ED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721" y="645106"/>
            <a:ext cx="4618016" cy="5247747"/>
          </a:xfrm>
          <a:prstGeom prst="rect">
            <a:avLst/>
          </a:prstGeom>
        </p:spPr>
      </p:pic>
      <p:sp>
        <p:nvSpPr>
          <p:cNvPr id="2" name="Title 1"/>
          <p:cNvSpPr>
            <a:spLocks noGrp="1"/>
          </p:cNvSpPr>
          <p:nvPr>
            <p:ph type="title"/>
          </p:nvPr>
        </p:nvSpPr>
        <p:spPr>
          <a:xfrm>
            <a:off x="649224" y="645106"/>
            <a:ext cx="5122652" cy="1259894"/>
          </a:xfrm>
        </p:spPr>
        <p:txBody>
          <a:bodyPr>
            <a:normAutofit/>
          </a:bodyPr>
          <a:lstStyle/>
          <a:p>
            <a:r>
              <a:rPr lang="en-US" dirty="0" err="1"/>
              <a:t>Missingness</a:t>
            </a:r>
            <a:r>
              <a:rPr lang="en-US" dirty="0"/>
              <a:t> due to Time Constraint</a:t>
            </a:r>
          </a:p>
        </p:txBody>
      </p:sp>
      <p:sp>
        <p:nvSpPr>
          <p:cNvPr id="3" name="Content Placeholder 2"/>
          <p:cNvSpPr>
            <a:spLocks noGrp="1"/>
          </p:cNvSpPr>
          <p:nvPr>
            <p:ph idx="1"/>
          </p:nvPr>
        </p:nvSpPr>
        <p:spPr>
          <a:xfrm>
            <a:off x="649225" y="2133600"/>
            <a:ext cx="5122652" cy="3759253"/>
          </a:xfrm>
        </p:spPr>
        <p:txBody>
          <a:bodyPr>
            <a:noAutofit/>
          </a:bodyPr>
          <a:lstStyle/>
          <a:p>
            <a:r>
              <a:rPr lang="en-US" sz="2800" dirty="0"/>
              <a:t>OPM was not established until 1988</a:t>
            </a:r>
          </a:p>
          <a:p>
            <a:r>
              <a:rPr lang="en-US" sz="2800" dirty="0"/>
              <a:t>If employees started before 1988, part of their information will be missing</a:t>
            </a:r>
          </a:p>
          <a:p>
            <a:r>
              <a:rPr lang="en-US" sz="2800" dirty="0"/>
              <a:t>Pay Plan, Grade, Step Rate, </a:t>
            </a:r>
            <a:r>
              <a:rPr lang="en-US" sz="2800" dirty="0" smtClean="0"/>
              <a:t>Salary</a:t>
            </a:r>
          </a:p>
        </p:txBody>
      </p:sp>
    </p:spTree>
    <p:extLst>
      <p:ext uri="{BB962C8B-B14F-4D97-AF65-F5344CB8AC3E}">
        <p14:creationId xmlns:p14="http://schemas.microsoft.com/office/powerpoint/2010/main" val="2329293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21575</TotalTime>
  <Words>1381</Words>
  <Application>Microsoft Macintosh PowerPoint</Application>
  <PresentationFormat>Widescreen</PresentationFormat>
  <Paragraphs>184</Paragraphs>
  <Slides>50</Slides>
  <Notes>17</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Calibri</vt:lpstr>
      <vt:lpstr>Cambria Math</vt:lpstr>
      <vt:lpstr>Century Gothic</vt:lpstr>
      <vt:lpstr>Mangal</vt:lpstr>
      <vt:lpstr>Wingdings</vt:lpstr>
      <vt:lpstr>Wingdings 3</vt:lpstr>
      <vt:lpstr>微軟正黑體</vt:lpstr>
      <vt:lpstr>Arial</vt:lpstr>
      <vt:lpstr>Wisp</vt:lpstr>
      <vt:lpstr>Modeling of Missing Data  – with application to social science data </vt:lpstr>
      <vt:lpstr>Introduction - Senior Executive Service (SES)</vt:lpstr>
      <vt:lpstr>Research Questions</vt:lpstr>
      <vt:lpstr>Data </vt:lpstr>
      <vt:lpstr>Identify Potential Candidates</vt:lpstr>
      <vt:lpstr>Missing Data</vt:lpstr>
      <vt:lpstr>Missing Data</vt:lpstr>
      <vt:lpstr>Inherent Missingness</vt:lpstr>
      <vt:lpstr>Missingness due to Time Constraint</vt:lpstr>
      <vt:lpstr>Assume Data has MAR property </vt:lpstr>
      <vt:lpstr>Addressing Missing Data – Multiple Imputation</vt:lpstr>
      <vt:lpstr>Part 1: Fill in missing values to produce multiple completed datasets </vt:lpstr>
      <vt:lpstr>Multivariate Imputation by Chained Equation (MICE)</vt:lpstr>
      <vt:lpstr>Step 1</vt:lpstr>
      <vt:lpstr>Step 2</vt:lpstr>
      <vt:lpstr>Step 3 &amp; 4</vt:lpstr>
      <vt:lpstr>Conditional Distribution – Classification and Regression Tree (CART)</vt:lpstr>
      <vt:lpstr>Classification and Regression Tree (CART)</vt:lpstr>
      <vt:lpstr>Classification and Regression Tree (CART)</vt:lpstr>
      <vt:lpstr>Classification and Regression Tree (CART)</vt:lpstr>
      <vt:lpstr>Example of CART</vt:lpstr>
      <vt:lpstr>Strategies for Imputation</vt:lpstr>
      <vt:lpstr>Predictive Checks of Imputation  Model</vt:lpstr>
      <vt:lpstr>PowerPoint Presentation</vt:lpstr>
      <vt:lpstr>PowerPoint Presentation</vt:lpstr>
      <vt:lpstr>PowerPoint Presentation</vt:lpstr>
      <vt:lpstr>PowerPoint Presentation</vt:lpstr>
      <vt:lpstr>Two Methods for re-imputation </vt:lpstr>
      <vt:lpstr>Method 1</vt:lpstr>
      <vt:lpstr>Method 1</vt:lpstr>
      <vt:lpstr>Method 2</vt:lpstr>
      <vt:lpstr>Method 2 – Only Set Year 1 and Year 10 Salary as Completely Missing</vt:lpstr>
      <vt:lpstr>Part 2: For each completed dataset, conduct analysis for parameters of interest  </vt:lpstr>
      <vt:lpstr>Exploratory Data Analysis</vt:lpstr>
      <vt:lpstr>Covariates </vt:lpstr>
      <vt:lpstr>Continuous Variable – Year 10 Salary </vt:lpstr>
      <vt:lpstr>Semi-parametric Spline Logistic Regression</vt:lpstr>
      <vt:lpstr>PowerPoint Presentation</vt:lpstr>
      <vt:lpstr>Piecewise Linear Regression</vt:lpstr>
      <vt:lpstr>Selecting Knots for Spline Logistic Regression</vt:lpstr>
      <vt:lpstr>Final Model</vt:lpstr>
      <vt:lpstr>Coefficient Estimation</vt:lpstr>
      <vt:lpstr>Model Checking</vt:lpstr>
      <vt:lpstr>Part 3: Combine individual analysis to form final results </vt:lpstr>
      <vt:lpstr>Combined Model Coefficients</vt:lpstr>
      <vt:lpstr>MLE vs. Bayesian</vt:lpstr>
      <vt:lpstr>Inference</vt:lpstr>
      <vt:lpstr>Inference</vt:lpstr>
      <vt:lpstr>Conclusion</vt:lpstr>
      <vt:lpstr>Thank you!</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of Missing Data  – with application to social science data </dc:title>
  <dc:creator>Microsoft Office User</dc:creator>
  <cp:lastModifiedBy>Microsoft Office User</cp:lastModifiedBy>
  <cp:revision>64</cp:revision>
  <dcterms:created xsi:type="dcterms:W3CDTF">2018-04-16T15:01:10Z</dcterms:created>
  <dcterms:modified xsi:type="dcterms:W3CDTF">2018-05-01T14:36:22Z</dcterms:modified>
</cp:coreProperties>
</file>