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4" r:id="rId2"/>
    <p:sldId id="265" r:id="rId3"/>
    <p:sldId id="266" r:id="rId4"/>
    <p:sldId id="269" r:id="rId5"/>
    <p:sldId id="268" r:id="rId6"/>
    <p:sldId id="256" r:id="rId7"/>
    <p:sldId id="263" r:id="rId8"/>
    <p:sldId id="270" r:id="rId9"/>
    <p:sldId id="272" r:id="rId10"/>
    <p:sldId id="274" r:id="rId11"/>
    <p:sldId id="275" r:id="rId12"/>
    <p:sldId id="276" r:id="rId13"/>
    <p:sldId id="282" r:id="rId14"/>
    <p:sldId id="283" r:id="rId15"/>
    <p:sldId id="284" r:id="rId16"/>
    <p:sldId id="285" r:id="rId17"/>
    <p:sldId id="286" r:id="rId18"/>
    <p:sldId id="277" r:id="rId19"/>
    <p:sldId id="278" r:id="rId20"/>
    <p:sldId id="279" r:id="rId21"/>
    <p:sldId id="280" r:id="rId22"/>
    <p:sldId id="287" r:id="rId23"/>
    <p:sldId id="289" r:id="rId24"/>
    <p:sldId id="288"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00CC66"/>
    <a:srgbClr val="00FF00"/>
    <a:srgbClr val="FF66CC"/>
    <a:srgbClr val="FF99CC"/>
    <a:srgbClr val="0322BD"/>
    <a:srgbClr val="C48D7E"/>
    <a:srgbClr val="40A4A6"/>
    <a:srgbClr val="3B9699"/>
    <a:srgbClr val="C581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27" autoAdjust="0"/>
    <p:restoredTop sz="87947" autoAdjust="0"/>
  </p:normalViewPr>
  <p:slideViewPr>
    <p:cSldViewPr snapToGrid="0">
      <p:cViewPr>
        <p:scale>
          <a:sx n="53" d="100"/>
          <a:sy n="53" d="100"/>
        </p:scale>
        <p:origin x="880" y="188"/>
      </p:cViewPr>
      <p:guideLst/>
    </p:cSldViewPr>
  </p:slideViewPr>
  <p:outlineViewPr>
    <p:cViewPr>
      <p:scale>
        <a:sx n="33" d="100"/>
        <a:sy n="33" d="100"/>
      </p:scale>
      <p:origin x="0" y="-30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88D8F-FCE4-43E0-B97D-0B92AA48161D}" type="datetimeFigureOut">
              <a:rPr lang="en-US" smtClean="0"/>
              <a:t>4/16/2018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F6F22F-A7F1-4FBA-9E0A-FCAE59BF4FBE}" type="slidenum">
              <a:rPr lang="en-US" smtClean="0"/>
              <a:t>‹#›</a:t>
            </a:fld>
            <a:endParaRPr lang="en-US"/>
          </a:p>
        </p:txBody>
      </p:sp>
    </p:spTree>
    <p:extLst>
      <p:ext uri="{BB962C8B-B14F-4D97-AF65-F5344CB8AC3E}">
        <p14:creationId xmlns:p14="http://schemas.microsoft.com/office/powerpoint/2010/main" val="2832955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is built around a few basic ideas</a:t>
            </a:r>
          </a:p>
        </p:txBody>
      </p:sp>
      <p:sp>
        <p:nvSpPr>
          <p:cNvPr id="4" name="Slide Number Placeholder 3"/>
          <p:cNvSpPr>
            <a:spLocks noGrp="1"/>
          </p:cNvSpPr>
          <p:nvPr>
            <p:ph type="sldNum" sz="quarter" idx="10"/>
          </p:nvPr>
        </p:nvSpPr>
        <p:spPr/>
        <p:txBody>
          <a:bodyPr/>
          <a:lstStyle/>
          <a:p>
            <a:fld id="{30F6F22F-A7F1-4FBA-9E0A-FCAE59BF4FBE}" type="slidenum">
              <a:rPr lang="en-US" smtClean="0"/>
              <a:t>2</a:t>
            </a:fld>
            <a:endParaRPr lang="en-US"/>
          </a:p>
        </p:txBody>
      </p:sp>
    </p:spTree>
    <p:extLst>
      <p:ext uri="{BB962C8B-B14F-4D97-AF65-F5344CB8AC3E}">
        <p14:creationId xmlns:p14="http://schemas.microsoft.com/office/powerpoint/2010/main" val="2786638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6F22F-A7F1-4FBA-9E0A-FCAE59BF4FBE}" type="slidenum">
              <a:rPr lang="en-US" smtClean="0"/>
              <a:t>3</a:t>
            </a:fld>
            <a:endParaRPr lang="en-US"/>
          </a:p>
        </p:txBody>
      </p:sp>
    </p:spTree>
    <p:extLst>
      <p:ext uri="{BB962C8B-B14F-4D97-AF65-F5344CB8AC3E}">
        <p14:creationId xmlns:p14="http://schemas.microsoft.com/office/powerpoint/2010/main" val="2026207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F6F22F-A7F1-4FBA-9E0A-FCAE59BF4FBE}" type="slidenum">
              <a:rPr lang="en-US" smtClean="0"/>
              <a:t>4</a:t>
            </a:fld>
            <a:endParaRPr lang="en-US"/>
          </a:p>
        </p:txBody>
      </p:sp>
    </p:spTree>
    <p:extLst>
      <p:ext uri="{BB962C8B-B14F-4D97-AF65-F5344CB8AC3E}">
        <p14:creationId xmlns:p14="http://schemas.microsoft.com/office/powerpoint/2010/main" val="1195944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the aggregated microdata looks like. </a:t>
            </a:r>
          </a:p>
          <a:p>
            <a:endParaRPr lang="en-US" dirty="0"/>
          </a:p>
          <a:p>
            <a:r>
              <a:rPr lang="en-US" dirty="0"/>
              <a:t>For each year, data is provided at the grid cell level, giving a cumulative toxicity with some info on number of facilities and chemicals. </a:t>
            </a:r>
          </a:p>
          <a:p>
            <a:endParaRPr lang="en-US" dirty="0"/>
          </a:p>
          <a:p>
            <a:r>
              <a:rPr lang="en-US" dirty="0"/>
              <a:t>Given that a large portion of my interest was to see how toxicity burden changed over time, continuity of the data is important. Here, the EPA has aggregated all reports in each grid cell for each year. Given that the reporting list changes (both for the industries that must report, the chemicals that must be reported, and the minimum facility size to report) the data will not be continuous over time. </a:t>
            </a:r>
          </a:p>
          <a:p>
            <a:endParaRPr lang="en-US" dirty="0"/>
          </a:p>
          <a:p>
            <a:r>
              <a:rPr lang="en-US" dirty="0"/>
              <a:t>When industries or chemicals are added (or removed) we will see artificial jumps or drops in the toxicity score. An obvious example is mining, which was added in the early 2000’s. Mining is an extremely polluting industry, and areas that had previously appeared clean showed huge jumps in toxicity when mining was added. This jump isn’t representative of a jump in toxicity experienced, rather a jump in toxicity measured. </a:t>
            </a:r>
          </a:p>
        </p:txBody>
      </p:sp>
      <p:sp>
        <p:nvSpPr>
          <p:cNvPr id="4" name="Slide Number Placeholder 3"/>
          <p:cNvSpPr>
            <a:spLocks noGrp="1"/>
          </p:cNvSpPr>
          <p:nvPr>
            <p:ph type="sldNum" sz="quarter" idx="10"/>
          </p:nvPr>
        </p:nvSpPr>
        <p:spPr/>
        <p:txBody>
          <a:bodyPr/>
          <a:lstStyle/>
          <a:p>
            <a:fld id="{30F6F22F-A7F1-4FBA-9E0A-FCAE59BF4FBE}" type="slidenum">
              <a:rPr lang="en-US" smtClean="0"/>
              <a:t>5</a:t>
            </a:fld>
            <a:endParaRPr lang="en-US"/>
          </a:p>
        </p:txBody>
      </p:sp>
    </p:spTree>
    <p:extLst>
      <p:ext uri="{BB962C8B-B14F-4D97-AF65-F5344CB8AC3E}">
        <p14:creationId xmlns:p14="http://schemas.microsoft.com/office/powerpoint/2010/main" val="3952087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eliminate that discontinuity in the data, we need to go to the </a:t>
            </a:r>
            <a:r>
              <a:rPr lang="en-US" dirty="0" err="1"/>
              <a:t>disagreggated</a:t>
            </a:r>
            <a:r>
              <a:rPr lang="en-US" dirty="0"/>
              <a:t> microdata. This data is much larger, giving an observation for every grid cell for each release that hit it. Where in the first dataset we would have an observation for an </a:t>
            </a:r>
            <a:r>
              <a:rPr lang="en-US" dirty="0" err="1"/>
              <a:t>xy</a:t>
            </a:r>
            <a:r>
              <a:rPr lang="en-US" dirty="0"/>
              <a:t> pair and a number with the number of releases that hit it, here we would have a row for each of those releases at that square. </a:t>
            </a:r>
          </a:p>
          <a:p>
            <a:endParaRPr lang="en-US" dirty="0"/>
          </a:p>
          <a:p>
            <a:r>
              <a:rPr lang="en-US" dirty="0"/>
              <a:t>This allows us to filter out the releases from the data that come from a chemical or industry that was not consistent over the full time period. </a:t>
            </a:r>
          </a:p>
          <a:p>
            <a:endParaRPr lang="en-US" dirty="0"/>
          </a:p>
          <a:p>
            <a:r>
              <a:rPr lang="en-US" dirty="0"/>
              <a:t>A small complication comes up now – that NAICS (North American Industry Classification System) codes are specific to a release, not a facility. RSEI data provides a list of the 6 most common NAICS codes for each facility, meaning we could filter out facilities that ever use one of the inconsistent codes, but we would lose a lot of data. Fortunately, the Release number provided links to a release table that provides document control numbers. These document control numbers link to the original self reported form submission to the EPA, which lists the NAICS code specific to the release. By incorporating the original TRI data, we are able to accurately filter by NAICS code. </a:t>
            </a:r>
          </a:p>
        </p:txBody>
      </p:sp>
      <p:sp>
        <p:nvSpPr>
          <p:cNvPr id="4" name="Slide Number Placeholder 3"/>
          <p:cNvSpPr>
            <a:spLocks noGrp="1"/>
          </p:cNvSpPr>
          <p:nvPr>
            <p:ph type="sldNum" sz="quarter" idx="10"/>
          </p:nvPr>
        </p:nvSpPr>
        <p:spPr/>
        <p:txBody>
          <a:bodyPr/>
          <a:lstStyle/>
          <a:p>
            <a:fld id="{30F6F22F-A7F1-4FBA-9E0A-FCAE59BF4FBE}" type="slidenum">
              <a:rPr lang="en-US" smtClean="0"/>
              <a:t>6</a:t>
            </a:fld>
            <a:endParaRPr lang="en-US"/>
          </a:p>
        </p:txBody>
      </p:sp>
    </p:spTree>
    <p:extLst>
      <p:ext uri="{BB962C8B-B14F-4D97-AF65-F5344CB8AC3E}">
        <p14:creationId xmlns:p14="http://schemas.microsoft.com/office/powerpoint/2010/main" val="1467505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the entire process of converting the data to a useful form?</a:t>
            </a:r>
          </a:p>
          <a:p>
            <a:endParaRPr lang="en-US" dirty="0"/>
          </a:p>
          <a:p>
            <a:r>
              <a:rPr lang="en-US" dirty="0"/>
              <a:t>First remove the entries tied to a release that either contained a chemical not continuously reported, or came from a NAICS code not continuously reported.</a:t>
            </a:r>
          </a:p>
          <a:p>
            <a:endParaRPr lang="en-US" dirty="0"/>
          </a:p>
          <a:p>
            <a:r>
              <a:rPr lang="en-US" dirty="0"/>
              <a:t>Next, use a crosswalk to convert the grid to a census block. Aggregate across the grid cells to a block level, weighting by how much of the grid cell is within the block. </a:t>
            </a:r>
          </a:p>
          <a:p>
            <a:endParaRPr lang="en-US" dirty="0"/>
          </a:p>
          <a:p>
            <a:r>
              <a:rPr lang="en-US" dirty="0"/>
              <a:t>With data at the block level, we can aggregate to any census level we are interested in. From here on we are using data aggregated to the tract level. </a:t>
            </a:r>
          </a:p>
          <a:p>
            <a:endParaRPr lang="en-US" dirty="0"/>
          </a:p>
          <a:p>
            <a:r>
              <a:rPr lang="en-US" dirty="0"/>
              <a:t>This data can then be combined with any tract level data. We primarily use population counts within each tract for each minority group, and sometimes for income groups. </a:t>
            </a:r>
          </a:p>
          <a:p>
            <a:endParaRPr lang="en-US" dirty="0"/>
          </a:p>
          <a:p>
            <a:endParaRPr lang="en-US" dirty="0"/>
          </a:p>
          <a:p>
            <a:r>
              <a:rPr lang="en-US" dirty="0"/>
              <a:t>Extrapolated census data between 1990 and 2000, plus 2000 through 2010</a:t>
            </a:r>
          </a:p>
        </p:txBody>
      </p:sp>
      <p:sp>
        <p:nvSpPr>
          <p:cNvPr id="4" name="Slide Number Placeholder 3"/>
          <p:cNvSpPr>
            <a:spLocks noGrp="1"/>
          </p:cNvSpPr>
          <p:nvPr>
            <p:ph type="sldNum" sz="quarter" idx="10"/>
          </p:nvPr>
        </p:nvSpPr>
        <p:spPr/>
        <p:txBody>
          <a:bodyPr/>
          <a:lstStyle/>
          <a:p>
            <a:fld id="{30F6F22F-A7F1-4FBA-9E0A-FCAE59BF4FBE}" type="slidenum">
              <a:rPr lang="en-US" smtClean="0"/>
              <a:t>7</a:t>
            </a:fld>
            <a:endParaRPr lang="en-US"/>
          </a:p>
        </p:txBody>
      </p:sp>
    </p:spTree>
    <p:extLst>
      <p:ext uri="{BB962C8B-B14F-4D97-AF65-F5344CB8AC3E}">
        <p14:creationId xmlns:p14="http://schemas.microsoft.com/office/powerpoint/2010/main" val="1193520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data at the tract level, with information on population counts and toxicity within the tract, we are able to build the distribution of toxicity experienced across the united states. </a:t>
            </a:r>
          </a:p>
          <a:p>
            <a:endParaRPr lang="en-US" dirty="0"/>
          </a:p>
          <a:p>
            <a:r>
              <a:rPr lang="en-US" dirty="0"/>
              <a:t>This distribution of toxicities is created by weighting the toxicity experienced in each tract by the number of people residing in the tract. </a:t>
            </a:r>
          </a:p>
          <a:p>
            <a:endParaRPr lang="en-US" dirty="0"/>
          </a:p>
          <a:p>
            <a:r>
              <a:rPr lang="en-US" dirty="0"/>
              <a:t>The distribution of toxicities experienced by all American individuals is extremely right skewed, as there are some wells of toxicity that experience pollution orders of magnitude higher than others. Because of this, from here forward ‘Toxicity’ is the log of the toxicity measure presented by the EPA unless specified otherwise. As you can see, the distribution of logged toxicity is much more interpretable. </a:t>
            </a:r>
          </a:p>
          <a:p>
            <a:endParaRPr lang="en-US" dirty="0"/>
          </a:p>
          <a:p>
            <a:r>
              <a:rPr lang="en-US" dirty="0"/>
              <a:t>Because of the implications that toxicity has for health, and the relationship toxicity has to housing access, we are most interested in the 5</a:t>
            </a:r>
            <a:r>
              <a:rPr lang="en-US" baseline="30000" dirty="0"/>
              <a:t>th</a:t>
            </a:r>
            <a:r>
              <a:rPr lang="en-US" dirty="0"/>
              <a:t>, 50</a:t>
            </a:r>
            <a:r>
              <a:rPr lang="en-US" baseline="30000" dirty="0"/>
              <a:t>th</a:t>
            </a:r>
            <a:r>
              <a:rPr lang="en-US" dirty="0"/>
              <a:t> and 95</a:t>
            </a:r>
            <a:r>
              <a:rPr lang="en-US" baseline="30000" dirty="0"/>
              <a:t>th</a:t>
            </a:r>
            <a:r>
              <a:rPr lang="en-US" dirty="0"/>
              <a:t> percentiles. The 5</a:t>
            </a:r>
            <a:r>
              <a:rPr lang="en-US" baseline="30000" dirty="0"/>
              <a:t>th</a:t>
            </a:r>
            <a:r>
              <a:rPr lang="en-US" dirty="0"/>
              <a:t> percentile of the toxicity distribution for each race gives an idea of the level of access to safe toxicity areas that group has. The 95</a:t>
            </a:r>
            <a:r>
              <a:rPr lang="en-US" baseline="30000" dirty="0"/>
              <a:t>th</a:t>
            </a:r>
            <a:r>
              <a:rPr lang="en-US" dirty="0"/>
              <a:t> percentile shows the level of toxicity well that a group commonly falls in to. The median is an interesting measure to look at to gain an idea of movement over time between the extremes. </a:t>
            </a:r>
          </a:p>
        </p:txBody>
      </p:sp>
      <p:sp>
        <p:nvSpPr>
          <p:cNvPr id="4" name="Slide Number Placeholder 3"/>
          <p:cNvSpPr>
            <a:spLocks noGrp="1"/>
          </p:cNvSpPr>
          <p:nvPr>
            <p:ph type="sldNum" sz="quarter" idx="10"/>
          </p:nvPr>
        </p:nvSpPr>
        <p:spPr/>
        <p:txBody>
          <a:bodyPr/>
          <a:lstStyle/>
          <a:p>
            <a:fld id="{30F6F22F-A7F1-4FBA-9E0A-FCAE59BF4FBE}" type="slidenum">
              <a:rPr lang="en-US" smtClean="0"/>
              <a:t>8</a:t>
            </a:fld>
            <a:endParaRPr lang="en-US"/>
          </a:p>
        </p:txBody>
      </p:sp>
    </p:spTree>
    <p:extLst>
      <p:ext uri="{BB962C8B-B14F-4D97-AF65-F5344CB8AC3E}">
        <p14:creationId xmlns:p14="http://schemas.microsoft.com/office/powerpoint/2010/main" val="1418491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E6307CD-A1A0-43E5-810A-E01388E740A5}"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8CA9E-97D2-4E6B-8148-D53774CF5252}" type="slidenum">
              <a:rPr lang="en-US" smtClean="0"/>
              <a:t>‹#›</a:t>
            </a:fld>
            <a:endParaRPr lang="en-US"/>
          </a:p>
        </p:txBody>
      </p:sp>
    </p:spTree>
    <p:extLst>
      <p:ext uri="{BB962C8B-B14F-4D97-AF65-F5344CB8AC3E}">
        <p14:creationId xmlns:p14="http://schemas.microsoft.com/office/powerpoint/2010/main" val="1801501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6307CD-A1A0-43E5-810A-E01388E740A5}"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8CA9E-97D2-4E6B-8148-D53774CF5252}" type="slidenum">
              <a:rPr lang="en-US" smtClean="0"/>
              <a:t>‹#›</a:t>
            </a:fld>
            <a:endParaRPr lang="en-US"/>
          </a:p>
        </p:txBody>
      </p:sp>
    </p:spTree>
    <p:extLst>
      <p:ext uri="{BB962C8B-B14F-4D97-AF65-F5344CB8AC3E}">
        <p14:creationId xmlns:p14="http://schemas.microsoft.com/office/powerpoint/2010/main" val="4203077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6307CD-A1A0-43E5-810A-E01388E740A5}"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8CA9E-97D2-4E6B-8148-D53774CF5252}" type="slidenum">
              <a:rPr lang="en-US" smtClean="0"/>
              <a:t>‹#›</a:t>
            </a:fld>
            <a:endParaRPr lang="en-US"/>
          </a:p>
        </p:txBody>
      </p:sp>
    </p:spTree>
    <p:extLst>
      <p:ext uri="{BB962C8B-B14F-4D97-AF65-F5344CB8AC3E}">
        <p14:creationId xmlns:p14="http://schemas.microsoft.com/office/powerpoint/2010/main" val="4218865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6307CD-A1A0-43E5-810A-E01388E740A5}"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8CA9E-97D2-4E6B-8148-D53774CF5252}" type="slidenum">
              <a:rPr lang="en-US" smtClean="0"/>
              <a:t>‹#›</a:t>
            </a:fld>
            <a:endParaRPr lang="en-US"/>
          </a:p>
        </p:txBody>
      </p:sp>
    </p:spTree>
    <p:extLst>
      <p:ext uri="{BB962C8B-B14F-4D97-AF65-F5344CB8AC3E}">
        <p14:creationId xmlns:p14="http://schemas.microsoft.com/office/powerpoint/2010/main" val="1491052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6307CD-A1A0-43E5-810A-E01388E740A5}"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8CA9E-97D2-4E6B-8148-D53774CF5252}" type="slidenum">
              <a:rPr lang="en-US" smtClean="0"/>
              <a:t>‹#›</a:t>
            </a:fld>
            <a:endParaRPr lang="en-US"/>
          </a:p>
        </p:txBody>
      </p:sp>
    </p:spTree>
    <p:extLst>
      <p:ext uri="{BB962C8B-B14F-4D97-AF65-F5344CB8AC3E}">
        <p14:creationId xmlns:p14="http://schemas.microsoft.com/office/powerpoint/2010/main" val="250818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6307CD-A1A0-43E5-810A-E01388E740A5}" type="datetimeFigureOut">
              <a:rPr lang="en-US" smtClean="0"/>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8CA9E-97D2-4E6B-8148-D53774CF5252}" type="slidenum">
              <a:rPr lang="en-US" smtClean="0"/>
              <a:t>‹#›</a:t>
            </a:fld>
            <a:endParaRPr lang="en-US"/>
          </a:p>
        </p:txBody>
      </p:sp>
    </p:spTree>
    <p:extLst>
      <p:ext uri="{BB962C8B-B14F-4D97-AF65-F5344CB8AC3E}">
        <p14:creationId xmlns:p14="http://schemas.microsoft.com/office/powerpoint/2010/main" val="2873089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6307CD-A1A0-43E5-810A-E01388E740A5}" type="datetimeFigureOut">
              <a:rPr lang="en-US" smtClean="0"/>
              <a:t>4/15/2018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78CA9E-97D2-4E6B-8148-D53774CF5252}" type="slidenum">
              <a:rPr lang="en-US" smtClean="0"/>
              <a:t>‹#›</a:t>
            </a:fld>
            <a:endParaRPr lang="en-US"/>
          </a:p>
        </p:txBody>
      </p:sp>
    </p:spTree>
    <p:extLst>
      <p:ext uri="{BB962C8B-B14F-4D97-AF65-F5344CB8AC3E}">
        <p14:creationId xmlns:p14="http://schemas.microsoft.com/office/powerpoint/2010/main" val="34864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E6307CD-A1A0-43E5-810A-E01388E740A5}" type="datetimeFigureOut">
              <a:rPr lang="en-US" smtClean="0"/>
              <a:t>4/15/2018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78CA9E-97D2-4E6B-8148-D53774CF5252}" type="slidenum">
              <a:rPr lang="en-US" smtClean="0"/>
              <a:t>‹#›</a:t>
            </a:fld>
            <a:endParaRPr lang="en-US"/>
          </a:p>
        </p:txBody>
      </p:sp>
    </p:spTree>
    <p:extLst>
      <p:ext uri="{BB962C8B-B14F-4D97-AF65-F5344CB8AC3E}">
        <p14:creationId xmlns:p14="http://schemas.microsoft.com/office/powerpoint/2010/main" val="148660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6307CD-A1A0-43E5-810A-E01388E740A5}" type="datetimeFigureOut">
              <a:rPr lang="en-US" smtClean="0"/>
              <a:t>4/15/2018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78CA9E-97D2-4E6B-8148-D53774CF5252}" type="slidenum">
              <a:rPr lang="en-US" smtClean="0"/>
              <a:t>‹#›</a:t>
            </a:fld>
            <a:endParaRPr lang="en-US"/>
          </a:p>
        </p:txBody>
      </p:sp>
    </p:spTree>
    <p:extLst>
      <p:ext uri="{BB962C8B-B14F-4D97-AF65-F5344CB8AC3E}">
        <p14:creationId xmlns:p14="http://schemas.microsoft.com/office/powerpoint/2010/main" val="325734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6307CD-A1A0-43E5-810A-E01388E740A5}" type="datetimeFigureOut">
              <a:rPr lang="en-US" smtClean="0"/>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8CA9E-97D2-4E6B-8148-D53774CF5252}" type="slidenum">
              <a:rPr lang="en-US" smtClean="0"/>
              <a:t>‹#›</a:t>
            </a:fld>
            <a:endParaRPr lang="en-US"/>
          </a:p>
        </p:txBody>
      </p:sp>
    </p:spTree>
    <p:extLst>
      <p:ext uri="{BB962C8B-B14F-4D97-AF65-F5344CB8AC3E}">
        <p14:creationId xmlns:p14="http://schemas.microsoft.com/office/powerpoint/2010/main" val="4088934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6307CD-A1A0-43E5-810A-E01388E740A5}" type="datetimeFigureOut">
              <a:rPr lang="en-US" smtClean="0"/>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8CA9E-97D2-4E6B-8148-D53774CF5252}" type="slidenum">
              <a:rPr lang="en-US" smtClean="0"/>
              <a:t>‹#›</a:t>
            </a:fld>
            <a:endParaRPr lang="en-US"/>
          </a:p>
        </p:txBody>
      </p:sp>
    </p:spTree>
    <p:extLst>
      <p:ext uri="{BB962C8B-B14F-4D97-AF65-F5344CB8AC3E}">
        <p14:creationId xmlns:p14="http://schemas.microsoft.com/office/powerpoint/2010/main" val="2204621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6307CD-A1A0-43E5-810A-E01388E740A5}" type="datetimeFigureOut">
              <a:rPr lang="en-US" smtClean="0"/>
              <a:t>4/15/2018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8CA9E-97D2-4E6B-8148-D53774CF5252}" type="slidenum">
              <a:rPr lang="en-US" smtClean="0"/>
              <a:t>‹#›</a:t>
            </a:fld>
            <a:endParaRPr lang="en-US"/>
          </a:p>
        </p:txBody>
      </p:sp>
    </p:spTree>
    <p:extLst>
      <p:ext uri="{BB962C8B-B14F-4D97-AF65-F5344CB8AC3E}">
        <p14:creationId xmlns:p14="http://schemas.microsoft.com/office/powerpoint/2010/main" val="2198947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D154DC-B158-4C19-9D8B-4DCACD28E758}"/>
              </a:ext>
            </a:extLst>
          </p:cNvPr>
          <p:cNvPicPr>
            <a:picLocks noChangeAspect="1"/>
          </p:cNvPicPr>
          <p:nvPr/>
        </p:nvPicPr>
        <p:blipFill rotWithShape="1">
          <a:blip r:embed="rId2">
            <a:duotone>
              <a:schemeClr val="bg2">
                <a:shade val="45000"/>
                <a:satMod val="135000"/>
              </a:schemeClr>
              <a:prstClr val="white"/>
            </a:duotone>
          </a:blip>
          <a:srcRect b="1641"/>
          <a:stretch/>
        </p:blipFill>
        <p:spPr>
          <a:xfrm>
            <a:off x="0" y="-1"/>
            <a:ext cx="12192000" cy="6886263"/>
          </a:xfrm>
          <a:prstGeom prst="rect">
            <a:avLst/>
          </a:prstGeom>
        </p:spPr>
      </p:pic>
      <p:sp>
        <p:nvSpPr>
          <p:cNvPr id="2" name="Title 1">
            <a:extLst>
              <a:ext uri="{FF2B5EF4-FFF2-40B4-BE49-F238E27FC236}">
                <a16:creationId xmlns:a16="http://schemas.microsoft.com/office/drawing/2014/main" id="{97A9B6A5-F7C2-49B2-B549-7074F717F6A7}"/>
              </a:ext>
            </a:extLst>
          </p:cNvPr>
          <p:cNvSpPr>
            <a:spLocks noGrp="1"/>
          </p:cNvSpPr>
          <p:nvPr>
            <p:ph type="title"/>
          </p:nvPr>
        </p:nvSpPr>
        <p:spPr>
          <a:xfrm>
            <a:off x="416252" y="2766218"/>
            <a:ext cx="11359496" cy="1325563"/>
          </a:xfrm>
        </p:spPr>
        <p:txBody>
          <a:bodyPr>
            <a:noAutofit/>
          </a:bodyPr>
          <a:lstStyle/>
          <a:p>
            <a:pPr algn="ctr"/>
            <a:r>
              <a:rPr lang="en-US" sz="5400" b="1" dirty="0">
                <a:latin typeface="Microsoft YaHei Light" panose="020B0502040204020203" pitchFamily="34" charset="-122"/>
                <a:ea typeface="Microsoft YaHei Light" panose="020B0502040204020203" pitchFamily="34" charset="-122"/>
              </a:rPr>
              <a:t>Evaluating Environmental Inequality in America </a:t>
            </a:r>
            <a:br>
              <a:rPr lang="en-US" sz="5400" b="1" dirty="0">
                <a:latin typeface="Microsoft YaHei Light" panose="020B0502040204020203" pitchFamily="34" charset="-122"/>
                <a:ea typeface="Microsoft YaHei Light" panose="020B0502040204020203" pitchFamily="34" charset="-122"/>
              </a:rPr>
            </a:br>
            <a:r>
              <a:rPr lang="en-US" sz="5400" b="1" dirty="0">
                <a:latin typeface="Microsoft YaHei Light" panose="020B0502040204020203" pitchFamily="34" charset="-122"/>
                <a:ea typeface="Microsoft YaHei Light" panose="020B0502040204020203" pitchFamily="34" charset="-122"/>
              </a:rPr>
              <a:t>through Public Data </a:t>
            </a:r>
          </a:p>
        </p:txBody>
      </p:sp>
      <p:sp>
        <p:nvSpPr>
          <p:cNvPr id="5" name="Title 1">
            <a:extLst>
              <a:ext uri="{FF2B5EF4-FFF2-40B4-BE49-F238E27FC236}">
                <a16:creationId xmlns:a16="http://schemas.microsoft.com/office/drawing/2014/main" id="{25EF2C9B-80FB-4720-A6A2-D9FB04C70F48}"/>
              </a:ext>
            </a:extLst>
          </p:cNvPr>
          <p:cNvSpPr txBox="1">
            <a:spLocks/>
          </p:cNvSpPr>
          <p:nvPr/>
        </p:nvSpPr>
        <p:spPr>
          <a:xfrm>
            <a:off x="416252" y="5736246"/>
            <a:ext cx="11359496"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b="1" dirty="0">
                <a:latin typeface="Microsoft YaHei Light" panose="020B0502040204020203" pitchFamily="34" charset="-122"/>
                <a:ea typeface="Microsoft YaHei Light" panose="020B0502040204020203" pitchFamily="34" charset="-122"/>
              </a:rPr>
              <a:t>Anne Driscoll</a:t>
            </a:r>
          </a:p>
        </p:txBody>
      </p:sp>
    </p:spTree>
    <p:extLst>
      <p:ext uri="{BB962C8B-B14F-4D97-AF65-F5344CB8AC3E}">
        <p14:creationId xmlns:p14="http://schemas.microsoft.com/office/powerpoint/2010/main" val="2827506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837BA82-0F6D-4A92-B5E3-C98FCE7BE5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90600"/>
            <a:ext cx="12191999"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126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837BA82-0F6D-4A92-B5E3-C98FCE7BE5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90600"/>
            <a:ext cx="12191999"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01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A90E7-58C8-48A5-9A3E-A63FCCFC495E}"/>
              </a:ext>
            </a:extLst>
          </p:cNvPr>
          <p:cNvSpPr>
            <a:spLocks noGrp="1"/>
          </p:cNvSpPr>
          <p:nvPr>
            <p:ph type="title"/>
          </p:nvPr>
        </p:nvSpPr>
        <p:spPr/>
        <p:txBody>
          <a:bodyPr/>
          <a:lstStyle/>
          <a:p>
            <a:r>
              <a:rPr lang="en-US" dirty="0">
                <a:latin typeface="Microsoft YaHei Light" panose="020B0502040204020203" pitchFamily="34" charset="-122"/>
                <a:ea typeface="Microsoft YaHei Light" panose="020B0502040204020203" pitchFamily="34" charset="-122"/>
              </a:rPr>
              <a:t>Distributional vs. Positional Convergence</a:t>
            </a:r>
          </a:p>
        </p:txBody>
      </p:sp>
      <p:pic>
        <p:nvPicPr>
          <p:cNvPr id="10242" name="Picture 2" descr="https://addandsomuchmore.files.wordpress.com/2015/03/bell-curveplain.jpg?w=630">
            <a:extLst>
              <a:ext uri="{FF2B5EF4-FFF2-40B4-BE49-F238E27FC236}">
                <a16:creationId xmlns:a16="http://schemas.microsoft.com/office/drawing/2014/main" id="{678057ED-0700-4B0D-9A85-0FC73852D7C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9542" y="2397742"/>
            <a:ext cx="4129912" cy="143051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s://addandsomuchmore.files.wordpress.com/2015/03/bell-curveplain.jpg?w=630">
            <a:extLst>
              <a:ext uri="{FF2B5EF4-FFF2-40B4-BE49-F238E27FC236}">
                <a16:creationId xmlns:a16="http://schemas.microsoft.com/office/drawing/2014/main" id="{ECBB3CEC-FACF-4BA6-96F2-A94556018342}"/>
              </a:ext>
            </a:extLst>
          </p:cNvPr>
          <p:cNvPicPr>
            <a:picLocks noChangeAspect="1" noChangeArrowheads="1"/>
          </p:cNvPicPr>
          <p:nvPr/>
        </p:nvPicPr>
        <p:blipFill>
          <a:blip r:embed="rId2">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65452" y="2397742"/>
            <a:ext cx="4129912" cy="143051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addandsomuchmore.files.wordpress.com/2015/03/bell-curveplain.jpg?w=630">
            <a:extLst>
              <a:ext uri="{FF2B5EF4-FFF2-40B4-BE49-F238E27FC236}">
                <a16:creationId xmlns:a16="http://schemas.microsoft.com/office/drawing/2014/main" id="{8EF7989A-C50D-4D8E-A039-63D35139BAA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03244" y="3943455"/>
            <a:ext cx="1586796" cy="143051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s://addandsomuchmore.files.wordpress.com/2015/03/bell-curveplain.jpg?w=630">
            <a:extLst>
              <a:ext uri="{FF2B5EF4-FFF2-40B4-BE49-F238E27FC236}">
                <a16:creationId xmlns:a16="http://schemas.microsoft.com/office/drawing/2014/main" id="{7F9F3113-5FBD-4796-81DB-DABD5795C3EF}"/>
              </a:ext>
            </a:extLst>
          </p:cNvPr>
          <p:cNvPicPr>
            <a:picLocks noChangeAspect="1" noChangeArrowheads="1"/>
          </p:cNvPicPr>
          <p:nvPr/>
        </p:nvPicPr>
        <p:blipFill>
          <a:blip r:embed="rId2">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4692" y="3943455"/>
            <a:ext cx="1586796" cy="143051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s://addandsomuchmore.files.wordpress.com/2015/03/bell-curveplain.jpg?w=630">
            <a:extLst>
              <a:ext uri="{FF2B5EF4-FFF2-40B4-BE49-F238E27FC236}">
                <a16:creationId xmlns:a16="http://schemas.microsoft.com/office/drawing/2014/main" id="{BBBD1005-6F46-41C9-B046-A66E9141AC2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75109" y="2397742"/>
            <a:ext cx="4129912" cy="143051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s://addandsomuchmore.files.wordpress.com/2015/03/bell-curveplain.jpg?w=630">
            <a:extLst>
              <a:ext uri="{FF2B5EF4-FFF2-40B4-BE49-F238E27FC236}">
                <a16:creationId xmlns:a16="http://schemas.microsoft.com/office/drawing/2014/main" id="{7ABDD46A-9B6E-4F7E-B35F-AD92BABDFEAD}"/>
              </a:ext>
            </a:extLst>
          </p:cNvPr>
          <p:cNvPicPr>
            <a:picLocks noChangeAspect="1" noChangeArrowheads="1"/>
          </p:cNvPicPr>
          <p:nvPr/>
        </p:nvPicPr>
        <p:blipFill>
          <a:blip r:embed="rId2">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21019" y="2397742"/>
            <a:ext cx="4129912" cy="143051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https://addandsomuchmore.files.wordpress.com/2015/03/bell-curveplain.jpg?w=630">
            <a:extLst>
              <a:ext uri="{FF2B5EF4-FFF2-40B4-BE49-F238E27FC236}">
                <a16:creationId xmlns:a16="http://schemas.microsoft.com/office/drawing/2014/main" id="{5BB4B09B-98C7-49BF-80A8-C24F4894830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75109" y="3943455"/>
            <a:ext cx="4129912" cy="143051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https://addandsomuchmore.files.wordpress.com/2015/03/bell-curveplain.jpg?w=630">
            <a:extLst>
              <a:ext uri="{FF2B5EF4-FFF2-40B4-BE49-F238E27FC236}">
                <a16:creationId xmlns:a16="http://schemas.microsoft.com/office/drawing/2014/main" id="{AB54BA05-B770-46BE-8B3D-6E352DCBDE7B}"/>
              </a:ext>
            </a:extLst>
          </p:cNvPr>
          <p:cNvPicPr>
            <a:picLocks noChangeAspect="1" noChangeArrowheads="1"/>
          </p:cNvPicPr>
          <p:nvPr/>
        </p:nvPicPr>
        <p:blipFill>
          <a:blip r:embed="rId2">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54625" y="3943455"/>
            <a:ext cx="4129912" cy="1430518"/>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C39E19DE-4858-4DF9-9E3F-6CEEC7AF1440}"/>
              </a:ext>
            </a:extLst>
          </p:cNvPr>
          <p:cNvSpPr txBox="1"/>
          <p:nvPr/>
        </p:nvSpPr>
        <p:spPr>
          <a:xfrm>
            <a:off x="9715892" y="6438509"/>
            <a:ext cx="2476108" cy="369332"/>
          </a:xfrm>
          <a:prstGeom prst="rect">
            <a:avLst/>
          </a:prstGeom>
          <a:noFill/>
        </p:spPr>
        <p:txBody>
          <a:bodyPr wrap="square" rtlCol="0">
            <a:spAutoFit/>
          </a:bodyPr>
          <a:lstStyle/>
          <a:p>
            <a:r>
              <a:rPr lang="en-US" dirty="0">
                <a:latin typeface="Microsoft YaHei Light" panose="020B0502040204020203" pitchFamily="34" charset="-122"/>
                <a:ea typeface="Microsoft YaHei Light" panose="020B0502040204020203" pitchFamily="34" charset="-122"/>
              </a:rPr>
              <a:t>Bayer &amp; Charles, 2002</a:t>
            </a:r>
          </a:p>
        </p:txBody>
      </p:sp>
    </p:spTree>
    <p:extLst>
      <p:ext uri="{BB962C8B-B14F-4D97-AF65-F5344CB8AC3E}">
        <p14:creationId xmlns:p14="http://schemas.microsoft.com/office/powerpoint/2010/main" val="423720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75C12370-787B-4CD9-A2F0-8134514EA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3689"/>
            <a:ext cx="12192000" cy="5225143"/>
          </a:xfrm>
          <a:prstGeom prst="rect">
            <a:avLst/>
          </a:prstGeom>
        </p:spPr>
      </p:pic>
      <p:cxnSp>
        <p:nvCxnSpPr>
          <p:cNvPr id="13" name="Straight Connector 12">
            <a:extLst>
              <a:ext uri="{FF2B5EF4-FFF2-40B4-BE49-F238E27FC236}">
                <a16:creationId xmlns:a16="http://schemas.microsoft.com/office/drawing/2014/main" id="{B0F96343-303D-4FBD-8BEF-F05DD8BFBF3B}"/>
              </a:ext>
            </a:extLst>
          </p:cNvPr>
          <p:cNvCxnSpPr>
            <a:cxnSpLocks/>
          </p:cNvCxnSpPr>
          <p:nvPr/>
        </p:nvCxnSpPr>
        <p:spPr>
          <a:xfrm flipH="1" flipV="1">
            <a:off x="10214812" y="5029200"/>
            <a:ext cx="1" cy="962526"/>
          </a:xfrm>
          <a:prstGeom prst="line">
            <a:avLst/>
          </a:prstGeom>
          <a:ln w="38100">
            <a:solidFill>
              <a:srgbClr val="0322BD"/>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F7F2CA4-8919-4549-98FA-0E75577A5B01}"/>
              </a:ext>
            </a:extLst>
          </p:cNvPr>
          <p:cNvSpPr>
            <a:spLocks noGrp="1"/>
          </p:cNvSpPr>
          <p:nvPr>
            <p:ph type="title"/>
          </p:nvPr>
        </p:nvSpPr>
        <p:spPr/>
        <p:txBody>
          <a:bodyPr>
            <a:normAutofit/>
          </a:bodyPr>
          <a:lstStyle/>
          <a:p>
            <a:r>
              <a:rPr lang="en-US" dirty="0">
                <a:latin typeface="Microsoft YaHei Light" panose="020B0502040204020203" pitchFamily="34" charset="-122"/>
                <a:ea typeface="Microsoft YaHei Light" panose="020B0502040204020203" pitchFamily="34" charset="-122"/>
              </a:rPr>
              <a:t>Simulation</a:t>
            </a:r>
            <a:endParaRPr lang="en-US" sz="3500" dirty="0">
              <a:latin typeface="Microsoft YaHei Light" panose="020B0502040204020203" pitchFamily="34" charset="-122"/>
              <a:ea typeface="Microsoft YaHei Light" panose="020B0502040204020203" pitchFamily="34" charset="-122"/>
            </a:endParaRPr>
          </a:p>
        </p:txBody>
      </p:sp>
      <p:sp>
        <p:nvSpPr>
          <p:cNvPr id="18" name="Rectangle 17">
            <a:extLst>
              <a:ext uri="{FF2B5EF4-FFF2-40B4-BE49-F238E27FC236}">
                <a16:creationId xmlns:a16="http://schemas.microsoft.com/office/drawing/2014/main" id="{567E8FE8-D496-4976-B901-7BCC6174EDE1}"/>
              </a:ext>
            </a:extLst>
          </p:cNvPr>
          <p:cNvSpPr/>
          <p:nvPr/>
        </p:nvSpPr>
        <p:spPr>
          <a:xfrm>
            <a:off x="838200" y="1413689"/>
            <a:ext cx="8709179" cy="553998"/>
          </a:xfrm>
          <a:prstGeom prst="rect">
            <a:avLst/>
          </a:prstGeom>
        </p:spPr>
        <p:txBody>
          <a:bodyPr wrap="none">
            <a:spAutoFit/>
          </a:bodyPr>
          <a:lstStyle/>
          <a:p>
            <a:r>
              <a:rPr lang="en-US" sz="3000" dirty="0">
                <a:latin typeface="Microsoft YaHei Light" panose="020B0502040204020203" pitchFamily="34" charset="-122"/>
                <a:ea typeface="Microsoft YaHei Light" panose="020B0502040204020203" pitchFamily="34" charset="-122"/>
              </a:rPr>
              <a:t>1) Sample value from minority distribution in 1990</a:t>
            </a:r>
            <a:endParaRPr lang="en-US" sz="3000" dirty="0"/>
          </a:p>
        </p:txBody>
      </p:sp>
      <p:pic>
        <p:nvPicPr>
          <p:cNvPr id="21" name="Picture 20">
            <a:extLst>
              <a:ext uri="{FF2B5EF4-FFF2-40B4-BE49-F238E27FC236}">
                <a16:creationId xmlns:a16="http://schemas.microsoft.com/office/drawing/2014/main" id="{269C99EF-582D-4052-8606-556387FB44DA}"/>
              </a:ext>
            </a:extLst>
          </p:cNvPr>
          <p:cNvPicPr>
            <a:picLocks noChangeAspect="1"/>
          </p:cNvPicPr>
          <p:nvPr/>
        </p:nvPicPr>
        <p:blipFill>
          <a:blip r:embed="rId3"/>
          <a:stretch>
            <a:fillRect/>
          </a:stretch>
        </p:blipFill>
        <p:spPr>
          <a:xfrm>
            <a:off x="9999495" y="219168"/>
            <a:ext cx="1914525" cy="990600"/>
          </a:xfrm>
          <a:prstGeom prst="rect">
            <a:avLst/>
          </a:prstGeom>
        </p:spPr>
      </p:pic>
    </p:spTree>
    <p:extLst>
      <p:ext uri="{BB962C8B-B14F-4D97-AF65-F5344CB8AC3E}">
        <p14:creationId xmlns:p14="http://schemas.microsoft.com/office/powerpoint/2010/main" val="936777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5E4E9D1-540C-4239-8800-3FEE897E29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0087"/>
            <a:ext cx="12192000" cy="5225143"/>
          </a:xfrm>
          <a:prstGeom prst="rect">
            <a:avLst/>
          </a:prstGeom>
        </p:spPr>
      </p:pic>
      <p:cxnSp>
        <p:nvCxnSpPr>
          <p:cNvPr id="13" name="Straight Connector 12">
            <a:extLst>
              <a:ext uri="{FF2B5EF4-FFF2-40B4-BE49-F238E27FC236}">
                <a16:creationId xmlns:a16="http://schemas.microsoft.com/office/drawing/2014/main" id="{B0F96343-303D-4FBD-8BEF-F05DD8BFBF3B}"/>
              </a:ext>
            </a:extLst>
          </p:cNvPr>
          <p:cNvCxnSpPr>
            <a:cxnSpLocks/>
          </p:cNvCxnSpPr>
          <p:nvPr/>
        </p:nvCxnSpPr>
        <p:spPr>
          <a:xfrm flipH="1" flipV="1">
            <a:off x="10214812" y="5029200"/>
            <a:ext cx="1" cy="962526"/>
          </a:xfrm>
          <a:prstGeom prst="line">
            <a:avLst/>
          </a:prstGeom>
          <a:ln w="38100">
            <a:solidFill>
              <a:srgbClr val="0322BD"/>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CFA58E2-3AAA-44A9-86AB-181B2382DC25}"/>
              </a:ext>
            </a:extLst>
          </p:cNvPr>
          <p:cNvSpPr txBox="1"/>
          <p:nvPr/>
        </p:nvSpPr>
        <p:spPr>
          <a:xfrm>
            <a:off x="10186738" y="3867864"/>
            <a:ext cx="1752788" cy="1015663"/>
          </a:xfrm>
          <a:prstGeom prst="rect">
            <a:avLst/>
          </a:prstGeom>
          <a:noFill/>
        </p:spPr>
        <p:txBody>
          <a:bodyPr wrap="none" rtlCol="0">
            <a:spAutoFit/>
          </a:bodyPr>
          <a:lstStyle/>
          <a:p>
            <a:r>
              <a:rPr lang="en-US" sz="3000" dirty="0">
                <a:solidFill>
                  <a:srgbClr val="FF33CC"/>
                </a:solidFill>
              </a:rPr>
              <a:t>95</a:t>
            </a:r>
            <a:r>
              <a:rPr lang="en-US" sz="3000" baseline="30000" dirty="0">
                <a:solidFill>
                  <a:srgbClr val="FF33CC"/>
                </a:solidFill>
              </a:rPr>
              <a:t>th</a:t>
            </a:r>
            <a:r>
              <a:rPr lang="en-US" sz="3000" dirty="0">
                <a:solidFill>
                  <a:srgbClr val="FF33CC"/>
                </a:solidFill>
              </a:rPr>
              <a:t> </a:t>
            </a:r>
          </a:p>
          <a:p>
            <a:r>
              <a:rPr lang="en-US" sz="3000" dirty="0">
                <a:solidFill>
                  <a:srgbClr val="FF33CC"/>
                </a:solidFill>
              </a:rPr>
              <a:t>percentile</a:t>
            </a:r>
          </a:p>
        </p:txBody>
      </p:sp>
      <p:sp>
        <p:nvSpPr>
          <p:cNvPr id="2" name="Title 1">
            <a:extLst>
              <a:ext uri="{FF2B5EF4-FFF2-40B4-BE49-F238E27FC236}">
                <a16:creationId xmlns:a16="http://schemas.microsoft.com/office/drawing/2014/main" id="{4F7F2CA4-8919-4549-98FA-0E75577A5B01}"/>
              </a:ext>
            </a:extLst>
          </p:cNvPr>
          <p:cNvSpPr>
            <a:spLocks noGrp="1"/>
          </p:cNvSpPr>
          <p:nvPr>
            <p:ph type="title"/>
          </p:nvPr>
        </p:nvSpPr>
        <p:spPr/>
        <p:txBody>
          <a:bodyPr>
            <a:normAutofit/>
          </a:bodyPr>
          <a:lstStyle/>
          <a:p>
            <a:r>
              <a:rPr lang="en-US" dirty="0">
                <a:latin typeface="Microsoft YaHei Light" panose="020B0502040204020203" pitchFamily="34" charset="-122"/>
                <a:ea typeface="Microsoft YaHei Light" panose="020B0502040204020203" pitchFamily="34" charset="-122"/>
              </a:rPr>
              <a:t>Simulation</a:t>
            </a:r>
            <a:endParaRPr lang="en-US" sz="3500" dirty="0">
              <a:latin typeface="Microsoft YaHei Light" panose="020B0502040204020203" pitchFamily="34" charset="-122"/>
              <a:ea typeface="Microsoft YaHei Light" panose="020B0502040204020203" pitchFamily="34" charset="-122"/>
            </a:endParaRPr>
          </a:p>
        </p:txBody>
      </p:sp>
      <p:sp>
        <p:nvSpPr>
          <p:cNvPr id="18" name="Rectangle 17">
            <a:extLst>
              <a:ext uri="{FF2B5EF4-FFF2-40B4-BE49-F238E27FC236}">
                <a16:creationId xmlns:a16="http://schemas.microsoft.com/office/drawing/2014/main" id="{567E8FE8-D496-4976-B901-7BCC6174EDE1}"/>
              </a:ext>
            </a:extLst>
          </p:cNvPr>
          <p:cNvSpPr/>
          <p:nvPr/>
        </p:nvSpPr>
        <p:spPr>
          <a:xfrm>
            <a:off x="838200" y="1413689"/>
            <a:ext cx="8226676" cy="553998"/>
          </a:xfrm>
          <a:prstGeom prst="rect">
            <a:avLst/>
          </a:prstGeom>
        </p:spPr>
        <p:txBody>
          <a:bodyPr wrap="none">
            <a:spAutoFit/>
          </a:bodyPr>
          <a:lstStyle/>
          <a:p>
            <a:r>
              <a:rPr lang="en-US" sz="3000" dirty="0">
                <a:latin typeface="Microsoft YaHei Light" panose="020B0502040204020203" pitchFamily="34" charset="-122"/>
                <a:ea typeface="Microsoft YaHei Light" panose="020B0502040204020203" pitchFamily="34" charset="-122"/>
              </a:rPr>
              <a:t>2) Find percentile in overall distribution in 1990</a:t>
            </a:r>
            <a:endParaRPr lang="en-US" sz="3000" dirty="0"/>
          </a:p>
        </p:txBody>
      </p:sp>
      <p:pic>
        <p:nvPicPr>
          <p:cNvPr id="7" name="Picture 6">
            <a:extLst>
              <a:ext uri="{FF2B5EF4-FFF2-40B4-BE49-F238E27FC236}">
                <a16:creationId xmlns:a16="http://schemas.microsoft.com/office/drawing/2014/main" id="{46298A9B-2033-4A7A-9002-CAB40338067A}"/>
              </a:ext>
            </a:extLst>
          </p:cNvPr>
          <p:cNvPicPr>
            <a:picLocks noChangeAspect="1"/>
          </p:cNvPicPr>
          <p:nvPr/>
        </p:nvPicPr>
        <p:blipFill>
          <a:blip r:embed="rId3"/>
          <a:stretch>
            <a:fillRect/>
          </a:stretch>
        </p:blipFill>
        <p:spPr>
          <a:xfrm>
            <a:off x="9999495" y="219168"/>
            <a:ext cx="1914525" cy="990600"/>
          </a:xfrm>
          <a:prstGeom prst="rect">
            <a:avLst/>
          </a:prstGeom>
        </p:spPr>
      </p:pic>
    </p:spTree>
    <p:extLst>
      <p:ext uri="{BB962C8B-B14F-4D97-AF65-F5344CB8AC3E}">
        <p14:creationId xmlns:p14="http://schemas.microsoft.com/office/powerpoint/2010/main" val="3087417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5E4E9D1-540C-4239-8800-3FEE897E29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0087"/>
            <a:ext cx="12191999" cy="5225143"/>
          </a:xfrm>
          <a:prstGeom prst="rect">
            <a:avLst/>
          </a:prstGeom>
        </p:spPr>
      </p:pic>
      <p:cxnSp>
        <p:nvCxnSpPr>
          <p:cNvPr id="13" name="Straight Connector 12">
            <a:extLst>
              <a:ext uri="{FF2B5EF4-FFF2-40B4-BE49-F238E27FC236}">
                <a16:creationId xmlns:a16="http://schemas.microsoft.com/office/drawing/2014/main" id="{B0F96343-303D-4FBD-8BEF-F05DD8BFBF3B}"/>
              </a:ext>
            </a:extLst>
          </p:cNvPr>
          <p:cNvCxnSpPr>
            <a:cxnSpLocks/>
          </p:cNvCxnSpPr>
          <p:nvPr/>
        </p:nvCxnSpPr>
        <p:spPr>
          <a:xfrm flipH="1" flipV="1">
            <a:off x="10214815" y="5342021"/>
            <a:ext cx="1" cy="649706"/>
          </a:xfrm>
          <a:prstGeom prst="line">
            <a:avLst/>
          </a:prstGeom>
          <a:ln w="38100">
            <a:solidFill>
              <a:srgbClr val="FF33CC"/>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CFA58E2-3AAA-44A9-86AB-181B2382DC25}"/>
              </a:ext>
            </a:extLst>
          </p:cNvPr>
          <p:cNvSpPr txBox="1"/>
          <p:nvPr/>
        </p:nvSpPr>
        <p:spPr>
          <a:xfrm>
            <a:off x="10186738" y="3867864"/>
            <a:ext cx="2042547" cy="553998"/>
          </a:xfrm>
          <a:prstGeom prst="rect">
            <a:avLst/>
          </a:prstGeom>
          <a:noFill/>
        </p:spPr>
        <p:txBody>
          <a:bodyPr wrap="none" rtlCol="0">
            <a:spAutoFit/>
          </a:bodyPr>
          <a:lstStyle/>
          <a:p>
            <a:r>
              <a:rPr lang="en-US" sz="3000" dirty="0">
                <a:solidFill>
                  <a:srgbClr val="FF33CC"/>
                </a:solidFill>
              </a:rPr>
              <a:t>95</a:t>
            </a:r>
            <a:r>
              <a:rPr lang="en-US" sz="3000" baseline="30000" dirty="0">
                <a:solidFill>
                  <a:srgbClr val="FF33CC"/>
                </a:solidFill>
              </a:rPr>
              <a:t>th</a:t>
            </a:r>
            <a:r>
              <a:rPr lang="en-US" sz="3000" dirty="0">
                <a:solidFill>
                  <a:srgbClr val="FF33CC"/>
                </a:solidFill>
              </a:rPr>
              <a:t> in 1990</a:t>
            </a:r>
          </a:p>
        </p:txBody>
      </p:sp>
      <p:sp>
        <p:nvSpPr>
          <p:cNvPr id="2" name="Title 1">
            <a:extLst>
              <a:ext uri="{FF2B5EF4-FFF2-40B4-BE49-F238E27FC236}">
                <a16:creationId xmlns:a16="http://schemas.microsoft.com/office/drawing/2014/main" id="{4F7F2CA4-8919-4549-98FA-0E75577A5B01}"/>
              </a:ext>
            </a:extLst>
          </p:cNvPr>
          <p:cNvSpPr>
            <a:spLocks noGrp="1"/>
          </p:cNvSpPr>
          <p:nvPr>
            <p:ph type="title"/>
          </p:nvPr>
        </p:nvSpPr>
        <p:spPr/>
        <p:txBody>
          <a:bodyPr>
            <a:normAutofit/>
          </a:bodyPr>
          <a:lstStyle/>
          <a:p>
            <a:r>
              <a:rPr lang="en-US" dirty="0">
                <a:latin typeface="Microsoft YaHei Light" panose="020B0502040204020203" pitchFamily="34" charset="-122"/>
                <a:ea typeface="Microsoft YaHei Light" panose="020B0502040204020203" pitchFamily="34" charset="-122"/>
              </a:rPr>
              <a:t>Simulation</a:t>
            </a:r>
            <a:endParaRPr lang="en-US" sz="3500" dirty="0">
              <a:latin typeface="Microsoft YaHei Light" panose="020B0502040204020203" pitchFamily="34" charset="-122"/>
              <a:ea typeface="Microsoft YaHei Light" panose="020B0502040204020203" pitchFamily="34" charset="-122"/>
            </a:endParaRPr>
          </a:p>
        </p:txBody>
      </p:sp>
      <p:sp>
        <p:nvSpPr>
          <p:cNvPr id="18" name="Rectangle 17">
            <a:extLst>
              <a:ext uri="{FF2B5EF4-FFF2-40B4-BE49-F238E27FC236}">
                <a16:creationId xmlns:a16="http://schemas.microsoft.com/office/drawing/2014/main" id="{567E8FE8-D496-4976-B901-7BCC6174EDE1}"/>
              </a:ext>
            </a:extLst>
          </p:cNvPr>
          <p:cNvSpPr/>
          <p:nvPr/>
        </p:nvSpPr>
        <p:spPr>
          <a:xfrm>
            <a:off x="838200" y="1413689"/>
            <a:ext cx="9670276" cy="1415772"/>
          </a:xfrm>
          <a:prstGeom prst="rect">
            <a:avLst/>
          </a:prstGeom>
        </p:spPr>
        <p:txBody>
          <a:bodyPr wrap="none">
            <a:spAutoFit/>
          </a:bodyPr>
          <a:lstStyle/>
          <a:p>
            <a:r>
              <a:rPr lang="en-US" sz="2800" dirty="0">
                <a:latin typeface="Microsoft YaHei Light" panose="020B0502040204020203" pitchFamily="34" charset="-122"/>
                <a:ea typeface="Microsoft YaHei Light" panose="020B0502040204020203" pitchFamily="34" charset="-122"/>
              </a:rPr>
              <a:t>3) Find value of percentile in overall distribution in 2010.</a:t>
            </a:r>
          </a:p>
          <a:p>
            <a:r>
              <a:rPr lang="en-US" sz="2800" dirty="0">
                <a:latin typeface="Microsoft YaHei Light" panose="020B0502040204020203" pitchFamily="34" charset="-122"/>
                <a:ea typeface="Microsoft YaHei Light" panose="020B0502040204020203" pitchFamily="34" charset="-122"/>
              </a:rPr>
              <a:t>    This represents value individual would have held in 2010 </a:t>
            </a:r>
          </a:p>
          <a:p>
            <a:r>
              <a:rPr lang="en-US" sz="2800" dirty="0">
                <a:latin typeface="Microsoft YaHei Light" panose="020B0502040204020203" pitchFamily="34" charset="-122"/>
                <a:ea typeface="Microsoft YaHei Light" panose="020B0502040204020203" pitchFamily="34" charset="-122"/>
              </a:rPr>
              <a:t>    if they held their position in the overall distribution.</a:t>
            </a:r>
            <a:endParaRPr lang="en-US" sz="2800" dirty="0"/>
          </a:p>
        </p:txBody>
      </p:sp>
      <p:cxnSp>
        <p:nvCxnSpPr>
          <p:cNvPr id="10" name="Straight Connector 9">
            <a:extLst>
              <a:ext uri="{FF2B5EF4-FFF2-40B4-BE49-F238E27FC236}">
                <a16:creationId xmlns:a16="http://schemas.microsoft.com/office/drawing/2014/main" id="{283035E5-08E2-4847-A78D-B68FF64D70AC}"/>
              </a:ext>
            </a:extLst>
          </p:cNvPr>
          <p:cNvCxnSpPr>
            <a:cxnSpLocks/>
          </p:cNvCxnSpPr>
          <p:nvPr/>
        </p:nvCxnSpPr>
        <p:spPr>
          <a:xfrm flipH="1" flipV="1">
            <a:off x="9248280" y="4776537"/>
            <a:ext cx="1" cy="1215190"/>
          </a:xfrm>
          <a:prstGeom prst="line">
            <a:avLst/>
          </a:prstGeom>
          <a:ln w="38100">
            <a:solidFill>
              <a:srgbClr val="FF33CC"/>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179DB3F-045D-4F4D-AC04-C9C83A79CBED}"/>
              </a:ext>
            </a:extLst>
          </p:cNvPr>
          <p:cNvSpPr txBox="1"/>
          <p:nvPr/>
        </p:nvSpPr>
        <p:spPr>
          <a:xfrm>
            <a:off x="5562601" y="3867864"/>
            <a:ext cx="2042547" cy="553998"/>
          </a:xfrm>
          <a:prstGeom prst="rect">
            <a:avLst/>
          </a:prstGeom>
          <a:noFill/>
        </p:spPr>
        <p:txBody>
          <a:bodyPr wrap="none" rtlCol="0">
            <a:spAutoFit/>
          </a:bodyPr>
          <a:lstStyle/>
          <a:p>
            <a:r>
              <a:rPr lang="en-US" sz="3000" dirty="0">
                <a:solidFill>
                  <a:srgbClr val="FF33CC"/>
                </a:solidFill>
              </a:rPr>
              <a:t>95</a:t>
            </a:r>
            <a:r>
              <a:rPr lang="en-US" sz="3000" baseline="30000" dirty="0">
                <a:solidFill>
                  <a:srgbClr val="FF33CC"/>
                </a:solidFill>
              </a:rPr>
              <a:t>th</a:t>
            </a:r>
            <a:r>
              <a:rPr lang="en-US" sz="3000" dirty="0">
                <a:solidFill>
                  <a:srgbClr val="FF33CC"/>
                </a:solidFill>
              </a:rPr>
              <a:t> in 2010</a:t>
            </a:r>
          </a:p>
        </p:txBody>
      </p:sp>
      <p:cxnSp>
        <p:nvCxnSpPr>
          <p:cNvPr id="9" name="Connector: Curved 8">
            <a:extLst>
              <a:ext uri="{FF2B5EF4-FFF2-40B4-BE49-F238E27FC236}">
                <a16:creationId xmlns:a16="http://schemas.microsoft.com/office/drawing/2014/main" id="{E442E219-1D38-4C21-BA9E-48A3049E40D8}"/>
              </a:ext>
            </a:extLst>
          </p:cNvPr>
          <p:cNvCxnSpPr>
            <a:cxnSpLocks/>
          </p:cNvCxnSpPr>
          <p:nvPr/>
        </p:nvCxnSpPr>
        <p:spPr>
          <a:xfrm>
            <a:off x="7631215" y="4144863"/>
            <a:ext cx="1440596" cy="1016684"/>
          </a:xfrm>
          <a:prstGeom prst="curvedConnector3">
            <a:avLst/>
          </a:prstGeom>
          <a:ln>
            <a:solidFill>
              <a:srgbClr val="FF33CC"/>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46D70341-F0B7-448A-8B0A-12DA95B62C7D}"/>
              </a:ext>
            </a:extLst>
          </p:cNvPr>
          <p:cNvCxnSpPr>
            <a:cxnSpLocks/>
          </p:cNvCxnSpPr>
          <p:nvPr/>
        </p:nvCxnSpPr>
        <p:spPr>
          <a:xfrm rot="5400000">
            <a:off x="10085038" y="4693623"/>
            <a:ext cx="1129826" cy="573509"/>
          </a:xfrm>
          <a:prstGeom prst="curvedConnector3">
            <a:avLst>
              <a:gd name="adj1" fmla="val 106440"/>
            </a:avLst>
          </a:prstGeom>
          <a:ln>
            <a:solidFill>
              <a:srgbClr val="FF33CC"/>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AE70A676-D3D0-4D70-BBDE-A768376E0C5B}"/>
              </a:ext>
            </a:extLst>
          </p:cNvPr>
          <p:cNvPicPr>
            <a:picLocks noChangeAspect="1"/>
          </p:cNvPicPr>
          <p:nvPr/>
        </p:nvPicPr>
        <p:blipFill>
          <a:blip r:embed="rId3"/>
          <a:stretch>
            <a:fillRect/>
          </a:stretch>
        </p:blipFill>
        <p:spPr>
          <a:xfrm>
            <a:off x="9999495" y="219168"/>
            <a:ext cx="1914525" cy="990600"/>
          </a:xfrm>
          <a:prstGeom prst="rect">
            <a:avLst/>
          </a:prstGeom>
        </p:spPr>
      </p:pic>
    </p:spTree>
    <p:extLst>
      <p:ext uri="{BB962C8B-B14F-4D97-AF65-F5344CB8AC3E}">
        <p14:creationId xmlns:p14="http://schemas.microsoft.com/office/powerpoint/2010/main" val="4192013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DBA8C8-E700-49CE-AC8C-F135195F3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26485"/>
            <a:ext cx="12191999" cy="5225143"/>
          </a:xfrm>
          <a:prstGeom prst="rect">
            <a:avLst/>
          </a:prstGeom>
        </p:spPr>
      </p:pic>
      <p:sp>
        <p:nvSpPr>
          <p:cNvPr id="2" name="Title 1">
            <a:extLst>
              <a:ext uri="{FF2B5EF4-FFF2-40B4-BE49-F238E27FC236}">
                <a16:creationId xmlns:a16="http://schemas.microsoft.com/office/drawing/2014/main" id="{4F7F2CA4-8919-4549-98FA-0E75577A5B01}"/>
              </a:ext>
            </a:extLst>
          </p:cNvPr>
          <p:cNvSpPr>
            <a:spLocks noGrp="1"/>
          </p:cNvSpPr>
          <p:nvPr>
            <p:ph type="title"/>
          </p:nvPr>
        </p:nvSpPr>
        <p:spPr/>
        <p:txBody>
          <a:bodyPr>
            <a:normAutofit/>
          </a:bodyPr>
          <a:lstStyle/>
          <a:p>
            <a:r>
              <a:rPr lang="en-US" dirty="0">
                <a:latin typeface="Microsoft YaHei Light" panose="020B0502040204020203" pitchFamily="34" charset="-122"/>
                <a:ea typeface="Microsoft YaHei Light" panose="020B0502040204020203" pitchFamily="34" charset="-122"/>
              </a:rPr>
              <a:t>Simulation</a:t>
            </a:r>
            <a:endParaRPr lang="en-US" sz="3500" dirty="0">
              <a:latin typeface="Microsoft YaHei Light" panose="020B0502040204020203" pitchFamily="34" charset="-122"/>
              <a:ea typeface="Microsoft YaHei Light" panose="020B0502040204020203" pitchFamily="34" charset="-122"/>
            </a:endParaRPr>
          </a:p>
        </p:txBody>
      </p:sp>
      <p:sp>
        <p:nvSpPr>
          <p:cNvPr id="18" name="Rectangle 17">
            <a:extLst>
              <a:ext uri="{FF2B5EF4-FFF2-40B4-BE49-F238E27FC236}">
                <a16:creationId xmlns:a16="http://schemas.microsoft.com/office/drawing/2014/main" id="{567E8FE8-D496-4976-B901-7BCC6174EDE1}"/>
              </a:ext>
            </a:extLst>
          </p:cNvPr>
          <p:cNvSpPr/>
          <p:nvPr/>
        </p:nvSpPr>
        <p:spPr>
          <a:xfrm>
            <a:off x="838200" y="1413689"/>
            <a:ext cx="10451900" cy="1015663"/>
          </a:xfrm>
          <a:prstGeom prst="rect">
            <a:avLst/>
          </a:prstGeom>
        </p:spPr>
        <p:txBody>
          <a:bodyPr wrap="none">
            <a:spAutoFit/>
          </a:bodyPr>
          <a:lstStyle/>
          <a:p>
            <a:r>
              <a:rPr lang="en-US" sz="3000" dirty="0">
                <a:latin typeface="Microsoft YaHei Light" panose="020B0502040204020203" pitchFamily="34" charset="-122"/>
                <a:ea typeface="Microsoft YaHei Light" panose="020B0502040204020203" pitchFamily="34" charset="-122"/>
              </a:rPr>
              <a:t>4) Repeat to simulate what the distribution for the minority </a:t>
            </a:r>
          </a:p>
          <a:p>
            <a:r>
              <a:rPr lang="en-US" sz="3000" dirty="0">
                <a:latin typeface="Microsoft YaHei Light" panose="020B0502040204020203" pitchFamily="34" charset="-122"/>
                <a:ea typeface="Microsoft YaHei Light" panose="020B0502040204020203" pitchFamily="34" charset="-122"/>
              </a:rPr>
              <a:t>    would have been if place in distribution had been fixed. </a:t>
            </a:r>
            <a:endParaRPr lang="en-US" sz="3000" dirty="0"/>
          </a:p>
        </p:txBody>
      </p:sp>
      <p:pic>
        <p:nvPicPr>
          <p:cNvPr id="15" name="Picture 14">
            <a:extLst>
              <a:ext uri="{FF2B5EF4-FFF2-40B4-BE49-F238E27FC236}">
                <a16:creationId xmlns:a16="http://schemas.microsoft.com/office/drawing/2014/main" id="{E9164509-3FCB-48D6-A3ED-9BB1535F13AF}"/>
              </a:ext>
            </a:extLst>
          </p:cNvPr>
          <p:cNvPicPr>
            <a:picLocks noChangeAspect="1"/>
          </p:cNvPicPr>
          <p:nvPr/>
        </p:nvPicPr>
        <p:blipFill>
          <a:blip r:embed="rId3"/>
          <a:stretch>
            <a:fillRect/>
          </a:stretch>
        </p:blipFill>
        <p:spPr>
          <a:xfrm>
            <a:off x="9999495" y="219168"/>
            <a:ext cx="1914525" cy="990600"/>
          </a:xfrm>
          <a:prstGeom prst="rect">
            <a:avLst/>
          </a:prstGeom>
        </p:spPr>
      </p:pic>
      <p:cxnSp>
        <p:nvCxnSpPr>
          <p:cNvPr id="16" name="Straight Connector 15">
            <a:extLst>
              <a:ext uri="{FF2B5EF4-FFF2-40B4-BE49-F238E27FC236}">
                <a16:creationId xmlns:a16="http://schemas.microsoft.com/office/drawing/2014/main" id="{4E93B4E0-DD2A-404D-A2FB-4C31C6C0FFDF}"/>
              </a:ext>
            </a:extLst>
          </p:cNvPr>
          <p:cNvCxnSpPr>
            <a:cxnSpLocks/>
          </p:cNvCxnSpPr>
          <p:nvPr/>
        </p:nvCxnSpPr>
        <p:spPr>
          <a:xfrm flipH="1" flipV="1">
            <a:off x="9248282" y="4199021"/>
            <a:ext cx="1" cy="1792706"/>
          </a:xfrm>
          <a:prstGeom prst="line">
            <a:avLst/>
          </a:prstGeom>
          <a:ln w="38100">
            <a:solidFill>
              <a:srgbClr val="00CC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530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DBA8C8-E700-49CE-AC8C-F135195F3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26485"/>
            <a:ext cx="12191999" cy="5225142"/>
          </a:xfrm>
          <a:prstGeom prst="rect">
            <a:avLst/>
          </a:prstGeom>
        </p:spPr>
      </p:pic>
      <p:sp>
        <p:nvSpPr>
          <p:cNvPr id="2" name="Title 1">
            <a:extLst>
              <a:ext uri="{FF2B5EF4-FFF2-40B4-BE49-F238E27FC236}">
                <a16:creationId xmlns:a16="http://schemas.microsoft.com/office/drawing/2014/main" id="{4F7F2CA4-8919-4549-98FA-0E75577A5B01}"/>
              </a:ext>
            </a:extLst>
          </p:cNvPr>
          <p:cNvSpPr>
            <a:spLocks noGrp="1"/>
          </p:cNvSpPr>
          <p:nvPr>
            <p:ph type="title"/>
          </p:nvPr>
        </p:nvSpPr>
        <p:spPr/>
        <p:txBody>
          <a:bodyPr>
            <a:normAutofit/>
          </a:bodyPr>
          <a:lstStyle/>
          <a:p>
            <a:r>
              <a:rPr lang="en-US" dirty="0">
                <a:latin typeface="Microsoft YaHei Light" panose="020B0502040204020203" pitchFamily="34" charset="-122"/>
                <a:ea typeface="Microsoft YaHei Light" panose="020B0502040204020203" pitchFamily="34" charset="-122"/>
              </a:rPr>
              <a:t>Simulation</a:t>
            </a:r>
            <a:endParaRPr lang="en-US" sz="3500" dirty="0">
              <a:latin typeface="Microsoft YaHei Light" panose="020B0502040204020203" pitchFamily="34" charset="-122"/>
              <a:ea typeface="Microsoft YaHei Light" panose="020B0502040204020203" pitchFamily="34" charset="-122"/>
            </a:endParaRPr>
          </a:p>
        </p:txBody>
      </p:sp>
      <p:pic>
        <p:nvPicPr>
          <p:cNvPr id="5" name="Picture 4">
            <a:extLst>
              <a:ext uri="{FF2B5EF4-FFF2-40B4-BE49-F238E27FC236}">
                <a16:creationId xmlns:a16="http://schemas.microsoft.com/office/drawing/2014/main" id="{9B112610-304D-4EC4-934A-A08B6E853AF0}"/>
              </a:ext>
            </a:extLst>
          </p:cNvPr>
          <p:cNvPicPr>
            <a:picLocks noChangeAspect="1"/>
          </p:cNvPicPr>
          <p:nvPr/>
        </p:nvPicPr>
        <p:blipFill>
          <a:blip r:embed="rId3"/>
          <a:stretch>
            <a:fillRect/>
          </a:stretch>
        </p:blipFill>
        <p:spPr>
          <a:xfrm>
            <a:off x="9999495" y="219168"/>
            <a:ext cx="1914525" cy="990600"/>
          </a:xfrm>
          <a:prstGeom prst="rect">
            <a:avLst/>
          </a:prstGeom>
        </p:spPr>
      </p:pic>
    </p:spTree>
    <p:extLst>
      <p:ext uri="{BB962C8B-B14F-4D97-AF65-F5344CB8AC3E}">
        <p14:creationId xmlns:p14="http://schemas.microsoft.com/office/powerpoint/2010/main" val="2279971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837BA82-0F6D-4A92-B5E3-C98FCE7BE5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90600"/>
            <a:ext cx="12191999"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949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837BA82-0F6D-4A92-B5E3-C98FCE7BE5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90600"/>
            <a:ext cx="12191999" cy="4876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082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28045-65B1-43D7-AA73-67AC975E7AEE}"/>
              </a:ext>
            </a:extLst>
          </p:cNvPr>
          <p:cNvSpPr>
            <a:spLocks noGrp="1"/>
          </p:cNvSpPr>
          <p:nvPr>
            <p:ph type="title"/>
          </p:nvPr>
        </p:nvSpPr>
        <p:spPr/>
        <p:txBody>
          <a:bodyPr/>
          <a:lstStyle/>
          <a:p>
            <a:r>
              <a:rPr lang="en-US" dirty="0">
                <a:latin typeface="Microsoft YaHei Light" panose="020B0502040204020203" pitchFamily="34" charset="-122"/>
                <a:ea typeface="Microsoft YaHei Light" panose="020B0502040204020203" pitchFamily="34" charset="-122"/>
              </a:rPr>
              <a:t>What is Environmental Justice?</a:t>
            </a:r>
          </a:p>
        </p:txBody>
      </p:sp>
      <p:sp>
        <p:nvSpPr>
          <p:cNvPr id="3" name="Content Placeholder 2">
            <a:extLst>
              <a:ext uri="{FF2B5EF4-FFF2-40B4-BE49-F238E27FC236}">
                <a16:creationId xmlns:a16="http://schemas.microsoft.com/office/drawing/2014/main" id="{0DB31C0B-00F7-4AD2-8971-E1CF16240C57}"/>
              </a:ext>
            </a:extLst>
          </p:cNvPr>
          <p:cNvSpPr>
            <a:spLocks noGrp="1"/>
          </p:cNvSpPr>
          <p:nvPr>
            <p:ph idx="1"/>
          </p:nvPr>
        </p:nvSpPr>
        <p:spPr>
          <a:xfrm>
            <a:off x="838200" y="1967345"/>
            <a:ext cx="10515600" cy="4209618"/>
          </a:xfrm>
        </p:spPr>
        <p:txBody>
          <a:bodyPr>
            <a:normAutofit/>
          </a:bodyPr>
          <a:lstStyle/>
          <a:p>
            <a:r>
              <a:rPr lang="en-US" dirty="0">
                <a:latin typeface="Microsoft YaHei Light" panose="020B0502040204020203" pitchFamily="34" charset="-122"/>
                <a:ea typeface="Microsoft YaHei Light" panose="020B0502040204020203" pitchFamily="34" charset="-122"/>
              </a:rPr>
              <a:t>The theory that minorities experience toxicity burden different from their white counterparts.</a:t>
            </a:r>
          </a:p>
          <a:p>
            <a:endParaRPr lang="en-US" dirty="0">
              <a:latin typeface="Microsoft YaHei Light" panose="020B0502040204020203" pitchFamily="34" charset="-122"/>
              <a:ea typeface="Microsoft YaHei Light" panose="020B0502040204020203" pitchFamily="34" charset="-122"/>
            </a:endParaRPr>
          </a:p>
          <a:p>
            <a:r>
              <a:rPr lang="en-US" dirty="0">
                <a:latin typeface="Microsoft YaHei Light" panose="020B0502040204020203" pitchFamily="34" charset="-122"/>
                <a:ea typeface="Microsoft YaHei Light" panose="020B0502040204020203" pitchFamily="34" charset="-122"/>
              </a:rPr>
              <a:t>Research generally done side by side with community organizers using location and time specific data.</a:t>
            </a:r>
          </a:p>
          <a:p>
            <a:endParaRPr lang="en-US" dirty="0">
              <a:latin typeface="Microsoft YaHei Light" panose="020B0502040204020203" pitchFamily="34" charset="-122"/>
              <a:ea typeface="Microsoft YaHei Light" panose="020B0502040204020203" pitchFamily="34" charset="-122"/>
            </a:endParaRPr>
          </a:p>
          <a:p>
            <a:r>
              <a:rPr lang="en-US" dirty="0">
                <a:latin typeface="Microsoft YaHei Light" panose="020B0502040204020203" pitchFamily="34" charset="-122"/>
                <a:ea typeface="Microsoft YaHei Light" panose="020B0502040204020203" pitchFamily="34" charset="-122"/>
              </a:rPr>
              <a:t>“In </a:t>
            </a:r>
            <a:r>
              <a:rPr lang="en-US" b="1" dirty="0">
                <a:latin typeface="Microsoft YaHei Light" panose="020B0502040204020203" pitchFamily="34" charset="-122"/>
                <a:ea typeface="Microsoft YaHei Light" panose="020B0502040204020203" pitchFamily="34" charset="-122"/>
              </a:rPr>
              <a:t>some</a:t>
            </a:r>
            <a:r>
              <a:rPr lang="en-US" dirty="0">
                <a:latin typeface="Microsoft YaHei Light" panose="020B0502040204020203" pitchFamily="34" charset="-122"/>
                <a:ea typeface="Microsoft YaHei Light" panose="020B0502040204020203" pitchFamily="34" charset="-122"/>
              </a:rPr>
              <a:t> specific areas, </a:t>
            </a:r>
            <a:r>
              <a:rPr lang="en-US" b="1" dirty="0">
                <a:latin typeface="Microsoft YaHei Light" panose="020B0502040204020203" pitchFamily="34" charset="-122"/>
                <a:ea typeface="Microsoft YaHei Light" panose="020B0502040204020203" pitchFamily="34" charset="-122"/>
              </a:rPr>
              <a:t>some</a:t>
            </a:r>
            <a:r>
              <a:rPr lang="en-US" dirty="0">
                <a:latin typeface="Microsoft YaHei Light" panose="020B0502040204020203" pitchFamily="34" charset="-122"/>
                <a:ea typeface="Microsoft YaHei Light" panose="020B0502040204020203" pitchFamily="34" charset="-122"/>
              </a:rPr>
              <a:t> ostensibly identifiable groups </a:t>
            </a:r>
            <a:r>
              <a:rPr lang="en-US" b="1" dirty="0">
                <a:latin typeface="Microsoft YaHei Light" panose="020B0502040204020203" pitchFamily="34" charset="-122"/>
                <a:ea typeface="Microsoft YaHei Light" panose="020B0502040204020203" pitchFamily="34" charset="-122"/>
              </a:rPr>
              <a:t>may</a:t>
            </a:r>
            <a:r>
              <a:rPr lang="en-US" dirty="0">
                <a:latin typeface="Microsoft YaHei Light" panose="020B0502040204020203" pitchFamily="34" charset="-122"/>
                <a:ea typeface="Microsoft YaHei Light" panose="020B0502040204020203" pitchFamily="34" charset="-122"/>
              </a:rPr>
              <a:t>, in </a:t>
            </a:r>
            <a:r>
              <a:rPr lang="en-US" b="1" dirty="0">
                <a:latin typeface="Microsoft YaHei Light" panose="020B0502040204020203" pitchFamily="34" charset="-122"/>
                <a:ea typeface="Microsoft YaHei Light" panose="020B0502040204020203" pitchFamily="34" charset="-122"/>
              </a:rPr>
              <a:t>some</a:t>
            </a:r>
            <a:r>
              <a:rPr lang="en-US" dirty="0">
                <a:latin typeface="Microsoft YaHei Light" panose="020B0502040204020203" pitchFamily="34" charset="-122"/>
                <a:ea typeface="Microsoft YaHei Light" panose="020B0502040204020203" pitchFamily="34" charset="-122"/>
              </a:rPr>
              <a:t> instances, live closer to </a:t>
            </a:r>
            <a:r>
              <a:rPr lang="en-US" b="1" dirty="0">
                <a:latin typeface="Microsoft YaHei Light" panose="020B0502040204020203" pitchFamily="34" charset="-122"/>
                <a:ea typeface="Microsoft YaHei Light" panose="020B0502040204020203" pitchFamily="34" charset="-122"/>
              </a:rPr>
              <a:t>some</a:t>
            </a:r>
            <a:r>
              <a:rPr lang="en-US" dirty="0">
                <a:latin typeface="Microsoft YaHei Light" panose="020B0502040204020203" pitchFamily="34" charset="-122"/>
                <a:ea typeface="Microsoft YaHei Light" panose="020B0502040204020203" pitchFamily="34" charset="-122"/>
              </a:rPr>
              <a:t> selected environmental hazards” (Bowen, 2002)</a:t>
            </a:r>
          </a:p>
        </p:txBody>
      </p:sp>
    </p:spTree>
    <p:extLst>
      <p:ext uri="{BB962C8B-B14F-4D97-AF65-F5344CB8AC3E}">
        <p14:creationId xmlns:p14="http://schemas.microsoft.com/office/powerpoint/2010/main" val="2964070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837BA82-0F6D-4A92-B5E3-C98FCE7BE5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990600"/>
            <a:ext cx="12191999" cy="4876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123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0A83C-F451-424E-AE0B-F5770EE91C1F}"/>
              </a:ext>
            </a:extLst>
          </p:cNvPr>
          <p:cNvSpPr>
            <a:spLocks noGrp="1"/>
          </p:cNvSpPr>
          <p:nvPr>
            <p:ph type="title"/>
          </p:nvPr>
        </p:nvSpPr>
        <p:spPr/>
        <p:txBody>
          <a:bodyPr/>
          <a:lstStyle/>
          <a:p>
            <a:r>
              <a:rPr lang="en-US" dirty="0">
                <a:solidFill>
                  <a:prstClr val="black"/>
                </a:solidFill>
                <a:latin typeface="Microsoft YaHei Light" panose="020B0502040204020203" pitchFamily="34" charset="-122"/>
                <a:ea typeface="Microsoft YaHei Light" panose="020B0502040204020203" pitchFamily="34" charset="-122"/>
              </a:rPr>
              <a:t>Public Interaction – Asheville</a:t>
            </a:r>
            <a:br>
              <a:rPr lang="en-US" dirty="0">
                <a:solidFill>
                  <a:prstClr val="black"/>
                </a:solidFill>
                <a:latin typeface="Microsoft YaHei Light" panose="020B0502040204020203" pitchFamily="34" charset="-122"/>
                <a:ea typeface="Microsoft YaHei Light" panose="020B0502040204020203" pitchFamily="34" charset="-122"/>
              </a:rPr>
            </a:br>
            <a:r>
              <a:rPr lang="en-US" sz="2000" dirty="0">
                <a:solidFill>
                  <a:prstClr val="black"/>
                </a:solidFill>
                <a:latin typeface="Microsoft YaHei Light" panose="020B0502040204020203" pitchFamily="34" charset="-122"/>
                <a:ea typeface="Microsoft YaHei Light" panose="020B0502040204020203" pitchFamily="34" charset="-122"/>
              </a:rPr>
              <a:t> 82% White, 12% Black, Higher burden on black population.</a:t>
            </a:r>
            <a:endParaRPr lang="en-US" dirty="0">
              <a:latin typeface="Microsoft YaHei Light" panose="020B0502040204020203" pitchFamily="34" charset="-122"/>
              <a:ea typeface="Microsoft YaHei Light" panose="020B0502040204020203" pitchFamily="34" charset="-122"/>
            </a:endParaRPr>
          </a:p>
        </p:txBody>
      </p:sp>
      <p:pic>
        <p:nvPicPr>
          <p:cNvPr id="7" name="Content Placeholder 6">
            <a:extLst>
              <a:ext uri="{FF2B5EF4-FFF2-40B4-BE49-F238E27FC236}">
                <a16:creationId xmlns:a16="http://schemas.microsoft.com/office/drawing/2014/main" id="{EFA01D5D-7435-415F-962B-E16C82DF72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303" y="1593479"/>
            <a:ext cx="10803393" cy="5124906"/>
          </a:xfrm>
        </p:spPr>
      </p:pic>
    </p:spTree>
    <p:extLst>
      <p:ext uri="{BB962C8B-B14F-4D97-AF65-F5344CB8AC3E}">
        <p14:creationId xmlns:p14="http://schemas.microsoft.com/office/powerpoint/2010/main" val="3506498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0A83C-F451-424E-AE0B-F5770EE91C1F}"/>
              </a:ext>
            </a:extLst>
          </p:cNvPr>
          <p:cNvSpPr>
            <a:spLocks noGrp="1"/>
          </p:cNvSpPr>
          <p:nvPr>
            <p:ph type="title"/>
          </p:nvPr>
        </p:nvSpPr>
        <p:spPr/>
        <p:txBody>
          <a:bodyPr/>
          <a:lstStyle/>
          <a:p>
            <a:r>
              <a:rPr lang="en-US" dirty="0">
                <a:latin typeface="Microsoft YaHei Light" panose="020B0502040204020203" pitchFamily="34" charset="-122"/>
                <a:ea typeface="Microsoft YaHei Light" panose="020B0502040204020203" pitchFamily="34" charset="-122"/>
              </a:rPr>
              <a:t>Public Interaction – Logan</a:t>
            </a:r>
            <a:br>
              <a:rPr lang="en-US" dirty="0">
                <a:latin typeface="Microsoft YaHei Light" panose="020B0502040204020203" pitchFamily="34" charset="-122"/>
                <a:ea typeface="Microsoft YaHei Light" panose="020B0502040204020203" pitchFamily="34" charset="-122"/>
              </a:rPr>
            </a:br>
            <a:r>
              <a:rPr lang="en-US" sz="2000" dirty="0">
                <a:latin typeface="Microsoft YaHei Light" panose="020B0502040204020203" pitchFamily="34" charset="-122"/>
                <a:ea typeface="Microsoft YaHei Light" panose="020B0502040204020203" pitchFamily="34" charset="-122"/>
              </a:rPr>
              <a:t> 88% White, 8% Black, Higher burden on white population.</a:t>
            </a:r>
            <a:endParaRPr lang="en-US" dirty="0">
              <a:latin typeface="Microsoft YaHei Light" panose="020B0502040204020203" pitchFamily="34" charset="-122"/>
              <a:ea typeface="Microsoft YaHei Light" panose="020B0502040204020203" pitchFamily="34" charset="-122"/>
            </a:endParaRPr>
          </a:p>
        </p:txBody>
      </p:sp>
      <p:sp>
        <p:nvSpPr>
          <p:cNvPr id="4" name="Content Placeholder 3">
            <a:extLst>
              <a:ext uri="{FF2B5EF4-FFF2-40B4-BE49-F238E27FC236}">
                <a16:creationId xmlns:a16="http://schemas.microsoft.com/office/drawing/2014/main" id="{DB0C4370-524D-48CD-AE44-F5983F0F0FAA}"/>
              </a:ext>
            </a:extLst>
          </p:cNvPr>
          <p:cNvSpPr>
            <a:spLocks noGrp="1"/>
          </p:cNvSpPr>
          <p:nvPr>
            <p:ph idx="1"/>
          </p:nvPr>
        </p:nvSpPr>
        <p:spPr/>
        <p:txBody>
          <a:bodyPr/>
          <a:lstStyle/>
          <a:p>
            <a:endParaRPr lang="en-US" dirty="0"/>
          </a:p>
        </p:txBody>
      </p:sp>
      <p:pic>
        <p:nvPicPr>
          <p:cNvPr id="8" name="Content Placeholder 6">
            <a:extLst>
              <a:ext uri="{FF2B5EF4-FFF2-40B4-BE49-F238E27FC236}">
                <a16:creationId xmlns:a16="http://schemas.microsoft.com/office/drawing/2014/main" id="{4D736E5F-237A-460C-83BE-484DA3EA0C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450" y="1597835"/>
            <a:ext cx="10809099" cy="5116192"/>
          </a:xfrm>
          <a:prstGeom prst="rect">
            <a:avLst/>
          </a:prstGeom>
        </p:spPr>
      </p:pic>
    </p:spTree>
    <p:extLst>
      <p:ext uri="{BB962C8B-B14F-4D97-AF65-F5344CB8AC3E}">
        <p14:creationId xmlns:p14="http://schemas.microsoft.com/office/powerpoint/2010/main" val="745828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0A83C-F451-424E-AE0B-F5770EE91C1F}"/>
              </a:ext>
            </a:extLst>
          </p:cNvPr>
          <p:cNvSpPr>
            <a:spLocks noGrp="1"/>
          </p:cNvSpPr>
          <p:nvPr>
            <p:ph type="title"/>
          </p:nvPr>
        </p:nvSpPr>
        <p:spPr/>
        <p:txBody>
          <a:bodyPr/>
          <a:lstStyle/>
          <a:p>
            <a:r>
              <a:rPr lang="en-US" dirty="0">
                <a:solidFill>
                  <a:prstClr val="black"/>
                </a:solidFill>
                <a:latin typeface="Microsoft YaHei Light" panose="020B0502040204020203" pitchFamily="34" charset="-122"/>
                <a:ea typeface="Microsoft YaHei Light" panose="020B0502040204020203" pitchFamily="34" charset="-122"/>
              </a:rPr>
              <a:t>Public Interaction – Detroit</a:t>
            </a:r>
            <a:br>
              <a:rPr lang="en-US" dirty="0">
                <a:solidFill>
                  <a:prstClr val="black"/>
                </a:solidFill>
                <a:latin typeface="Microsoft YaHei Light" panose="020B0502040204020203" pitchFamily="34" charset="-122"/>
                <a:ea typeface="Microsoft YaHei Light" panose="020B0502040204020203" pitchFamily="34" charset="-122"/>
              </a:rPr>
            </a:br>
            <a:r>
              <a:rPr lang="en-US" sz="2000" dirty="0">
                <a:solidFill>
                  <a:prstClr val="black"/>
                </a:solidFill>
                <a:latin typeface="Microsoft YaHei Light" panose="020B0502040204020203" pitchFamily="34" charset="-122"/>
                <a:ea typeface="Microsoft YaHei Light" panose="020B0502040204020203" pitchFamily="34" charset="-122"/>
              </a:rPr>
              <a:t> 10% White, 84% Black, Higher burden on black population.</a:t>
            </a:r>
            <a:endParaRPr lang="en-US" dirty="0">
              <a:latin typeface="Microsoft YaHei Light" panose="020B0502040204020203" pitchFamily="34" charset="-122"/>
              <a:ea typeface="Microsoft YaHei Light" panose="020B0502040204020203" pitchFamily="34" charset="-122"/>
            </a:endParaRPr>
          </a:p>
        </p:txBody>
      </p:sp>
      <p:sp>
        <p:nvSpPr>
          <p:cNvPr id="5" name="Content Placeholder 4">
            <a:extLst>
              <a:ext uri="{FF2B5EF4-FFF2-40B4-BE49-F238E27FC236}">
                <a16:creationId xmlns:a16="http://schemas.microsoft.com/office/drawing/2014/main" id="{39B31B1D-B47D-4EBC-B996-0021BB236100}"/>
              </a:ext>
            </a:extLst>
          </p:cNvPr>
          <p:cNvSpPr>
            <a:spLocks noGrp="1"/>
          </p:cNvSpPr>
          <p:nvPr>
            <p:ph idx="1"/>
          </p:nvPr>
        </p:nvSpPr>
        <p:spPr/>
        <p:txBody>
          <a:bodyPr/>
          <a:lstStyle/>
          <a:p>
            <a:endParaRPr lang="en-US"/>
          </a:p>
        </p:txBody>
      </p:sp>
      <p:pic>
        <p:nvPicPr>
          <p:cNvPr id="4" name="Content Placeholder 6">
            <a:extLst>
              <a:ext uri="{FF2B5EF4-FFF2-40B4-BE49-F238E27FC236}">
                <a16:creationId xmlns:a16="http://schemas.microsoft.com/office/drawing/2014/main" id="{B209983E-2A11-47C1-B647-A52BFDD876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450" y="1594980"/>
            <a:ext cx="10809099" cy="5121902"/>
          </a:xfrm>
          <a:prstGeom prst="rect">
            <a:avLst/>
          </a:prstGeom>
        </p:spPr>
      </p:pic>
    </p:spTree>
    <p:extLst>
      <p:ext uri="{BB962C8B-B14F-4D97-AF65-F5344CB8AC3E}">
        <p14:creationId xmlns:p14="http://schemas.microsoft.com/office/powerpoint/2010/main" val="1026322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0A83C-F451-424E-AE0B-F5770EE91C1F}"/>
              </a:ext>
            </a:extLst>
          </p:cNvPr>
          <p:cNvSpPr>
            <a:spLocks noGrp="1"/>
          </p:cNvSpPr>
          <p:nvPr>
            <p:ph type="title"/>
          </p:nvPr>
        </p:nvSpPr>
        <p:spPr/>
        <p:txBody>
          <a:bodyPr/>
          <a:lstStyle/>
          <a:p>
            <a:r>
              <a:rPr lang="en-US" dirty="0">
                <a:solidFill>
                  <a:prstClr val="black"/>
                </a:solidFill>
                <a:latin typeface="Microsoft YaHei Light" panose="020B0502040204020203" pitchFamily="34" charset="-122"/>
                <a:ea typeface="Microsoft YaHei Light" panose="020B0502040204020203" pitchFamily="34" charset="-122"/>
              </a:rPr>
              <a:t>Public Interaction – Fort Washington</a:t>
            </a:r>
            <a:br>
              <a:rPr lang="en-US" dirty="0">
                <a:solidFill>
                  <a:prstClr val="black"/>
                </a:solidFill>
                <a:latin typeface="Microsoft YaHei Light" panose="020B0502040204020203" pitchFamily="34" charset="-122"/>
                <a:ea typeface="Microsoft YaHei Light" panose="020B0502040204020203" pitchFamily="34" charset="-122"/>
              </a:rPr>
            </a:br>
            <a:r>
              <a:rPr lang="en-US" sz="2000" dirty="0">
                <a:solidFill>
                  <a:prstClr val="black"/>
                </a:solidFill>
                <a:latin typeface="Microsoft YaHei Light" panose="020B0502040204020203" pitchFamily="34" charset="-122"/>
                <a:ea typeface="Microsoft YaHei Light" panose="020B0502040204020203" pitchFamily="34" charset="-122"/>
              </a:rPr>
              <a:t> 13% White, 71% Black, Higher burden on white population.</a:t>
            </a:r>
            <a:endParaRPr lang="en-US" dirty="0">
              <a:latin typeface="Microsoft YaHei Light" panose="020B0502040204020203" pitchFamily="34" charset="-122"/>
              <a:ea typeface="Microsoft YaHei Light" panose="020B0502040204020203" pitchFamily="34" charset="-122"/>
            </a:endParaRPr>
          </a:p>
        </p:txBody>
      </p:sp>
      <p:sp>
        <p:nvSpPr>
          <p:cNvPr id="5" name="Content Placeholder 4">
            <a:extLst>
              <a:ext uri="{FF2B5EF4-FFF2-40B4-BE49-F238E27FC236}">
                <a16:creationId xmlns:a16="http://schemas.microsoft.com/office/drawing/2014/main" id="{39B31B1D-B47D-4EBC-B996-0021BB236100}"/>
              </a:ext>
            </a:extLst>
          </p:cNvPr>
          <p:cNvSpPr>
            <a:spLocks noGrp="1"/>
          </p:cNvSpPr>
          <p:nvPr>
            <p:ph idx="1"/>
          </p:nvPr>
        </p:nvSpPr>
        <p:spPr/>
        <p:txBody>
          <a:bodyPr/>
          <a:lstStyle/>
          <a:p>
            <a:endParaRPr lang="en-US"/>
          </a:p>
        </p:txBody>
      </p:sp>
      <p:pic>
        <p:nvPicPr>
          <p:cNvPr id="7" name="Content Placeholder 6">
            <a:extLst>
              <a:ext uri="{FF2B5EF4-FFF2-40B4-BE49-F238E27FC236}">
                <a16:creationId xmlns:a16="http://schemas.microsoft.com/office/drawing/2014/main" id="{DE23EAA6-567D-44CD-9713-86BBF1EFB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303" y="1593479"/>
            <a:ext cx="10803393" cy="5124906"/>
          </a:xfrm>
          <a:prstGeom prst="rect">
            <a:avLst/>
          </a:prstGeom>
        </p:spPr>
      </p:pic>
    </p:spTree>
    <p:extLst>
      <p:ext uri="{BB962C8B-B14F-4D97-AF65-F5344CB8AC3E}">
        <p14:creationId xmlns:p14="http://schemas.microsoft.com/office/powerpoint/2010/main" val="881706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7D17-B1AB-43EA-BDB6-B21D9747880F}"/>
              </a:ext>
            </a:extLst>
          </p:cNvPr>
          <p:cNvSpPr>
            <a:spLocks noGrp="1"/>
          </p:cNvSpPr>
          <p:nvPr>
            <p:ph type="title"/>
          </p:nvPr>
        </p:nvSpPr>
        <p:spPr>
          <a:xfrm>
            <a:off x="4234416" y="2766218"/>
            <a:ext cx="3723167" cy="1325563"/>
          </a:xfrm>
        </p:spPr>
        <p:txBody>
          <a:bodyPr>
            <a:normAutofit/>
          </a:bodyPr>
          <a:lstStyle/>
          <a:p>
            <a:r>
              <a:rPr lang="en-US" sz="5400" dirty="0">
                <a:latin typeface="Microsoft YaHei Light" panose="020B0502040204020203" pitchFamily="34" charset="-122"/>
                <a:ea typeface="Microsoft YaHei Light" panose="020B0502040204020203" pitchFamily="34" charset="-122"/>
              </a:rPr>
              <a:t>Questions?</a:t>
            </a:r>
          </a:p>
        </p:txBody>
      </p:sp>
    </p:spTree>
    <p:extLst>
      <p:ext uri="{BB962C8B-B14F-4D97-AF65-F5344CB8AC3E}">
        <p14:creationId xmlns:p14="http://schemas.microsoft.com/office/powerpoint/2010/main" val="3516375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9DF70-978A-4D2F-9E61-1F2F093DB9D9}"/>
              </a:ext>
            </a:extLst>
          </p:cNvPr>
          <p:cNvSpPr>
            <a:spLocks noGrp="1"/>
          </p:cNvSpPr>
          <p:nvPr>
            <p:ph type="title"/>
          </p:nvPr>
        </p:nvSpPr>
        <p:spPr/>
        <p:txBody>
          <a:bodyPr/>
          <a:lstStyle/>
          <a:p>
            <a:r>
              <a:rPr lang="en-US" dirty="0">
                <a:latin typeface="Microsoft YaHei Light" panose="020B0502040204020203" pitchFamily="34" charset="-122"/>
                <a:ea typeface="Microsoft YaHei Light" panose="020B0502040204020203" pitchFamily="34" charset="-122"/>
              </a:rPr>
              <a:t>Goals</a:t>
            </a:r>
          </a:p>
        </p:txBody>
      </p:sp>
      <p:sp>
        <p:nvSpPr>
          <p:cNvPr id="3" name="Content Placeholder 2">
            <a:extLst>
              <a:ext uri="{FF2B5EF4-FFF2-40B4-BE49-F238E27FC236}">
                <a16:creationId xmlns:a16="http://schemas.microsoft.com/office/drawing/2014/main" id="{030C478D-6ECD-4078-AB9D-0046B387F5F8}"/>
              </a:ext>
            </a:extLst>
          </p:cNvPr>
          <p:cNvSpPr>
            <a:spLocks noGrp="1"/>
          </p:cNvSpPr>
          <p:nvPr>
            <p:ph idx="1"/>
          </p:nvPr>
        </p:nvSpPr>
        <p:spPr>
          <a:xfrm>
            <a:off x="838200" y="1690688"/>
            <a:ext cx="10515600" cy="4351338"/>
          </a:xfrm>
        </p:spPr>
        <p:txBody>
          <a:bodyPr>
            <a:normAutofit/>
          </a:bodyPr>
          <a:lstStyle/>
          <a:p>
            <a:r>
              <a:rPr lang="en-US" dirty="0">
                <a:latin typeface="Microsoft YaHei Light" panose="020B0502040204020203" pitchFamily="34" charset="-122"/>
                <a:ea typeface="Microsoft YaHei Light" panose="020B0502040204020203" pitchFamily="34" charset="-122"/>
              </a:rPr>
              <a:t>To show how minority experiences of toxicity in America differ by comparing distributions of experienced toxicity.</a:t>
            </a:r>
          </a:p>
          <a:p>
            <a:pPr lvl="1"/>
            <a:r>
              <a:rPr lang="en-US" dirty="0">
                <a:latin typeface="Microsoft YaHei Light" panose="020B0502040204020203" pitchFamily="34" charset="-122"/>
                <a:ea typeface="Microsoft YaHei Light" panose="020B0502040204020203" pitchFamily="34" charset="-122"/>
              </a:rPr>
              <a:t>Goal is not to show how minorities experience toxicity differently, all else held constant.</a:t>
            </a:r>
          </a:p>
          <a:p>
            <a:pPr lvl="1"/>
            <a:r>
              <a:rPr lang="en-US" dirty="0">
                <a:latin typeface="Microsoft YaHei Light" panose="020B0502040204020203" pitchFamily="34" charset="-122"/>
                <a:ea typeface="Microsoft YaHei Light" panose="020B0502040204020203" pitchFamily="34" charset="-122"/>
              </a:rPr>
              <a:t>Rather, to point out that histories of oppression have created many forms of injustice. Though toxicity experienced may be primarily linked to other factors, such as income or geographic area, those relationships still result in higher toxicities for minority communities.</a:t>
            </a:r>
          </a:p>
          <a:p>
            <a:pPr lvl="1"/>
            <a:endParaRPr lang="en-US" dirty="0">
              <a:latin typeface="Microsoft YaHei Light" panose="020B0502040204020203" pitchFamily="34" charset="-122"/>
              <a:ea typeface="Microsoft YaHei Light" panose="020B0502040204020203" pitchFamily="34" charset="-122"/>
            </a:endParaRPr>
          </a:p>
          <a:p>
            <a:r>
              <a:rPr lang="en-US" dirty="0">
                <a:latin typeface="Microsoft YaHei Light" panose="020B0502040204020203" pitchFamily="34" charset="-122"/>
                <a:ea typeface="Microsoft YaHei Light" panose="020B0502040204020203" pitchFamily="34" charset="-122"/>
              </a:rPr>
              <a:t>To make this data accessible to the general public, as a tool for organizing and understanding local experiences.</a:t>
            </a:r>
          </a:p>
        </p:txBody>
      </p:sp>
    </p:spTree>
    <p:extLst>
      <p:ext uri="{BB962C8B-B14F-4D97-AF65-F5344CB8AC3E}">
        <p14:creationId xmlns:p14="http://schemas.microsoft.com/office/powerpoint/2010/main" val="56546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F0A2E-63F1-42AB-BC22-4125CBB055AF}"/>
              </a:ext>
            </a:extLst>
          </p:cNvPr>
          <p:cNvSpPr>
            <a:spLocks noGrp="1"/>
          </p:cNvSpPr>
          <p:nvPr>
            <p:ph type="title"/>
          </p:nvPr>
        </p:nvSpPr>
        <p:spPr/>
        <p:txBody>
          <a:bodyPr/>
          <a:lstStyle/>
          <a:p>
            <a:r>
              <a:rPr lang="en-US" dirty="0">
                <a:latin typeface="Microsoft YaHei Light" panose="020B0502040204020203" pitchFamily="34" charset="-122"/>
                <a:ea typeface="Microsoft YaHei Light" panose="020B0502040204020203" pitchFamily="34" charset="-122"/>
              </a:rPr>
              <a:t>Data</a:t>
            </a:r>
          </a:p>
        </p:txBody>
      </p:sp>
      <p:sp>
        <p:nvSpPr>
          <p:cNvPr id="3" name="Content Placeholder 2">
            <a:extLst>
              <a:ext uri="{FF2B5EF4-FFF2-40B4-BE49-F238E27FC236}">
                <a16:creationId xmlns:a16="http://schemas.microsoft.com/office/drawing/2014/main" id="{6D334BF9-8923-4FBB-AB79-48309E85E85A}"/>
              </a:ext>
            </a:extLst>
          </p:cNvPr>
          <p:cNvSpPr>
            <a:spLocks noGrp="1"/>
          </p:cNvSpPr>
          <p:nvPr>
            <p:ph idx="1"/>
          </p:nvPr>
        </p:nvSpPr>
        <p:spPr>
          <a:xfrm>
            <a:off x="838200" y="1687075"/>
            <a:ext cx="10515600" cy="4351338"/>
          </a:xfrm>
        </p:spPr>
        <p:txBody>
          <a:bodyPr>
            <a:noAutofit/>
          </a:bodyPr>
          <a:lstStyle/>
          <a:p>
            <a:r>
              <a:rPr lang="en-US" dirty="0">
                <a:latin typeface="Microsoft YaHei Light" panose="020B0502040204020203" pitchFamily="34" charset="-122"/>
                <a:ea typeface="Microsoft YaHei Light" panose="020B0502040204020203" pitchFamily="34" charset="-122"/>
              </a:rPr>
              <a:t>Toxic Release Inventory (TRI) reports on hazardous chemicals between 1988 &amp; 2013.</a:t>
            </a:r>
          </a:p>
          <a:p>
            <a:endParaRPr lang="en-US" sz="1000" dirty="0">
              <a:latin typeface="Microsoft YaHei Light" panose="020B0502040204020203" pitchFamily="34" charset="-122"/>
              <a:ea typeface="Microsoft YaHei Light" panose="020B0502040204020203" pitchFamily="34" charset="-122"/>
            </a:endParaRPr>
          </a:p>
          <a:p>
            <a:r>
              <a:rPr lang="en-US" dirty="0">
                <a:latin typeface="Microsoft YaHei Light" panose="020B0502040204020203" pitchFamily="34" charset="-122"/>
                <a:ea typeface="Microsoft YaHei Light" panose="020B0502040204020203" pitchFamily="34" charset="-122"/>
              </a:rPr>
              <a:t>Facilities that emit chemicals on that list, are within a mandated reporting industry, and are of a certain size have to report how much of each mandated chemical they release each year.</a:t>
            </a:r>
          </a:p>
          <a:p>
            <a:endParaRPr lang="en-US" sz="1000" dirty="0">
              <a:latin typeface="Microsoft YaHei Light" panose="020B0502040204020203" pitchFamily="34" charset="-122"/>
              <a:ea typeface="Microsoft YaHei Light" panose="020B0502040204020203" pitchFamily="34" charset="-122"/>
            </a:endParaRPr>
          </a:p>
          <a:p>
            <a:r>
              <a:rPr lang="en-US" dirty="0">
                <a:latin typeface="Microsoft YaHei Light" panose="020B0502040204020203" pitchFamily="34" charset="-122"/>
                <a:ea typeface="Microsoft YaHei Light" panose="020B0502040204020203" pitchFamily="34" charset="-122"/>
              </a:rPr>
              <a:t>Travel through air/water of those emissions are estimated on an 800m by 800m grid across the US, reported as the Risk Screening Environmental Indicators (RSEI) model.</a:t>
            </a:r>
          </a:p>
          <a:p>
            <a:endParaRPr lang="en-US" sz="1000" dirty="0">
              <a:latin typeface="Microsoft YaHei Light" panose="020B0502040204020203" pitchFamily="34" charset="-122"/>
              <a:ea typeface="Microsoft YaHei Light" panose="020B0502040204020203" pitchFamily="34" charset="-122"/>
            </a:endParaRPr>
          </a:p>
          <a:p>
            <a:r>
              <a:rPr lang="en-US" dirty="0">
                <a:latin typeface="Microsoft YaHei Light" panose="020B0502040204020203" pitchFamily="34" charset="-122"/>
                <a:ea typeface="Microsoft YaHei Light" panose="020B0502040204020203" pitchFamily="34" charset="-122"/>
              </a:rPr>
              <a:t>“Toxicity”?</a:t>
            </a:r>
          </a:p>
        </p:txBody>
      </p:sp>
    </p:spTree>
    <p:extLst>
      <p:ext uri="{BB962C8B-B14F-4D97-AF65-F5344CB8AC3E}">
        <p14:creationId xmlns:p14="http://schemas.microsoft.com/office/powerpoint/2010/main" val="1063516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E27EA92-11C2-4345-A94D-007C785BB396}"/>
              </a:ext>
            </a:extLst>
          </p:cNvPr>
          <p:cNvGraphicFramePr>
            <a:graphicFrameLocks noGrp="1"/>
          </p:cNvGraphicFramePr>
          <p:nvPr>
            <p:extLst>
              <p:ext uri="{D42A27DB-BD31-4B8C-83A1-F6EECF244321}">
                <p14:modId xmlns:p14="http://schemas.microsoft.com/office/powerpoint/2010/main" val="566584317"/>
              </p:ext>
            </p:extLst>
          </p:nvPr>
        </p:nvGraphicFramePr>
        <p:xfrm>
          <a:off x="199984" y="882953"/>
          <a:ext cx="11792031" cy="5092094"/>
        </p:xfrm>
        <a:graphic>
          <a:graphicData uri="http://schemas.openxmlformats.org/drawingml/2006/table">
            <a:tbl>
              <a:tblPr firstRow="1" bandRow="1">
                <a:tableStyleId>{2D5ABB26-0587-4C30-8999-92F81FD0307C}</a:tableStyleId>
              </a:tblPr>
              <a:tblGrid>
                <a:gridCol w="1065290">
                  <a:extLst>
                    <a:ext uri="{9D8B030D-6E8A-4147-A177-3AD203B41FA5}">
                      <a16:colId xmlns:a16="http://schemas.microsoft.com/office/drawing/2014/main" val="4102644343"/>
                    </a:ext>
                  </a:extLst>
                </a:gridCol>
                <a:gridCol w="1318438">
                  <a:extLst>
                    <a:ext uri="{9D8B030D-6E8A-4147-A177-3AD203B41FA5}">
                      <a16:colId xmlns:a16="http://schemas.microsoft.com/office/drawing/2014/main" val="1130558384"/>
                    </a:ext>
                  </a:extLst>
                </a:gridCol>
                <a:gridCol w="1703667">
                  <a:extLst>
                    <a:ext uri="{9D8B030D-6E8A-4147-A177-3AD203B41FA5}">
                      <a16:colId xmlns:a16="http://schemas.microsoft.com/office/drawing/2014/main" val="1059709230"/>
                    </a:ext>
                  </a:extLst>
                </a:gridCol>
                <a:gridCol w="1762547">
                  <a:extLst>
                    <a:ext uri="{9D8B030D-6E8A-4147-A177-3AD203B41FA5}">
                      <a16:colId xmlns:a16="http://schemas.microsoft.com/office/drawing/2014/main" val="3310657222"/>
                    </a:ext>
                  </a:extLst>
                </a:gridCol>
                <a:gridCol w="1956390">
                  <a:extLst>
                    <a:ext uri="{9D8B030D-6E8A-4147-A177-3AD203B41FA5}">
                      <a16:colId xmlns:a16="http://schemas.microsoft.com/office/drawing/2014/main" val="2248885013"/>
                    </a:ext>
                  </a:extLst>
                </a:gridCol>
                <a:gridCol w="2147777">
                  <a:extLst>
                    <a:ext uri="{9D8B030D-6E8A-4147-A177-3AD203B41FA5}">
                      <a16:colId xmlns:a16="http://schemas.microsoft.com/office/drawing/2014/main" val="3155151332"/>
                    </a:ext>
                  </a:extLst>
                </a:gridCol>
                <a:gridCol w="1837922">
                  <a:extLst>
                    <a:ext uri="{9D8B030D-6E8A-4147-A177-3AD203B41FA5}">
                      <a16:colId xmlns:a16="http://schemas.microsoft.com/office/drawing/2014/main" val="3297880880"/>
                    </a:ext>
                  </a:extLst>
                </a:gridCol>
              </a:tblGrid>
              <a:tr h="960772">
                <a:tc gridSpan="7">
                  <a:txBody>
                    <a:bodyPr/>
                    <a:lstStyle/>
                    <a:p>
                      <a:pPr algn="ctr"/>
                      <a:r>
                        <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rPr>
                        <a:t>Aggregated Microdata</a:t>
                      </a: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6311394"/>
                  </a:ext>
                </a:extLst>
              </a:tr>
              <a:tr h="960772">
                <a:tc>
                  <a:txBody>
                    <a:bodyPr/>
                    <a:lstStyle/>
                    <a:p>
                      <a:pPr algn="ctr"/>
                      <a:r>
                        <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rPr>
                        <a:t>X</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rPr>
                        <a:t>Y</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rPr>
                        <a:t># Facilities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rPr>
                        <a:t># Releases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rPr>
                        <a:t># Chemicals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err="1">
                          <a:solidFill>
                            <a:schemeClr val="tx1">
                              <a:lumMod val="75000"/>
                              <a:lumOff val="25000"/>
                            </a:schemeClr>
                          </a:solidFill>
                          <a:latin typeface="Microsoft YaHei" panose="020B0503020204020204" pitchFamily="34" charset="-122"/>
                          <a:ea typeface="Microsoft YaHei" panose="020B0503020204020204" pitchFamily="34" charset="-122"/>
                        </a:rPr>
                        <a:t>ToxConc</a:t>
                      </a:r>
                      <a:endPar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rPr>
                        <a:t>Score</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1861216"/>
                  </a:ext>
                </a:extLst>
              </a:tr>
              <a:tr h="528425">
                <a:tc>
                  <a:txBody>
                    <a:bodyPr/>
                    <a:lstStyle/>
                    <a:p>
                      <a:pPr algn="ctr"/>
                      <a:r>
                        <a:rPr lang="en-US" sz="1900" dirty="0">
                          <a:effectLst/>
                        </a:rPr>
                        <a:t>1879</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318</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2</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2.02E-03</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0</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5586091"/>
                  </a:ext>
                </a:extLst>
              </a:tr>
              <a:tr h="528425">
                <a:tc>
                  <a:txBody>
                    <a:bodyPr/>
                    <a:lstStyle/>
                    <a:p>
                      <a:pPr algn="ctr"/>
                      <a:r>
                        <a:rPr lang="en-US" sz="1900" dirty="0">
                          <a:effectLst/>
                        </a:rPr>
                        <a:t>1869</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319</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a:effectLst/>
                        </a:rPr>
                        <a:t>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2</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1.71E-03</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0</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0196814"/>
                  </a:ext>
                </a:extLst>
              </a:tr>
              <a:tr h="528425">
                <a:tc>
                  <a:txBody>
                    <a:bodyPr/>
                    <a:lstStyle/>
                    <a:p>
                      <a:pPr algn="ctr"/>
                      <a:r>
                        <a:rPr lang="en-US" sz="1900" dirty="0">
                          <a:effectLst/>
                        </a:rPr>
                        <a:t>1870</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a:effectLst/>
                        </a:rPr>
                        <a:t>319</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a:effectLst/>
                        </a:rPr>
                        <a:t>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2</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1.78E-03</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0</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9363018"/>
                  </a:ext>
                </a:extLst>
              </a:tr>
              <a:tr h="528425">
                <a:tc>
                  <a:txBody>
                    <a:bodyPr/>
                    <a:lstStyle/>
                    <a:p>
                      <a:pPr algn="ctr"/>
                      <a:r>
                        <a:rPr lang="en-US" sz="1900" dirty="0">
                          <a:effectLst/>
                        </a:rPr>
                        <a:t>1871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a:effectLst/>
                        </a:rPr>
                        <a:t>319</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a:effectLst/>
                        </a:rPr>
                        <a:t>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2</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a:effectLst/>
                        </a:rPr>
                        <a:t>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1.85E-03</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a:effectLst/>
                        </a:rPr>
                        <a:t>0</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3242479"/>
                  </a:ext>
                </a:extLst>
              </a:tr>
              <a:tr h="528425">
                <a:tc>
                  <a:txBody>
                    <a:bodyPr/>
                    <a:lstStyle/>
                    <a:p>
                      <a:pPr algn="ctr"/>
                      <a:r>
                        <a:rPr lang="en-US" sz="1900" dirty="0">
                          <a:effectLst/>
                        </a:rPr>
                        <a:t>1872</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a:effectLst/>
                        </a:rPr>
                        <a:t>319</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2</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a:effectLst/>
                        </a:rPr>
                        <a:t>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2.09E-03</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a:effectLst/>
                        </a:rPr>
                        <a:t>0</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3862826"/>
                  </a:ext>
                </a:extLst>
              </a:tr>
              <a:tr h="528425">
                <a:tc>
                  <a:txBody>
                    <a:bodyPr/>
                    <a:lstStyle/>
                    <a:p>
                      <a:pPr algn="ctr"/>
                      <a:endParaRPr lang="en-US" sz="19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6843144"/>
                  </a:ext>
                </a:extLst>
              </a:tr>
            </a:tbl>
          </a:graphicData>
        </a:graphic>
      </p:graphicFrame>
    </p:spTree>
    <p:extLst>
      <p:ext uri="{BB962C8B-B14F-4D97-AF65-F5344CB8AC3E}">
        <p14:creationId xmlns:p14="http://schemas.microsoft.com/office/powerpoint/2010/main" val="806260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26597056"/>
              </p:ext>
            </p:extLst>
          </p:nvPr>
        </p:nvGraphicFramePr>
        <p:xfrm>
          <a:off x="260684" y="1147165"/>
          <a:ext cx="11670632" cy="4563669"/>
        </p:xfrm>
        <a:graphic>
          <a:graphicData uri="http://schemas.openxmlformats.org/drawingml/2006/table">
            <a:tbl>
              <a:tblPr firstRow="1" bandRow="1">
                <a:tableStyleId>{2D5ABB26-0587-4C30-8999-92F81FD0307C}</a:tableStyleId>
              </a:tblPr>
              <a:tblGrid>
                <a:gridCol w="898265">
                  <a:extLst>
                    <a:ext uri="{9D8B030D-6E8A-4147-A177-3AD203B41FA5}">
                      <a16:colId xmlns:a16="http://schemas.microsoft.com/office/drawing/2014/main" val="4102644343"/>
                    </a:ext>
                  </a:extLst>
                </a:gridCol>
                <a:gridCol w="818707">
                  <a:extLst>
                    <a:ext uri="{9D8B030D-6E8A-4147-A177-3AD203B41FA5}">
                      <a16:colId xmlns:a16="http://schemas.microsoft.com/office/drawing/2014/main" val="1130558384"/>
                    </a:ext>
                  </a:extLst>
                </a:gridCol>
                <a:gridCol w="1713360">
                  <a:extLst>
                    <a:ext uri="{9D8B030D-6E8A-4147-A177-3AD203B41FA5}">
                      <a16:colId xmlns:a16="http://schemas.microsoft.com/office/drawing/2014/main" val="1059709230"/>
                    </a:ext>
                  </a:extLst>
                </a:gridCol>
                <a:gridCol w="1657161">
                  <a:extLst>
                    <a:ext uri="{9D8B030D-6E8A-4147-A177-3AD203B41FA5}">
                      <a16:colId xmlns:a16="http://schemas.microsoft.com/office/drawing/2014/main" val="3310657222"/>
                    </a:ext>
                  </a:extLst>
                </a:gridCol>
                <a:gridCol w="1796902">
                  <a:extLst>
                    <a:ext uri="{9D8B030D-6E8A-4147-A177-3AD203B41FA5}">
                      <a16:colId xmlns:a16="http://schemas.microsoft.com/office/drawing/2014/main" val="2248885013"/>
                    </a:ext>
                  </a:extLst>
                </a:gridCol>
                <a:gridCol w="2211572">
                  <a:extLst>
                    <a:ext uri="{9D8B030D-6E8A-4147-A177-3AD203B41FA5}">
                      <a16:colId xmlns:a16="http://schemas.microsoft.com/office/drawing/2014/main" val="3155151332"/>
                    </a:ext>
                  </a:extLst>
                </a:gridCol>
                <a:gridCol w="1137684">
                  <a:extLst>
                    <a:ext uri="{9D8B030D-6E8A-4147-A177-3AD203B41FA5}">
                      <a16:colId xmlns:a16="http://schemas.microsoft.com/office/drawing/2014/main" val="3297880880"/>
                    </a:ext>
                  </a:extLst>
                </a:gridCol>
                <a:gridCol w="1436981">
                  <a:extLst>
                    <a:ext uri="{9D8B030D-6E8A-4147-A177-3AD203B41FA5}">
                      <a16:colId xmlns:a16="http://schemas.microsoft.com/office/drawing/2014/main" val="2309337844"/>
                    </a:ext>
                  </a:extLst>
                </a:gridCol>
              </a:tblGrid>
              <a:tr h="960772">
                <a:tc gridSpan="8">
                  <a:txBody>
                    <a:bodyPr/>
                    <a:lstStyle/>
                    <a:p>
                      <a:pPr algn="ctr"/>
                      <a:r>
                        <a:rPr lang="en-US" sz="1800" b="1" dirty="0" err="1">
                          <a:solidFill>
                            <a:schemeClr val="tx1">
                              <a:lumMod val="75000"/>
                              <a:lumOff val="25000"/>
                            </a:schemeClr>
                          </a:solidFill>
                          <a:latin typeface="Microsoft YaHei" panose="020B0503020204020204" pitchFamily="34" charset="-122"/>
                          <a:ea typeface="Microsoft YaHei" panose="020B0503020204020204" pitchFamily="34" charset="-122"/>
                        </a:rPr>
                        <a:t>Disagreggated</a:t>
                      </a:r>
                      <a:r>
                        <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rPr>
                        <a:t> Microdata</a:t>
                      </a: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7574211"/>
                  </a:ext>
                </a:extLst>
              </a:tr>
              <a:tr h="960772">
                <a:tc>
                  <a:txBody>
                    <a:bodyPr/>
                    <a:lstStyle/>
                    <a:p>
                      <a:pPr algn="ctr"/>
                      <a:r>
                        <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rPr>
                        <a:t>X</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rPr>
                        <a:t>Y</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rPr>
                        <a:t>Release #</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rPr>
                        <a:t>Chemical #</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rPr>
                        <a:t>Facility #</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rPr>
                        <a:t>Media</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err="1">
                          <a:solidFill>
                            <a:schemeClr val="tx1">
                              <a:lumMod val="75000"/>
                              <a:lumOff val="25000"/>
                            </a:schemeClr>
                          </a:solidFill>
                          <a:latin typeface="Microsoft YaHei" panose="020B0503020204020204" pitchFamily="34" charset="-122"/>
                          <a:ea typeface="Microsoft YaHei" panose="020B0503020204020204" pitchFamily="34" charset="-122"/>
                        </a:rPr>
                        <a:t>Conc</a:t>
                      </a:r>
                      <a:endPar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err="1">
                          <a:solidFill>
                            <a:schemeClr val="tx1">
                              <a:lumMod val="75000"/>
                              <a:lumOff val="25000"/>
                            </a:schemeClr>
                          </a:solidFill>
                          <a:latin typeface="Microsoft YaHei" panose="020B0503020204020204" pitchFamily="34" charset="-122"/>
                          <a:ea typeface="Microsoft YaHei" panose="020B0503020204020204" pitchFamily="34" charset="-122"/>
                        </a:rPr>
                        <a:t>ToxConc</a:t>
                      </a:r>
                      <a:endParaRPr lang="en-US" sz="18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1861216"/>
                  </a:ext>
                </a:extLst>
              </a:tr>
              <a:tr h="528425">
                <a:tc>
                  <a:txBody>
                    <a:bodyPr/>
                    <a:lstStyle/>
                    <a:p>
                      <a:pPr algn="ctr"/>
                      <a:r>
                        <a:rPr lang="en-US" sz="1900" dirty="0">
                          <a:effectLst/>
                        </a:rPr>
                        <a:t>1879</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318</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1021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312</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18</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0.0341932</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1E-10</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5586091"/>
                  </a:ext>
                </a:extLst>
              </a:tr>
              <a:tr h="528425">
                <a:tc>
                  <a:txBody>
                    <a:bodyPr/>
                    <a:lstStyle/>
                    <a:p>
                      <a:pPr algn="ctr"/>
                      <a:r>
                        <a:rPr lang="en-US" sz="1900" dirty="0">
                          <a:effectLst/>
                        </a:rPr>
                        <a:t>1879</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318</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3001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312</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18</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0.0352742</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effectLst/>
                        </a:rPr>
                        <a:t>1E-10</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0196814"/>
                  </a:ext>
                </a:extLst>
              </a:tr>
              <a:tr h="528425">
                <a:tc>
                  <a:txBody>
                    <a:bodyPr/>
                    <a:lstStyle/>
                    <a:p>
                      <a:pPr algn="ctr"/>
                      <a:r>
                        <a:rPr lang="en-US" sz="1900" dirty="0">
                          <a:effectLst/>
                        </a:rPr>
                        <a:t>1869</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319</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1021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312</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18</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0.0367126</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effectLst/>
                        </a:rPr>
                        <a:t>1E-10</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9363018"/>
                  </a:ext>
                </a:extLst>
              </a:tr>
              <a:tr h="528425">
                <a:tc>
                  <a:txBody>
                    <a:bodyPr/>
                    <a:lstStyle/>
                    <a:p>
                      <a:pPr algn="ctr"/>
                      <a:r>
                        <a:rPr lang="en-US" sz="1900" dirty="0">
                          <a:effectLst/>
                        </a:rPr>
                        <a:t>1869</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319</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3001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312</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18</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0.0365760</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effectLst/>
                        </a:rPr>
                        <a:t>1E-10</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3242479"/>
                  </a:ext>
                </a:extLst>
              </a:tr>
              <a:tr h="528425">
                <a:tc>
                  <a:txBody>
                    <a:bodyPr/>
                    <a:lstStyle/>
                    <a:p>
                      <a:pPr algn="ctr"/>
                      <a:endParaRPr lang="en-US" sz="19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effectLst/>
                        </a:rPr>
                        <a:t>…</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6843144"/>
                  </a:ext>
                </a:extLst>
              </a:tr>
            </a:tbl>
          </a:graphicData>
        </a:graphic>
      </p:graphicFrame>
    </p:spTree>
    <p:extLst>
      <p:ext uri="{BB962C8B-B14F-4D97-AF65-F5344CB8AC3E}">
        <p14:creationId xmlns:p14="http://schemas.microsoft.com/office/powerpoint/2010/main" val="2638050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88758" y="811524"/>
            <a:ext cx="11614484" cy="4767118"/>
          </a:xfrm>
        </p:spPr>
        <p:txBody>
          <a:bodyPr>
            <a:noAutofit/>
          </a:bodyPr>
          <a:lstStyle/>
          <a:p>
            <a:pPr marL="514350" indent="-514350">
              <a:buAutoNum type="arabicParenR"/>
            </a:pPr>
            <a:r>
              <a:rPr lang="en-US" sz="3000" dirty="0">
                <a:latin typeface="Microsoft YaHei Light" panose="020B0502040204020203" pitchFamily="34" charset="-122"/>
                <a:ea typeface="Microsoft YaHei Light" panose="020B0502040204020203" pitchFamily="34" charset="-122"/>
              </a:rPr>
              <a:t>Filter each row by chemical released and NAICS code of release</a:t>
            </a:r>
          </a:p>
          <a:p>
            <a:pPr marL="0" indent="0">
              <a:buNone/>
            </a:pPr>
            <a:endParaRPr lang="en-US" sz="4000" dirty="0">
              <a:latin typeface="Microsoft YaHei Light" panose="020B0502040204020203" pitchFamily="34" charset="-122"/>
              <a:ea typeface="Microsoft YaHei Light" panose="020B0502040204020203" pitchFamily="34" charset="-122"/>
            </a:endParaRPr>
          </a:p>
          <a:p>
            <a:pPr marL="0" indent="0">
              <a:buNone/>
            </a:pPr>
            <a:endParaRPr lang="en-US" sz="1000" dirty="0">
              <a:latin typeface="Microsoft YaHei Light" panose="020B0502040204020203" pitchFamily="34" charset="-122"/>
              <a:ea typeface="Microsoft YaHei Light" panose="020B0502040204020203" pitchFamily="34" charset="-122"/>
            </a:endParaRPr>
          </a:p>
          <a:p>
            <a:pPr marL="0" indent="0">
              <a:buNone/>
            </a:pPr>
            <a:r>
              <a:rPr lang="en-US" sz="3000" dirty="0">
                <a:latin typeface="Microsoft YaHei Light" panose="020B0502040204020203" pitchFamily="34" charset="-122"/>
                <a:ea typeface="Microsoft YaHei Light" panose="020B0502040204020203" pitchFamily="34" charset="-122"/>
              </a:rPr>
              <a:t>2)  Use crosswalk to turn                 into census block number</a:t>
            </a:r>
            <a:endParaRPr lang="en-US" sz="4000" dirty="0">
              <a:latin typeface="Microsoft YaHei Light" panose="020B0502040204020203" pitchFamily="34" charset="-122"/>
              <a:ea typeface="Microsoft YaHei Light" panose="020B0502040204020203" pitchFamily="34" charset="-122"/>
            </a:endParaRPr>
          </a:p>
          <a:p>
            <a:pPr marL="0" indent="0">
              <a:buNone/>
            </a:pPr>
            <a:endParaRPr lang="en-US" sz="4000" dirty="0">
              <a:latin typeface="Microsoft YaHei Light" panose="020B0502040204020203" pitchFamily="34" charset="-122"/>
              <a:ea typeface="Microsoft YaHei Light" panose="020B0502040204020203" pitchFamily="34" charset="-122"/>
            </a:endParaRPr>
          </a:p>
          <a:p>
            <a:pPr marL="0" indent="0">
              <a:buNone/>
            </a:pPr>
            <a:endParaRPr lang="en-US" sz="1000" dirty="0">
              <a:latin typeface="Microsoft YaHei Light" panose="020B0502040204020203" pitchFamily="34" charset="-122"/>
              <a:ea typeface="Microsoft YaHei Light" panose="020B0502040204020203" pitchFamily="34" charset="-122"/>
            </a:endParaRPr>
          </a:p>
          <a:p>
            <a:pPr marL="0" indent="0">
              <a:buNone/>
            </a:pPr>
            <a:r>
              <a:rPr lang="en-US" sz="3000" dirty="0">
                <a:latin typeface="Microsoft YaHei Light" panose="020B0502040204020203" pitchFamily="34" charset="-122"/>
                <a:ea typeface="Microsoft YaHei Light" panose="020B0502040204020203" pitchFamily="34" charset="-122"/>
              </a:rPr>
              <a:t>3) Aggregate to tract level. </a:t>
            </a:r>
          </a:p>
          <a:p>
            <a:pPr marL="0" indent="0">
              <a:buNone/>
            </a:pPr>
            <a:endParaRPr lang="en-US" sz="4000" dirty="0">
              <a:latin typeface="Microsoft YaHei Light" panose="020B0502040204020203" pitchFamily="34" charset="-122"/>
              <a:ea typeface="Microsoft YaHei Light" panose="020B0502040204020203" pitchFamily="34" charset="-122"/>
            </a:endParaRPr>
          </a:p>
          <a:p>
            <a:pPr marL="0" indent="0">
              <a:buNone/>
            </a:pPr>
            <a:endParaRPr lang="en-US" sz="1000" dirty="0">
              <a:latin typeface="Microsoft YaHei Light" panose="020B0502040204020203" pitchFamily="34" charset="-122"/>
              <a:ea typeface="Microsoft YaHei Light" panose="020B0502040204020203" pitchFamily="34" charset="-122"/>
            </a:endParaRPr>
          </a:p>
          <a:p>
            <a:pPr marL="0" indent="0">
              <a:buNone/>
            </a:pPr>
            <a:r>
              <a:rPr lang="en-US" sz="3000" dirty="0">
                <a:latin typeface="Microsoft YaHei Light" panose="020B0502040204020203" pitchFamily="34" charset="-122"/>
                <a:ea typeface="Microsoft YaHei Light" panose="020B0502040204020203" pitchFamily="34" charset="-122"/>
              </a:rPr>
              <a:t>4) Merge with census data: </a:t>
            </a:r>
          </a:p>
          <a:p>
            <a:pPr marL="0" indent="0">
              <a:buNone/>
            </a:pPr>
            <a:endParaRPr lang="en-US" sz="3000" dirty="0">
              <a:latin typeface="Microsoft YaHei Light" panose="020B0502040204020203" pitchFamily="34" charset="-122"/>
              <a:ea typeface="Microsoft YaHei Light" panose="020B0502040204020203" pitchFamily="34" charset="-122"/>
            </a:endParaRPr>
          </a:p>
        </p:txBody>
      </p:sp>
      <p:pic>
        <p:nvPicPr>
          <p:cNvPr id="5" name="Picture 4"/>
          <p:cNvPicPr>
            <a:picLocks noChangeAspect="1"/>
          </p:cNvPicPr>
          <p:nvPr/>
        </p:nvPicPr>
        <p:blipFill rotWithShape="1">
          <a:blip r:embed="rId3"/>
          <a:srcRect l="1131" r="79940" b="33992"/>
          <a:stretch/>
        </p:blipFill>
        <p:spPr>
          <a:xfrm>
            <a:off x="4812669" y="1259440"/>
            <a:ext cx="1407885" cy="1799889"/>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293000749"/>
              </p:ext>
            </p:extLst>
          </p:nvPr>
        </p:nvGraphicFramePr>
        <p:xfrm>
          <a:off x="5250796" y="4602260"/>
          <a:ext cx="6501063" cy="1424298"/>
        </p:xfrm>
        <a:graphic>
          <a:graphicData uri="http://schemas.openxmlformats.org/drawingml/2006/table">
            <a:tbl>
              <a:tblPr firstRow="1" bandRow="1">
                <a:tableStyleId>{2D5ABB26-0587-4C30-8999-92F81FD0307C}</a:tableStyleId>
              </a:tblPr>
              <a:tblGrid>
                <a:gridCol w="1397764">
                  <a:extLst>
                    <a:ext uri="{9D8B030D-6E8A-4147-A177-3AD203B41FA5}">
                      <a16:colId xmlns:a16="http://schemas.microsoft.com/office/drawing/2014/main" val="4102644343"/>
                    </a:ext>
                  </a:extLst>
                </a:gridCol>
                <a:gridCol w="1632857">
                  <a:extLst>
                    <a:ext uri="{9D8B030D-6E8A-4147-A177-3AD203B41FA5}">
                      <a16:colId xmlns:a16="http://schemas.microsoft.com/office/drawing/2014/main" val="1130558384"/>
                    </a:ext>
                  </a:extLst>
                </a:gridCol>
                <a:gridCol w="1226457">
                  <a:extLst>
                    <a:ext uri="{9D8B030D-6E8A-4147-A177-3AD203B41FA5}">
                      <a16:colId xmlns:a16="http://schemas.microsoft.com/office/drawing/2014/main" val="1059709230"/>
                    </a:ext>
                  </a:extLst>
                </a:gridCol>
                <a:gridCol w="1059543">
                  <a:extLst>
                    <a:ext uri="{9D8B030D-6E8A-4147-A177-3AD203B41FA5}">
                      <a16:colId xmlns:a16="http://schemas.microsoft.com/office/drawing/2014/main" val="3310657222"/>
                    </a:ext>
                  </a:extLst>
                </a:gridCol>
                <a:gridCol w="1184442">
                  <a:extLst>
                    <a:ext uri="{9D8B030D-6E8A-4147-A177-3AD203B41FA5}">
                      <a16:colId xmlns:a16="http://schemas.microsoft.com/office/drawing/2014/main" val="2248885013"/>
                    </a:ext>
                  </a:extLst>
                </a:gridCol>
              </a:tblGrid>
              <a:tr h="537471">
                <a:tc>
                  <a:txBody>
                    <a:bodyPr/>
                    <a:lstStyle/>
                    <a:p>
                      <a:pPr algn="ctr"/>
                      <a:r>
                        <a:rPr lang="en-US" sz="1300" b="1" dirty="0">
                          <a:solidFill>
                            <a:schemeClr val="tx1">
                              <a:lumMod val="75000"/>
                              <a:lumOff val="25000"/>
                            </a:schemeClr>
                          </a:solidFill>
                          <a:latin typeface="Microsoft YaHei" panose="020B0503020204020204" pitchFamily="34" charset="-122"/>
                          <a:ea typeface="Microsoft YaHei" panose="020B0503020204020204" pitchFamily="34" charset="-122"/>
                        </a:rPr>
                        <a:t>tract</a:t>
                      </a:r>
                    </a:p>
                  </a:txBody>
                  <a:tcPr anchor="ctr">
                    <a:lnB w="12700" cap="flat" cmpd="sng" algn="ctr">
                      <a:solidFill>
                        <a:schemeClr val="tx1"/>
                      </a:solidFill>
                      <a:prstDash val="solid"/>
                      <a:round/>
                      <a:headEnd type="none" w="med" len="med"/>
                      <a:tailEnd type="none" w="med" len="med"/>
                    </a:lnB>
                  </a:tcPr>
                </a:tc>
                <a:tc>
                  <a:txBody>
                    <a:bodyPr/>
                    <a:lstStyle/>
                    <a:p>
                      <a:pPr algn="ctr"/>
                      <a:r>
                        <a:rPr lang="en-US" sz="1300" b="1" dirty="0">
                          <a:solidFill>
                            <a:schemeClr val="tx1">
                              <a:lumMod val="75000"/>
                              <a:lumOff val="25000"/>
                            </a:schemeClr>
                          </a:solidFill>
                          <a:latin typeface="Microsoft YaHei" panose="020B0503020204020204" pitchFamily="34" charset="-122"/>
                          <a:ea typeface="Microsoft YaHei" panose="020B0503020204020204" pitchFamily="34" charset="-122"/>
                        </a:rPr>
                        <a:t>concentration</a:t>
                      </a:r>
                    </a:p>
                  </a:txBody>
                  <a:tcPr anchor="ctr">
                    <a:lnB w="12700" cap="flat" cmpd="sng" algn="ctr">
                      <a:solidFill>
                        <a:schemeClr val="tx1"/>
                      </a:solidFill>
                      <a:prstDash val="solid"/>
                      <a:round/>
                      <a:headEnd type="none" w="med" len="med"/>
                      <a:tailEnd type="none" w="med" len="med"/>
                    </a:lnB>
                  </a:tcPr>
                </a:tc>
                <a:tc>
                  <a:txBody>
                    <a:bodyPr/>
                    <a:lstStyle/>
                    <a:p>
                      <a:pPr algn="ctr"/>
                      <a:r>
                        <a:rPr lang="en-US" sz="1300" b="1" dirty="0" err="1">
                          <a:solidFill>
                            <a:schemeClr val="tx1">
                              <a:lumMod val="75000"/>
                              <a:lumOff val="25000"/>
                            </a:schemeClr>
                          </a:solidFill>
                          <a:latin typeface="Microsoft YaHei" panose="020B0503020204020204" pitchFamily="34" charset="-122"/>
                          <a:ea typeface="Microsoft YaHei" panose="020B0503020204020204" pitchFamily="34" charset="-122"/>
                        </a:rPr>
                        <a:t>total_pop</a:t>
                      </a:r>
                      <a:endParaRPr lang="en-US" sz="13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300" b="1" dirty="0" err="1">
                          <a:solidFill>
                            <a:schemeClr val="tx1">
                              <a:lumMod val="75000"/>
                              <a:lumOff val="25000"/>
                            </a:schemeClr>
                          </a:solidFill>
                          <a:latin typeface="Microsoft YaHei" panose="020B0503020204020204" pitchFamily="34" charset="-122"/>
                          <a:ea typeface="Microsoft YaHei" panose="020B0503020204020204" pitchFamily="34" charset="-122"/>
                        </a:rPr>
                        <a:t>black_pop</a:t>
                      </a:r>
                      <a:endParaRPr lang="en-US" sz="13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300" b="1" dirty="0" err="1">
                          <a:solidFill>
                            <a:schemeClr val="tx1">
                              <a:lumMod val="75000"/>
                              <a:lumOff val="25000"/>
                            </a:schemeClr>
                          </a:solidFill>
                          <a:latin typeface="Microsoft YaHei" panose="020B0503020204020204" pitchFamily="34" charset="-122"/>
                          <a:ea typeface="Microsoft YaHei" panose="020B0503020204020204" pitchFamily="34" charset="-122"/>
                        </a:rPr>
                        <a:t>white_pop</a:t>
                      </a:r>
                      <a:endParaRPr lang="en-US" sz="13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1861216"/>
                  </a:ext>
                </a:extLst>
              </a:tr>
              <a:tr h="295609">
                <a:tc>
                  <a:txBody>
                    <a:bodyPr/>
                    <a:lstStyle/>
                    <a:p>
                      <a:pPr algn="ctr"/>
                      <a:r>
                        <a:rPr lang="en-US" sz="1300" dirty="0">
                          <a:effectLst/>
                        </a:rPr>
                        <a:t>1117030100</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effectLst/>
                        </a:rPr>
                        <a:t>47426.7</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effectLst/>
                        </a:rPr>
                        <a:t>5457</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effectLst/>
                        </a:rPr>
                        <a:t>1290</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effectLst/>
                        </a:rPr>
                        <a:t>4127</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5586091"/>
                  </a:ext>
                </a:extLst>
              </a:tr>
              <a:tr h="295609">
                <a:tc>
                  <a:txBody>
                    <a:bodyPr/>
                    <a:lstStyle/>
                    <a:p>
                      <a:pPr algn="ctr"/>
                      <a:r>
                        <a:rPr lang="en-US" sz="1300" dirty="0">
                          <a:effectLst/>
                        </a:rPr>
                        <a:t>1117030201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effectLst/>
                        </a:rPr>
                        <a:t>77011.8</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effectLst/>
                        </a:rPr>
                        <a:t>6416</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effectLst/>
                        </a:rPr>
                        <a:t>124</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effectLst/>
                        </a:rPr>
                        <a:t>6221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0196814"/>
                  </a:ext>
                </a:extLst>
              </a:tr>
              <a:tr h="295609">
                <a:tc>
                  <a:txBody>
                    <a:bodyPr/>
                    <a:lstStyle/>
                    <a:p>
                      <a:pPr algn="ctr"/>
                      <a:endParaRPr lang="en-US" sz="13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3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effectLst/>
                        </a:rPr>
                        <a:t>…</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3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3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6843144"/>
                  </a:ext>
                </a:extLst>
              </a:tr>
            </a:tbl>
          </a:graphicData>
        </a:graphic>
      </p:graphicFrame>
    </p:spTree>
    <p:extLst>
      <p:ext uri="{BB962C8B-B14F-4D97-AF65-F5344CB8AC3E}">
        <p14:creationId xmlns:p14="http://schemas.microsoft.com/office/powerpoint/2010/main" val="3620133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dukestatsci.github.io/thesis-sp18-driscoll-envjustice/thesis_files/figure-html/unnamed-chunk-1-1.png">
            <a:extLst>
              <a:ext uri="{FF2B5EF4-FFF2-40B4-BE49-F238E27FC236}">
                <a16:creationId xmlns:a16="http://schemas.microsoft.com/office/drawing/2014/main" id="{EFC870CD-99B5-4DEE-A284-54E7918757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7530" y="2244608"/>
            <a:ext cx="7305010" cy="417429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D21AFD93-ABE7-4038-A6A7-44EB269BB6DC}"/>
              </a:ext>
            </a:extLst>
          </p:cNvPr>
          <p:cNvGraphicFramePr>
            <a:graphicFrameLocks noGrp="1"/>
          </p:cNvGraphicFramePr>
          <p:nvPr>
            <p:extLst>
              <p:ext uri="{D42A27DB-BD31-4B8C-83A1-F6EECF244321}">
                <p14:modId xmlns:p14="http://schemas.microsoft.com/office/powerpoint/2010/main" val="1947969144"/>
              </p:ext>
            </p:extLst>
          </p:nvPr>
        </p:nvGraphicFramePr>
        <p:xfrm>
          <a:off x="259460" y="3429000"/>
          <a:ext cx="4257078" cy="1719907"/>
        </p:xfrm>
        <a:graphic>
          <a:graphicData uri="http://schemas.openxmlformats.org/drawingml/2006/table">
            <a:tbl>
              <a:tblPr firstRow="1" bandRow="1">
                <a:tableStyleId>{2D5ABB26-0587-4C30-8999-92F81FD0307C}</a:tableStyleId>
              </a:tblPr>
              <a:tblGrid>
                <a:gridCol w="1397764">
                  <a:extLst>
                    <a:ext uri="{9D8B030D-6E8A-4147-A177-3AD203B41FA5}">
                      <a16:colId xmlns:a16="http://schemas.microsoft.com/office/drawing/2014/main" val="4102644343"/>
                    </a:ext>
                  </a:extLst>
                </a:gridCol>
                <a:gridCol w="1632857">
                  <a:extLst>
                    <a:ext uri="{9D8B030D-6E8A-4147-A177-3AD203B41FA5}">
                      <a16:colId xmlns:a16="http://schemas.microsoft.com/office/drawing/2014/main" val="1130558384"/>
                    </a:ext>
                  </a:extLst>
                </a:gridCol>
                <a:gridCol w="1226457">
                  <a:extLst>
                    <a:ext uri="{9D8B030D-6E8A-4147-A177-3AD203B41FA5}">
                      <a16:colId xmlns:a16="http://schemas.microsoft.com/office/drawing/2014/main" val="1059709230"/>
                    </a:ext>
                  </a:extLst>
                </a:gridCol>
              </a:tblGrid>
              <a:tr h="537471">
                <a:tc>
                  <a:txBody>
                    <a:bodyPr/>
                    <a:lstStyle/>
                    <a:p>
                      <a:pPr algn="ctr"/>
                      <a:r>
                        <a:rPr lang="en-US" sz="1300" b="1" dirty="0">
                          <a:solidFill>
                            <a:schemeClr val="tx1">
                              <a:lumMod val="75000"/>
                              <a:lumOff val="25000"/>
                            </a:schemeClr>
                          </a:solidFill>
                          <a:latin typeface="Microsoft YaHei" panose="020B0503020204020204" pitchFamily="34" charset="-122"/>
                          <a:ea typeface="Microsoft YaHei" panose="020B0503020204020204" pitchFamily="34" charset="-122"/>
                        </a:rPr>
                        <a:t>tract</a:t>
                      </a:r>
                    </a:p>
                  </a:txBody>
                  <a:tcPr anchor="ctr">
                    <a:lnB w="12700" cap="flat" cmpd="sng" algn="ctr">
                      <a:solidFill>
                        <a:schemeClr val="tx1"/>
                      </a:solidFill>
                      <a:prstDash val="solid"/>
                      <a:round/>
                      <a:headEnd type="none" w="med" len="med"/>
                      <a:tailEnd type="none" w="med" len="med"/>
                    </a:lnB>
                  </a:tcPr>
                </a:tc>
                <a:tc>
                  <a:txBody>
                    <a:bodyPr/>
                    <a:lstStyle/>
                    <a:p>
                      <a:pPr algn="ctr"/>
                      <a:r>
                        <a:rPr lang="en-US" sz="1300" b="1" dirty="0">
                          <a:solidFill>
                            <a:schemeClr val="tx1">
                              <a:lumMod val="75000"/>
                              <a:lumOff val="25000"/>
                            </a:schemeClr>
                          </a:solidFill>
                          <a:latin typeface="Microsoft YaHei" panose="020B0503020204020204" pitchFamily="34" charset="-122"/>
                          <a:ea typeface="Microsoft YaHei" panose="020B0503020204020204" pitchFamily="34" charset="-122"/>
                        </a:rPr>
                        <a:t>toxicity</a:t>
                      </a:r>
                    </a:p>
                  </a:txBody>
                  <a:tcPr anchor="ctr">
                    <a:lnB w="12700" cap="flat" cmpd="sng" algn="ctr">
                      <a:solidFill>
                        <a:schemeClr val="tx1"/>
                      </a:solidFill>
                      <a:prstDash val="solid"/>
                      <a:round/>
                      <a:headEnd type="none" w="med" len="med"/>
                      <a:tailEnd type="none" w="med" len="med"/>
                    </a:lnB>
                  </a:tcPr>
                </a:tc>
                <a:tc>
                  <a:txBody>
                    <a:bodyPr/>
                    <a:lstStyle/>
                    <a:p>
                      <a:pPr algn="ctr"/>
                      <a:r>
                        <a:rPr lang="en-US" sz="1300" b="1" dirty="0" err="1">
                          <a:solidFill>
                            <a:schemeClr val="tx1">
                              <a:lumMod val="75000"/>
                              <a:lumOff val="25000"/>
                            </a:schemeClr>
                          </a:solidFill>
                          <a:latin typeface="Microsoft YaHei" panose="020B0503020204020204" pitchFamily="34" charset="-122"/>
                          <a:ea typeface="Microsoft YaHei" panose="020B0503020204020204" pitchFamily="34" charset="-122"/>
                        </a:rPr>
                        <a:t>total_pop</a:t>
                      </a:r>
                      <a:endParaRPr lang="en-US" sz="1300" b="1" dirty="0">
                        <a:solidFill>
                          <a:schemeClr val="tx1">
                            <a:lumMod val="75000"/>
                            <a:lumOff val="25000"/>
                          </a:schemeClr>
                        </a:solidFill>
                        <a:latin typeface="Microsoft YaHei" panose="020B0503020204020204" pitchFamily="34" charset="-122"/>
                        <a:ea typeface="Microsoft YaHei" panose="020B0503020204020204" pitchFamily="34" charset="-122"/>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1861216"/>
                  </a:ext>
                </a:extLst>
              </a:tr>
              <a:tr h="295609">
                <a:tc>
                  <a:txBody>
                    <a:bodyPr/>
                    <a:lstStyle/>
                    <a:p>
                      <a:pPr algn="ctr"/>
                      <a:r>
                        <a:rPr lang="en-US" sz="1300" dirty="0">
                          <a:effectLst/>
                        </a:rPr>
                        <a:t>01117030100</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effectLst/>
                        </a:rPr>
                        <a:t>47426.7</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effectLst/>
                        </a:rPr>
                        <a:t>5457</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5586091"/>
                  </a:ext>
                </a:extLst>
              </a:tr>
              <a:tr h="295609">
                <a:tc>
                  <a:txBody>
                    <a:bodyPr/>
                    <a:lstStyle/>
                    <a:p>
                      <a:pPr algn="ctr"/>
                      <a:r>
                        <a:rPr lang="en-US" sz="1300" dirty="0">
                          <a:effectLst/>
                        </a:rPr>
                        <a:t>01117030201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effectLst/>
                        </a:rPr>
                        <a:t>77011.8</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effectLst/>
                        </a:rPr>
                        <a:t>6416</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0196814"/>
                  </a:ext>
                </a:extLst>
              </a:tr>
              <a:tr h="295609">
                <a:tc>
                  <a:txBody>
                    <a:bodyPr/>
                    <a:lstStyle/>
                    <a:p>
                      <a:pPr algn="ctr"/>
                      <a:r>
                        <a:rPr lang="en-US" sz="1300" dirty="0">
                          <a:effectLst/>
                        </a:rPr>
                        <a:t>01117030301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effectLst/>
                        </a:rPr>
                        <a:t>11062.1</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effectLst/>
                        </a:rPr>
                        <a:t>4032</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3941509"/>
                  </a:ext>
                </a:extLst>
              </a:tr>
              <a:tr h="295609">
                <a:tc>
                  <a:txBody>
                    <a:bodyPr/>
                    <a:lstStyle/>
                    <a:p>
                      <a:pPr algn="ctr"/>
                      <a:endParaRPr lang="en-US" sz="13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effectLst/>
                        </a:rPr>
                        <a:t>…</a:t>
                      </a: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300" dirty="0">
                        <a:effectLst/>
                      </a:endParaRPr>
                    </a:p>
                  </a:txBody>
                  <a:tcPr marL="23813" marR="23813" marT="19050" marB="1905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6843144"/>
                  </a:ext>
                </a:extLst>
              </a:tr>
            </a:tbl>
          </a:graphicData>
        </a:graphic>
      </p:graphicFrame>
      <p:sp>
        <p:nvSpPr>
          <p:cNvPr id="6" name="Title 1">
            <a:extLst>
              <a:ext uri="{FF2B5EF4-FFF2-40B4-BE49-F238E27FC236}">
                <a16:creationId xmlns:a16="http://schemas.microsoft.com/office/drawing/2014/main" id="{99A1BD1E-4BB9-44B8-B50E-7CCFCE24F81D}"/>
              </a:ext>
            </a:extLst>
          </p:cNvPr>
          <p:cNvSpPr>
            <a:spLocks noGrp="1"/>
          </p:cNvSpPr>
          <p:nvPr>
            <p:ph type="title"/>
          </p:nvPr>
        </p:nvSpPr>
        <p:spPr>
          <a:xfrm>
            <a:off x="838200" y="365125"/>
            <a:ext cx="10515600" cy="1325563"/>
          </a:xfrm>
        </p:spPr>
        <p:txBody>
          <a:bodyPr>
            <a:normAutofit/>
          </a:bodyPr>
          <a:lstStyle/>
          <a:p>
            <a:r>
              <a:rPr lang="en-US" sz="4000" dirty="0">
                <a:latin typeface="Microsoft YaHei Light" panose="020B0502040204020203" pitchFamily="34" charset="-122"/>
                <a:ea typeface="Microsoft YaHei Light" panose="020B0502040204020203" pitchFamily="34" charset="-122"/>
              </a:rPr>
              <a:t>Building Distributions of Toxicity Experienced</a:t>
            </a:r>
          </a:p>
        </p:txBody>
      </p:sp>
    </p:spTree>
    <p:extLst>
      <p:ext uri="{BB962C8B-B14F-4D97-AF65-F5344CB8AC3E}">
        <p14:creationId xmlns:p14="http://schemas.microsoft.com/office/powerpoint/2010/main" val="1087882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dukestatsci.github.io/thesis-sp18-driscoll-envjustice/thesis_files/figure-html/plottox05-1.png">
            <a:extLst>
              <a:ext uri="{FF2B5EF4-FFF2-40B4-BE49-F238E27FC236}">
                <a16:creationId xmlns:a16="http://schemas.microsoft.com/office/drawing/2014/main" id="{7837BA82-0F6D-4A92-B5E3-C98FCE7BE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0600"/>
            <a:ext cx="121920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476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3412</TotalTime>
  <Words>1360</Words>
  <Application>Microsoft Office PowerPoint</Application>
  <PresentationFormat>Widescreen</PresentationFormat>
  <Paragraphs>206</Paragraphs>
  <Slides>25</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Microsoft YaHei</vt:lpstr>
      <vt:lpstr>Microsoft YaHei Light</vt:lpstr>
      <vt:lpstr>Arial</vt:lpstr>
      <vt:lpstr>Calibri</vt:lpstr>
      <vt:lpstr>Calibri Light</vt:lpstr>
      <vt:lpstr>Office Theme</vt:lpstr>
      <vt:lpstr>Evaluating Environmental Inequality in America  through Public Data </vt:lpstr>
      <vt:lpstr>What is Environmental Justice?</vt:lpstr>
      <vt:lpstr>Goals</vt:lpstr>
      <vt:lpstr>Data</vt:lpstr>
      <vt:lpstr>PowerPoint Presentation</vt:lpstr>
      <vt:lpstr>PowerPoint Presentation</vt:lpstr>
      <vt:lpstr>PowerPoint Presentation</vt:lpstr>
      <vt:lpstr>Building Distributions of Toxicity Experienced</vt:lpstr>
      <vt:lpstr>PowerPoint Presentation</vt:lpstr>
      <vt:lpstr>PowerPoint Presentation</vt:lpstr>
      <vt:lpstr>PowerPoint Presentation</vt:lpstr>
      <vt:lpstr>Distributional vs. Positional Convergence</vt:lpstr>
      <vt:lpstr>Simulation</vt:lpstr>
      <vt:lpstr>Simulation</vt:lpstr>
      <vt:lpstr>Simulation</vt:lpstr>
      <vt:lpstr>Simulation</vt:lpstr>
      <vt:lpstr>Simulation</vt:lpstr>
      <vt:lpstr>PowerPoint Presentation</vt:lpstr>
      <vt:lpstr>PowerPoint Presentation</vt:lpstr>
      <vt:lpstr>PowerPoint Presentation</vt:lpstr>
      <vt:lpstr>Public Interaction – Asheville  82% White, 12% Black, Higher burden on black population.</vt:lpstr>
      <vt:lpstr>Public Interaction – Logan  88% White, 8% Black, Higher burden on white population.</vt:lpstr>
      <vt:lpstr>Public Interaction – Detroit  10% White, 84% Black, Higher burden on black population.</vt:lpstr>
      <vt:lpstr>Public Interaction – Fort Washington  13% White, 71% Black, Higher burden on white population.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 Driscoll</dc:creator>
  <cp:lastModifiedBy>Anne Driscoll</cp:lastModifiedBy>
  <cp:revision>63</cp:revision>
  <dcterms:created xsi:type="dcterms:W3CDTF">2017-02-23T06:19:56Z</dcterms:created>
  <dcterms:modified xsi:type="dcterms:W3CDTF">2018-04-17T22:57:48Z</dcterms:modified>
</cp:coreProperties>
</file>