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4" r:id="rId2"/>
    <p:sldId id="265" r:id="rId3"/>
    <p:sldId id="266" r:id="rId4"/>
    <p:sldId id="269" r:id="rId5"/>
    <p:sldId id="268" r:id="rId6"/>
    <p:sldId id="256" r:id="rId7"/>
    <p:sldId id="263" r:id="rId8"/>
    <p:sldId id="270" r:id="rId9"/>
    <p:sldId id="272" r:id="rId10"/>
    <p:sldId id="274" r:id="rId11"/>
    <p:sldId id="275" r:id="rId12"/>
    <p:sldId id="276" r:id="rId13"/>
    <p:sldId id="282" r:id="rId14"/>
    <p:sldId id="283" r:id="rId15"/>
    <p:sldId id="284" r:id="rId16"/>
    <p:sldId id="285" r:id="rId17"/>
    <p:sldId id="286" r:id="rId18"/>
    <p:sldId id="277" r:id="rId19"/>
    <p:sldId id="278" r:id="rId20"/>
    <p:sldId id="279" r:id="rId21"/>
    <p:sldId id="280" r:id="rId22"/>
    <p:sldId id="287" r:id="rId23"/>
    <p:sldId id="289" r:id="rId24"/>
    <p:sldId id="288" r:id="rId25"/>
    <p:sldId id="29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00CC66"/>
    <a:srgbClr val="00FF00"/>
    <a:srgbClr val="FF66CC"/>
    <a:srgbClr val="FF99CC"/>
    <a:srgbClr val="0322BD"/>
    <a:srgbClr val="C48D7E"/>
    <a:srgbClr val="40A4A6"/>
    <a:srgbClr val="3B9699"/>
    <a:srgbClr val="C581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27" autoAdjust="0"/>
    <p:restoredTop sz="60662" autoAdjust="0"/>
  </p:normalViewPr>
  <p:slideViewPr>
    <p:cSldViewPr snapToGrid="0">
      <p:cViewPr varScale="1">
        <p:scale>
          <a:sx n="41" d="100"/>
          <a:sy n="41" d="100"/>
        </p:scale>
        <p:origin x="1332" y="32"/>
      </p:cViewPr>
      <p:guideLst/>
    </p:cSldViewPr>
  </p:slideViewPr>
  <p:outlineViewPr>
    <p:cViewPr>
      <p:scale>
        <a:sx n="33" d="100"/>
        <a:sy n="33" d="100"/>
      </p:scale>
      <p:origin x="0" y="-300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88D8F-FCE4-43E0-B97D-0B92AA48161D}" type="datetimeFigureOut">
              <a:rPr lang="en-US" smtClean="0"/>
              <a:t>4/18/2018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F6F22F-A7F1-4FBA-9E0A-FCAE59BF4FBE}" type="slidenum">
              <a:rPr lang="en-US" smtClean="0"/>
              <a:t>‹#›</a:t>
            </a:fld>
            <a:endParaRPr lang="en-US"/>
          </a:p>
        </p:txBody>
      </p:sp>
    </p:spTree>
    <p:extLst>
      <p:ext uri="{BB962C8B-B14F-4D97-AF65-F5344CB8AC3E}">
        <p14:creationId xmlns:p14="http://schemas.microsoft.com/office/powerpoint/2010/main" val="2832955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I’m going to be talking about environmental inequality in America, and how we can use public data to evaluate it. </a:t>
            </a:r>
          </a:p>
        </p:txBody>
      </p:sp>
      <p:sp>
        <p:nvSpPr>
          <p:cNvPr id="4" name="Slide Number Placeholder 3"/>
          <p:cNvSpPr>
            <a:spLocks noGrp="1"/>
          </p:cNvSpPr>
          <p:nvPr>
            <p:ph type="sldNum" sz="quarter" idx="10"/>
          </p:nvPr>
        </p:nvSpPr>
        <p:spPr/>
        <p:txBody>
          <a:bodyPr/>
          <a:lstStyle/>
          <a:p>
            <a:fld id="{30F6F22F-A7F1-4FBA-9E0A-FCAE59BF4FBE}" type="slidenum">
              <a:rPr lang="en-US" smtClean="0"/>
              <a:t>1</a:t>
            </a:fld>
            <a:endParaRPr lang="en-US"/>
          </a:p>
        </p:txBody>
      </p:sp>
    </p:spTree>
    <p:extLst>
      <p:ext uri="{BB962C8B-B14F-4D97-AF65-F5344CB8AC3E}">
        <p14:creationId xmlns:p14="http://schemas.microsoft.com/office/powerpoint/2010/main" val="1033149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with the 1990 data, which is the beginning of the period we are investigating, we sample a value from a minority distribution of interest. Here I’m showing the distribution of toxicities experienced by the black population in 1990. </a:t>
            </a:r>
          </a:p>
          <a:p>
            <a:endParaRPr lang="en-US" dirty="0"/>
          </a:p>
          <a:p>
            <a:r>
              <a:rPr lang="en-US" dirty="0"/>
              <a:t>The line I’ve added to the chart is representative of a value I sampled. </a:t>
            </a:r>
          </a:p>
        </p:txBody>
      </p:sp>
      <p:sp>
        <p:nvSpPr>
          <p:cNvPr id="4" name="Slide Number Placeholder 3"/>
          <p:cNvSpPr>
            <a:spLocks noGrp="1"/>
          </p:cNvSpPr>
          <p:nvPr>
            <p:ph type="sldNum" sz="quarter" idx="10"/>
          </p:nvPr>
        </p:nvSpPr>
        <p:spPr/>
        <p:txBody>
          <a:bodyPr/>
          <a:lstStyle/>
          <a:p>
            <a:fld id="{30F6F22F-A7F1-4FBA-9E0A-FCAE59BF4FBE}" type="slidenum">
              <a:rPr lang="en-US" smtClean="0"/>
              <a:t>13</a:t>
            </a:fld>
            <a:endParaRPr lang="en-US"/>
          </a:p>
        </p:txBody>
      </p:sp>
    </p:spTree>
    <p:extLst>
      <p:ext uri="{BB962C8B-B14F-4D97-AF65-F5344CB8AC3E}">
        <p14:creationId xmlns:p14="http://schemas.microsoft.com/office/powerpoint/2010/main" val="2359451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sampled value, we find the percentile it occupies in the overall distribution of the same year. </a:t>
            </a:r>
          </a:p>
          <a:p>
            <a:endParaRPr lang="en-US" dirty="0"/>
          </a:p>
          <a:p>
            <a:r>
              <a:rPr lang="en-US" dirty="0"/>
              <a:t>So this value is the 90</a:t>
            </a:r>
            <a:r>
              <a:rPr lang="en-US" baseline="30000" dirty="0"/>
              <a:t>th</a:t>
            </a:r>
            <a:r>
              <a:rPr lang="en-US" dirty="0"/>
              <a:t> percentile in the black distribution of 1990, but the 95</a:t>
            </a:r>
            <a:r>
              <a:rPr lang="en-US" baseline="30000" dirty="0"/>
              <a:t>th</a:t>
            </a:r>
            <a:r>
              <a:rPr lang="en-US" dirty="0"/>
              <a:t> percentile in the full population distribution of 1990. </a:t>
            </a:r>
          </a:p>
        </p:txBody>
      </p:sp>
      <p:sp>
        <p:nvSpPr>
          <p:cNvPr id="4" name="Slide Number Placeholder 3"/>
          <p:cNvSpPr>
            <a:spLocks noGrp="1"/>
          </p:cNvSpPr>
          <p:nvPr>
            <p:ph type="sldNum" sz="quarter" idx="10"/>
          </p:nvPr>
        </p:nvSpPr>
        <p:spPr/>
        <p:txBody>
          <a:bodyPr/>
          <a:lstStyle/>
          <a:p>
            <a:fld id="{30F6F22F-A7F1-4FBA-9E0A-FCAE59BF4FBE}" type="slidenum">
              <a:rPr lang="en-US" smtClean="0"/>
              <a:t>14</a:t>
            </a:fld>
            <a:endParaRPr lang="en-US"/>
          </a:p>
        </p:txBody>
      </p:sp>
    </p:spTree>
    <p:extLst>
      <p:ext uri="{BB962C8B-B14F-4D97-AF65-F5344CB8AC3E}">
        <p14:creationId xmlns:p14="http://schemas.microsoft.com/office/powerpoint/2010/main" val="1678032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percentile that the sampled value has in the overall distribution of the starting year, we find the value that occupies the same percentile in the ending year. </a:t>
            </a:r>
          </a:p>
          <a:p>
            <a:endParaRPr lang="en-US" dirty="0"/>
          </a:p>
          <a:p>
            <a:r>
              <a:rPr lang="en-US" dirty="0"/>
              <a:t>Here I’ve marked the 95</a:t>
            </a:r>
            <a:r>
              <a:rPr lang="en-US" baseline="30000" dirty="0"/>
              <a:t>th</a:t>
            </a:r>
            <a:r>
              <a:rPr lang="en-US" dirty="0"/>
              <a:t> percentile in 1990 and 2010, which is the ending year in this example. Holding the percentile static is how we ensure the value has the same relative position in the ending year. </a:t>
            </a:r>
          </a:p>
          <a:p>
            <a:endParaRPr lang="en-US" dirty="0"/>
          </a:p>
          <a:p>
            <a:r>
              <a:rPr lang="en-US" dirty="0"/>
              <a:t>The value that the 95</a:t>
            </a:r>
            <a:r>
              <a:rPr lang="en-US" baseline="30000" dirty="0"/>
              <a:t>th</a:t>
            </a:r>
            <a:r>
              <a:rPr lang="en-US" dirty="0"/>
              <a:t> percentile holds in the ending year is our final sampled value. </a:t>
            </a:r>
          </a:p>
        </p:txBody>
      </p:sp>
      <p:sp>
        <p:nvSpPr>
          <p:cNvPr id="4" name="Slide Number Placeholder 3"/>
          <p:cNvSpPr>
            <a:spLocks noGrp="1"/>
          </p:cNvSpPr>
          <p:nvPr>
            <p:ph type="sldNum" sz="quarter" idx="10"/>
          </p:nvPr>
        </p:nvSpPr>
        <p:spPr/>
        <p:txBody>
          <a:bodyPr/>
          <a:lstStyle/>
          <a:p>
            <a:fld id="{30F6F22F-A7F1-4FBA-9E0A-FCAE59BF4FBE}" type="slidenum">
              <a:rPr lang="en-US" smtClean="0"/>
              <a:t>15</a:t>
            </a:fld>
            <a:endParaRPr lang="en-US"/>
          </a:p>
        </p:txBody>
      </p:sp>
    </p:spTree>
    <p:extLst>
      <p:ext uri="{BB962C8B-B14F-4D97-AF65-F5344CB8AC3E}">
        <p14:creationId xmlns:p14="http://schemas.microsoft.com/office/powerpoint/2010/main" val="948022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repeating that process on the order of n = 50,000 times, we’re able to build a distribution that represents how the minority distribution would have looked in the ending year, if all members of the minority had held constant their relative position in the overall distribution, but the overall distribution had continued to improve. </a:t>
            </a:r>
          </a:p>
        </p:txBody>
      </p:sp>
      <p:sp>
        <p:nvSpPr>
          <p:cNvPr id="4" name="Slide Number Placeholder 3"/>
          <p:cNvSpPr>
            <a:spLocks noGrp="1"/>
          </p:cNvSpPr>
          <p:nvPr>
            <p:ph type="sldNum" sz="quarter" idx="10"/>
          </p:nvPr>
        </p:nvSpPr>
        <p:spPr/>
        <p:txBody>
          <a:bodyPr/>
          <a:lstStyle/>
          <a:p>
            <a:fld id="{30F6F22F-A7F1-4FBA-9E0A-FCAE59BF4FBE}" type="slidenum">
              <a:rPr lang="en-US" smtClean="0"/>
              <a:t>16</a:t>
            </a:fld>
            <a:endParaRPr lang="en-US"/>
          </a:p>
        </p:txBody>
      </p:sp>
    </p:spTree>
    <p:extLst>
      <p:ext uri="{BB962C8B-B14F-4D97-AF65-F5344CB8AC3E}">
        <p14:creationId xmlns:p14="http://schemas.microsoft.com/office/powerpoint/2010/main" val="1374990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gives you an idea of how the simulated and true distributions compare. The rightmost distribution is the true distribution of black toxicities in 1990, the green is the simulated distribution in 2010, and the leftmost blue distribution is the true experienced toxicities in 2010. </a:t>
            </a:r>
          </a:p>
          <a:p>
            <a:endParaRPr lang="en-US" dirty="0"/>
          </a:p>
          <a:p>
            <a:endParaRPr lang="en-US" dirty="0"/>
          </a:p>
          <a:p>
            <a:r>
              <a:rPr lang="en-US" dirty="0"/>
              <a:t>I’m just </a:t>
            </a:r>
            <a:r>
              <a:rPr lang="en-US" dirty="0" err="1"/>
              <a:t>gonna</a:t>
            </a:r>
            <a:r>
              <a:rPr lang="en-US" dirty="0"/>
              <a:t> pause a second to make sure there are no questions.</a:t>
            </a:r>
          </a:p>
        </p:txBody>
      </p:sp>
      <p:sp>
        <p:nvSpPr>
          <p:cNvPr id="4" name="Slide Number Placeholder 3"/>
          <p:cNvSpPr>
            <a:spLocks noGrp="1"/>
          </p:cNvSpPr>
          <p:nvPr>
            <p:ph type="sldNum" sz="quarter" idx="10"/>
          </p:nvPr>
        </p:nvSpPr>
        <p:spPr/>
        <p:txBody>
          <a:bodyPr/>
          <a:lstStyle/>
          <a:p>
            <a:fld id="{30F6F22F-A7F1-4FBA-9E0A-FCAE59BF4FBE}" type="slidenum">
              <a:rPr lang="en-US" smtClean="0"/>
              <a:t>17</a:t>
            </a:fld>
            <a:endParaRPr lang="en-US"/>
          </a:p>
        </p:txBody>
      </p:sp>
    </p:spTree>
    <p:extLst>
      <p:ext uri="{BB962C8B-B14F-4D97-AF65-F5344CB8AC3E}">
        <p14:creationId xmlns:p14="http://schemas.microsoft.com/office/powerpoint/2010/main" val="28819784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an ideal world we would expect to see the simulations showing much higher toxicities than the observed values, as that means that minorities have been able to move to relatively lower positions in the distribution. </a:t>
            </a:r>
          </a:p>
          <a:p>
            <a:endParaRPr lang="en-US" dirty="0"/>
          </a:p>
          <a:p>
            <a:r>
              <a:rPr lang="en-US" dirty="0"/>
              <a:t>NOTE: Important to note that the ‘other’ distribution shows a simulated value much lower than the true value. Keeping in mind that ‘other’ contains many groups it means that either the communities dominated by </a:t>
            </a:r>
          </a:p>
        </p:txBody>
      </p:sp>
      <p:sp>
        <p:nvSpPr>
          <p:cNvPr id="4" name="Slide Number Placeholder 3"/>
          <p:cNvSpPr>
            <a:spLocks noGrp="1"/>
          </p:cNvSpPr>
          <p:nvPr>
            <p:ph type="sldNum" sz="quarter" idx="10"/>
          </p:nvPr>
        </p:nvSpPr>
        <p:spPr/>
        <p:txBody>
          <a:bodyPr/>
          <a:lstStyle/>
          <a:p>
            <a:fld id="{30F6F22F-A7F1-4FBA-9E0A-FCAE59BF4FBE}" type="slidenum">
              <a:rPr lang="en-US" smtClean="0"/>
              <a:t>18</a:t>
            </a:fld>
            <a:endParaRPr lang="en-US"/>
          </a:p>
        </p:txBody>
      </p:sp>
    </p:spTree>
    <p:extLst>
      <p:ext uri="{BB962C8B-B14F-4D97-AF65-F5344CB8AC3E}">
        <p14:creationId xmlns:p14="http://schemas.microsoft.com/office/powerpoint/2010/main" val="1349027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part of this project is making this data accessible. Though the data is all publicly available, creating these measures and going through the process of understanding TRI reporting requirements, and data context is non-trivial. </a:t>
            </a:r>
          </a:p>
          <a:p>
            <a:endParaRPr lang="en-US" dirty="0"/>
          </a:p>
          <a:p>
            <a:r>
              <a:rPr lang="en-US" dirty="0"/>
              <a:t>In order to make the work I’ve done accessible to all, I’ve created an applet that allows users to map toxicity and see the distribution of toxicity experienced across the US. </a:t>
            </a:r>
          </a:p>
          <a:p>
            <a:endParaRPr lang="en-US" dirty="0"/>
          </a:p>
          <a:p>
            <a:r>
              <a:rPr lang="en-US" dirty="0"/>
              <a:t>The centerpiece of course is the map, which can be panned through to look at surrounding areas, and a search bar that gives access to additional data on an area. By searching for your address, you generate two additional charts. The first plot shows the toxicity densities for the nation, the state, and your county. The second shows the distribution of toxicity experienced by black and white populations within your county.</a:t>
            </a:r>
          </a:p>
          <a:p>
            <a:endParaRPr lang="en-US" dirty="0"/>
          </a:p>
          <a:p>
            <a:r>
              <a:rPr lang="en-US" dirty="0"/>
              <a:t>This is a snapshot of Asheville, a predominantly white city. We see that Asheville has slightly higher toxicity than many of the surrounding counties. We also see that in Asheville the black population experiences higher toxicity.</a:t>
            </a:r>
          </a:p>
        </p:txBody>
      </p:sp>
      <p:sp>
        <p:nvSpPr>
          <p:cNvPr id="4" name="Slide Number Placeholder 3"/>
          <p:cNvSpPr>
            <a:spLocks noGrp="1"/>
          </p:cNvSpPr>
          <p:nvPr>
            <p:ph type="sldNum" sz="quarter" idx="10"/>
          </p:nvPr>
        </p:nvSpPr>
        <p:spPr/>
        <p:txBody>
          <a:bodyPr/>
          <a:lstStyle/>
          <a:p>
            <a:fld id="{30F6F22F-A7F1-4FBA-9E0A-FCAE59BF4FBE}" type="slidenum">
              <a:rPr lang="en-US" smtClean="0"/>
              <a:t>21</a:t>
            </a:fld>
            <a:endParaRPr lang="en-US"/>
          </a:p>
        </p:txBody>
      </p:sp>
    </p:spTree>
    <p:extLst>
      <p:ext uri="{BB962C8B-B14F-4D97-AF65-F5344CB8AC3E}">
        <p14:creationId xmlns:p14="http://schemas.microsoft.com/office/powerpoint/2010/main" val="2049817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snapshot of Logan, west </a:t>
            </a:r>
            <a:r>
              <a:rPr lang="en-US" dirty="0" err="1"/>
              <a:t>virginia</a:t>
            </a:r>
            <a:r>
              <a:rPr lang="en-US" dirty="0"/>
              <a:t>. Logan is also predominantly white, and shows a significantly higher toxicity than the surrounding counties, but Logan shows significantly higher toxicity for the white population.</a:t>
            </a:r>
          </a:p>
        </p:txBody>
      </p:sp>
      <p:sp>
        <p:nvSpPr>
          <p:cNvPr id="4" name="Slide Number Placeholder 3"/>
          <p:cNvSpPr>
            <a:spLocks noGrp="1"/>
          </p:cNvSpPr>
          <p:nvPr>
            <p:ph type="sldNum" sz="quarter" idx="10"/>
          </p:nvPr>
        </p:nvSpPr>
        <p:spPr/>
        <p:txBody>
          <a:bodyPr/>
          <a:lstStyle/>
          <a:p>
            <a:fld id="{30F6F22F-A7F1-4FBA-9E0A-FCAE59BF4FBE}" type="slidenum">
              <a:rPr lang="en-US" smtClean="0"/>
              <a:t>22</a:t>
            </a:fld>
            <a:endParaRPr lang="en-US"/>
          </a:p>
        </p:txBody>
      </p:sp>
    </p:spTree>
    <p:extLst>
      <p:ext uri="{BB962C8B-B14F-4D97-AF65-F5344CB8AC3E}">
        <p14:creationId xmlns:p14="http://schemas.microsoft.com/office/powerpoint/2010/main" val="25933067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Detroit is predominantly black, and again, shows relatively high toxicity compared to its surroundings, and especially compared to the rest of the nation. In Detroit we see that the black population experiences higher toxicity. </a:t>
            </a:r>
          </a:p>
        </p:txBody>
      </p:sp>
      <p:sp>
        <p:nvSpPr>
          <p:cNvPr id="4" name="Slide Number Placeholder 3"/>
          <p:cNvSpPr>
            <a:spLocks noGrp="1"/>
          </p:cNvSpPr>
          <p:nvPr>
            <p:ph type="sldNum" sz="quarter" idx="10"/>
          </p:nvPr>
        </p:nvSpPr>
        <p:spPr/>
        <p:txBody>
          <a:bodyPr/>
          <a:lstStyle/>
          <a:p>
            <a:fld id="{30F6F22F-A7F1-4FBA-9E0A-FCAE59BF4FBE}" type="slidenum">
              <a:rPr lang="en-US" smtClean="0"/>
              <a:t>23</a:t>
            </a:fld>
            <a:endParaRPr lang="en-US"/>
          </a:p>
        </p:txBody>
      </p:sp>
    </p:spTree>
    <p:extLst>
      <p:ext uri="{BB962C8B-B14F-4D97-AF65-F5344CB8AC3E}">
        <p14:creationId xmlns:p14="http://schemas.microsoft.com/office/powerpoint/2010/main" val="7586033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Fort Washington has a relatively low toxicity compared to surrounding counties. A predominantly black community, it has relatively low toxicity compared to the nation at large, and we see higher toxicities for the white population.</a:t>
            </a:r>
          </a:p>
        </p:txBody>
      </p:sp>
      <p:sp>
        <p:nvSpPr>
          <p:cNvPr id="4" name="Slide Number Placeholder 3"/>
          <p:cNvSpPr>
            <a:spLocks noGrp="1"/>
          </p:cNvSpPr>
          <p:nvPr>
            <p:ph type="sldNum" sz="quarter" idx="10"/>
          </p:nvPr>
        </p:nvSpPr>
        <p:spPr/>
        <p:txBody>
          <a:bodyPr/>
          <a:lstStyle/>
          <a:p>
            <a:fld id="{30F6F22F-A7F1-4FBA-9E0A-FCAE59BF4FBE}" type="slidenum">
              <a:rPr lang="en-US" smtClean="0"/>
              <a:t>24</a:t>
            </a:fld>
            <a:endParaRPr lang="en-US"/>
          </a:p>
        </p:txBody>
      </p:sp>
    </p:spTree>
    <p:extLst>
      <p:ext uri="{BB962C8B-B14F-4D97-AF65-F5344CB8AC3E}">
        <p14:creationId xmlns:p14="http://schemas.microsoft.com/office/powerpoint/2010/main" val="1725324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start out with a quick intro on environmental justice. EJ is the theory that minority communities experience a different toxicity burden than their white counterparts. </a:t>
            </a:r>
          </a:p>
          <a:p>
            <a:endParaRPr lang="en-US" dirty="0"/>
          </a:p>
          <a:p>
            <a:r>
              <a:rPr lang="en-US" dirty="0"/>
              <a:t>The research done on EJ has been predominantly in the form of case studies. This is partially because of close interaction between EJ researchers and community organizers from communities experiencing high toxicity, and also due to data availability. The way research has gone hand in hand with communities has led to a body of research that is mostly composed of studies either examining specific locations or a specific group of people at a single time point. </a:t>
            </a:r>
          </a:p>
          <a:p>
            <a:endParaRPr lang="en-US" dirty="0"/>
          </a:p>
          <a:p>
            <a:r>
              <a:rPr lang="en-US" dirty="0"/>
              <a:t>The form that the body of research has taken has led to some discontent with the outcomes, especially since this set of case studies reaches a broad set of differing conclusions. A quote I love because it really embodies the way some people perceive the literature is here. It’s from a literature review published in 2002, and states that all the field has done is show that “in </a:t>
            </a:r>
            <a:r>
              <a:rPr lang="en-US" b="1" dirty="0">
                <a:latin typeface="Microsoft YaHei Light" panose="020B0502040204020203" pitchFamily="34" charset="-122"/>
                <a:ea typeface="Microsoft YaHei Light" panose="020B0502040204020203" pitchFamily="34" charset="-122"/>
              </a:rPr>
              <a:t>some</a:t>
            </a:r>
            <a:r>
              <a:rPr lang="en-US" dirty="0">
                <a:latin typeface="Microsoft YaHei Light" panose="020B0502040204020203" pitchFamily="34" charset="-122"/>
                <a:ea typeface="Microsoft YaHei Light" panose="020B0502040204020203" pitchFamily="34" charset="-122"/>
              </a:rPr>
              <a:t> specific areas, </a:t>
            </a:r>
            <a:r>
              <a:rPr lang="en-US" b="1" dirty="0">
                <a:latin typeface="Microsoft YaHei Light" panose="020B0502040204020203" pitchFamily="34" charset="-122"/>
                <a:ea typeface="Microsoft YaHei Light" panose="020B0502040204020203" pitchFamily="34" charset="-122"/>
              </a:rPr>
              <a:t>some</a:t>
            </a:r>
            <a:r>
              <a:rPr lang="en-US" dirty="0">
                <a:latin typeface="Microsoft YaHei Light" panose="020B0502040204020203" pitchFamily="34" charset="-122"/>
                <a:ea typeface="Microsoft YaHei Light" panose="020B0502040204020203" pitchFamily="34" charset="-122"/>
              </a:rPr>
              <a:t> ostensibly identifiable groups </a:t>
            </a:r>
            <a:r>
              <a:rPr lang="en-US" b="1" dirty="0">
                <a:latin typeface="Microsoft YaHei Light" panose="020B0502040204020203" pitchFamily="34" charset="-122"/>
                <a:ea typeface="Microsoft YaHei Light" panose="020B0502040204020203" pitchFamily="34" charset="-122"/>
              </a:rPr>
              <a:t>may</a:t>
            </a:r>
            <a:r>
              <a:rPr lang="en-US" dirty="0">
                <a:latin typeface="Microsoft YaHei Light" panose="020B0502040204020203" pitchFamily="34" charset="-122"/>
                <a:ea typeface="Microsoft YaHei Light" panose="020B0502040204020203" pitchFamily="34" charset="-122"/>
              </a:rPr>
              <a:t>, in </a:t>
            </a:r>
            <a:r>
              <a:rPr lang="en-US" b="1" dirty="0">
                <a:latin typeface="Microsoft YaHei Light" panose="020B0502040204020203" pitchFamily="34" charset="-122"/>
                <a:ea typeface="Microsoft YaHei Light" panose="020B0502040204020203" pitchFamily="34" charset="-122"/>
              </a:rPr>
              <a:t>some</a:t>
            </a:r>
            <a:r>
              <a:rPr lang="en-US" dirty="0">
                <a:latin typeface="Microsoft YaHei Light" panose="020B0502040204020203" pitchFamily="34" charset="-122"/>
                <a:ea typeface="Microsoft YaHei Light" panose="020B0502040204020203" pitchFamily="34" charset="-122"/>
              </a:rPr>
              <a:t> instances, live closer to </a:t>
            </a:r>
            <a:r>
              <a:rPr lang="en-US" b="1" dirty="0">
                <a:latin typeface="Microsoft YaHei Light" panose="020B0502040204020203" pitchFamily="34" charset="-122"/>
                <a:ea typeface="Microsoft YaHei Light" panose="020B0502040204020203" pitchFamily="34" charset="-122"/>
              </a:rPr>
              <a:t>some</a:t>
            </a:r>
            <a:r>
              <a:rPr lang="en-US" dirty="0">
                <a:latin typeface="Microsoft YaHei Light" panose="020B0502040204020203" pitchFamily="34" charset="-122"/>
                <a:ea typeface="Microsoft YaHei Light" panose="020B0502040204020203" pitchFamily="34" charset="-122"/>
              </a:rPr>
              <a:t> selected environmental hazards”</a:t>
            </a:r>
            <a:endParaRPr lang="en-US" dirty="0"/>
          </a:p>
        </p:txBody>
      </p:sp>
      <p:sp>
        <p:nvSpPr>
          <p:cNvPr id="4" name="Slide Number Placeholder 3"/>
          <p:cNvSpPr>
            <a:spLocks noGrp="1"/>
          </p:cNvSpPr>
          <p:nvPr>
            <p:ph type="sldNum" sz="quarter" idx="10"/>
          </p:nvPr>
        </p:nvSpPr>
        <p:spPr/>
        <p:txBody>
          <a:bodyPr/>
          <a:lstStyle/>
          <a:p>
            <a:fld id="{30F6F22F-A7F1-4FBA-9E0A-FCAE59BF4FBE}" type="slidenum">
              <a:rPr lang="en-US" smtClean="0"/>
              <a:t>2</a:t>
            </a:fld>
            <a:endParaRPr lang="en-US"/>
          </a:p>
        </p:txBody>
      </p:sp>
    </p:spTree>
    <p:extLst>
      <p:ext uri="{BB962C8B-B14F-4D97-AF65-F5344CB8AC3E}">
        <p14:creationId xmlns:p14="http://schemas.microsoft.com/office/powerpoint/2010/main" val="2786638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6F22F-A7F1-4FBA-9E0A-FCAE59BF4FBE}" type="slidenum">
              <a:rPr lang="en-US" smtClean="0"/>
              <a:t>25</a:t>
            </a:fld>
            <a:endParaRPr lang="en-US"/>
          </a:p>
        </p:txBody>
      </p:sp>
    </p:spTree>
    <p:extLst>
      <p:ext uri="{BB962C8B-B14F-4D97-AF65-F5344CB8AC3E}">
        <p14:creationId xmlns:p14="http://schemas.microsoft.com/office/powerpoint/2010/main" val="3441763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quote leads me to one of the overarching goals of my thesis. Ideally, I’d like to provide a dataset that allows us to address this question in a way that would please the author of that quote. The data I’m working with spans an long period of time (1988-2013) that covers a lot of development in environmental regulation. </a:t>
            </a:r>
          </a:p>
          <a:p>
            <a:endParaRPr lang="en-US" dirty="0"/>
          </a:p>
          <a:p>
            <a:r>
              <a:rPr lang="en-US" dirty="0"/>
              <a:t>I’m using this data to try to show that minorities experience toxicity differently, not that minorities experience toxicity differently all else held constant. This is an important distinction statistically, but also conceptually. Histories of oppression in the US are complex, and have led to many forms of current oppression, some of which aren’t obvious, and aren’t discussed in day to day life. I, and the entire field of EJ, hypothesize that minorities experience toxicity differently. Though minority status may not be the best predictor of toxicity, and may not have a measurable effect separate from geographic area, education, income </a:t>
            </a:r>
            <a:r>
              <a:rPr lang="en-US" dirty="0" err="1"/>
              <a:t>etc</a:t>
            </a:r>
            <a:r>
              <a:rPr lang="en-US" dirty="0"/>
              <a:t>, those identities are all intertwined in meaningful ways at the level of individuals. The experience of communities as a whole is important regardless of separate measurable relationships between personal traits and toxicity experienced. </a:t>
            </a:r>
          </a:p>
          <a:p>
            <a:endParaRPr lang="en-US" dirty="0"/>
          </a:p>
          <a:p>
            <a:r>
              <a:rPr lang="en-US" dirty="0"/>
              <a:t>With that perspective in place, the way I’m looking at the data is by creating distributions of toxicity experienced for each race group, for each year in the time period and investigating how the empiric toxicity of minority groups relative to the white group changes over the time period.</a:t>
            </a:r>
          </a:p>
          <a:p>
            <a:endParaRPr lang="en-US" dirty="0"/>
          </a:p>
          <a:p>
            <a:r>
              <a:rPr lang="en-US" dirty="0"/>
              <a:t>The second part looks at how we can make this data available at a fine enough grain that people are able to learn about their surrounding areas. I created an applet, which through visualizing a map of toxicity, and the distribution of experienced toxicity nationally, contextualizes local experiences. </a:t>
            </a:r>
          </a:p>
        </p:txBody>
      </p:sp>
      <p:sp>
        <p:nvSpPr>
          <p:cNvPr id="4" name="Slide Number Placeholder 3"/>
          <p:cNvSpPr>
            <a:spLocks noGrp="1"/>
          </p:cNvSpPr>
          <p:nvPr>
            <p:ph type="sldNum" sz="quarter" idx="10"/>
          </p:nvPr>
        </p:nvSpPr>
        <p:spPr/>
        <p:txBody>
          <a:bodyPr/>
          <a:lstStyle/>
          <a:p>
            <a:fld id="{30F6F22F-A7F1-4FBA-9E0A-FCAE59BF4FBE}" type="slidenum">
              <a:rPr lang="en-US" smtClean="0"/>
              <a:t>3</a:t>
            </a:fld>
            <a:endParaRPr lang="en-US"/>
          </a:p>
        </p:txBody>
      </p:sp>
    </p:spTree>
    <p:extLst>
      <p:ext uri="{BB962C8B-B14F-4D97-AF65-F5344CB8AC3E}">
        <p14:creationId xmlns:p14="http://schemas.microsoft.com/office/powerpoint/2010/main" val="2026207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jump in to what the data looks like</a:t>
            </a:r>
          </a:p>
          <a:p>
            <a:pPr marL="171450" indent="-171450">
              <a:buFontTx/>
              <a:buChar char="-"/>
            </a:pPr>
            <a:r>
              <a:rPr lang="en-US" dirty="0"/>
              <a:t>TRI mandatory reporting from facilities about the things they release in environment</a:t>
            </a:r>
          </a:p>
          <a:p>
            <a:pPr marL="171450" indent="-171450">
              <a:buFontTx/>
              <a:buChar char="-"/>
            </a:pPr>
            <a:r>
              <a:rPr lang="en-US" dirty="0"/>
              <a:t>What does a release have to fulfill to be mandated reporting</a:t>
            </a:r>
          </a:p>
          <a:p>
            <a:pPr marL="171450" indent="-171450">
              <a:buFontTx/>
              <a:buChar char="-"/>
            </a:pPr>
            <a:r>
              <a:rPr lang="en-US" dirty="0"/>
              <a:t>What does this mean for how we interpret it? What isn’t included?</a:t>
            </a:r>
          </a:p>
          <a:p>
            <a:pPr marL="171450" indent="-171450">
              <a:buFontTx/>
              <a:buChar char="-"/>
            </a:pPr>
            <a:r>
              <a:rPr lang="en-US" dirty="0"/>
              <a:t>Converting to RSEI: What does that mean for how we interpret it? What isn’t included?</a:t>
            </a:r>
          </a:p>
          <a:p>
            <a:pPr marL="171450" indent="-171450">
              <a:buFontTx/>
              <a:buChar char="-"/>
            </a:pPr>
            <a:r>
              <a:rPr lang="en-US" dirty="0"/>
              <a:t>Toxicity: What does that mean for how we interpret it?</a:t>
            </a:r>
          </a:p>
        </p:txBody>
      </p:sp>
      <p:sp>
        <p:nvSpPr>
          <p:cNvPr id="4" name="Slide Number Placeholder 3"/>
          <p:cNvSpPr>
            <a:spLocks noGrp="1"/>
          </p:cNvSpPr>
          <p:nvPr>
            <p:ph type="sldNum" sz="quarter" idx="10"/>
          </p:nvPr>
        </p:nvSpPr>
        <p:spPr/>
        <p:txBody>
          <a:bodyPr/>
          <a:lstStyle/>
          <a:p>
            <a:fld id="{30F6F22F-A7F1-4FBA-9E0A-FCAE59BF4FBE}" type="slidenum">
              <a:rPr lang="en-US" smtClean="0"/>
              <a:t>4</a:t>
            </a:fld>
            <a:endParaRPr lang="en-US"/>
          </a:p>
        </p:txBody>
      </p:sp>
    </p:spTree>
    <p:extLst>
      <p:ext uri="{BB962C8B-B14F-4D97-AF65-F5344CB8AC3E}">
        <p14:creationId xmlns:p14="http://schemas.microsoft.com/office/powerpoint/2010/main" val="1195944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the aggregated microdata looks like. </a:t>
            </a:r>
          </a:p>
          <a:p>
            <a:endParaRPr lang="en-US" dirty="0"/>
          </a:p>
          <a:p>
            <a:r>
              <a:rPr lang="en-US" dirty="0"/>
              <a:t>For each year, data is provided at the grid cell level, giving a cumulative toxicity with some info on number of facilities and chemicals. </a:t>
            </a:r>
          </a:p>
          <a:p>
            <a:endParaRPr lang="en-US" dirty="0"/>
          </a:p>
          <a:p>
            <a:r>
              <a:rPr lang="en-US" dirty="0"/>
              <a:t>- continuity of data is important. </a:t>
            </a:r>
          </a:p>
          <a:p>
            <a:r>
              <a:rPr lang="en-US" dirty="0"/>
              <a:t>- why does aggregated data not give that</a:t>
            </a:r>
          </a:p>
          <a:p>
            <a:r>
              <a:rPr lang="en-US" dirty="0"/>
              <a:t>Given that a large portion of my interest was to see how toxicity burden changed over time, continuity of the data is important. Here, the EPA has aggregated all reports in each grid cell for each year. Given that the reporting list changes (both for the industries that must report, the chemicals that must be reported, and the minimum facility size to report) the data will not be continuous over time. </a:t>
            </a:r>
          </a:p>
          <a:p>
            <a:endParaRPr lang="en-US" dirty="0"/>
          </a:p>
          <a:p>
            <a:r>
              <a:rPr lang="en-US" dirty="0"/>
              <a:t>- what jumps will we see if we use the aggregated data?</a:t>
            </a:r>
          </a:p>
          <a:p>
            <a:r>
              <a:rPr lang="en-US" dirty="0"/>
              <a:t>When industries or chemicals are added (or removed) we will see artificial jumps or drops in the toxicity score. An obvious example is mining, which was added in the early 2000’s. Mining is an extremely polluting industry, and areas that had previously appeared clean showed huge jumps in toxicity when mining was added. This jump isn’t representative of a jump in toxicity experienced, rather a jump in toxicity measured. </a:t>
            </a:r>
          </a:p>
        </p:txBody>
      </p:sp>
      <p:sp>
        <p:nvSpPr>
          <p:cNvPr id="4" name="Slide Number Placeholder 3"/>
          <p:cNvSpPr>
            <a:spLocks noGrp="1"/>
          </p:cNvSpPr>
          <p:nvPr>
            <p:ph type="sldNum" sz="quarter" idx="10"/>
          </p:nvPr>
        </p:nvSpPr>
        <p:spPr/>
        <p:txBody>
          <a:bodyPr/>
          <a:lstStyle/>
          <a:p>
            <a:fld id="{30F6F22F-A7F1-4FBA-9E0A-FCAE59BF4FBE}" type="slidenum">
              <a:rPr lang="en-US" smtClean="0"/>
              <a:t>5</a:t>
            </a:fld>
            <a:endParaRPr lang="en-US"/>
          </a:p>
        </p:txBody>
      </p:sp>
    </p:spTree>
    <p:extLst>
      <p:ext uri="{BB962C8B-B14F-4D97-AF65-F5344CB8AC3E}">
        <p14:creationId xmlns:p14="http://schemas.microsoft.com/office/powerpoint/2010/main" val="3952087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Instead use disaggregated data</a:t>
            </a:r>
          </a:p>
          <a:p>
            <a:r>
              <a:rPr lang="en-US" dirty="0"/>
              <a:t>To eliminate that discontinuity in the data, we need to go to the </a:t>
            </a:r>
            <a:r>
              <a:rPr lang="en-US" dirty="0" err="1"/>
              <a:t>disagreggated</a:t>
            </a:r>
            <a:r>
              <a:rPr lang="en-US" dirty="0"/>
              <a:t> microdata. This data is much larger, giving an observation for every grid cell for each release that hit it. Where in the first dataset we would have an observation for an </a:t>
            </a:r>
            <a:r>
              <a:rPr lang="en-US" dirty="0" err="1"/>
              <a:t>xy</a:t>
            </a:r>
            <a:r>
              <a:rPr lang="en-US" dirty="0"/>
              <a:t> pair and a number with the number of releases that hit it, here we would have a row for each of those releases at that square. </a:t>
            </a:r>
          </a:p>
          <a:p>
            <a:endParaRPr lang="en-US" dirty="0"/>
          </a:p>
          <a:p>
            <a:r>
              <a:rPr lang="en-US" dirty="0"/>
              <a:t>This allows us to filter out the releases from the data that come from a chemical or industry that was not consistent over the full time period. </a:t>
            </a:r>
          </a:p>
          <a:p>
            <a:endParaRPr lang="en-US" dirty="0"/>
          </a:p>
          <a:p>
            <a:pPr marL="171450" indent="-171450">
              <a:buFontTx/>
              <a:buChar char="-"/>
            </a:pPr>
            <a:r>
              <a:rPr lang="en-US" dirty="0"/>
              <a:t>NAICS are actually release level, not facility level. </a:t>
            </a:r>
          </a:p>
          <a:p>
            <a:pPr marL="171450" indent="-171450">
              <a:buFontTx/>
              <a:buChar char="-"/>
            </a:pPr>
            <a:r>
              <a:rPr lang="en-US" dirty="0"/>
              <a:t>How do we get at that NAICS data</a:t>
            </a:r>
          </a:p>
          <a:p>
            <a:r>
              <a:rPr lang="en-US" dirty="0"/>
              <a:t>A small complication comes up now – that NAICS (North American Industry Classification System) codes are specific to a release, not a facility. RSEI data provides a list of the 6 most common NAICS codes for each facility, meaning we could filter out facilities that ever use one of the inconsistent codes, but we would lose a lot of data. Fortunately, the Release number provided links to a release table that provides document control numbers. These document control numbers link to the original self reported form submission to the EPA, which lists the NAICS code specific to the release. By incorporating the original TRI data, we are able to accurately filter by NAICS code. </a:t>
            </a:r>
          </a:p>
        </p:txBody>
      </p:sp>
      <p:sp>
        <p:nvSpPr>
          <p:cNvPr id="4" name="Slide Number Placeholder 3"/>
          <p:cNvSpPr>
            <a:spLocks noGrp="1"/>
          </p:cNvSpPr>
          <p:nvPr>
            <p:ph type="sldNum" sz="quarter" idx="10"/>
          </p:nvPr>
        </p:nvSpPr>
        <p:spPr/>
        <p:txBody>
          <a:bodyPr/>
          <a:lstStyle/>
          <a:p>
            <a:fld id="{30F6F22F-A7F1-4FBA-9E0A-FCAE59BF4FBE}" type="slidenum">
              <a:rPr lang="en-US" smtClean="0"/>
              <a:t>6</a:t>
            </a:fld>
            <a:endParaRPr lang="en-US"/>
          </a:p>
        </p:txBody>
      </p:sp>
    </p:spTree>
    <p:extLst>
      <p:ext uri="{BB962C8B-B14F-4D97-AF65-F5344CB8AC3E}">
        <p14:creationId xmlns:p14="http://schemas.microsoft.com/office/powerpoint/2010/main" val="1467505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the entire process of converting the data to a useful form?</a:t>
            </a:r>
          </a:p>
          <a:p>
            <a:endParaRPr lang="en-US" dirty="0"/>
          </a:p>
          <a:p>
            <a:r>
              <a:rPr lang="en-US" dirty="0"/>
              <a:t>First remove the entries tied to a release that either contained a chemical not continuously reported, or came from a NAICS code not continuously reported.</a:t>
            </a:r>
          </a:p>
          <a:p>
            <a:endParaRPr lang="en-US" dirty="0"/>
          </a:p>
          <a:p>
            <a:r>
              <a:rPr lang="en-US" dirty="0"/>
              <a:t>Next, use a crosswalk to convert the grid to a census block. Aggregate across the grid cells to a block level, weighting by how much of the grid cell is within the block. </a:t>
            </a:r>
          </a:p>
          <a:p>
            <a:endParaRPr lang="en-US" dirty="0"/>
          </a:p>
          <a:p>
            <a:r>
              <a:rPr lang="en-US" dirty="0"/>
              <a:t>With data at the block level, we can aggregate to any census level we are interested in. From here on we are using data aggregated to the tract level. </a:t>
            </a:r>
          </a:p>
          <a:p>
            <a:endParaRPr lang="en-US" dirty="0"/>
          </a:p>
          <a:p>
            <a:r>
              <a:rPr lang="en-US" dirty="0"/>
              <a:t>This data can then be combined with any tract level data. We primarily use population counts within each tract for each minority group, and sometimes for income groups. </a:t>
            </a:r>
          </a:p>
          <a:p>
            <a:endParaRPr lang="en-US" dirty="0"/>
          </a:p>
          <a:p>
            <a:r>
              <a:rPr lang="en-US" dirty="0"/>
              <a:t>Extrapolated census data between 1990 and 2000, plus 2000 through 2010!!!!!!!!!!!!!!!!!!!!!!!!!</a:t>
            </a:r>
          </a:p>
        </p:txBody>
      </p:sp>
      <p:sp>
        <p:nvSpPr>
          <p:cNvPr id="4" name="Slide Number Placeholder 3"/>
          <p:cNvSpPr>
            <a:spLocks noGrp="1"/>
          </p:cNvSpPr>
          <p:nvPr>
            <p:ph type="sldNum" sz="quarter" idx="10"/>
          </p:nvPr>
        </p:nvSpPr>
        <p:spPr/>
        <p:txBody>
          <a:bodyPr/>
          <a:lstStyle/>
          <a:p>
            <a:fld id="{30F6F22F-A7F1-4FBA-9E0A-FCAE59BF4FBE}" type="slidenum">
              <a:rPr lang="en-US" smtClean="0"/>
              <a:t>7</a:t>
            </a:fld>
            <a:endParaRPr lang="en-US"/>
          </a:p>
        </p:txBody>
      </p:sp>
    </p:spTree>
    <p:extLst>
      <p:ext uri="{BB962C8B-B14F-4D97-AF65-F5344CB8AC3E}">
        <p14:creationId xmlns:p14="http://schemas.microsoft.com/office/powerpoint/2010/main" val="1193520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data at the tract level, with information on population counts and toxicity within the tract, we are able to build the distribution of toxicity experienced across the united states. </a:t>
            </a:r>
          </a:p>
          <a:p>
            <a:endParaRPr lang="en-US" dirty="0"/>
          </a:p>
          <a:p>
            <a:r>
              <a:rPr lang="en-US" dirty="0"/>
              <a:t>This distribution of toxicities is created by weighting the toxicity experienced in each tract by the number of people residing in the tract. </a:t>
            </a:r>
          </a:p>
          <a:p>
            <a:endParaRPr lang="en-US" dirty="0"/>
          </a:p>
          <a:p>
            <a:r>
              <a:rPr lang="en-US" dirty="0"/>
              <a:t>- Right skew due to wells, will be logged</a:t>
            </a:r>
          </a:p>
          <a:p>
            <a:r>
              <a:rPr lang="en-US" dirty="0"/>
              <a:t>The distribution of toxicities experienced by all American individuals is extremely right skewed, as there are some wells of toxicity that experience pollution orders of magnitude higher than others. Because of this, from here forward ‘Toxicity’ is the log of the toxicity measure presented by the EPA unless specified otherwise. As you can see, the distribution of logged toxicity is much more interpretable. </a:t>
            </a:r>
          </a:p>
          <a:p>
            <a:endParaRPr lang="en-US" dirty="0"/>
          </a:p>
          <a:p>
            <a:r>
              <a:rPr lang="en-US" dirty="0"/>
              <a:t>- We are going to look at 5</a:t>
            </a:r>
            <a:r>
              <a:rPr lang="en-US" baseline="30000" dirty="0"/>
              <a:t>th</a:t>
            </a:r>
            <a:r>
              <a:rPr lang="en-US" dirty="0"/>
              <a:t>, 50</a:t>
            </a:r>
            <a:r>
              <a:rPr lang="en-US" baseline="30000" dirty="0"/>
              <a:t>th</a:t>
            </a:r>
            <a:r>
              <a:rPr lang="en-US" dirty="0"/>
              <a:t>, and 95</a:t>
            </a:r>
            <a:r>
              <a:rPr lang="en-US" baseline="30000" dirty="0"/>
              <a:t>th</a:t>
            </a:r>
            <a:r>
              <a:rPr lang="en-US" dirty="0"/>
              <a:t> percentiles. Why?</a:t>
            </a:r>
          </a:p>
          <a:p>
            <a:r>
              <a:rPr lang="en-US" dirty="0"/>
              <a:t>Because of the implications that toxicity has for health, and the relationship toxicity has to housing access, we are most interested in the 5</a:t>
            </a:r>
            <a:r>
              <a:rPr lang="en-US" baseline="30000" dirty="0"/>
              <a:t>th</a:t>
            </a:r>
            <a:r>
              <a:rPr lang="en-US" dirty="0"/>
              <a:t>, 50</a:t>
            </a:r>
            <a:r>
              <a:rPr lang="en-US" baseline="30000" dirty="0"/>
              <a:t>th</a:t>
            </a:r>
            <a:r>
              <a:rPr lang="en-US" dirty="0"/>
              <a:t> and 95</a:t>
            </a:r>
            <a:r>
              <a:rPr lang="en-US" baseline="30000" dirty="0"/>
              <a:t>th</a:t>
            </a:r>
            <a:r>
              <a:rPr lang="en-US" dirty="0"/>
              <a:t> percentiles. The 5</a:t>
            </a:r>
            <a:r>
              <a:rPr lang="en-US" baseline="30000" dirty="0"/>
              <a:t>th</a:t>
            </a:r>
            <a:r>
              <a:rPr lang="en-US" dirty="0"/>
              <a:t> percentile of the toxicity distribution for each race gives an idea of the level of access to safe toxicity areas that group has. The 95</a:t>
            </a:r>
            <a:r>
              <a:rPr lang="en-US" baseline="30000" dirty="0"/>
              <a:t>th</a:t>
            </a:r>
            <a:r>
              <a:rPr lang="en-US" dirty="0"/>
              <a:t> percentile shows the level of toxicity well that a group commonly falls in to. The median is an interesting measure to look at to gain an idea of movement over time between the extremes. </a:t>
            </a:r>
          </a:p>
        </p:txBody>
      </p:sp>
      <p:sp>
        <p:nvSpPr>
          <p:cNvPr id="4" name="Slide Number Placeholder 3"/>
          <p:cNvSpPr>
            <a:spLocks noGrp="1"/>
          </p:cNvSpPr>
          <p:nvPr>
            <p:ph type="sldNum" sz="quarter" idx="10"/>
          </p:nvPr>
        </p:nvSpPr>
        <p:spPr/>
        <p:txBody>
          <a:bodyPr/>
          <a:lstStyle/>
          <a:p>
            <a:fld id="{30F6F22F-A7F1-4FBA-9E0A-FCAE59BF4FBE}" type="slidenum">
              <a:rPr lang="en-US" smtClean="0"/>
              <a:t>8</a:t>
            </a:fld>
            <a:endParaRPr lang="en-US"/>
          </a:p>
        </p:txBody>
      </p:sp>
    </p:spTree>
    <p:extLst>
      <p:ext uri="{BB962C8B-B14F-4D97-AF65-F5344CB8AC3E}">
        <p14:creationId xmlns:p14="http://schemas.microsoft.com/office/powerpoint/2010/main" val="1418491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Until here, we’ve been looking at the raw “observed” data on toxicities experienced. But really what’s of interest is </a:t>
            </a:r>
            <a:r>
              <a:rPr lang="en-US" b="1" dirty="0"/>
              <a:t>how much the position of minorities has truly changed as compared to their white counterparts. </a:t>
            </a:r>
          </a:p>
          <a:p>
            <a:endParaRPr lang="en-US" dirty="0"/>
          </a:p>
          <a:p>
            <a:r>
              <a:rPr lang="en-US" dirty="0"/>
              <a:t>- Paper introduced idea of distributional vs Positional convergence</a:t>
            </a:r>
          </a:p>
          <a:p>
            <a:r>
              <a:rPr lang="en-US" dirty="0"/>
              <a:t>As discussed in a 2002 paper by Bayer and Charles in the context of the black white wage gap, there are two types of convergence. The first, distributional convergence, happens when the overall distribution condenses as a whole. Though this results in a smaller differences in the means of the two distributions, it’s only because there’s an overall change in the range of experienced toxicities. </a:t>
            </a:r>
          </a:p>
          <a:p>
            <a:endParaRPr lang="en-US" dirty="0"/>
          </a:p>
          <a:p>
            <a:r>
              <a:rPr lang="en-US" dirty="0"/>
              <a:t>- We are interested in positional convergence</a:t>
            </a:r>
          </a:p>
          <a:p>
            <a:r>
              <a:rPr lang="en-US" dirty="0"/>
              <a:t>The type of change that is of primary interest is positional convergence, which is when the distribution of the subpopulation shifts towards the mean of the other subpopulation. In this case, the percentiles occupied by the subpopulation are changing, aka their position in the overall group is changing. In the case of distributional convergence, their relative position in the overall distribution is not changing, but the values they experience are closer to that of the majority group. </a:t>
            </a:r>
          </a:p>
          <a:p>
            <a:endParaRPr lang="en-US" dirty="0"/>
          </a:p>
          <a:p>
            <a:r>
              <a:rPr lang="en-US" dirty="0"/>
              <a:t>- We are going to simulate what </a:t>
            </a:r>
            <a:r>
              <a:rPr lang="en-US" dirty="0" err="1"/>
              <a:t>dist</a:t>
            </a:r>
            <a:r>
              <a:rPr lang="en-US" dirty="0"/>
              <a:t> would have been without positional convergence.</a:t>
            </a:r>
          </a:p>
          <a:p>
            <a:r>
              <a:rPr lang="en-US" dirty="0"/>
              <a:t>To tease apart the type of change that is being experienced here, we simulate how minority distributions would have changed over time if the positions minorities held in the overall distribution were held constant, but the overall distribution was allowed to change with time. That’s a confusing statement, so I’m going to work through the step by step process to explain better what I mean. </a:t>
            </a:r>
          </a:p>
        </p:txBody>
      </p:sp>
      <p:sp>
        <p:nvSpPr>
          <p:cNvPr id="4" name="Slide Number Placeholder 3"/>
          <p:cNvSpPr>
            <a:spLocks noGrp="1"/>
          </p:cNvSpPr>
          <p:nvPr>
            <p:ph type="sldNum" sz="quarter" idx="10"/>
          </p:nvPr>
        </p:nvSpPr>
        <p:spPr/>
        <p:txBody>
          <a:bodyPr/>
          <a:lstStyle/>
          <a:p>
            <a:fld id="{30F6F22F-A7F1-4FBA-9E0A-FCAE59BF4FBE}" type="slidenum">
              <a:rPr lang="en-US" smtClean="0"/>
              <a:t>12</a:t>
            </a:fld>
            <a:endParaRPr lang="en-US"/>
          </a:p>
        </p:txBody>
      </p:sp>
    </p:spTree>
    <p:extLst>
      <p:ext uri="{BB962C8B-B14F-4D97-AF65-F5344CB8AC3E}">
        <p14:creationId xmlns:p14="http://schemas.microsoft.com/office/powerpoint/2010/main" val="2581523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E6307CD-A1A0-43E5-810A-E01388E740A5}"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8CA9E-97D2-4E6B-8148-D53774CF5252}" type="slidenum">
              <a:rPr lang="en-US" smtClean="0"/>
              <a:t>‹#›</a:t>
            </a:fld>
            <a:endParaRPr lang="en-US"/>
          </a:p>
        </p:txBody>
      </p:sp>
    </p:spTree>
    <p:extLst>
      <p:ext uri="{BB962C8B-B14F-4D97-AF65-F5344CB8AC3E}">
        <p14:creationId xmlns:p14="http://schemas.microsoft.com/office/powerpoint/2010/main" val="1801501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6307CD-A1A0-43E5-810A-E01388E740A5}"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8CA9E-97D2-4E6B-8148-D53774CF5252}" type="slidenum">
              <a:rPr lang="en-US" smtClean="0"/>
              <a:t>‹#›</a:t>
            </a:fld>
            <a:endParaRPr lang="en-US"/>
          </a:p>
        </p:txBody>
      </p:sp>
    </p:spTree>
    <p:extLst>
      <p:ext uri="{BB962C8B-B14F-4D97-AF65-F5344CB8AC3E}">
        <p14:creationId xmlns:p14="http://schemas.microsoft.com/office/powerpoint/2010/main" val="4203077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6307CD-A1A0-43E5-810A-E01388E740A5}"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8CA9E-97D2-4E6B-8148-D53774CF5252}" type="slidenum">
              <a:rPr lang="en-US" smtClean="0"/>
              <a:t>‹#›</a:t>
            </a:fld>
            <a:endParaRPr lang="en-US"/>
          </a:p>
        </p:txBody>
      </p:sp>
    </p:spTree>
    <p:extLst>
      <p:ext uri="{BB962C8B-B14F-4D97-AF65-F5344CB8AC3E}">
        <p14:creationId xmlns:p14="http://schemas.microsoft.com/office/powerpoint/2010/main" val="4218865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6307CD-A1A0-43E5-810A-E01388E740A5}"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8CA9E-97D2-4E6B-8148-D53774CF5252}" type="slidenum">
              <a:rPr lang="en-US" smtClean="0"/>
              <a:t>‹#›</a:t>
            </a:fld>
            <a:endParaRPr lang="en-US"/>
          </a:p>
        </p:txBody>
      </p:sp>
    </p:spTree>
    <p:extLst>
      <p:ext uri="{BB962C8B-B14F-4D97-AF65-F5344CB8AC3E}">
        <p14:creationId xmlns:p14="http://schemas.microsoft.com/office/powerpoint/2010/main" val="1491052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6307CD-A1A0-43E5-810A-E01388E740A5}"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8CA9E-97D2-4E6B-8148-D53774CF5252}" type="slidenum">
              <a:rPr lang="en-US" smtClean="0"/>
              <a:t>‹#›</a:t>
            </a:fld>
            <a:endParaRPr lang="en-US"/>
          </a:p>
        </p:txBody>
      </p:sp>
    </p:spTree>
    <p:extLst>
      <p:ext uri="{BB962C8B-B14F-4D97-AF65-F5344CB8AC3E}">
        <p14:creationId xmlns:p14="http://schemas.microsoft.com/office/powerpoint/2010/main" val="2508189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E6307CD-A1A0-43E5-810A-E01388E740A5}" type="datetimeFigureOut">
              <a:rPr lang="en-US" smtClean="0"/>
              <a:t>4/18/2018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8CA9E-97D2-4E6B-8148-D53774CF5252}" type="slidenum">
              <a:rPr lang="en-US" smtClean="0"/>
              <a:t>‹#›</a:t>
            </a:fld>
            <a:endParaRPr lang="en-US"/>
          </a:p>
        </p:txBody>
      </p:sp>
    </p:spTree>
    <p:extLst>
      <p:ext uri="{BB962C8B-B14F-4D97-AF65-F5344CB8AC3E}">
        <p14:creationId xmlns:p14="http://schemas.microsoft.com/office/powerpoint/2010/main" val="2873089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6307CD-A1A0-43E5-810A-E01388E740A5}" type="datetimeFigureOut">
              <a:rPr lang="en-US" smtClean="0"/>
              <a:t>4/18/2018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78CA9E-97D2-4E6B-8148-D53774CF5252}" type="slidenum">
              <a:rPr lang="en-US" smtClean="0"/>
              <a:t>‹#›</a:t>
            </a:fld>
            <a:endParaRPr lang="en-US"/>
          </a:p>
        </p:txBody>
      </p:sp>
    </p:spTree>
    <p:extLst>
      <p:ext uri="{BB962C8B-B14F-4D97-AF65-F5344CB8AC3E}">
        <p14:creationId xmlns:p14="http://schemas.microsoft.com/office/powerpoint/2010/main" val="348641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E6307CD-A1A0-43E5-810A-E01388E740A5}" type="datetimeFigureOut">
              <a:rPr lang="en-US" smtClean="0"/>
              <a:t>4/18/2018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78CA9E-97D2-4E6B-8148-D53774CF5252}" type="slidenum">
              <a:rPr lang="en-US" smtClean="0"/>
              <a:t>‹#›</a:t>
            </a:fld>
            <a:endParaRPr lang="en-US"/>
          </a:p>
        </p:txBody>
      </p:sp>
    </p:spTree>
    <p:extLst>
      <p:ext uri="{BB962C8B-B14F-4D97-AF65-F5344CB8AC3E}">
        <p14:creationId xmlns:p14="http://schemas.microsoft.com/office/powerpoint/2010/main" val="1486605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6307CD-A1A0-43E5-810A-E01388E740A5}" type="datetimeFigureOut">
              <a:rPr lang="en-US" smtClean="0"/>
              <a:t>4/18/2018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78CA9E-97D2-4E6B-8148-D53774CF5252}" type="slidenum">
              <a:rPr lang="en-US" smtClean="0"/>
              <a:t>‹#›</a:t>
            </a:fld>
            <a:endParaRPr lang="en-US"/>
          </a:p>
        </p:txBody>
      </p:sp>
    </p:spTree>
    <p:extLst>
      <p:ext uri="{BB962C8B-B14F-4D97-AF65-F5344CB8AC3E}">
        <p14:creationId xmlns:p14="http://schemas.microsoft.com/office/powerpoint/2010/main" val="325734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6307CD-A1A0-43E5-810A-E01388E740A5}" type="datetimeFigureOut">
              <a:rPr lang="en-US" smtClean="0"/>
              <a:t>4/18/2018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8CA9E-97D2-4E6B-8148-D53774CF5252}" type="slidenum">
              <a:rPr lang="en-US" smtClean="0"/>
              <a:t>‹#›</a:t>
            </a:fld>
            <a:endParaRPr lang="en-US"/>
          </a:p>
        </p:txBody>
      </p:sp>
    </p:spTree>
    <p:extLst>
      <p:ext uri="{BB962C8B-B14F-4D97-AF65-F5344CB8AC3E}">
        <p14:creationId xmlns:p14="http://schemas.microsoft.com/office/powerpoint/2010/main" val="4088934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6307CD-A1A0-43E5-810A-E01388E740A5}" type="datetimeFigureOut">
              <a:rPr lang="en-US" smtClean="0"/>
              <a:t>4/18/2018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8CA9E-97D2-4E6B-8148-D53774CF5252}" type="slidenum">
              <a:rPr lang="en-US" smtClean="0"/>
              <a:t>‹#›</a:t>
            </a:fld>
            <a:endParaRPr lang="en-US"/>
          </a:p>
        </p:txBody>
      </p:sp>
    </p:spTree>
    <p:extLst>
      <p:ext uri="{BB962C8B-B14F-4D97-AF65-F5344CB8AC3E}">
        <p14:creationId xmlns:p14="http://schemas.microsoft.com/office/powerpoint/2010/main" val="2204621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6307CD-A1A0-43E5-810A-E01388E740A5}" type="datetimeFigureOut">
              <a:rPr lang="en-US" smtClean="0"/>
              <a:t>4/18/2018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8CA9E-97D2-4E6B-8148-D53774CF5252}" type="slidenum">
              <a:rPr lang="en-US" smtClean="0"/>
              <a:t>‹#›</a:t>
            </a:fld>
            <a:endParaRPr lang="en-US"/>
          </a:p>
        </p:txBody>
      </p:sp>
    </p:spTree>
    <p:extLst>
      <p:ext uri="{BB962C8B-B14F-4D97-AF65-F5344CB8AC3E}">
        <p14:creationId xmlns:p14="http://schemas.microsoft.com/office/powerpoint/2010/main" val="2198947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D154DC-B158-4C19-9D8B-4DCACD28E758}"/>
              </a:ext>
            </a:extLst>
          </p:cNvPr>
          <p:cNvPicPr>
            <a:picLocks noChangeAspect="1"/>
          </p:cNvPicPr>
          <p:nvPr/>
        </p:nvPicPr>
        <p:blipFill rotWithShape="1">
          <a:blip r:embed="rId3">
            <a:duotone>
              <a:schemeClr val="bg2">
                <a:shade val="45000"/>
                <a:satMod val="135000"/>
              </a:schemeClr>
              <a:prstClr val="white"/>
            </a:duotone>
          </a:blip>
          <a:srcRect b="1641"/>
          <a:stretch/>
        </p:blipFill>
        <p:spPr>
          <a:xfrm>
            <a:off x="0" y="-1"/>
            <a:ext cx="12192000" cy="6886263"/>
          </a:xfrm>
          <a:prstGeom prst="rect">
            <a:avLst/>
          </a:prstGeom>
        </p:spPr>
      </p:pic>
      <p:sp>
        <p:nvSpPr>
          <p:cNvPr id="2" name="Title 1">
            <a:extLst>
              <a:ext uri="{FF2B5EF4-FFF2-40B4-BE49-F238E27FC236}">
                <a16:creationId xmlns:a16="http://schemas.microsoft.com/office/drawing/2014/main" id="{97A9B6A5-F7C2-49B2-B549-7074F717F6A7}"/>
              </a:ext>
            </a:extLst>
          </p:cNvPr>
          <p:cNvSpPr>
            <a:spLocks noGrp="1"/>
          </p:cNvSpPr>
          <p:nvPr>
            <p:ph type="title"/>
          </p:nvPr>
        </p:nvSpPr>
        <p:spPr>
          <a:xfrm>
            <a:off x="416252" y="2766218"/>
            <a:ext cx="11359496" cy="1325563"/>
          </a:xfrm>
        </p:spPr>
        <p:txBody>
          <a:bodyPr>
            <a:noAutofit/>
          </a:bodyPr>
          <a:lstStyle/>
          <a:p>
            <a:pPr algn="ctr"/>
            <a:r>
              <a:rPr lang="en-US" sz="5400" b="1" dirty="0">
                <a:latin typeface="Microsoft YaHei Light" panose="020B0502040204020203" pitchFamily="34" charset="-122"/>
                <a:ea typeface="Microsoft YaHei Light" panose="020B0502040204020203" pitchFamily="34" charset="-122"/>
              </a:rPr>
              <a:t>Evaluating Environmental Inequality in America </a:t>
            </a:r>
            <a:br>
              <a:rPr lang="en-US" sz="5400" b="1" dirty="0">
                <a:latin typeface="Microsoft YaHei Light" panose="020B0502040204020203" pitchFamily="34" charset="-122"/>
                <a:ea typeface="Microsoft YaHei Light" panose="020B0502040204020203" pitchFamily="34" charset="-122"/>
              </a:rPr>
            </a:br>
            <a:r>
              <a:rPr lang="en-US" sz="5400" b="1" dirty="0">
                <a:latin typeface="Microsoft YaHei Light" panose="020B0502040204020203" pitchFamily="34" charset="-122"/>
                <a:ea typeface="Microsoft YaHei Light" panose="020B0502040204020203" pitchFamily="34" charset="-122"/>
              </a:rPr>
              <a:t>through Public Data </a:t>
            </a:r>
          </a:p>
        </p:txBody>
      </p:sp>
      <p:sp>
        <p:nvSpPr>
          <p:cNvPr id="5" name="Title 1">
            <a:extLst>
              <a:ext uri="{FF2B5EF4-FFF2-40B4-BE49-F238E27FC236}">
                <a16:creationId xmlns:a16="http://schemas.microsoft.com/office/drawing/2014/main" id="{25EF2C9B-80FB-4720-A6A2-D9FB04C70F48}"/>
              </a:ext>
            </a:extLst>
          </p:cNvPr>
          <p:cNvSpPr txBox="1">
            <a:spLocks/>
          </p:cNvSpPr>
          <p:nvPr/>
        </p:nvSpPr>
        <p:spPr>
          <a:xfrm>
            <a:off x="416252" y="5736246"/>
            <a:ext cx="11359496"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b="1" dirty="0">
                <a:latin typeface="Microsoft YaHei Light" panose="020B0502040204020203" pitchFamily="34" charset="-122"/>
                <a:ea typeface="Microsoft YaHei Light" panose="020B0502040204020203" pitchFamily="34" charset="-122"/>
              </a:rPr>
              <a:t>Anne Driscoll</a:t>
            </a:r>
          </a:p>
        </p:txBody>
      </p:sp>
    </p:spTree>
    <p:extLst>
      <p:ext uri="{BB962C8B-B14F-4D97-AF65-F5344CB8AC3E}">
        <p14:creationId xmlns:p14="http://schemas.microsoft.com/office/powerpoint/2010/main" val="2827506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7837BA82-0F6D-4A92-B5E3-C98FCE7BE51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90600"/>
            <a:ext cx="12191999"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126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7837BA82-0F6D-4A92-B5E3-C98FCE7BE51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90600"/>
            <a:ext cx="12191999"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01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A90E7-58C8-48A5-9A3E-A63FCCFC495E}"/>
              </a:ext>
            </a:extLst>
          </p:cNvPr>
          <p:cNvSpPr>
            <a:spLocks noGrp="1"/>
          </p:cNvSpPr>
          <p:nvPr>
            <p:ph type="title"/>
          </p:nvPr>
        </p:nvSpPr>
        <p:spPr/>
        <p:txBody>
          <a:bodyPr/>
          <a:lstStyle/>
          <a:p>
            <a:r>
              <a:rPr lang="en-US" dirty="0">
                <a:latin typeface="Microsoft YaHei Light" panose="020B0502040204020203" pitchFamily="34" charset="-122"/>
                <a:ea typeface="Microsoft YaHei Light" panose="020B0502040204020203" pitchFamily="34" charset="-122"/>
              </a:rPr>
              <a:t>Distributional vs. Positional Convergence</a:t>
            </a:r>
          </a:p>
        </p:txBody>
      </p:sp>
      <p:pic>
        <p:nvPicPr>
          <p:cNvPr id="10242" name="Picture 2" descr="https://addandsomuchmore.files.wordpress.com/2015/03/bell-curveplain.jpg?w=630">
            <a:extLst>
              <a:ext uri="{FF2B5EF4-FFF2-40B4-BE49-F238E27FC236}">
                <a16:creationId xmlns:a16="http://schemas.microsoft.com/office/drawing/2014/main" id="{678057ED-0700-4B0D-9A85-0FC73852D7C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9542" y="2397742"/>
            <a:ext cx="4129912" cy="1430518"/>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s://addandsomuchmore.files.wordpress.com/2015/03/bell-curveplain.jpg?w=630">
            <a:extLst>
              <a:ext uri="{FF2B5EF4-FFF2-40B4-BE49-F238E27FC236}">
                <a16:creationId xmlns:a16="http://schemas.microsoft.com/office/drawing/2014/main" id="{ECBB3CEC-FACF-4BA6-96F2-A94556018342}"/>
              </a:ext>
            </a:extLst>
          </p:cNvPr>
          <p:cNvPicPr>
            <a:picLocks noChangeAspect="1" noChangeArrowheads="1"/>
          </p:cNvPicPr>
          <p:nvPr/>
        </p:nvPicPr>
        <p:blipFill>
          <a:blip r:embed="rId3">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65452" y="2397742"/>
            <a:ext cx="4129912" cy="143051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https://addandsomuchmore.files.wordpress.com/2015/03/bell-curveplain.jpg?w=630">
            <a:extLst>
              <a:ext uri="{FF2B5EF4-FFF2-40B4-BE49-F238E27FC236}">
                <a16:creationId xmlns:a16="http://schemas.microsoft.com/office/drawing/2014/main" id="{8EF7989A-C50D-4D8E-A039-63D35139BAA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03244" y="3943455"/>
            <a:ext cx="1586796" cy="143051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https://addandsomuchmore.files.wordpress.com/2015/03/bell-curveplain.jpg?w=630">
            <a:extLst>
              <a:ext uri="{FF2B5EF4-FFF2-40B4-BE49-F238E27FC236}">
                <a16:creationId xmlns:a16="http://schemas.microsoft.com/office/drawing/2014/main" id="{7F9F3113-5FBD-4796-81DB-DABD5795C3EF}"/>
              </a:ext>
            </a:extLst>
          </p:cNvPr>
          <p:cNvPicPr>
            <a:picLocks noChangeAspect="1" noChangeArrowheads="1"/>
          </p:cNvPicPr>
          <p:nvPr/>
        </p:nvPicPr>
        <p:blipFill>
          <a:blip r:embed="rId3">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4692" y="3943455"/>
            <a:ext cx="1586796" cy="143051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https://addandsomuchmore.files.wordpress.com/2015/03/bell-curveplain.jpg?w=630">
            <a:extLst>
              <a:ext uri="{FF2B5EF4-FFF2-40B4-BE49-F238E27FC236}">
                <a16:creationId xmlns:a16="http://schemas.microsoft.com/office/drawing/2014/main" id="{BBBD1005-6F46-41C9-B046-A66E9141AC2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75109" y="2397742"/>
            <a:ext cx="4129912" cy="1430518"/>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https://addandsomuchmore.files.wordpress.com/2015/03/bell-curveplain.jpg?w=630">
            <a:extLst>
              <a:ext uri="{FF2B5EF4-FFF2-40B4-BE49-F238E27FC236}">
                <a16:creationId xmlns:a16="http://schemas.microsoft.com/office/drawing/2014/main" id="{7ABDD46A-9B6E-4F7E-B35F-AD92BABDFEAD}"/>
              </a:ext>
            </a:extLst>
          </p:cNvPr>
          <p:cNvPicPr>
            <a:picLocks noChangeAspect="1" noChangeArrowheads="1"/>
          </p:cNvPicPr>
          <p:nvPr/>
        </p:nvPicPr>
        <p:blipFill>
          <a:blip r:embed="rId3">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21019" y="2397742"/>
            <a:ext cx="4129912" cy="143051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https://addandsomuchmore.files.wordpress.com/2015/03/bell-curveplain.jpg?w=630">
            <a:extLst>
              <a:ext uri="{FF2B5EF4-FFF2-40B4-BE49-F238E27FC236}">
                <a16:creationId xmlns:a16="http://schemas.microsoft.com/office/drawing/2014/main" id="{5BB4B09B-98C7-49BF-80A8-C24F4894830B}"/>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75109" y="3943455"/>
            <a:ext cx="4129912" cy="1430518"/>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https://addandsomuchmore.files.wordpress.com/2015/03/bell-curveplain.jpg?w=630">
            <a:extLst>
              <a:ext uri="{FF2B5EF4-FFF2-40B4-BE49-F238E27FC236}">
                <a16:creationId xmlns:a16="http://schemas.microsoft.com/office/drawing/2014/main" id="{AB54BA05-B770-46BE-8B3D-6E352DCBDE7B}"/>
              </a:ext>
            </a:extLst>
          </p:cNvPr>
          <p:cNvPicPr>
            <a:picLocks noChangeAspect="1" noChangeArrowheads="1"/>
          </p:cNvPicPr>
          <p:nvPr/>
        </p:nvPicPr>
        <p:blipFill>
          <a:blip r:embed="rId3">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54625" y="3943455"/>
            <a:ext cx="4129912" cy="1430518"/>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C39E19DE-4858-4DF9-9E3F-6CEEC7AF1440}"/>
              </a:ext>
            </a:extLst>
          </p:cNvPr>
          <p:cNvSpPr txBox="1"/>
          <p:nvPr/>
        </p:nvSpPr>
        <p:spPr>
          <a:xfrm>
            <a:off x="9715892" y="6438509"/>
            <a:ext cx="2476108" cy="369332"/>
          </a:xfrm>
          <a:prstGeom prst="rect">
            <a:avLst/>
          </a:prstGeom>
          <a:noFill/>
        </p:spPr>
        <p:txBody>
          <a:bodyPr wrap="square" rtlCol="0">
            <a:spAutoFit/>
          </a:bodyPr>
          <a:lstStyle/>
          <a:p>
            <a:r>
              <a:rPr lang="en-US" dirty="0">
                <a:latin typeface="Microsoft YaHei Light" panose="020B0502040204020203" pitchFamily="34" charset="-122"/>
                <a:ea typeface="Microsoft YaHei Light" panose="020B0502040204020203" pitchFamily="34" charset="-122"/>
              </a:rPr>
              <a:t>Bayer &amp; Charles, 2002</a:t>
            </a:r>
          </a:p>
        </p:txBody>
      </p:sp>
    </p:spTree>
    <p:extLst>
      <p:ext uri="{BB962C8B-B14F-4D97-AF65-F5344CB8AC3E}">
        <p14:creationId xmlns:p14="http://schemas.microsoft.com/office/powerpoint/2010/main" val="423720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75C12370-787B-4CD9-A2F0-8134514EA0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13689"/>
            <a:ext cx="12192000" cy="5225143"/>
          </a:xfrm>
          <a:prstGeom prst="rect">
            <a:avLst/>
          </a:prstGeom>
        </p:spPr>
      </p:pic>
      <p:cxnSp>
        <p:nvCxnSpPr>
          <p:cNvPr id="13" name="Straight Connector 12">
            <a:extLst>
              <a:ext uri="{FF2B5EF4-FFF2-40B4-BE49-F238E27FC236}">
                <a16:creationId xmlns:a16="http://schemas.microsoft.com/office/drawing/2014/main" id="{B0F96343-303D-4FBD-8BEF-F05DD8BFBF3B}"/>
              </a:ext>
            </a:extLst>
          </p:cNvPr>
          <p:cNvCxnSpPr>
            <a:cxnSpLocks/>
          </p:cNvCxnSpPr>
          <p:nvPr/>
        </p:nvCxnSpPr>
        <p:spPr>
          <a:xfrm flipH="1" flipV="1">
            <a:off x="10214812" y="5029200"/>
            <a:ext cx="1" cy="962526"/>
          </a:xfrm>
          <a:prstGeom prst="line">
            <a:avLst/>
          </a:prstGeom>
          <a:ln w="38100">
            <a:solidFill>
              <a:srgbClr val="0322BD"/>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F7F2CA4-8919-4549-98FA-0E75577A5B01}"/>
              </a:ext>
            </a:extLst>
          </p:cNvPr>
          <p:cNvSpPr>
            <a:spLocks noGrp="1"/>
          </p:cNvSpPr>
          <p:nvPr>
            <p:ph type="title"/>
          </p:nvPr>
        </p:nvSpPr>
        <p:spPr/>
        <p:txBody>
          <a:bodyPr>
            <a:normAutofit/>
          </a:bodyPr>
          <a:lstStyle/>
          <a:p>
            <a:r>
              <a:rPr lang="en-US" dirty="0">
                <a:latin typeface="Microsoft YaHei Light" panose="020B0502040204020203" pitchFamily="34" charset="-122"/>
                <a:ea typeface="Microsoft YaHei Light" panose="020B0502040204020203" pitchFamily="34" charset="-122"/>
              </a:rPr>
              <a:t>Simulation</a:t>
            </a:r>
            <a:endParaRPr lang="en-US" sz="3500" dirty="0">
              <a:latin typeface="Microsoft YaHei Light" panose="020B0502040204020203" pitchFamily="34" charset="-122"/>
              <a:ea typeface="Microsoft YaHei Light" panose="020B0502040204020203" pitchFamily="34" charset="-122"/>
            </a:endParaRPr>
          </a:p>
        </p:txBody>
      </p:sp>
      <p:sp>
        <p:nvSpPr>
          <p:cNvPr id="18" name="Rectangle 17">
            <a:extLst>
              <a:ext uri="{FF2B5EF4-FFF2-40B4-BE49-F238E27FC236}">
                <a16:creationId xmlns:a16="http://schemas.microsoft.com/office/drawing/2014/main" id="{567E8FE8-D496-4976-B901-7BCC6174EDE1}"/>
              </a:ext>
            </a:extLst>
          </p:cNvPr>
          <p:cNvSpPr/>
          <p:nvPr/>
        </p:nvSpPr>
        <p:spPr>
          <a:xfrm>
            <a:off x="838200" y="1413689"/>
            <a:ext cx="8709179" cy="553998"/>
          </a:xfrm>
          <a:prstGeom prst="rect">
            <a:avLst/>
          </a:prstGeom>
        </p:spPr>
        <p:txBody>
          <a:bodyPr wrap="none">
            <a:spAutoFit/>
          </a:bodyPr>
          <a:lstStyle/>
          <a:p>
            <a:r>
              <a:rPr lang="en-US" sz="3000" dirty="0">
                <a:latin typeface="Microsoft YaHei Light" panose="020B0502040204020203" pitchFamily="34" charset="-122"/>
                <a:ea typeface="Microsoft YaHei Light" panose="020B0502040204020203" pitchFamily="34" charset="-122"/>
              </a:rPr>
              <a:t>1) Sample value from minority distribution in 1990</a:t>
            </a:r>
            <a:endParaRPr lang="en-US" sz="3000" dirty="0"/>
          </a:p>
        </p:txBody>
      </p:sp>
      <p:pic>
        <p:nvPicPr>
          <p:cNvPr id="21" name="Picture 20">
            <a:extLst>
              <a:ext uri="{FF2B5EF4-FFF2-40B4-BE49-F238E27FC236}">
                <a16:creationId xmlns:a16="http://schemas.microsoft.com/office/drawing/2014/main" id="{269C99EF-582D-4052-8606-556387FB44DA}"/>
              </a:ext>
            </a:extLst>
          </p:cNvPr>
          <p:cNvPicPr>
            <a:picLocks noChangeAspect="1"/>
          </p:cNvPicPr>
          <p:nvPr/>
        </p:nvPicPr>
        <p:blipFill>
          <a:blip r:embed="rId4"/>
          <a:stretch>
            <a:fillRect/>
          </a:stretch>
        </p:blipFill>
        <p:spPr>
          <a:xfrm>
            <a:off x="9999495" y="219168"/>
            <a:ext cx="1914525" cy="990600"/>
          </a:xfrm>
          <a:prstGeom prst="rect">
            <a:avLst/>
          </a:prstGeom>
        </p:spPr>
      </p:pic>
    </p:spTree>
    <p:extLst>
      <p:ext uri="{BB962C8B-B14F-4D97-AF65-F5344CB8AC3E}">
        <p14:creationId xmlns:p14="http://schemas.microsoft.com/office/powerpoint/2010/main" val="936777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5E4E9D1-540C-4239-8800-3FEE897E29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20087"/>
            <a:ext cx="12192000" cy="5225143"/>
          </a:xfrm>
          <a:prstGeom prst="rect">
            <a:avLst/>
          </a:prstGeom>
        </p:spPr>
      </p:pic>
      <p:cxnSp>
        <p:nvCxnSpPr>
          <p:cNvPr id="13" name="Straight Connector 12">
            <a:extLst>
              <a:ext uri="{FF2B5EF4-FFF2-40B4-BE49-F238E27FC236}">
                <a16:creationId xmlns:a16="http://schemas.microsoft.com/office/drawing/2014/main" id="{B0F96343-303D-4FBD-8BEF-F05DD8BFBF3B}"/>
              </a:ext>
            </a:extLst>
          </p:cNvPr>
          <p:cNvCxnSpPr>
            <a:cxnSpLocks/>
          </p:cNvCxnSpPr>
          <p:nvPr/>
        </p:nvCxnSpPr>
        <p:spPr>
          <a:xfrm flipH="1" flipV="1">
            <a:off x="10214812" y="5029200"/>
            <a:ext cx="1" cy="962526"/>
          </a:xfrm>
          <a:prstGeom prst="line">
            <a:avLst/>
          </a:prstGeom>
          <a:ln w="38100">
            <a:solidFill>
              <a:srgbClr val="0322BD"/>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CFA58E2-3AAA-44A9-86AB-181B2382DC25}"/>
              </a:ext>
            </a:extLst>
          </p:cNvPr>
          <p:cNvSpPr txBox="1"/>
          <p:nvPr/>
        </p:nvSpPr>
        <p:spPr>
          <a:xfrm>
            <a:off x="10186738" y="3867864"/>
            <a:ext cx="1752788" cy="1015663"/>
          </a:xfrm>
          <a:prstGeom prst="rect">
            <a:avLst/>
          </a:prstGeom>
          <a:noFill/>
        </p:spPr>
        <p:txBody>
          <a:bodyPr wrap="none" rtlCol="0">
            <a:spAutoFit/>
          </a:bodyPr>
          <a:lstStyle/>
          <a:p>
            <a:r>
              <a:rPr lang="en-US" sz="3000" dirty="0">
                <a:solidFill>
                  <a:srgbClr val="FF33CC"/>
                </a:solidFill>
              </a:rPr>
              <a:t>95</a:t>
            </a:r>
            <a:r>
              <a:rPr lang="en-US" sz="3000" baseline="30000" dirty="0">
                <a:solidFill>
                  <a:srgbClr val="FF33CC"/>
                </a:solidFill>
              </a:rPr>
              <a:t>th</a:t>
            </a:r>
            <a:r>
              <a:rPr lang="en-US" sz="3000" dirty="0">
                <a:solidFill>
                  <a:srgbClr val="FF33CC"/>
                </a:solidFill>
              </a:rPr>
              <a:t> </a:t>
            </a:r>
          </a:p>
          <a:p>
            <a:r>
              <a:rPr lang="en-US" sz="3000" dirty="0">
                <a:solidFill>
                  <a:srgbClr val="FF33CC"/>
                </a:solidFill>
              </a:rPr>
              <a:t>percentile</a:t>
            </a:r>
          </a:p>
        </p:txBody>
      </p:sp>
      <p:sp>
        <p:nvSpPr>
          <p:cNvPr id="2" name="Title 1">
            <a:extLst>
              <a:ext uri="{FF2B5EF4-FFF2-40B4-BE49-F238E27FC236}">
                <a16:creationId xmlns:a16="http://schemas.microsoft.com/office/drawing/2014/main" id="{4F7F2CA4-8919-4549-98FA-0E75577A5B01}"/>
              </a:ext>
            </a:extLst>
          </p:cNvPr>
          <p:cNvSpPr>
            <a:spLocks noGrp="1"/>
          </p:cNvSpPr>
          <p:nvPr>
            <p:ph type="title"/>
          </p:nvPr>
        </p:nvSpPr>
        <p:spPr/>
        <p:txBody>
          <a:bodyPr>
            <a:normAutofit/>
          </a:bodyPr>
          <a:lstStyle/>
          <a:p>
            <a:r>
              <a:rPr lang="en-US" dirty="0">
                <a:latin typeface="Microsoft YaHei Light" panose="020B0502040204020203" pitchFamily="34" charset="-122"/>
                <a:ea typeface="Microsoft YaHei Light" panose="020B0502040204020203" pitchFamily="34" charset="-122"/>
              </a:rPr>
              <a:t>Simulation</a:t>
            </a:r>
            <a:endParaRPr lang="en-US" sz="3500" dirty="0">
              <a:latin typeface="Microsoft YaHei Light" panose="020B0502040204020203" pitchFamily="34" charset="-122"/>
              <a:ea typeface="Microsoft YaHei Light" panose="020B0502040204020203" pitchFamily="34" charset="-122"/>
            </a:endParaRPr>
          </a:p>
        </p:txBody>
      </p:sp>
      <p:sp>
        <p:nvSpPr>
          <p:cNvPr id="18" name="Rectangle 17">
            <a:extLst>
              <a:ext uri="{FF2B5EF4-FFF2-40B4-BE49-F238E27FC236}">
                <a16:creationId xmlns:a16="http://schemas.microsoft.com/office/drawing/2014/main" id="{567E8FE8-D496-4976-B901-7BCC6174EDE1}"/>
              </a:ext>
            </a:extLst>
          </p:cNvPr>
          <p:cNvSpPr/>
          <p:nvPr/>
        </p:nvSpPr>
        <p:spPr>
          <a:xfrm>
            <a:off x="838200" y="1413689"/>
            <a:ext cx="8226676" cy="553998"/>
          </a:xfrm>
          <a:prstGeom prst="rect">
            <a:avLst/>
          </a:prstGeom>
        </p:spPr>
        <p:txBody>
          <a:bodyPr wrap="none">
            <a:spAutoFit/>
          </a:bodyPr>
          <a:lstStyle/>
          <a:p>
            <a:r>
              <a:rPr lang="en-US" sz="3000" dirty="0">
                <a:latin typeface="Microsoft YaHei Light" panose="020B0502040204020203" pitchFamily="34" charset="-122"/>
                <a:ea typeface="Microsoft YaHei Light" panose="020B0502040204020203" pitchFamily="34" charset="-122"/>
              </a:rPr>
              <a:t>2) Find percentile in overall distribution in 1990</a:t>
            </a:r>
            <a:endParaRPr lang="en-US" sz="3000" dirty="0"/>
          </a:p>
        </p:txBody>
      </p:sp>
      <p:pic>
        <p:nvPicPr>
          <p:cNvPr id="7" name="Picture 6">
            <a:extLst>
              <a:ext uri="{FF2B5EF4-FFF2-40B4-BE49-F238E27FC236}">
                <a16:creationId xmlns:a16="http://schemas.microsoft.com/office/drawing/2014/main" id="{46298A9B-2033-4A7A-9002-CAB40338067A}"/>
              </a:ext>
            </a:extLst>
          </p:cNvPr>
          <p:cNvPicPr>
            <a:picLocks noChangeAspect="1"/>
          </p:cNvPicPr>
          <p:nvPr/>
        </p:nvPicPr>
        <p:blipFill>
          <a:blip r:embed="rId4"/>
          <a:stretch>
            <a:fillRect/>
          </a:stretch>
        </p:blipFill>
        <p:spPr>
          <a:xfrm>
            <a:off x="9999495" y="219168"/>
            <a:ext cx="1914525" cy="990600"/>
          </a:xfrm>
          <a:prstGeom prst="rect">
            <a:avLst/>
          </a:prstGeom>
        </p:spPr>
      </p:pic>
    </p:spTree>
    <p:extLst>
      <p:ext uri="{BB962C8B-B14F-4D97-AF65-F5344CB8AC3E}">
        <p14:creationId xmlns:p14="http://schemas.microsoft.com/office/powerpoint/2010/main" val="3087417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5E4E9D1-540C-4239-8800-3FEE897E29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20087"/>
            <a:ext cx="12191999" cy="5225143"/>
          </a:xfrm>
          <a:prstGeom prst="rect">
            <a:avLst/>
          </a:prstGeom>
        </p:spPr>
      </p:pic>
      <p:cxnSp>
        <p:nvCxnSpPr>
          <p:cNvPr id="13" name="Straight Connector 12">
            <a:extLst>
              <a:ext uri="{FF2B5EF4-FFF2-40B4-BE49-F238E27FC236}">
                <a16:creationId xmlns:a16="http://schemas.microsoft.com/office/drawing/2014/main" id="{B0F96343-303D-4FBD-8BEF-F05DD8BFBF3B}"/>
              </a:ext>
            </a:extLst>
          </p:cNvPr>
          <p:cNvCxnSpPr>
            <a:cxnSpLocks/>
          </p:cNvCxnSpPr>
          <p:nvPr/>
        </p:nvCxnSpPr>
        <p:spPr>
          <a:xfrm flipH="1" flipV="1">
            <a:off x="10214815" y="5342021"/>
            <a:ext cx="1" cy="649706"/>
          </a:xfrm>
          <a:prstGeom prst="line">
            <a:avLst/>
          </a:prstGeom>
          <a:ln w="38100">
            <a:solidFill>
              <a:srgbClr val="FF33CC"/>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CFA58E2-3AAA-44A9-86AB-181B2382DC25}"/>
              </a:ext>
            </a:extLst>
          </p:cNvPr>
          <p:cNvSpPr txBox="1"/>
          <p:nvPr/>
        </p:nvSpPr>
        <p:spPr>
          <a:xfrm>
            <a:off x="10186738" y="3867864"/>
            <a:ext cx="2042547" cy="553998"/>
          </a:xfrm>
          <a:prstGeom prst="rect">
            <a:avLst/>
          </a:prstGeom>
          <a:noFill/>
        </p:spPr>
        <p:txBody>
          <a:bodyPr wrap="none" rtlCol="0">
            <a:spAutoFit/>
          </a:bodyPr>
          <a:lstStyle/>
          <a:p>
            <a:r>
              <a:rPr lang="en-US" sz="3000" dirty="0">
                <a:solidFill>
                  <a:srgbClr val="FF33CC"/>
                </a:solidFill>
              </a:rPr>
              <a:t>95</a:t>
            </a:r>
            <a:r>
              <a:rPr lang="en-US" sz="3000" baseline="30000" dirty="0">
                <a:solidFill>
                  <a:srgbClr val="FF33CC"/>
                </a:solidFill>
              </a:rPr>
              <a:t>th</a:t>
            </a:r>
            <a:r>
              <a:rPr lang="en-US" sz="3000" dirty="0">
                <a:solidFill>
                  <a:srgbClr val="FF33CC"/>
                </a:solidFill>
              </a:rPr>
              <a:t> in 1990</a:t>
            </a:r>
          </a:p>
        </p:txBody>
      </p:sp>
      <p:sp>
        <p:nvSpPr>
          <p:cNvPr id="2" name="Title 1">
            <a:extLst>
              <a:ext uri="{FF2B5EF4-FFF2-40B4-BE49-F238E27FC236}">
                <a16:creationId xmlns:a16="http://schemas.microsoft.com/office/drawing/2014/main" id="{4F7F2CA4-8919-4549-98FA-0E75577A5B01}"/>
              </a:ext>
            </a:extLst>
          </p:cNvPr>
          <p:cNvSpPr>
            <a:spLocks noGrp="1"/>
          </p:cNvSpPr>
          <p:nvPr>
            <p:ph type="title"/>
          </p:nvPr>
        </p:nvSpPr>
        <p:spPr/>
        <p:txBody>
          <a:bodyPr>
            <a:normAutofit/>
          </a:bodyPr>
          <a:lstStyle/>
          <a:p>
            <a:r>
              <a:rPr lang="en-US" dirty="0">
                <a:latin typeface="Microsoft YaHei Light" panose="020B0502040204020203" pitchFamily="34" charset="-122"/>
                <a:ea typeface="Microsoft YaHei Light" panose="020B0502040204020203" pitchFamily="34" charset="-122"/>
              </a:rPr>
              <a:t>Simulation</a:t>
            </a:r>
            <a:endParaRPr lang="en-US" sz="3500" dirty="0">
              <a:latin typeface="Microsoft YaHei Light" panose="020B0502040204020203" pitchFamily="34" charset="-122"/>
              <a:ea typeface="Microsoft YaHei Light" panose="020B0502040204020203" pitchFamily="34" charset="-122"/>
            </a:endParaRPr>
          </a:p>
        </p:txBody>
      </p:sp>
      <p:sp>
        <p:nvSpPr>
          <p:cNvPr id="18" name="Rectangle 17">
            <a:extLst>
              <a:ext uri="{FF2B5EF4-FFF2-40B4-BE49-F238E27FC236}">
                <a16:creationId xmlns:a16="http://schemas.microsoft.com/office/drawing/2014/main" id="{567E8FE8-D496-4976-B901-7BCC6174EDE1}"/>
              </a:ext>
            </a:extLst>
          </p:cNvPr>
          <p:cNvSpPr/>
          <p:nvPr/>
        </p:nvSpPr>
        <p:spPr>
          <a:xfrm>
            <a:off x="838200" y="1413689"/>
            <a:ext cx="9670276" cy="1415772"/>
          </a:xfrm>
          <a:prstGeom prst="rect">
            <a:avLst/>
          </a:prstGeom>
        </p:spPr>
        <p:txBody>
          <a:bodyPr wrap="none">
            <a:spAutoFit/>
          </a:bodyPr>
          <a:lstStyle/>
          <a:p>
            <a:r>
              <a:rPr lang="en-US" sz="2800" dirty="0">
                <a:latin typeface="Microsoft YaHei Light" panose="020B0502040204020203" pitchFamily="34" charset="-122"/>
                <a:ea typeface="Microsoft YaHei Light" panose="020B0502040204020203" pitchFamily="34" charset="-122"/>
              </a:rPr>
              <a:t>3) Find value of percentile in overall distribution in 2010.</a:t>
            </a:r>
          </a:p>
          <a:p>
            <a:r>
              <a:rPr lang="en-US" sz="2800" dirty="0">
                <a:latin typeface="Microsoft YaHei Light" panose="020B0502040204020203" pitchFamily="34" charset="-122"/>
                <a:ea typeface="Microsoft YaHei Light" panose="020B0502040204020203" pitchFamily="34" charset="-122"/>
              </a:rPr>
              <a:t>    This represents value individual would have held in 2010 </a:t>
            </a:r>
          </a:p>
          <a:p>
            <a:r>
              <a:rPr lang="en-US" sz="2800" dirty="0">
                <a:latin typeface="Microsoft YaHei Light" panose="020B0502040204020203" pitchFamily="34" charset="-122"/>
                <a:ea typeface="Microsoft YaHei Light" panose="020B0502040204020203" pitchFamily="34" charset="-122"/>
              </a:rPr>
              <a:t>    if they held their position in the overall distribution.</a:t>
            </a:r>
            <a:endParaRPr lang="en-US" sz="2800" dirty="0"/>
          </a:p>
        </p:txBody>
      </p:sp>
      <p:cxnSp>
        <p:nvCxnSpPr>
          <p:cNvPr id="10" name="Straight Connector 9">
            <a:extLst>
              <a:ext uri="{FF2B5EF4-FFF2-40B4-BE49-F238E27FC236}">
                <a16:creationId xmlns:a16="http://schemas.microsoft.com/office/drawing/2014/main" id="{283035E5-08E2-4847-A78D-B68FF64D70AC}"/>
              </a:ext>
            </a:extLst>
          </p:cNvPr>
          <p:cNvCxnSpPr>
            <a:cxnSpLocks/>
          </p:cNvCxnSpPr>
          <p:nvPr/>
        </p:nvCxnSpPr>
        <p:spPr>
          <a:xfrm flipH="1" flipV="1">
            <a:off x="9248280" y="4776537"/>
            <a:ext cx="1" cy="1215190"/>
          </a:xfrm>
          <a:prstGeom prst="line">
            <a:avLst/>
          </a:prstGeom>
          <a:ln w="38100">
            <a:solidFill>
              <a:srgbClr val="FF33CC"/>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179DB3F-045D-4F4D-AC04-C9C83A79CBED}"/>
              </a:ext>
            </a:extLst>
          </p:cNvPr>
          <p:cNvSpPr txBox="1"/>
          <p:nvPr/>
        </p:nvSpPr>
        <p:spPr>
          <a:xfrm>
            <a:off x="5562601" y="3867864"/>
            <a:ext cx="2042547" cy="553998"/>
          </a:xfrm>
          <a:prstGeom prst="rect">
            <a:avLst/>
          </a:prstGeom>
          <a:noFill/>
        </p:spPr>
        <p:txBody>
          <a:bodyPr wrap="none" rtlCol="0">
            <a:spAutoFit/>
          </a:bodyPr>
          <a:lstStyle/>
          <a:p>
            <a:r>
              <a:rPr lang="en-US" sz="3000" dirty="0">
                <a:solidFill>
                  <a:srgbClr val="FF33CC"/>
                </a:solidFill>
              </a:rPr>
              <a:t>95</a:t>
            </a:r>
            <a:r>
              <a:rPr lang="en-US" sz="3000" baseline="30000" dirty="0">
                <a:solidFill>
                  <a:srgbClr val="FF33CC"/>
                </a:solidFill>
              </a:rPr>
              <a:t>th</a:t>
            </a:r>
            <a:r>
              <a:rPr lang="en-US" sz="3000" dirty="0">
                <a:solidFill>
                  <a:srgbClr val="FF33CC"/>
                </a:solidFill>
              </a:rPr>
              <a:t> in 2010</a:t>
            </a:r>
          </a:p>
        </p:txBody>
      </p:sp>
      <p:cxnSp>
        <p:nvCxnSpPr>
          <p:cNvPr id="9" name="Connector: Curved 8">
            <a:extLst>
              <a:ext uri="{FF2B5EF4-FFF2-40B4-BE49-F238E27FC236}">
                <a16:creationId xmlns:a16="http://schemas.microsoft.com/office/drawing/2014/main" id="{E442E219-1D38-4C21-BA9E-48A3049E40D8}"/>
              </a:ext>
            </a:extLst>
          </p:cNvPr>
          <p:cNvCxnSpPr>
            <a:cxnSpLocks/>
          </p:cNvCxnSpPr>
          <p:nvPr/>
        </p:nvCxnSpPr>
        <p:spPr>
          <a:xfrm>
            <a:off x="7631215" y="4144863"/>
            <a:ext cx="1440596" cy="1016684"/>
          </a:xfrm>
          <a:prstGeom prst="curvedConnector3">
            <a:avLst/>
          </a:prstGeom>
          <a:ln>
            <a:solidFill>
              <a:srgbClr val="FF33CC"/>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46D70341-F0B7-448A-8B0A-12DA95B62C7D}"/>
              </a:ext>
            </a:extLst>
          </p:cNvPr>
          <p:cNvCxnSpPr>
            <a:cxnSpLocks/>
          </p:cNvCxnSpPr>
          <p:nvPr/>
        </p:nvCxnSpPr>
        <p:spPr>
          <a:xfrm rot="5400000">
            <a:off x="10085038" y="4693623"/>
            <a:ext cx="1129826" cy="573509"/>
          </a:xfrm>
          <a:prstGeom prst="curvedConnector3">
            <a:avLst>
              <a:gd name="adj1" fmla="val 106440"/>
            </a:avLst>
          </a:prstGeom>
          <a:ln>
            <a:solidFill>
              <a:srgbClr val="FF33CC"/>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AE70A676-D3D0-4D70-BBDE-A768376E0C5B}"/>
              </a:ext>
            </a:extLst>
          </p:cNvPr>
          <p:cNvPicPr>
            <a:picLocks noChangeAspect="1"/>
          </p:cNvPicPr>
          <p:nvPr/>
        </p:nvPicPr>
        <p:blipFill>
          <a:blip r:embed="rId4"/>
          <a:stretch>
            <a:fillRect/>
          </a:stretch>
        </p:blipFill>
        <p:spPr>
          <a:xfrm>
            <a:off x="9999495" y="219168"/>
            <a:ext cx="1914525" cy="990600"/>
          </a:xfrm>
          <a:prstGeom prst="rect">
            <a:avLst/>
          </a:prstGeom>
        </p:spPr>
      </p:pic>
    </p:spTree>
    <p:extLst>
      <p:ext uri="{BB962C8B-B14F-4D97-AF65-F5344CB8AC3E}">
        <p14:creationId xmlns:p14="http://schemas.microsoft.com/office/powerpoint/2010/main" val="4192013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DBA8C8-E700-49CE-AC8C-F135195F3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426485"/>
            <a:ext cx="12191999" cy="5225143"/>
          </a:xfrm>
          <a:prstGeom prst="rect">
            <a:avLst/>
          </a:prstGeom>
        </p:spPr>
      </p:pic>
      <p:sp>
        <p:nvSpPr>
          <p:cNvPr id="2" name="Title 1">
            <a:extLst>
              <a:ext uri="{FF2B5EF4-FFF2-40B4-BE49-F238E27FC236}">
                <a16:creationId xmlns:a16="http://schemas.microsoft.com/office/drawing/2014/main" id="{4F7F2CA4-8919-4549-98FA-0E75577A5B01}"/>
              </a:ext>
            </a:extLst>
          </p:cNvPr>
          <p:cNvSpPr>
            <a:spLocks noGrp="1"/>
          </p:cNvSpPr>
          <p:nvPr>
            <p:ph type="title"/>
          </p:nvPr>
        </p:nvSpPr>
        <p:spPr/>
        <p:txBody>
          <a:bodyPr>
            <a:normAutofit/>
          </a:bodyPr>
          <a:lstStyle/>
          <a:p>
            <a:r>
              <a:rPr lang="en-US" dirty="0">
                <a:latin typeface="Microsoft YaHei Light" panose="020B0502040204020203" pitchFamily="34" charset="-122"/>
                <a:ea typeface="Microsoft YaHei Light" panose="020B0502040204020203" pitchFamily="34" charset="-122"/>
              </a:rPr>
              <a:t>Simulation</a:t>
            </a:r>
            <a:endParaRPr lang="en-US" sz="3500" dirty="0">
              <a:latin typeface="Microsoft YaHei Light" panose="020B0502040204020203" pitchFamily="34" charset="-122"/>
              <a:ea typeface="Microsoft YaHei Light" panose="020B0502040204020203" pitchFamily="34" charset="-122"/>
            </a:endParaRPr>
          </a:p>
        </p:txBody>
      </p:sp>
      <p:sp>
        <p:nvSpPr>
          <p:cNvPr id="18" name="Rectangle 17">
            <a:extLst>
              <a:ext uri="{FF2B5EF4-FFF2-40B4-BE49-F238E27FC236}">
                <a16:creationId xmlns:a16="http://schemas.microsoft.com/office/drawing/2014/main" id="{567E8FE8-D496-4976-B901-7BCC6174EDE1}"/>
              </a:ext>
            </a:extLst>
          </p:cNvPr>
          <p:cNvSpPr/>
          <p:nvPr/>
        </p:nvSpPr>
        <p:spPr>
          <a:xfrm>
            <a:off x="838200" y="1413689"/>
            <a:ext cx="10451900" cy="1015663"/>
          </a:xfrm>
          <a:prstGeom prst="rect">
            <a:avLst/>
          </a:prstGeom>
        </p:spPr>
        <p:txBody>
          <a:bodyPr wrap="none">
            <a:spAutoFit/>
          </a:bodyPr>
          <a:lstStyle/>
          <a:p>
            <a:r>
              <a:rPr lang="en-US" sz="3000" dirty="0">
                <a:latin typeface="Microsoft YaHei Light" panose="020B0502040204020203" pitchFamily="34" charset="-122"/>
                <a:ea typeface="Microsoft YaHei Light" panose="020B0502040204020203" pitchFamily="34" charset="-122"/>
              </a:rPr>
              <a:t>4) Repeat to simulate what the distribution for the minority </a:t>
            </a:r>
          </a:p>
          <a:p>
            <a:r>
              <a:rPr lang="en-US" sz="3000" dirty="0">
                <a:latin typeface="Microsoft YaHei Light" panose="020B0502040204020203" pitchFamily="34" charset="-122"/>
                <a:ea typeface="Microsoft YaHei Light" panose="020B0502040204020203" pitchFamily="34" charset="-122"/>
              </a:rPr>
              <a:t>    would have been if place in distribution had been fixed. </a:t>
            </a:r>
            <a:endParaRPr lang="en-US" sz="3000" dirty="0"/>
          </a:p>
        </p:txBody>
      </p:sp>
      <p:pic>
        <p:nvPicPr>
          <p:cNvPr id="15" name="Picture 14">
            <a:extLst>
              <a:ext uri="{FF2B5EF4-FFF2-40B4-BE49-F238E27FC236}">
                <a16:creationId xmlns:a16="http://schemas.microsoft.com/office/drawing/2014/main" id="{E9164509-3FCB-48D6-A3ED-9BB1535F13AF}"/>
              </a:ext>
            </a:extLst>
          </p:cNvPr>
          <p:cNvPicPr>
            <a:picLocks noChangeAspect="1"/>
          </p:cNvPicPr>
          <p:nvPr/>
        </p:nvPicPr>
        <p:blipFill>
          <a:blip r:embed="rId4"/>
          <a:stretch>
            <a:fillRect/>
          </a:stretch>
        </p:blipFill>
        <p:spPr>
          <a:xfrm>
            <a:off x="9999495" y="219168"/>
            <a:ext cx="1914525" cy="990600"/>
          </a:xfrm>
          <a:prstGeom prst="rect">
            <a:avLst/>
          </a:prstGeom>
        </p:spPr>
      </p:pic>
      <p:cxnSp>
        <p:nvCxnSpPr>
          <p:cNvPr id="16" name="Straight Connector 15">
            <a:extLst>
              <a:ext uri="{FF2B5EF4-FFF2-40B4-BE49-F238E27FC236}">
                <a16:creationId xmlns:a16="http://schemas.microsoft.com/office/drawing/2014/main" id="{4E93B4E0-DD2A-404D-A2FB-4C31C6C0FFDF}"/>
              </a:ext>
            </a:extLst>
          </p:cNvPr>
          <p:cNvCxnSpPr>
            <a:cxnSpLocks/>
          </p:cNvCxnSpPr>
          <p:nvPr/>
        </p:nvCxnSpPr>
        <p:spPr>
          <a:xfrm flipH="1" flipV="1">
            <a:off x="9248282" y="4199021"/>
            <a:ext cx="1" cy="1792706"/>
          </a:xfrm>
          <a:prstGeom prst="line">
            <a:avLst/>
          </a:prstGeom>
          <a:ln w="38100">
            <a:solidFill>
              <a:srgbClr val="00CC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6530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DBA8C8-E700-49CE-AC8C-F135195F3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426485"/>
            <a:ext cx="12191999" cy="5225142"/>
          </a:xfrm>
          <a:prstGeom prst="rect">
            <a:avLst/>
          </a:prstGeom>
        </p:spPr>
      </p:pic>
      <p:sp>
        <p:nvSpPr>
          <p:cNvPr id="2" name="Title 1">
            <a:extLst>
              <a:ext uri="{FF2B5EF4-FFF2-40B4-BE49-F238E27FC236}">
                <a16:creationId xmlns:a16="http://schemas.microsoft.com/office/drawing/2014/main" id="{4F7F2CA4-8919-4549-98FA-0E75577A5B01}"/>
              </a:ext>
            </a:extLst>
          </p:cNvPr>
          <p:cNvSpPr>
            <a:spLocks noGrp="1"/>
          </p:cNvSpPr>
          <p:nvPr>
            <p:ph type="title"/>
          </p:nvPr>
        </p:nvSpPr>
        <p:spPr/>
        <p:txBody>
          <a:bodyPr>
            <a:normAutofit/>
          </a:bodyPr>
          <a:lstStyle/>
          <a:p>
            <a:r>
              <a:rPr lang="en-US" dirty="0">
                <a:latin typeface="Microsoft YaHei Light" panose="020B0502040204020203" pitchFamily="34" charset="-122"/>
                <a:ea typeface="Microsoft YaHei Light" panose="020B0502040204020203" pitchFamily="34" charset="-122"/>
              </a:rPr>
              <a:t>Simulation</a:t>
            </a:r>
            <a:endParaRPr lang="en-US" sz="3500" dirty="0">
              <a:latin typeface="Microsoft YaHei Light" panose="020B0502040204020203" pitchFamily="34" charset="-122"/>
              <a:ea typeface="Microsoft YaHei Light" panose="020B0502040204020203" pitchFamily="34" charset="-122"/>
            </a:endParaRPr>
          </a:p>
        </p:txBody>
      </p:sp>
      <p:pic>
        <p:nvPicPr>
          <p:cNvPr id="5" name="Picture 4">
            <a:extLst>
              <a:ext uri="{FF2B5EF4-FFF2-40B4-BE49-F238E27FC236}">
                <a16:creationId xmlns:a16="http://schemas.microsoft.com/office/drawing/2014/main" id="{9B112610-304D-4EC4-934A-A08B6E853AF0}"/>
              </a:ext>
            </a:extLst>
          </p:cNvPr>
          <p:cNvPicPr>
            <a:picLocks noChangeAspect="1"/>
          </p:cNvPicPr>
          <p:nvPr/>
        </p:nvPicPr>
        <p:blipFill>
          <a:blip r:embed="rId4"/>
          <a:stretch>
            <a:fillRect/>
          </a:stretch>
        </p:blipFill>
        <p:spPr>
          <a:xfrm>
            <a:off x="9999495" y="219168"/>
            <a:ext cx="1914525" cy="990600"/>
          </a:xfrm>
          <a:prstGeom prst="rect">
            <a:avLst/>
          </a:prstGeom>
        </p:spPr>
      </p:pic>
    </p:spTree>
    <p:extLst>
      <p:ext uri="{BB962C8B-B14F-4D97-AF65-F5344CB8AC3E}">
        <p14:creationId xmlns:p14="http://schemas.microsoft.com/office/powerpoint/2010/main" val="2279971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7837BA82-0F6D-4A92-B5E3-C98FCE7BE51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990600"/>
            <a:ext cx="12191999"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949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7837BA82-0F6D-4A92-B5E3-C98FCE7BE51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90600"/>
            <a:ext cx="12191999" cy="4876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082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28045-65B1-43D7-AA73-67AC975E7AEE}"/>
              </a:ext>
            </a:extLst>
          </p:cNvPr>
          <p:cNvSpPr>
            <a:spLocks noGrp="1"/>
          </p:cNvSpPr>
          <p:nvPr>
            <p:ph type="title"/>
          </p:nvPr>
        </p:nvSpPr>
        <p:spPr/>
        <p:txBody>
          <a:bodyPr/>
          <a:lstStyle/>
          <a:p>
            <a:r>
              <a:rPr lang="en-US" dirty="0">
                <a:latin typeface="Microsoft YaHei Light" panose="020B0502040204020203" pitchFamily="34" charset="-122"/>
                <a:ea typeface="Microsoft YaHei Light" panose="020B0502040204020203" pitchFamily="34" charset="-122"/>
              </a:rPr>
              <a:t>What is Environmental Justice (EJ)?</a:t>
            </a:r>
          </a:p>
        </p:txBody>
      </p:sp>
      <p:sp>
        <p:nvSpPr>
          <p:cNvPr id="3" name="Content Placeholder 2">
            <a:extLst>
              <a:ext uri="{FF2B5EF4-FFF2-40B4-BE49-F238E27FC236}">
                <a16:creationId xmlns:a16="http://schemas.microsoft.com/office/drawing/2014/main" id="{0DB31C0B-00F7-4AD2-8971-E1CF16240C57}"/>
              </a:ext>
            </a:extLst>
          </p:cNvPr>
          <p:cNvSpPr>
            <a:spLocks noGrp="1"/>
          </p:cNvSpPr>
          <p:nvPr>
            <p:ph idx="1"/>
          </p:nvPr>
        </p:nvSpPr>
        <p:spPr>
          <a:xfrm>
            <a:off x="838200" y="1967345"/>
            <a:ext cx="10515600" cy="4209618"/>
          </a:xfrm>
        </p:spPr>
        <p:txBody>
          <a:bodyPr>
            <a:normAutofit/>
          </a:bodyPr>
          <a:lstStyle/>
          <a:p>
            <a:r>
              <a:rPr lang="en-US" dirty="0">
                <a:latin typeface="Microsoft YaHei Light" panose="020B0502040204020203" pitchFamily="34" charset="-122"/>
                <a:ea typeface="Microsoft YaHei Light" panose="020B0502040204020203" pitchFamily="34" charset="-122"/>
              </a:rPr>
              <a:t>The theory that minorities experience toxicity burden different from their white counterparts.</a:t>
            </a:r>
          </a:p>
          <a:p>
            <a:endParaRPr lang="en-US" dirty="0">
              <a:latin typeface="Microsoft YaHei Light" panose="020B0502040204020203" pitchFamily="34" charset="-122"/>
              <a:ea typeface="Microsoft YaHei Light" panose="020B0502040204020203" pitchFamily="34" charset="-122"/>
            </a:endParaRPr>
          </a:p>
          <a:p>
            <a:r>
              <a:rPr lang="en-US" dirty="0">
                <a:latin typeface="Microsoft YaHei Light" panose="020B0502040204020203" pitchFamily="34" charset="-122"/>
                <a:ea typeface="Microsoft YaHei Light" panose="020B0502040204020203" pitchFamily="34" charset="-122"/>
              </a:rPr>
              <a:t>Research generally done side by side with community organizers using location and time specific data.</a:t>
            </a:r>
          </a:p>
          <a:p>
            <a:endParaRPr lang="en-US" dirty="0">
              <a:latin typeface="Microsoft YaHei Light" panose="020B0502040204020203" pitchFamily="34" charset="-122"/>
              <a:ea typeface="Microsoft YaHei Light" panose="020B0502040204020203" pitchFamily="34" charset="-122"/>
            </a:endParaRPr>
          </a:p>
          <a:p>
            <a:r>
              <a:rPr lang="en-US" dirty="0">
                <a:latin typeface="Microsoft YaHei Light" panose="020B0502040204020203" pitchFamily="34" charset="-122"/>
                <a:ea typeface="Microsoft YaHei Light" panose="020B0502040204020203" pitchFamily="34" charset="-122"/>
              </a:rPr>
              <a:t>“In </a:t>
            </a:r>
            <a:r>
              <a:rPr lang="en-US" b="1" dirty="0">
                <a:latin typeface="Microsoft YaHei Light" panose="020B0502040204020203" pitchFamily="34" charset="-122"/>
                <a:ea typeface="Microsoft YaHei Light" panose="020B0502040204020203" pitchFamily="34" charset="-122"/>
              </a:rPr>
              <a:t>some</a:t>
            </a:r>
            <a:r>
              <a:rPr lang="en-US" dirty="0">
                <a:latin typeface="Microsoft YaHei Light" panose="020B0502040204020203" pitchFamily="34" charset="-122"/>
                <a:ea typeface="Microsoft YaHei Light" panose="020B0502040204020203" pitchFamily="34" charset="-122"/>
              </a:rPr>
              <a:t> specific areas, </a:t>
            </a:r>
            <a:r>
              <a:rPr lang="en-US" b="1" dirty="0">
                <a:latin typeface="Microsoft YaHei Light" panose="020B0502040204020203" pitchFamily="34" charset="-122"/>
                <a:ea typeface="Microsoft YaHei Light" panose="020B0502040204020203" pitchFamily="34" charset="-122"/>
              </a:rPr>
              <a:t>some</a:t>
            </a:r>
            <a:r>
              <a:rPr lang="en-US" dirty="0">
                <a:latin typeface="Microsoft YaHei Light" panose="020B0502040204020203" pitchFamily="34" charset="-122"/>
                <a:ea typeface="Microsoft YaHei Light" panose="020B0502040204020203" pitchFamily="34" charset="-122"/>
              </a:rPr>
              <a:t> ostensibly identifiable groups </a:t>
            </a:r>
            <a:r>
              <a:rPr lang="en-US" b="1" dirty="0">
                <a:latin typeface="Microsoft YaHei Light" panose="020B0502040204020203" pitchFamily="34" charset="-122"/>
                <a:ea typeface="Microsoft YaHei Light" panose="020B0502040204020203" pitchFamily="34" charset="-122"/>
              </a:rPr>
              <a:t>may</a:t>
            </a:r>
            <a:r>
              <a:rPr lang="en-US" dirty="0">
                <a:latin typeface="Microsoft YaHei Light" panose="020B0502040204020203" pitchFamily="34" charset="-122"/>
                <a:ea typeface="Microsoft YaHei Light" panose="020B0502040204020203" pitchFamily="34" charset="-122"/>
              </a:rPr>
              <a:t>, in </a:t>
            </a:r>
            <a:r>
              <a:rPr lang="en-US" b="1" dirty="0">
                <a:latin typeface="Microsoft YaHei Light" panose="020B0502040204020203" pitchFamily="34" charset="-122"/>
                <a:ea typeface="Microsoft YaHei Light" panose="020B0502040204020203" pitchFamily="34" charset="-122"/>
              </a:rPr>
              <a:t>some</a:t>
            </a:r>
            <a:r>
              <a:rPr lang="en-US" dirty="0">
                <a:latin typeface="Microsoft YaHei Light" panose="020B0502040204020203" pitchFamily="34" charset="-122"/>
                <a:ea typeface="Microsoft YaHei Light" panose="020B0502040204020203" pitchFamily="34" charset="-122"/>
              </a:rPr>
              <a:t> instances, live closer to </a:t>
            </a:r>
            <a:r>
              <a:rPr lang="en-US" b="1" dirty="0">
                <a:latin typeface="Microsoft YaHei Light" panose="020B0502040204020203" pitchFamily="34" charset="-122"/>
                <a:ea typeface="Microsoft YaHei Light" panose="020B0502040204020203" pitchFamily="34" charset="-122"/>
              </a:rPr>
              <a:t>some</a:t>
            </a:r>
            <a:r>
              <a:rPr lang="en-US" dirty="0">
                <a:latin typeface="Microsoft YaHei Light" panose="020B0502040204020203" pitchFamily="34" charset="-122"/>
                <a:ea typeface="Microsoft YaHei Light" panose="020B0502040204020203" pitchFamily="34" charset="-122"/>
              </a:rPr>
              <a:t> selected environmental hazards” (Bowen, 2002)</a:t>
            </a:r>
          </a:p>
        </p:txBody>
      </p:sp>
    </p:spTree>
    <p:extLst>
      <p:ext uri="{BB962C8B-B14F-4D97-AF65-F5344CB8AC3E}">
        <p14:creationId xmlns:p14="http://schemas.microsoft.com/office/powerpoint/2010/main" val="2964070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7837BA82-0F6D-4A92-B5E3-C98FCE7BE51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90600"/>
            <a:ext cx="12191999" cy="4876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9123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0A83C-F451-424E-AE0B-F5770EE91C1F}"/>
              </a:ext>
            </a:extLst>
          </p:cNvPr>
          <p:cNvSpPr>
            <a:spLocks noGrp="1"/>
          </p:cNvSpPr>
          <p:nvPr>
            <p:ph type="title"/>
          </p:nvPr>
        </p:nvSpPr>
        <p:spPr/>
        <p:txBody>
          <a:bodyPr/>
          <a:lstStyle/>
          <a:p>
            <a:r>
              <a:rPr lang="en-US" dirty="0">
                <a:solidFill>
                  <a:prstClr val="black"/>
                </a:solidFill>
                <a:latin typeface="Microsoft YaHei Light" panose="020B0502040204020203" pitchFamily="34" charset="-122"/>
                <a:ea typeface="Microsoft YaHei Light" panose="020B0502040204020203" pitchFamily="34" charset="-122"/>
              </a:rPr>
              <a:t>Public Interaction – Asheville</a:t>
            </a:r>
            <a:br>
              <a:rPr lang="en-US" dirty="0">
                <a:solidFill>
                  <a:prstClr val="black"/>
                </a:solidFill>
                <a:latin typeface="Microsoft YaHei Light" panose="020B0502040204020203" pitchFamily="34" charset="-122"/>
                <a:ea typeface="Microsoft YaHei Light" panose="020B0502040204020203" pitchFamily="34" charset="-122"/>
              </a:rPr>
            </a:br>
            <a:r>
              <a:rPr lang="en-US" sz="2000" dirty="0">
                <a:solidFill>
                  <a:prstClr val="black"/>
                </a:solidFill>
                <a:latin typeface="Microsoft YaHei Light" panose="020B0502040204020203" pitchFamily="34" charset="-122"/>
                <a:ea typeface="Microsoft YaHei Light" panose="020B0502040204020203" pitchFamily="34" charset="-122"/>
              </a:rPr>
              <a:t> 82% White, 12% Black, Higher burden on black population.</a:t>
            </a:r>
            <a:endParaRPr lang="en-US" dirty="0">
              <a:latin typeface="Microsoft YaHei Light" panose="020B0502040204020203" pitchFamily="34" charset="-122"/>
              <a:ea typeface="Microsoft YaHei Light" panose="020B0502040204020203" pitchFamily="34" charset="-122"/>
            </a:endParaRPr>
          </a:p>
        </p:txBody>
      </p:sp>
      <p:pic>
        <p:nvPicPr>
          <p:cNvPr id="7" name="Content Placeholder 6">
            <a:extLst>
              <a:ext uri="{FF2B5EF4-FFF2-40B4-BE49-F238E27FC236}">
                <a16:creationId xmlns:a16="http://schemas.microsoft.com/office/drawing/2014/main" id="{EFA01D5D-7435-415F-962B-E16C82DF72A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4303" y="1593479"/>
            <a:ext cx="10803393" cy="5124906"/>
          </a:xfrm>
        </p:spPr>
      </p:pic>
    </p:spTree>
    <p:extLst>
      <p:ext uri="{BB962C8B-B14F-4D97-AF65-F5344CB8AC3E}">
        <p14:creationId xmlns:p14="http://schemas.microsoft.com/office/powerpoint/2010/main" val="3506498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0A83C-F451-424E-AE0B-F5770EE91C1F}"/>
              </a:ext>
            </a:extLst>
          </p:cNvPr>
          <p:cNvSpPr>
            <a:spLocks noGrp="1"/>
          </p:cNvSpPr>
          <p:nvPr>
            <p:ph type="title"/>
          </p:nvPr>
        </p:nvSpPr>
        <p:spPr/>
        <p:txBody>
          <a:bodyPr/>
          <a:lstStyle/>
          <a:p>
            <a:r>
              <a:rPr lang="en-US" dirty="0">
                <a:latin typeface="Microsoft YaHei Light" panose="020B0502040204020203" pitchFamily="34" charset="-122"/>
                <a:ea typeface="Microsoft YaHei Light" panose="020B0502040204020203" pitchFamily="34" charset="-122"/>
              </a:rPr>
              <a:t>Public Interaction – Logan</a:t>
            </a:r>
            <a:br>
              <a:rPr lang="en-US" dirty="0">
                <a:latin typeface="Microsoft YaHei Light" panose="020B0502040204020203" pitchFamily="34" charset="-122"/>
                <a:ea typeface="Microsoft YaHei Light" panose="020B0502040204020203" pitchFamily="34" charset="-122"/>
              </a:rPr>
            </a:br>
            <a:r>
              <a:rPr lang="en-US" sz="2000" dirty="0">
                <a:latin typeface="Microsoft YaHei Light" panose="020B0502040204020203" pitchFamily="34" charset="-122"/>
                <a:ea typeface="Microsoft YaHei Light" panose="020B0502040204020203" pitchFamily="34" charset="-122"/>
              </a:rPr>
              <a:t> 88% White, 8% Black, Higher burden on white population.</a:t>
            </a:r>
            <a:endParaRPr lang="en-US" dirty="0">
              <a:latin typeface="Microsoft YaHei Light" panose="020B0502040204020203" pitchFamily="34" charset="-122"/>
              <a:ea typeface="Microsoft YaHei Light" panose="020B0502040204020203" pitchFamily="34" charset="-122"/>
            </a:endParaRPr>
          </a:p>
        </p:txBody>
      </p:sp>
      <p:sp>
        <p:nvSpPr>
          <p:cNvPr id="4" name="Content Placeholder 3">
            <a:extLst>
              <a:ext uri="{FF2B5EF4-FFF2-40B4-BE49-F238E27FC236}">
                <a16:creationId xmlns:a16="http://schemas.microsoft.com/office/drawing/2014/main" id="{DB0C4370-524D-48CD-AE44-F5983F0F0FAA}"/>
              </a:ext>
            </a:extLst>
          </p:cNvPr>
          <p:cNvSpPr>
            <a:spLocks noGrp="1"/>
          </p:cNvSpPr>
          <p:nvPr>
            <p:ph idx="1"/>
          </p:nvPr>
        </p:nvSpPr>
        <p:spPr/>
        <p:txBody>
          <a:bodyPr/>
          <a:lstStyle/>
          <a:p>
            <a:endParaRPr lang="en-US" dirty="0"/>
          </a:p>
        </p:txBody>
      </p:sp>
      <p:pic>
        <p:nvPicPr>
          <p:cNvPr id="8" name="Content Placeholder 6">
            <a:extLst>
              <a:ext uri="{FF2B5EF4-FFF2-40B4-BE49-F238E27FC236}">
                <a16:creationId xmlns:a16="http://schemas.microsoft.com/office/drawing/2014/main" id="{4D736E5F-237A-460C-83BE-484DA3EA0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450" y="1597835"/>
            <a:ext cx="10809099" cy="5116192"/>
          </a:xfrm>
          <a:prstGeom prst="rect">
            <a:avLst/>
          </a:prstGeom>
        </p:spPr>
      </p:pic>
    </p:spTree>
    <p:extLst>
      <p:ext uri="{BB962C8B-B14F-4D97-AF65-F5344CB8AC3E}">
        <p14:creationId xmlns:p14="http://schemas.microsoft.com/office/powerpoint/2010/main" val="745828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0A83C-F451-424E-AE0B-F5770EE91C1F}"/>
              </a:ext>
            </a:extLst>
          </p:cNvPr>
          <p:cNvSpPr>
            <a:spLocks noGrp="1"/>
          </p:cNvSpPr>
          <p:nvPr>
            <p:ph type="title"/>
          </p:nvPr>
        </p:nvSpPr>
        <p:spPr/>
        <p:txBody>
          <a:bodyPr/>
          <a:lstStyle/>
          <a:p>
            <a:r>
              <a:rPr lang="en-US" dirty="0">
                <a:solidFill>
                  <a:prstClr val="black"/>
                </a:solidFill>
                <a:latin typeface="Microsoft YaHei Light" panose="020B0502040204020203" pitchFamily="34" charset="-122"/>
                <a:ea typeface="Microsoft YaHei Light" panose="020B0502040204020203" pitchFamily="34" charset="-122"/>
              </a:rPr>
              <a:t>Public Interaction – Detroit</a:t>
            </a:r>
            <a:br>
              <a:rPr lang="en-US" dirty="0">
                <a:solidFill>
                  <a:prstClr val="black"/>
                </a:solidFill>
                <a:latin typeface="Microsoft YaHei Light" panose="020B0502040204020203" pitchFamily="34" charset="-122"/>
                <a:ea typeface="Microsoft YaHei Light" panose="020B0502040204020203" pitchFamily="34" charset="-122"/>
              </a:rPr>
            </a:br>
            <a:r>
              <a:rPr lang="en-US" sz="2000" dirty="0">
                <a:solidFill>
                  <a:prstClr val="black"/>
                </a:solidFill>
                <a:latin typeface="Microsoft YaHei Light" panose="020B0502040204020203" pitchFamily="34" charset="-122"/>
                <a:ea typeface="Microsoft YaHei Light" panose="020B0502040204020203" pitchFamily="34" charset="-122"/>
              </a:rPr>
              <a:t> 10% White, 84% Black, Higher burden on black population.</a:t>
            </a:r>
            <a:endParaRPr lang="en-US" dirty="0">
              <a:latin typeface="Microsoft YaHei Light" panose="020B0502040204020203" pitchFamily="34" charset="-122"/>
              <a:ea typeface="Microsoft YaHei Light" panose="020B0502040204020203" pitchFamily="34" charset="-122"/>
            </a:endParaRPr>
          </a:p>
        </p:txBody>
      </p:sp>
      <p:sp>
        <p:nvSpPr>
          <p:cNvPr id="5" name="Content Placeholder 4">
            <a:extLst>
              <a:ext uri="{FF2B5EF4-FFF2-40B4-BE49-F238E27FC236}">
                <a16:creationId xmlns:a16="http://schemas.microsoft.com/office/drawing/2014/main" id="{39B31B1D-B47D-4EBC-B996-0021BB236100}"/>
              </a:ext>
            </a:extLst>
          </p:cNvPr>
          <p:cNvSpPr>
            <a:spLocks noGrp="1"/>
          </p:cNvSpPr>
          <p:nvPr>
            <p:ph idx="1"/>
          </p:nvPr>
        </p:nvSpPr>
        <p:spPr/>
        <p:txBody>
          <a:bodyPr/>
          <a:lstStyle/>
          <a:p>
            <a:endParaRPr lang="en-US"/>
          </a:p>
        </p:txBody>
      </p:sp>
      <p:pic>
        <p:nvPicPr>
          <p:cNvPr id="4" name="Content Placeholder 6">
            <a:extLst>
              <a:ext uri="{FF2B5EF4-FFF2-40B4-BE49-F238E27FC236}">
                <a16:creationId xmlns:a16="http://schemas.microsoft.com/office/drawing/2014/main" id="{B209983E-2A11-47C1-B647-A52BFDD876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450" y="1594980"/>
            <a:ext cx="10809099" cy="5121902"/>
          </a:xfrm>
          <a:prstGeom prst="rect">
            <a:avLst/>
          </a:prstGeom>
        </p:spPr>
      </p:pic>
    </p:spTree>
    <p:extLst>
      <p:ext uri="{BB962C8B-B14F-4D97-AF65-F5344CB8AC3E}">
        <p14:creationId xmlns:p14="http://schemas.microsoft.com/office/powerpoint/2010/main" val="1026322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0A83C-F451-424E-AE0B-F5770EE91C1F}"/>
              </a:ext>
            </a:extLst>
          </p:cNvPr>
          <p:cNvSpPr>
            <a:spLocks noGrp="1"/>
          </p:cNvSpPr>
          <p:nvPr>
            <p:ph type="title"/>
          </p:nvPr>
        </p:nvSpPr>
        <p:spPr/>
        <p:txBody>
          <a:bodyPr/>
          <a:lstStyle/>
          <a:p>
            <a:r>
              <a:rPr lang="en-US" dirty="0">
                <a:solidFill>
                  <a:prstClr val="black"/>
                </a:solidFill>
                <a:latin typeface="Microsoft YaHei Light" panose="020B0502040204020203" pitchFamily="34" charset="-122"/>
                <a:ea typeface="Microsoft YaHei Light" panose="020B0502040204020203" pitchFamily="34" charset="-122"/>
              </a:rPr>
              <a:t>Public Interaction – Fort Washington</a:t>
            </a:r>
            <a:br>
              <a:rPr lang="en-US" dirty="0">
                <a:solidFill>
                  <a:prstClr val="black"/>
                </a:solidFill>
                <a:latin typeface="Microsoft YaHei Light" panose="020B0502040204020203" pitchFamily="34" charset="-122"/>
                <a:ea typeface="Microsoft YaHei Light" panose="020B0502040204020203" pitchFamily="34" charset="-122"/>
              </a:rPr>
            </a:br>
            <a:r>
              <a:rPr lang="en-US" sz="2000" dirty="0">
                <a:solidFill>
                  <a:prstClr val="black"/>
                </a:solidFill>
                <a:latin typeface="Microsoft YaHei Light" panose="020B0502040204020203" pitchFamily="34" charset="-122"/>
                <a:ea typeface="Microsoft YaHei Light" panose="020B0502040204020203" pitchFamily="34" charset="-122"/>
              </a:rPr>
              <a:t> 13% White, 71% Black, Higher burden on white population.</a:t>
            </a:r>
            <a:endParaRPr lang="en-US" dirty="0">
              <a:latin typeface="Microsoft YaHei Light" panose="020B0502040204020203" pitchFamily="34" charset="-122"/>
              <a:ea typeface="Microsoft YaHei Light" panose="020B0502040204020203" pitchFamily="34" charset="-122"/>
            </a:endParaRPr>
          </a:p>
        </p:txBody>
      </p:sp>
      <p:sp>
        <p:nvSpPr>
          <p:cNvPr id="5" name="Content Placeholder 4">
            <a:extLst>
              <a:ext uri="{FF2B5EF4-FFF2-40B4-BE49-F238E27FC236}">
                <a16:creationId xmlns:a16="http://schemas.microsoft.com/office/drawing/2014/main" id="{39B31B1D-B47D-4EBC-B996-0021BB236100}"/>
              </a:ext>
            </a:extLst>
          </p:cNvPr>
          <p:cNvSpPr>
            <a:spLocks noGrp="1"/>
          </p:cNvSpPr>
          <p:nvPr>
            <p:ph idx="1"/>
          </p:nvPr>
        </p:nvSpPr>
        <p:spPr/>
        <p:txBody>
          <a:bodyPr/>
          <a:lstStyle/>
          <a:p>
            <a:endParaRPr lang="en-US"/>
          </a:p>
        </p:txBody>
      </p:sp>
      <p:pic>
        <p:nvPicPr>
          <p:cNvPr id="7" name="Content Placeholder 6">
            <a:extLst>
              <a:ext uri="{FF2B5EF4-FFF2-40B4-BE49-F238E27FC236}">
                <a16:creationId xmlns:a16="http://schemas.microsoft.com/office/drawing/2014/main" id="{DE23EAA6-567D-44CD-9713-86BBF1EFB6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303" y="1593479"/>
            <a:ext cx="10803393" cy="5124906"/>
          </a:xfrm>
          <a:prstGeom prst="rect">
            <a:avLst/>
          </a:prstGeom>
        </p:spPr>
      </p:pic>
    </p:spTree>
    <p:extLst>
      <p:ext uri="{BB962C8B-B14F-4D97-AF65-F5344CB8AC3E}">
        <p14:creationId xmlns:p14="http://schemas.microsoft.com/office/powerpoint/2010/main" val="881706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4E793-3509-4724-AA42-987FAB97D86B}"/>
              </a:ext>
            </a:extLst>
          </p:cNvPr>
          <p:cNvSpPr>
            <a:spLocks noGrp="1"/>
          </p:cNvSpPr>
          <p:nvPr>
            <p:ph type="title"/>
          </p:nvPr>
        </p:nvSpPr>
        <p:spPr/>
        <p:txBody>
          <a:bodyPr/>
          <a:lstStyle/>
          <a:p>
            <a:r>
              <a:rPr lang="en-US" dirty="0">
                <a:latin typeface="Microsoft YaHei Light" panose="020B0502040204020203" pitchFamily="34" charset="-122"/>
                <a:ea typeface="Microsoft YaHei Light" panose="020B0502040204020203" pitchFamily="34" charset="-122"/>
              </a:rPr>
              <a:t>Conclusion</a:t>
            </a:r>
          </a:p>
        </p:txBody>
      </p:sp>
      <p:sp>
        <p:nvSpPr>
          <p:cNvPr id="3" name="Content Placeholder 2">
            <a:extLst>
              <a:ext uri="{FF2B5EF4-FFF2-40B4-BE49-F238E27FC236}">
                <a16:creationId xmlns:a16="http://schemas.microsoft.com/office/drawing/2014/main" id="{48DD8A6C-3984-40D4-BA42-BE0F092C5FCF}"/>
              </a:ext>
            </a:extLst>
          </p:cNvPr>
          <p:cNvSpPr>
            <a:spLocks noGrp="1"/>
          </p:cNvSpPr>
          <p:nvPr>
            <p:ph idx="1"/>
          </p:nvPr>
        </p:nvSpPr>
        <p:spPr/>
        <p:txBody>
          <a:bodyPr/>
          <a:lstStyle/>
          <a:p>
            <a:endParaRPr lang="en-US" dirty="0">
              <a:latin typeface="Microsoft YaHei Light" panose="020B0502040204020203" pitchFamily="34" charset="-122"/>
              <a:ea typeface="Microsoft YaHei Light" panose="020B0502040204020203" pitchFamily="34" charset="-122"/>
            </a:endParaRPr>
          </a:p>
          <a:p>
            <a:r>
              <a:rPr lang="en-US" dirty="0">
                <a:latin typeface="Microsoft YaHei Light" panose="020B0502040204020203" pitchFamily="34" charset="-122"/>
                <a:ea typeface="Microsoft YaHei Light" panose="020B0502040204020203" pitchFamily="34" charset="-122"/>
              </a:rPr>
              <a:t>Built a data framework that allows us to think about environmental justice as a national issue rather than case by case</a:t>
            </a:r>
          </a:p>
          <a:p>
            <a:endParaRPr lang="en-US" dirty="0">
              <a:latin typeface="Microsoft YaHei Light" panose="020B0502040204020203" pitchFamily="34" charset="-122"/>
              <a:ea typeface="Microsoft YaHei Light" panose="020B0502040204020203" pitchFamily="34" charset="-122"/>
            </a:endParaRPr>
          </a:p>
          <a:p>
            <a:r>
              <a:rPr lang="en-US" dirty="0">
                <a:latin typeface="Microsoft YaHei Light" panose="020B0502040204020203" pitchFamily="34" charset="-122"/>
                <a:ea typeface="Microsoft YaHei Light" panose="020B0502040204020203" pitchFamily="34" charset="-122"/>
              </a:rPr>
              <a:t>First steps to making the data publicly accessible and interpretable. </a:t>
            </a:r>
          </a:p>
          <a:p>
            <a:pPr lvl="1"/>
            <a:r>
              <a:rPr lang="en-US" dirty="0">
                <a:latin typeface="Microsoft YaHei Light" panose="020B0502040204020203" pitchFamily="34" charset="-122"/>
                <a:ea typeface="Microsoft YaHei Light" panose="020B0502040204020203" pitchFamily="34" charset="-122"/>
              </a:rPr>
              <a:t>Giving people the ability to use national public data in a meaningful way </a:t>
            </a:r>
          </a:p>
        </p:txBody>
      </p:sp>
    </p:spTree>
    <p:extLst>
      <p:ext uri="{BB962C8B-B14F-4D97-AF65-F5344CB8AC3E}">
        <p14:creationId xmlns:p14="http://schemas.microsoft.com/office/powerpoint/2010/main" val="3622576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07D17-B1AB-43EA-BDB6-B21D9747880F}"/>
              </a:ext>
            </a:extLst>
          </p:cNvPr>
          <p:cNvSpPr>
            <a:spLocks noGrp="1"/>
          </p:cNvSpPr>
          <p:nvPr>
            <p:ph type="title"/>
          </p:nvPr>
        </p:nvSpPr>
        <p:spPr>
          <a:xfrm>
            <a:off x="4234416" y="2766218"/>
            <a:ext cx="3723167" cy="1325563"/>
          </a:xfrm>
        </p:spPr>
        <p:txBody>
          <a:bodyPr>
            <a:normAutofit/>
          </a:bodyPr>
          <a:lstStyle/>
          <a:p>
            <a:r>
              <a:rPr lang="en-US" sz="5400" dirty="0">
                <a:latin typeface="Microsoft YaHei Light" panose="020B0502040204020203" pitchFamily="34" charset="-122"/>
                <a:ea typeface="Microsoft YaHei Light" panose="020B0502040204020203" pitchFamily="34" charset="-122"/>
              </a:rPr>
              <a:t>Questions?</a:t>
            </a:r>
          </a:p>
        </p:txBody>
      </p:sp>
    </p:spTree>
    <p:extLst>
      <p:ext uri="{BB962C8B-B14F-4D97-AF65-F5344CB8AC3E}">
        <p14:creationId xmlns:p14="http://schemas.microsoft.com/office/powerpoint/2010/main" val="3516375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9DF70-978A-4D2F-9E61-1F2F093DB9D9}"/>
              </a:ext>
            </a:extLst>
          </p:cNvPr>
          <p:cNvSpPr>
            <a:spLocks noGrp="1"/>
          </p:cNvSpPr>
          <p:nvPr>
            <p:ph type="title"/>
          </p:nvPr>
        </p:nvSpPr>
        <p:spPr/>
        <p:txBody>
          <a:bodyPr/>
          <a:lstStyle/>
          <a:p>
            <a:r>
              <a:rPr lang="en-US" dirty="0">
                <a:latin typeface="Microsoft YaHei Light" panose="020B0502040204020203" pitchFamily="34" charset="-122"/>
                <a:ea typeface="Microsoft YaHei Light" panose="020B0502040204020203" pitchFamily="34" charset="-122"/>
              </a:rPr>
              <a:t>Goals</a:t>
            </a:r>
          </a:p>
        </p:txBody>
      </p:sp>
      <p:sp>
        <p:nvSpPr>
          <p:cNvPr id="3" name="Content Placeholder 2">
            <a:extLst>
              <a:ext uri="{FF2B5EF4-FFF2-40B4-BE49-F238E27FC236}">
                <a16:creationId xmlns:a16="http://schemas.microsoft.com/office/drawing/2014/main" id="{030C478D-6ECD-4078-AB9D-0046B387F5F8}"/>
              </a:ext>
            </a:extLst>
          </p:cNvPr>
          <p:cNvSpPr>
            <a:spLocks noGrp="1"/>
          </p:cNvSpPr>
          <p:nvPr>
            <p:ph idx="1"/>
          </p:nvPr>
        </p:nvSpPr>
        <p:spPr>
          <a:xfrm>
            <a:off x="838200" y="1690688"/>
            <a:ext cx="10515600" cy="4351338"/>
          </a:xfrm>
        </p:spPr>
        <p:txBody>
          <a:bodyPr>
            <a:normAutofit/>
          </a:bodyPr>
          <a:lstStyle/>
          <a:p>
            <a:r>
              <a:rPr lang="en-US" dirty="0">
                <a:latin typeface="Microsoft YaHei Light" panose="020B0502040204020203" pitchFamily="34" charset="-122"/>
                <a:ea typeface="Microsoft YaHei Light" panose="020B0502040204020203" pitchFamily="34" charset="-122"/>
              </a:rPr>
              <a:t>To show how minority experiences of toxicity in America differ by comparing distributions of experienced toxicity.</a:t>
            </a:r>
          </a:p>
          <a:p>
            <a:pPr lvl="1"/>
            <a:r>
              <a:rPr lang="en-US" dirty="0">
                <a:latin typeface="Microsoft YaHei Light" panose="020B0502040204020203" pitchFamily="34" charset="-122"/>
                <a:ea typeface="Microsoft YaHei Light" panose="020B0502040204020203" pitchFamily="34" charset="-122"/>
              </a:rPr>
              <a:t>Goal is not to show how minorities experience toxicity differently, all else held constant.</a:t>
            </a:r>
          </a:p>
          <a:p>
            <a:pPr lvl="1"/>
            <a:r>
              <a:rPr lang="en-US" dirty="0">
                <a:latin typeface="Microsoft YaHei Light" panose="020B0502040204020203" pitchFamily="34" charset="-122"/>
                <a:ea typeface="Microsoft YaHei Light" panose="020B0502040204020203" pitchFamily="34" charset="-122"/>
              </a:rPr>
              <a:t>Rather, to point out that histories of oppression have created many forms of injustice. Though toxicity experienced may be primarily linked to other factors, such as income or geographic area, those relationships still result in higher toxicities for minority communities.</a:t>
            </a:r>
          </a:p>
          <a:p>
            <a:pPr lvl="1"/>
            <a:endParaRPr lang="en-US" dirty="0">
              <a:latin typeface="Microsoft YaHei Light" panose="020B0502040204020203" pitchFamily="34" charset="-122"/>
              <a:ea typeface="Microsoft YaHei Light" panose="020B0502040204020203" pitchFamily="34" charset="-122"/>
            </a:endParaRPr>
          </a:p>
          <a:p>
            <a:r>
              <a:rPr lang="en-US" dirty="0">
                <a:latin typeface="Microsoft YaHei Light" panose="020B0502040204020203" pitchFamily="34" charset="-122"/>
                <a:ea typeface="Microsoft YaHei Light" panose="020B0502040204020203" pitchFamily="34" charset="-122"/>
              </a:rPr>
              <a:t>To make this data accessible to the general public, as a tool for organizing and understanding local experiences.</a:t>
            </a:r>
          </a:p>
        </p:txBody>
      </p:sp>
    </p:spTree>
    <p:extLst>
      <p:ext uri="{BB962C8B-B14F-4D97-AF65-F5344CB8AC3E}">
        <p14:creationId xmlns:p14="http://schemas.microsoft.com/office/powerpoint/2010/main" val="56546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F0A2E-63F1-42AB-BC22-4125CBB055AF}"/>
              </a:ext>
            </a:extLst>
          </p:cNvPr>
          <p:cNvSpPr>
            <a:spLocks noGrp="1"/>
          </p:cNvSpPr>
          <p:nvPr>
            <p:ph type="title"/>
          </p:nvPr>
        </p:nvSpPr>
        <p:spPr/>
        <p:txBody>
          <a:bodyPr/>
          <a:lstStyle/>
          <a:p>
            <a:r>
              <a:rPr lang="en-US" dirty="0">
                <a:latin typeface="Microsoft YaHei Light" panose="020B0502040204020203" pitchFamily="34" charset="-122"/>
                <a:ea typeface="Microsoft YaHei Light" panose="020B0502040204020203" pitchFamily="34" charset="-122"/>
              </a:rPr>
              <a:t>Data</a:t>
            </a:r>
          </a:p>
        </p:txBody>
      </p:sp>
      <p:sp>
        <p:nvSpPr>
          <p:cNvPr id="3" name="Content Placeholder 2">
            <a:extLst>
              <a:ext uri="{FF2B5EF4-FFF2-40B4-BE49-F238E27FC236}">
                <a16:creationId xmlns:a16="http://schemas.microsoft.com/office/drawing/2014/main" id="{6D334BF9-8923-4FBB-AB79-48309E85E85A}"/>
              </a:ext>
            </a:extLst>
          </p:cNvPr>
          <p:cNvSpPr>
            <a:spLocks noGrp="1"/>
          </p:cNvSpPr>
          <p:nvPr>
            <p:ph idx="1"/>
          </p:nvPr>
        </p:nvSpPr>
        <p:spPr>
          <a:xfrm>
            <a:off x="838200" y="1687075"/>
            <a:ext cx="10515600" cy="4351338"/>
          </a:xfrm>
        </p:spPr>
        <p:txBody>
          <a:bodyPr>
            <a:noAutofit/>
          </a:bodyPr>
          <a:lstStyle/>
          <a:p>
            <a:r>
              <a:rPr lang="en-US" dirty="0">
                <a:latin typeface="Microsoft YaHei Light" panose="020B0502040204020203" pitchFamily="34" charset="-122"/>
                <a:ea typeface="Microsoft YaHei Light" panose="020B0502040204020203" pitchFamily="34" charset="-122"/>
              </a:rPr>
              <a:t>Toxic Release Inventory (TRI) reports on hazardous chemicals between 1988 &amp; 2013.</a:t>
            </a:r>
          </a:p>
          <a:p>
            <a:endParaRPr lang="en-US" sz="1000" dirty="0">
              <a:latin typeface="Microsoft YaHei Light" panose="020B0502040204020203" pitchFamily="34" charset="-122"/>
              <a:ea typeface="Microsoft YaHei Light" panose="020B0502040204020203" pitchFamily="34" charset="-122"/>
            </a:endParaRPr>
          </a:p>
          <a:p>
            <a:r>
              <a:rPr lang="en-US" dirty="0">
                <a:latin typeface="Microsoft YaHei Light" panose="020B0502040204020203" pitchFamily="34" charset="-122"/>
                <a:ea typeface="Microsoft YaHei Light" panose="020B0502040204020203" pitchFamily="34" charset="-122"/>
              </a:rPr>
              <a:t>Facilities that emit chemicals on that list, are within a mandated reporting industry, and are of a certain size have to report how much of each mandated chemical they release each year.</a:t>
            </a:r>
          </a:p>
          <a:p>
            <a:endParaRPr lang="en-US" sz="1000" dirty="0">
              <a:latin typeface="Microsoft YaHei Light" panose="020B0502040204020203" pitchFamily="34" charset="-122"/>
              <a:ea typeface="Microsoft YaHei Light" panose="020B0502040204020203" pitchFamily="34" charset="-122"/>
            </a:endParaRPr>
          </a:p>
          <a:p>
            <a:r>
              <a:rPr lang="en-US" dirty="0">
                <a:latin typeface="Microsoft YaHei Light" panose="020B0502040204020203" pitchFamily="34" charset="-122"/>
                <a:ea typeface="Microsoft YaHei Light" panose="020B0502040204020203" pitchFamily="34" charset="-122"/>
              </a:rPr>
              <a:t>Travel through air/water of those emissions are estimated on an 800m by 800m grid across the US, reported as the Risk Screening Environmental Indicators (RSEI) model.</a:t>
            </a:r>
          </a:p>
          <a:p>
            <a:endParaRPr lang="en-US" sz="1000" dirty="0">
              <a:latin typeface="Microsoft YaHei Light" panose="020B0502040204020203" pitchFamily="34" charset="-122"/>
              <a:ea typeface="Microsoft YaHei Light" panose="020B0502040204020203" pitchFamily="34" charset="-122"/>
            </a:endParaRPr>
          </a:p>
          <a:p>
            <a:r>
              <a:rPr lang="en-US" dirty="0">
                <a:latin typeface="Microsoft YaHei Light" panose="020B0502040204020203" pitchFamily="34" charset="-122"/>
                <a:ea typeface="Microsoft YaHei Light" panose="020B0502040204020203" pitchFamily="34" charset="-122"/>
              </a:rPr>
              <a:t>“Toxicity”?</a:t>
            </a:r>
          </a:p>
        </p:txBody>
      </p:sp>
    </p:spTree>
    <p:extLst>
      <p:ext uri="{BB962C8B-B14F-4D97-AF65-F5344CB8AC3E}">
        <p14:creationId xmlns:p14="http://schemas.microsoft.com/office/powerpoint/2010/main" val="1063516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8E27EA92-11C2-4345-A94D-007C785BB396}"/>
              </a:ext>
            </a:extLst>
          </p:cNvPr>
          <p:cNvGraphicFramePr>
            <a:graphicFrameLocks noGrp="1"/>
          </p:cNvGraphicFramePr>
          <p:nvPr>
            <p:extLst>
              <p:ext uri="{D42A27DB-BD31-4B8C-83A1-F6EECF244321}">
                <p14:modId xmlns:p14="http://schemas.microsoft.com/office/powerpoint/2010/main" val="566584317"/>
              </p:ext>
            </p:extLst>
          </p:nvPr>
        </p:nvGraphicFramePr>
        <p:xfrm>
          <a:off x="199984" y="882953"/>
          <a:ext cx="11792031" cy="5092094"/>
        </p:xfrm>
        <a:graphic>
          <a:graphicData uri="http://schemas.openxmlformats.org/drawingml/2006/table">
            <a:tbl>
              <a:tblPr firstRow="1" bandRow="1">
                <a:tableStyleId>{2D5ABB26-0587-4C30-8999-92F81FD0307C}</a:tableStyleId>
              </a:tblPr>
              <a:tblGrid>
                <a:gridCol w="1065290">
                  <a:extLst>
                    <a:ext uri="{9D8B030D-6E8A-4147-A177-3AD203B41FA5}">
                      <a16:colId xmlns:a16="http://schemas.microsoft.com/office/drawing/2014/main" val="4102644343"/>
                    </a:ext>
                  </a:extLst>
                </a:gridCol>
                <a:gridCol w="1318438">
                  <a:extLst>
                    <a:ext uri="{9D8B030D-6E8A-4147-A177-3AD203B41FA5}">
                      <a16:colId xmlns:a16="http://schemas.microsoft.com/office/drawing/2014/main" val="1130558384"/>
                    </a:ext>
                  </a:extLst>
                </a:gridCol>
                <a:gridCol w="1703667">
                  <a:extLst>
                    <a:ext uri="{9D8B030D-6E8A-4147-A177-3AD203B41FA5}">
                      <a16:colId xmlns:a16="http://schemas.microsoft.com/office/drawing/2014/main" val="1059709230"/>
                    </a:ext>
                  </a:extLst>
                </a:gridCol>
                <a:gridCol w="1762547">
                  <a:extLst>
                    <a:ext uri="{9D8B030D-6E8A-4147-A177-3AD203B41FA5}">
                      <a16:colId xmlns:a16="http://schemas.microsoft.com/office/drawing/2014/main" val="3310657222"/>
                    </a:ext>
                  </a:extLst>
                </a:gridCol>
                <a:gridCol w="1956390">
                  <a:extLst>
                    <a:ext uri="{9D8B030D-6E8A-4147-A177-3AD203B41FA5}">
                      <a16:colId xmlns:a16="http://schemas.microsoft.com/office/drawing/2014/main" val="2248885013"/>
                    </a:ext>
                  </a:extLst>
                </a:gridCol>
                <a:gridCol w="2147777">
                  <a:extLst>
                    <a:ext uri="{9D8B030D-6E8A-4147-A177-3AD203B41FA5}">
                      <a16:colId xmlns:a16="http://schemas.microsoft.com/office/drawing/2014/main" val="3155151332"/>
                    </a:ext>
                  </a:extLst>
                </a:gridCol>
                <a:gridCol w="1837922">
                  <a:extLst>
                    <a:ext uri="{9D8B030D-6E8A-4147-A177-3AD203B41FA5}">
                      <a16:colId xmlns:a16="http://schemas.microsoft.com/office/drawing/2014/main" val="3297880880"/>
                    </a:ext>
                  </a:extLst>
                </a:gridCol>
              </a:tblGrid>
              <a:tr h="960772">
                <a:tc gridSpan="7">
                  <a:txBody>
                    <a:bodyPr/>
                    <a:lstStyle/>
                    <a:p>
                      <a:pPr algn="ctr"/>
                      <a:r>
                        <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rPr>
                        <a:t>Aggregated Microdata</a:t>
                      </a:r>
                    </a:p>
                  </a:txBody>
                  <a:tcPr anchor="ctr">
                    <a:lnB w="12700" cap="flat" cmpd="sng" algn="ctr">
                      <a:solidFill>
                        <a:schemeClr val="tx1"/>
                      </a:solidFill>
                      <a:prstDash val="solid"/>
                      <a:round/>
                      <a:headEnd type="none" w="med" len="med"/>
                      <a:tailEnd type="none" w="med" len="med"/>
                    </a:lnB>
                  </a:tcPr>
                </a:tc>
                <a:tc hMerge="1">
                  <a:txBody>
                    <a:bodyPr/>
                    <a:lstStyle/>
                    <a:p>
                      <a:pPr algn="ctr"/>
                      <a:endPar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hMerge="1">
                  <a:txBody>
                    <a:bodyPr/>
                    <a:lstStyle/>
                    <a:p>
                      <a:pPr algn="ctr"/>
                      <a:endPar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hMerge="1">
                  <a:txBody>
                    <a:bodyPr/>
                    <a:lstStyle/>
                    <a:p>
                      <a:pPr algn="ctr"/>
                      <a:endPar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hMerge="1">
                  <a:txBody>
                    <a:bodyPr/>
                    <a:lstStyle/>
                    <a:p>
                      <a:pPr algn="ctr"/>
                      <a:endPar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hMerge="1">
                  <a:txBody>
                    <a:bodyPr/>
                    <a:lstStyle/>
                    <a:p>
                      <a:pPr algn="ctr"/>
                      <a:endPar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hMerge="1">
                  <a:txBody>
                    <a:bodyPr/>
                    <a:lstStyle/>
                    <a:p>
                      <a:pPr algn="ctr"/>
                      <a:endPar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6311394"/>
                  </a:ext>
                </a:extLst>
              </a:tr>
              <a:tr h="960772">
                <a:tc>
                  <a:txBody>
                    <a:bodyPr/>
                    <a:lstStyle/>
                    <a:p>
                      <a:pPr algn="ctr"/>
                      <a:r>
                        <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rPr>
                        <a:t>X</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rPr>
                        <a:t>Y</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rPr>
                        <a:t># Facilities</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rPr>
                        <a:t># Releases</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rPr>
                        <a:t># Chemicals</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err="1">
                          <a:solidFill>
                            <a:schemeClr val="tx1">
                              <a:lumMod val="75000"/>
                              <a:lumOff val="25000"/>
                            </a:schemeClr>
                          </a:solidFill>
                          <a:latin typeface="Microsoft YaHei" panose="020B0503020204020204" pitchFamily="34" charset="-122"/>
                          <a:ea typeface="Microsoft YaHei" panose="020B0503020204020204" pitchFamily="34" charset="-122"/>
                        </a:rPr>
                        <a:t>ToxConc</a:t>
                      </a:r>
                      <a:endPar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rPr>
                        <a:t>Score</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1861216"/>
                  </a:ext>
                </a:extLst>
              </a:tr>
              <a:tr h="528425">
                <a:tc>
                  <a:txBody>
                    <a:bodyPr/>
                    <a:lstStyle/>
                    <a:p>
                      <a:pPr algn="ctr"/>
                      <a:r>
                        <a:rPr lang="en-US" sz="1900" dirty="0">
                          <a:effectLst/>
                        </a:rPr>
                        <a:t>1879</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318</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1</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2</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1</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2.02E-03</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0</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5586091"/>
                  </a:ext>
                </a:extLst>
              </a:tr>
              <a:tr h="528425">
                <a:tc>
                  <a:txBody>
                    <a:bodyPr/>
                    <a:lstStyle/>
                    <a:p>
                      <a:pPr algn="ctr"/>
                      <a:r>
                        <a:rPr lang="en-US" sz="1900" dirty="0">
                          <a:effectLst/>
                        </a:rPr>
                        <a:t>1869</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319</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a:effectLst/>
                        </a:rPr>
                        <a:t>1</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2</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1</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1.71E-03</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0</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0196814"/>
                  </a:ext>
                </a:extLst>
              </a:tr>
              <a:tr h="528425">
                <a:tc>
                  <a:txBody>
                    <a:bodyPr/>
                    <a:lstStyle/>
                    <a:p>
                      <a:pPr algn="ctr"/>
                      <a:r>
                        <a:rPr lang="en-US" sz="1900" dirty="0">
                          <a:effectLst/>
                        </a:rPr>
                        <a:t>1870</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a:effectLst/>
                        </a:rPr>
                        <a:t>319</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a:effectLst/>
                        </a:rPr>
                        <a:t>1</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2</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1</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1.78E-03</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0</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9363018"/>
                  </a:ext>
                </a:extLst>
              </a:tr>
              <a:tr h="528425">
                <a:tc>
                  <a:txBody>
                    <a:bodyPr/>
                    <a:lstStyle/>
                    <a:p>
                      <a:pPr algn="ctr"/>
                      <a:r>
                        <a:rPr lang="en-US" sz="1900" dirty="0">
                          <a:effectLst/>
                        </a:rPr>
                        <a:t>1871</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a:effectLst/>
                        </a:rPr>
                        <a:t>319</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a:effectLst/>
                        </a:rPr>
                        <a:t>1</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2</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a:effectLst/>
                        </a:rPr>
                        <a:t>1</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1.85E-03</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a:effectLst/>
                        </a:rPr>
                        <a:t>0</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3242479"/>
                  </a:ext>
                </a:extLst>
              </a:tr>
              <a:tr h="528425">
                <a:tc>
                  <a:txBody>
                    <a:bodyPr/>
                    <a:lstStyle/>
                    <a:p>
                      <a:pPr algn="ctr"/>
                      <a:r>
                        <a:rPr lang="en-US" sz="1900" dirty="0">
                          <a:effectLst/>
                        </a:rPr>
                        <a:t>1872</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a:effectLst/>
                        </a:rPr>
                        <a:t>319</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1</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2</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a:effectLst/>
                        </a:rPr>
                        <a:t>1</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2.09E-03</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a:effectLst/>
                        </a:rPr>
                        <a:t>0</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3862826"/>
                  </a:ext>
                </a:extLst>
              </a:tr>
              <a:tr h="528425">
                <a:tc>
                  <a:txBody>
                    <a:bodyPr/>
                    <a:lstStyle/>
                    <a:p>
                      <a:pPr algn="ctr"/>
                      <a:endParaRPr lang="en-US" sz="1900" dirty="0">
                        <a:effectLst/>
                      </a:endParaRP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a:effectLst/>
                      </a:endParaRP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effectLst/>
                      </a:endParaRP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effectLst/>
                      </a:endParaRP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effectLst/>
                      </a:endParaRP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effectLst/>
                      </a:endParaRP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6843144"/>
                  </a:ext>
                </a:extLst>
              </a:tr>
            </a:tbl>
          </a:graphicData>
        </a:graphic>
      </p:graphicFrame>
    </p:spTree>
    <p:extLst>
      <p:ext uri="{BB962C8B-B14F-4D97-AF65-F5344CB8AC3E}">
        <p14:creationId xmlns:p14="http://schemas.microsoft.com/office/powerpoint/2010/main" val="806260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26597056"/>
              </p:ext>
            </p:extLst>
          </p:nvPr>
        </p:nvGraphicFramePr>
        <p:xfrm>
          <a:off x="260684" y="1147165"/>
          <a:ext cx="11670632" cy="4563669"/>
        </p:xfrm>
        <a:graphic>
          <a:graphicData uri="http://schemas.openxmlformats.org/drawingml/2006/table">
            <a:tbl>
              <a:tblPr firstRow="1" bandRow="1">
                <a:tableStyleId>{2D5ABB26-0587-4C30-8999-92F81FD0307C}</a:tableStyleId>
              </a:tblPr>
              <a:tblGrid>
                <a:gridCol w="898265">
                  <a:extLst>
                    <a:ext uri="{9D8B030D-6E8A-4147-A177-3AD203B41FA5}">
                      <a16:colId xmlns:a16="http://schemas.microsoft.com/office/drawing/2014/main" val="4102644343"/>
                    </a:ext>
                  </a:extLst>
                </a:gridCol>
                <a:gridCol w="818707">
                  <a:extLst>
                    <a:ext uri="{9D8B030D-6E8A-4147-A177-3AD203B41FA5}">
                      <a16:colId xmlns:a16="http://schemas.microsoft.com/office/drawing/2014/main" val="1130558384"/>
                    </a:ext>
                  </a:extLst>
                </a:gridCol>
                <a:gridCol w="1713360">
                  <a:extLst>
                    <a:ext uri="{9D8B030D-6E8A-4147-A177-3AD203B41FA5}">
                      <a16:colId xmlns:a16="http://schemas.microsoft.com/office/drawing/2014/main" val="1059709230"/>
                    </a:ext>
                  </a:extLst>
                </a:gridCol>
                <a:gridCol w="1657161">
                  <a:extLst>
                    <a:ext uri="{9D8B030D-6E8A-4147-A177-3AD203B41FA5}">
                      <a16:colId xmlns:a16="http://schemas.microsoft.com/office/drawing/2014/main" val="3310657222"/>
                    </a:ext>
                  </a:extLst>
                </a:gridCol>
                <a:gridCol w="1796902">
                  <a:extLst>
                    <a:ext uri="{9D8B030D-6E8A-4147-A177-3AD203B41FA5}">
                      <a16:colId xmlns:a16="http://schemas.microsoft.com/office/drawing/2014/main" val="2248885013"/>
                    </a:ext>
                  </a:extLst>
                </a:gridCol>
                <a:gridCol w="2211572">
                  <a:extLst>
                    <a:ext uri="{9D8B030D-6E8A-4147-A177-3AD203B41FA5}">
                      <a16:colId xmlns:a16="http://schemas.microsoft.com/office/drawing/2014/main" val="3155151332"/>
                    </a:ext>
                  </a:extLst>
                </a:gridCol>
                <a:gridCol w="1137684">
                  <a:extLst>
                    <a:ext uri="{9D8B030D-6E8A-4147-A177-3AD203B41FA5}">
                      <a16:colId xmlns:a16="http://schemas.microsoft.com/office/drawing/2014/main" val="3297880880"/>
                    </a:ext>
                  </a:extLst>
                </a:gridCol>
                <a:gridCol w="1436981">
                  <a:extLst>
                    <a:ext uri="{9D8B030D-6E8A-4147-A177-3AD203B41FA5}">
                      <a16:colId xmlns:a16="http://schemas.microsoft.com/office/drawing/2014/main" val="2309337844"/>
                    </a:ext>
                  </a:extLst>
                </a:gridCol>
              </a:tblGrid>
              <a:tr h="960772">
                <a:tc gridSpan="8">
                  <a:txBody>
                    <a:bodyPr/>
                    <a:lstStyle/>
                    <a:p>
                      <a:pPr algn="ctr"/>
                      <a:r>
                        <a:rPr lang="en-US" sz="1800" b="1" dirty="0" err="1">
                          <a:solidFill>
                            <a:schemeClr val="tx1">
                              <a:lumMod val="75000"/>
                              <a:lumOff val="25000"/>
                            </a:schemeClr>
                          </a:solidFill>
                          <a:latin typeface="Microsoft YaHei" panose="020B0503020204020204" pitchFamily="34" charset="-122"/>
                          <a:ea typeface="Microsoft YaHei" panose="020B0503020204020204" pitchFamily="34" charset="-122"/>
                        </a:rPr>
                        <a:t>Disagreggated</a:t>
                      </a:r>
                      <a:r>
                        <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rPr>
                        <a:t> Microdata</a:t>
                      </a:r>
                    </a:p>
                  </a:txBody>
                  <a:tcPr anchor="ctr">
                    <a:lnB w="12700" cap="flat" cmpd="sng" algn="ctr">
                      <a:solidFill>
                        <a:schemeClr val="tx1"/>
                      </a:solidFill>
                      <a:prstDash val="solid"/>
                      <a:round/>
                      <a:headEnd type="none" w="med" len="med"/>
                      <a:tailEnd type="none" w="med" len="med"/>
                    </a:lnB>
                  </a:tcPr>
                </a:tc>
                <a:tc hMerge="1">
                  <a:txBody>
                    <a:bodyPr/>
                    <a:lstStyle/>
                    <a:p>
                      <a:pPr algn="ctr"/>
                      <a:endPar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hMerge="1">
                  <a:txBody>
                    <a:bodyPr/>
                    <a:lstStyle/>
                    <a:p>
                      <a:pPr algn="ctr"/>
                      <a:endPar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hMerge="1">
                  <a:txBody>
                    <a:bodyPr/>
                    <a:lstStyle/>
                    <a:p>
                      <a:pPr algn="ctr"/>
                      <a:endPar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hMerge="1">
                  <a:txBody>
                    <a:bodyPr/>
                    <a:lstStyle/>
                    <a:p>
                      <a:pPr algn="ctr"/>
                      <a:endPar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hMerge="1">
                  <a:txBody>
                    <a:bodyPr/>
                    <a:lstStyle/>
                    <a:p>
                      <a:pPr algn="ctr"/>
                      <a:endPar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hMerge="1">
                  <a:txBody>
                    <a:bodyPr/>
                    <a:lstStyle/>
                    <a:p>
                      <a:pPr algn="ctr"/>
                      <a:endPar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hMerge="1">
                  <a:txBody>
                    <a:bodyPr/>
                    <a:lstStyle/>
                    <a:p>
                      <a:pPr algn="ctr"/>
                      <a:endPar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7574211"/>
                  </a:ext>
                </a:extLst>
              </a:tr>
              <a:tr h="960772">
                <a:tc>
                  <a:txBody>
                    <a:bodyPr/>
                    <a:lstStyle/>
                    <a:p>
                      <a:pPr algn="ctr"/>
                      <a:r>
                        <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rPr>
                        <a:t>X</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rPr>
                        <a:t>Y</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rPr>
                        <a:t>Release #</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rPr>
                        <a:t>Chemical #</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rPr>
                        <a:t>Facility #</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rPr>
                        <a:t>Media</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err="1">
                          <a:solidFill>
                            <a:schemeClr val="tx1">
                              <a:lumMod val="75000"/>
                              <a:lumOff val="25000"/>
                            </a:schemeClr>
                          </a:solidFill>
                          <a:latin typeface="Microsoft YaHei" panose="020B0503020204020204" pitchFamily="34" charset="-122"/>
                          <a:ea typeface="Microsoft YaHei" panose="020B0503020204020204" pitchFamily="34" charset="-122"/>
                        </a:rPr>
                        <a:t>Conc</a:t>
                      </a:r>
                      <a:endPar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err="1">
                          <a:solidFill>
                            <a:schemeClr val="tx1">
                              <a:lumMod val="75000"/>
                              <a:lumOff val="25000"/>
                            </a:schemeClr>
                          </a:solidFill>
                          <a:latin typeface="Microsoft YaHei" panose="020B0503020204020204" pitchFamily="34" charset="-122"/>
                          <a:ea typeface="Microsoft YaHei" panose="020B0503020204020204" pitchFamily="34" charset="-122"/>
                        </a:rPr>
                        <a:t>ToxConc</a:t>
                      </a:r>
                      <a:endPar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1861216"/>
                  </a:ext>
                </a:extLst>
              </a:tr>
              <a:tr h="528425">
                <a:tc>
                  <a:txBody>
                    <a:bodyPr/>
                    <a:lstStyle/>
                    <a:p>
                      <a:pPr algn="ctr"/>
                      <a:r>
                        <a:rPr lang="en-US" sz="1900" dirty="0">
                          <a:effectLst/>
                        </a:rPr>
                        <a:t>1879</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318</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1021</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312</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18</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effectLst/>
                      </a:endParaRP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0.0341932</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1E-10</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5586091"/>
                  </a:ext>
                </a:extLst>
              </a:tr>
              <a:tr h="528425">
                <a:tc>
                  <a:txBody>
                    <a:bodyPr/>
                    <a:lstStyle/>
                    <a:p>
                      <a:pPr algn="ctr"/>
                      <a:r>
                        <a:rPr lang="en-US" sz="1900" dirty="0">
                          <a:effectLst/>
                        </a:rPr>
                        <a:t>1879</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318</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3001</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312</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18</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effectLst/>
                      </a:endParaRP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0.0352742</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dirty="0">
                          <a:effectLst/>
                        </a:rPr>
                        <a:t>1E-10</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0196814"/>
                  </a:ext>
                </a:extLst>
              </a:tr>
              <a:tr h="528425">
                <a:tc>
                  <a:txBody>
                    <a:bodyPr/>
                    <a:lstStyle/>
                    <a:p>
                      <a:pPr algn="ctr"/>
                      <a:r>
                        <a:rPr lang="en-US" sz="1900" dirty="0">
                          <a:effectLst/>
                        </a:rPr>
                        <a:t>1869</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319</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1021</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312</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18</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effectLst/>
                      </a:endParaRP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0.0367126</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dirty="0">
                          <a:effectLst/>
                        </a:rPr>
                        <a:t>1E-10</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9363018"/>
                  </a:ext>
                </a:extLst>
              </a:tr>
              <a:tr h="528425">
                <a:tc>
                  <a:txBody>
                    <a:bodyPr/>
                    <a:lstStyle/>
                    <a:p>
                      <a:pPr algn="ctr"/>
                      <a:r>
                        <a:rPr lang="en-US" sz="1900" dirty="0">
                          <a:effectLst/>
                        </a:rPr>
                        <a:t>1869</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319</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3001</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312</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18</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effectLst/>
                      </a:endParaRP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0.0365760</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dirty="0">
                          <a:effectLst/>
                        </a:rPr>
                        <a:t>1E-10</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3242479"/>
                  </a:ext>
                </a:extLst>
              </a:tr>
              <a:tr h="528425">
                <a:tc>
                  <a:txBody>
                    <a:bodyPr/>
                    <a:lstStyle/>
                    <a:p>
                      <a:pPr algn="ctr"/>
                      <a:endParaRPr lang="en-US" sz="1900" dirty="0">
                        <a:effectLst/>
                      </a:endParaRP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a:effectLst/>
                      </a:endParaRP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effectLst/>
                      </a:endParaRP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a:effectLst/>
                      </a:endParaRP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effectLst/>
                      </a:endParaRP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a:effectLst/>
                      </a:endParaRP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effectLst/>
                      </a:endParaRP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6843144"/>
                  </a:ext>
                </a:extLst>
              </a:tr>
            </a:tbl>
          </a:graphicData>
        </a:graphic>
      </p:graphicFrame>
    </p:spTree>
    <p:extLst>
      <p:ext uri="{BB962C8B-B14F-4D97-AF65-F5344CB8AC3E}">
        <p14:creationId xmlns:p14="http://schemas.microsoft.com/office/powerpoint/2010/main" val="2638050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88758" y="811524"/>
            <a:ext cx="11614484" cy="4767118"/>
          </a:xfrm>
        </p:spPr>
        <p:txBody>
          <a:bodyPr>
            <a:noAutofit/>
          </a:bodyPr>
          <a:lstStyle/>
          <a:p>
            <a:pPr marL="514350" indent="-514350">
              <a:buAutoNum type="arabicParenR"/>
            </a:pPr>
            <a:r>
              <a:rPr lang="en-US" sz="3000" dirty="0">
                <a:latin typeface="Microsoft YaHei Light" panose="020B0502040204020203" pitchFamily="34" charset="-122"/>
                <a:ea typeface="Microsoft YaHei Light" panose="020B0502040204020203" pitchFamily="34" charset="-122"/>
              </a:rPr>
              <a:t>Filter each row by chemical released and NAICS code of release</a:t>
            </a:r>
          </a:p>
          <a:p>
            <a:pPr marL="0" indent="0">
              <a:buNone/>
            </a:pPr>
            <a:endParaRPr lang="en-US" sz="4000" dirty="0">
              <a:latin typeface="Microsoft YaHei Light" panose="020B0502040204020203" pitchFamily="34" charset="-122"/>
              <a:ea typeface="Microsoft YaHei Light" panose="020B0502040204020203" pitchFamily="34" charset="-122"/>
            </a:endParaRPr>
          </a:p>
          <a:p>
            <a:pPr marL="0" indent="0">
              <a:buNone/>
            </a:pPr>
            <a:endParaRPr lang="en-US" sz="1000" dirty="0">
              <a:latin typeface="Microsoft YaHei Light" panose="020B0502040204020203" pitchFamily="34" charset="-122"/>
              <a:ea typeface="Microsoft YaHei Light" panose="020B0502040204020203" pitchFamily="34" charset="-122"/>
            </a:endParaRPr>
          </a:p>
          <a:p>
            <a:pPr marL="0" indent="0">
              <a:buNone/>
            </a:pPr>
            <a:r>
              <a:rPr lang="en-US" sz="3000" dirty="0">
                <a:latin typeface="Microsoft YaHei Light" panose="020B0502040204020203" pitchFamily="34" charset="-122"/>
                <a:ea typeface="Microsoft YaHei Light" panose="020B0502040204020203" pitchFamily="34" charset="-122"/>
              </a:rPr>
              <a:t>2)  Use crosswalk to turn                 into census block number</a:t>
            </a:r>
            <a:endParaRPr lang="en-US" sz="4000" dirty="0">
              <a:latin typeface="Microsoft YaHei Light" panose="020B0502040204020203" pitchFamily="34" charset="-122"/>
              <a:ea typeface="Microsoft YaHei Light" panose="020B0502040204020203" pitchFamily="34" charset="-122"/>
            </a:endParaRPr>
          </a:p>
          <a:p>
            <a:pPr marL="0" indent="0">
              <a:buNone/>
            </a:pPr>
            <a:endParaRPr lang="en-US" sz="4000" dirty="0">
              <a:latin typeface="Microsoft YaHei Light" panose="020B0502040204020203" pitchFamily="34" charset="-122"/>
              <a:ea typeface="Microsoft YaHei Light" panose="020B0502040204020203" pitchFamily="34" charset="-122"/>
            </a:endParaRPr>
          </a:p>
          <a:p>
            <a:pPr marL="0" indent="0">
              <a:buNone/>
            </a:pPr>
            <a:endParaRPr lang="en-US" sz="1000" dirty="0">
              <a:latin typeface="Microsoft YaHei Light" panose="020B0502040204020203" pitchFamily="34" charset="-122"/>
              <a:ea typeface="Microsoft YaHei Light" panose="020B0502040204020203" pitchFamily="34" charset="-122"/>
            </a:endParaRPr>
          </a:p>
          <a:p>
            <a:pPr marL="0" indent="0">
              <a:buNone/>
            </a:pPr>
            <a:r>
              <a:rPr lang="en-US" sz="3000" dirty="0">
                <a:latin typeface="Microsoft YaHei Light" panose="020B0502040204020203" pitchFamily="34" charset="-122"/>
                <a:ea typeface="Microsoft YaHei Light" panose="020B0502040204020203" pitchFamily="34" charset="-122"/>
              </a:rPr>
              <a:t>3) Aggregate to tract level. </a:t>
            </a:r>
          </a:p>
          <a:p>
            <a:pPr marL="0" indent="0">
              <a:buNone/>
            </a:pPr>
            <a:endParaRPr lang="en-US" sz="4000" dirty="0">
              <a:latin typeface="Microsoft YaHei Light" panose="020B0502040204020203" pitchFamily="34" charset="-122"/>
              <a:ea typeface="Microsoft YaHei Light" panose="020B0502040204020203" pitchFamily="34" charset="-122"/>
            </a:endParaRPr>
          </a:p>
          <a:p>
            <a:pPr marL="0" indent="0">
              <a:buNone/>
            </a:pPr>
            <a:endParaRPr lang="en-US" sz="1000" dirty="0">
              <a:latin typeface="Microsoft YaHei Light" panose="020B0502040204020203" pitchFamily="34" charset="-122"/>
              <a:ea typeface="Microsoft YaHei Light" panose="020B0502040204020203" pitchFamily="34" charset="-122"/>
            </a:endParaRPr>
          </a:p>
          <a:p>
            <a:pPr marL="0" indent="0">
              <a:buNone/>
            </a:pPr>
            <a:r>
              <a:rPr lang="en-US" sz="3000" dirty="0">
                <a:latin typeface="Microsoft YaHei Light" panose="020B0502040204020203" pitchFamily="34" charset="-122"/>
                <a:ea typeface="Microsoft YaHei Light" panose="020B0502040204020203" pitchFamily="34" charset="-122"/>
              </a:rPr>
              <a:t>4) Merge with census data: </a:t>
            </a:r>
          </a:p>
          <a:p>
            <a:pPr marL="0" indent="0">
              <a:buNone/>
            </a:pPr>
            <a:endParaRPr lang="en-US" sz="3000" dirty="0">
              <a:latin typeface="Microsoft YaHei Light" panose="020B0502040204020203" pitchFamily="34" charset="-122"/>
              <a:ea typeface="Microsoft YaHei Light" panose="020B0502040204020203" pitchFamily="34" charset="-122"/>
            </a:endParaRPr>
          </a:p>
        </p:txBody>
      </p:sp>
      <p:pic>
        <p:nvPicPr>
          <p:cNvPr id="5" name="Picture 4"/>
          <p:cNvPicPr>
            <a:picLocks noChangeAspect="1"/>
          </p:cNvPicPr>
          <p:nvPr/>
        </p:nvPicPr>
        <p:blipFill rotWithShape="1">
          <a:blip r:embed="rId3"/>
          <a:srcRect l="1131" r="79940" b="33992"/>
          <a:stretch/>
        </p:blipFill>
        <p:spPr>
          <a:xfrm>
            <a:off x="4812669" y="1259440"/>
            <a:ext cx="1407885" cy="1799889"/>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293000749"/>
              </p:ext>
            </p:extLst>
          </p:nvPr>
        </p:nvGraphicFramePr>
        <p:xfrm>
          <a:off x="5250796" y="4602260"/>
          <a:ext cx="6501063" cy="1424298"/>
        </p:xfrm>
        <a:graphic>
          <a:graphicData uri="http://schemas.openxmlformats.org/drawingml/2006/table">
            <a:tbl>
              <a:tblPr firstRow="1" bandRow="1">
                <a:tableStyleId>{2D5ABB26-0587-4C30-8999-92F81FD0307C}</a:tableStyleId>
              </a:tblPr>
              <a:tblGrid>
                <a:gridCol w="1397764">
                  <a:extLst>
                    <a:ext uri="{9D8B030D-6E8A-4147-A177-3AD203B41FA5}">
                      <a16:colId xmlns:a16="http://schemas.microsoft.com/office/drawing/2014/main" val="4102644343"/>
                    </a:ext>
                  </a:extLst>
                </a:gridCol>
                <a:gridCol w="1632857">
                  <a:extLst>
                    <a:ext uri="{9D8B030D-6E8A-4147-A177-3AD203B41FA5}">
                      <a16:colId xmlns:a16="http://schemas.microsoft.com/office/drawing/2014/main" val="1130558384"/>
                    </a:ext>
                  </a:extLst>
                </a:gridCol>
                <a:gridCol w="1226457">
                  <a:extLst>
                    <a:ext uri="{9D8B030D-6E8A-4147-A177-3AD203B41FA5}">
                      <a16:colId xmlns:a16="http://schemas.microsoft.com/office/drawing/2014/main" val="1059709230"/>
                    </a:ext>
                  </a:extLst>
                </a:gridCol>
                <a:gridCol w="1059543">
                  <a:extLst>
                    <a:ext uri="{9D8B030D-6E8A-4147-A177-3AD203B41FA5}">
                      <a16:colId xmlns:a16="http://schemas.microsoft.com/office/drawing/2014/main" val="3310657222"/>
                    </a:ext>
                  </a:extLst>
                </a:gridCol>
                <a:gridCol w="1184442">
                  <a:extLst>
                    <a:ext uri="{9D8B030D-6E8A-4147-A177-3AD203B41FA5}">
                      <a16:colId xmlns:a16="http://schemas.microsoft.com/office/drawing/2014/main" val="2248885013"/>
                    </a:ext>
                  </a:extLst>
                </a:gridCol>
              </a:tblGrid>
              <a:tr h="537471">
                <a:tc>
                  <a:txBody>
                    <a:bodyPr/>
                    <a:lstStyle/>
                    <a:p>
                      <a:pPr algn="ctr"/>
                      <a:r>
                        <a:rPr lang="en-US" sz="1300" b="1" dirty="0">
                          <a:solidFill>
                            <a:schemeClr val="tx1">
                              <a:lumMod val="75000"/>
                              <a:lumOff val="25000"/>
                            </a:schemeClr>
                          </a:solidFill>
                          <a:latin typeface="Microsoft YaHei" panose="020B0503020204020204" pitchFamily="34" charset="-122"/>
                          <a:ea typeface="Microsoft YaHei" panose="020B0503020204020204" pitchFamily="34" charset="-122"/>
                        </a:rPr>
                        <a:t>tract</a:t>
                      </a:r>
                    </a:p>
                  </a:txBody>
                  <a:tcPr anchor="ctr">
                    <a:lnB w="12700" cap="flat" cmpd="sng" algn="ctr">
                      <a:solidFill>
                        <a:schemeClr val="tx1"/>
                      </a:solidFill>
                      <a:prstDash val="solid"/>
                      <a:round/>
                      <a:headEnd type="none" w="med" len="med"/>
                      <a:tailEnd type="none" w="med" len="med"/>
                    </a:lnB>
                  </a:tcPr>
                </a:tc>
                <a:tc>
                  <a:txBody>
                    <a:bodyPr/>
                    <a:lstStyle/>
                    <a:p>
                      <a:pPr algn="ctr"/>
                      <a:r>
                        <a:rPr lang="en-US" sz="1300" b="1" dirty="0">
                          <a:solidFill>
                            <a:schemeClr val="tx1">
                              <a:lumMod val="75000"/>
                              <a:lumOff val="25000"/>
                            </a:schemeClr>
                          </a:solidFill>
                          <a:latin typeface="Microsoft YaHei" panose="020B0503020204020204" pitchFamily="34" charset="-122"/>
                          <a:ea typeface="Microsoft YaHei" panose="020B0503020204020204" pitchFamily="34" charset="-122"/>
                        </a:rPr>
                        <a:t>concentration</a:t>
                      </a:r>
                    </a:p>
                  </a:txBody>
                  <a:tcPr anchor="ctr">
                    <a:lnB w="12700" cap="flat" cmpd="sng" algn="ctr">
                      <a:solidFill>
                        <a:schemeClr val="tx1"/>
                      </a:solidFill>
                      <a:prstDash val="solid"/>
                      <a:round/>
                      <a:headEnd type="none" w="med" len="med"/>
                      <a:tailEnd type="none" w="med" len="med"/>
                    </a:lnB>
                  </a:tcPr>
                </a:tc>
                <a:tc>
                  <a:txBody>
                    <a:bodyPr/>
                    <a:lstStyle/>
                    <a:p>
                      <a:pPr algn="ctr"/>
                      <a:r>
                        <a:rPr lang="en-US" sz="1300" b="1" dirty="0" err="1">
                          <a:solidFill>
                            <a:schemeClr val="tx1">
                              <a:lumMod val="75000"/>
                              <a:lumOff val="25000"/>
                            </a:schemeClr>
                          </a:solidFill>
                          <a:latin typeface="Microsoft YaHei" panose="020B0503020204020204" pitchFamily="34" charset="-122"/>
                          <a:ea typeface="Microsoft YaHei" panose="020B0503020204020204" pitchFamily="34" charset="-122"/>
                        </a:rPr>
                        <a:t>total_pop</a:t>
                      </a:r>
                      <a:endParaRPr lang="en-US" sz="1300" b="1" dirty="0">
                        <a:solidFill>
                          <a:schemeClr val="tx1">
                            <a:lumMod val="75000"/>
                            <a:lumOff val="25000"/>
                          </a:schemeClr>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300" b="1" dirty="0" err="1">
                          <a:solidFill>
                            <a:schemeClr val="tx1">
                              <a:lumMod val="75000"/>
                              <a:lumOff val="25000"/>
                            </a:schemeClr>
                          </a:solidFill>
                          <a:latin typeface="Microsoft YaHei" panose="020B0503020204020204" pitchFamily="34" charset="-122"/>
                          <a:ea typeface="Microsoft YaHei" panose="020B0503020204020204" pitchFamily="34" charset="-122"/>
                        </a:rPr>
                        <a:t>black_pop</a:t>
                      </a:r>
                      <a:endParaRPr lang="en-US" sz="1300" b="1" dirty="0">
                        <a:solidFill>
                          <a:schemeClr val="tx1">
                            <a:lumMod val="75000"/>
                            <a:lumOff val="25000"/>
                          </a:schemeClr>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300" b="1" dirty="0" err="1">
                          <a:solidFill>
                            <a:schemeClr val="tx1">
                              <a:lumMod val="75000"/>
                              <a:lumOff val="25000"/>
                            </a:schemeClr>
                          </a:solidFill>
                          <a:latin typeface="Microsoft YaHei" panose="020B0503020204020204" pitchFamily="34" charset="-122"/>
                          <a:ea typeface="Microsoft YaHei" panose="020B0503020204020204" pitchFamily="34" charset="-122"/>
                        </a:rPr>
                        <a:t>white_pop</a:t>
                      </a:r>
                      <a:endParaRPr lang="en-US" sz="1300" b="1" dirty="0">
                        <a:solidFill>
                          <a:schemeClr val="tx1">
                            <a:lumMod val="75000"/>
                            <a:lumOff val="25000"/>
                          </a:schemeClr>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1861216"/>
                  </a:ext>
                </a:extLst>
              </a:tr>
              <a:tr h="295609">
                <a:tc>
                  <a:txBody>
                    <a:bodyPr/>
                    <a:lstStyle/>
                    <a:p>
                      <a:pPr algn="ctr"/>
                      <a:r>
                        <a:rPr lang="en-US" sz="1300" dirty="0">
                          <a:effectLst/>
                        </a:rPr>
                        <a:t>1117030100</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00" dirty="0">
                          <a:effectLst/>
                        </a:rPr>
                        <a:t>47426.7</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00" dirty="0">
                          <a:effectLst/>
                        </a:rPr>
                        <a:t>5457</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00" dirty="0">
                          <a:effectLst/>
                        </a:rPr>
                        <a:t>1290</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00" dirty="0">
                          <a:effectLst/>
                        </a:rPr>
                        <a:t>4127</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5586091"/>
                  </a:ext>
                </a:extLst>
              </a:tr>
              <a:tr h="295609">
                <a:tc>
                  <a:txBody>
                    <a:bodyPr/>
                    <a:lstStyle/>
                    <a:p>
                      <a:pPr algn="ctr"/>
                      <a:r>
                        <a:rPr lang="en-US" sz="1300" dirty="0">
                          <a:effectLst/>
                        </a:rPr>
                        <a:t>1117030201</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00" dirty="0">
                          <a:effectLst/>
                        </a:rPr>
                        <a:t>77011.8</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00" dirty="0">
                          <a:effectLst/>
                        </a:rPr>
                        <a:t>6416</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00" dirty="0">
                          <a:effectLst/>
                        </a:rPr>
                        <a:t>124</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00" dirty="0">
                          <a:effectLst/>
                        </a:rPr>
                        <a:t>6221</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0196814"/>
                  </a:ext>
                </a:extLst>
              </a:tr>
              <a:tr h="295609">
                <a:tc>
                  <a:txBody>
                    <a:bodyPr/>
                    <a:lstStyle/>
                    <a:p>
                      <a:pPr algn="ctr"/>
                      <a:endParaRPr lang="en-US" sz="1300" dirty="0">
                        <a:effectLst/>
                      </a:endParaRP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300" dirty="0">
                        <a:effectLst/>
                      </a:endParaRP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00" dirty="0">
                          <a:effectLst/>
                        </a:rPr>
                        <a:t>…</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300" dirty="0">
                        <a:effectLst/>
                      </a:endParaRP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300" dirty="0">
                        <a:effectLst/>
                      </a:endParaRP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6843144"/>
                  </a:ext>
                </a:extLst>
              </a:tr>
            </a:tbl>
          </a:graphicData>
        </a:graphic>
      </p:graphicFrame>
    </p:spTree>
    <p:extLst>
      <p:ext uri="{BB962C8B-B14F-4D97-AF65-F5344CB8AC3E}">
        <p14:creationId xmlns:p14="http://schemas.microsoft.com/office/powerpoint/2010/main" val="3620133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dukestatsci.github.io/thesis-sp18-driscoll-envjustice/thesis_files/figure-html/unnamed-chunk-1-1.png">
            <a:extLst>
              <a:ext uri="{FF2B5EF4-FFF2-40B4-BE49-F238E27FC236}">
                <a16:creationId xmlns:a16="http://schemas.microsoft.com/office/drawing/2014/main" id="{EFC870CD-99B5-4DEE-A284-54E7918757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7530" y="2244608"/>
            <a:ext cx="7305010" cy="417429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D21AFD93-ABE7-4038-A6A7-44EB269BB6DC}"/>
              </a:ext>
            </a:extLst>
          </p:cNvPr>
          <p:cNvGraphicFramePr>
            <a:graphicFrameLocks noGrp="1"/>
          </p:cNvGraphicFramePr>
          <p:nvPr>
            <p:extLst>
              <p:ext uri="{D42A27DB-BD31-4B8C-83A1-F6EECF244321}">
                <p14:modId xmlns:p14="http://schemas.microsoft.com/office/powerpoint/2010/main" val="1947969144"/>
              </p:ext>
            </p:extLst>
          </p:nvPr>
        </p:nvGraphicFramePr>
        <p:xfrm>
          <a:off x="259460" y="3429000"/>
          <a:ext cx="4257078" cy="1719907"/>
        </p:xfrm>
        <a:graphic>
          <a:graphicData uri="http://schemas.openxmlformats.org/drawingml/2006/table">
            <a:tbl>
              <a:tblPr firstRow="1" bandRow="1">
                <a:tableStyleId>{2D5ABB26-0587-4C30-8999-92F81FD0307C}</a:tableStyleId>
              </a:tblPr>
              <a:tblGrid>
                <a:gridCol w="1397764">
                  <a:extLst>
                    <a:ext uri="{9D8B030D-6E8A-4147-A177-3AD203B41FA5}">
                      <a16:colId xmlns:a16="http://schemas.microsoft.com/office/drawing/2014/main" val="4102644343"/>
                    </a:ext>
                  </a:extLst>
                </a:gridCol>
                <a:gridCol w="1632857">
                  <a:extLst>
                    <a:ext uri="{9D8B030D-6E8A-4147-A177-3AD203B41FA5}">
                      <a16:colId xmlns:a16="http://schemas.microsoft.com/office/drawing/2014/main" val="1130558384"/>
                    </a:ext>
                  </a:extLst>
                </a:gridCol>
                <a:gridCol w="1226457">
                  <a:extLst>
                    <a:ext uri="{9D8B030D-6E8A-4147-A177-3AD203B41FA5}">
                      <a16:colId xmlns:a16="http://schemas.microsoft.com/office/drawing/2014/main" val="1059709230"/>
                    </a:ext>
                  </a:extLst>
                </a:gridCol>
              </a:tblGrid>
              <a:tr h="537471">
                <a:tc>
                  <a:txBody>
                    <a:bodyPr/>
                    <a:lstStyle/>
                    <a:p>
                      <a:pPr algn="ctr"/>
                      <a:r>
                        <a:rPr lang="en-US" sz="1300" b="1" dirty="0">
                          <a:solidFill>
                            <a:schemeClr val="tx1">
                              <a:lumMod val="75000"/>
                              <a:lumOff val="25000"/>
                            </a:schemeClr>
                          </a:solidFill>
                          <a:latin typeface="Microsoft YaHei" panose="020B0503020204020204" pitchFamily="34" charset="-122"/>
                          <a:ea typeface="Microsoft YaHei" panose="020B0503020204020204" pitchFamily="34" charset="-122"/>
                        </a:rPr>
                        <a:t>tract</a:t>
                      </a:r>
                    </a:p>
                  </a:txBody>
                  <a:tcPr anchor="ctr">
                    <a:lnB w="12700" cap="flat" cmpd="sng" algn="ctr">
                      <a:solidFill>
                        <a:schemeClr val="tx1"/>
                      </a:solidFill>
                      <a:prstDash val="solid"/>
                      <a:round/>
                      <a:headEnd type="none" w="med" len="med"/>
                      <a:tailEnd type="none" w="med" len="med"/>
                    </a:lnB>
                  </a:tcPr>
                </a:tc>
                <a:tc>
                  <a:txBody>
                    <a:bodyPr/>
                    <a:lstStyle/>
                    <a:p>
                      <a:pPr algn="ctr"/>
                      <a:r>
                        <a:rPr lang="en-US" sz="1300" b="1" dirty="0">
                          <a:solidFill>
                            <a:schemeClr val="tx1">
                              <a:lumMod val="75000"/>
                              <a:lumOff val="25000"/>
                            </a:schemeClr>
                          </a:solidFill>
                          <a:latin typeface="Microsoft YaHei" panose="020B0503020204020204" pitchFamily="34" charset="-122"/>
                          <a:ea typeface="Microsoft YaHei" panose="020B0503020204020204" pitchFamily="34" charset="-122"/>
                        </a:rPr>
                        <a:t>toxicity</a:t>
                      </a:r>
                    </a:p>
                  </a:txBody>
                  <a:tcPr anchor="ctr">
                    <a:lnB w="12700" cap="flat" cmpd="sng" algn="ctr">
                      <a:solidFill>
                        <a:schemeClr val="tx1"/>
                      </a:solidFill>
                      <a:prstDash val="solid"/>
                      <a:round/>
                      <a:headEnd type="none" w="med" len="med"/>
                      <a:tailEnd type="none" w="med" len="med"/>
                    </a:lnB>
                  </a:tcPr>
                </a:tc>
                <a:tc>
                  <a:txBody>
                    <a:bodyPr/>
                    <a:lstStyle/>
                    <a:p>
                      <a:pPr algn="ctr"/>
                      <a:r>
                        <a:rPr lang="en-US" sz="1300" b="1" dirty="0" err="1">
                          <a:solidFill>
                            <a:schemeClr val="tx1">
                              <a:lumMod val="75000"/>
                              <a:lumOff val="25000"/>
                            </a:schemeClr>
                          </a:solidFill>
                          <a:latin typeface="Microsoft YaHei" panose="020B0503020204020204" pitchFamily="34" charset="-122"/>
                          <a:ea typeface="Microsoft YaHei" panose="020B0503020204020204" pitchFamily="34" charset="-122"/>
                        </a:rPr>
                        <a:t>total_pop</a:t>
                      </a:r>
                      <a:endParaRPr lang="en-US" sz="1300" b="1" dirty="0">
                        <a:solidFill>
                          <a:schemeClr val="tx1">
                            <a:lumMod val="75000"/>
                            <a:lumOff val="25000"/>
                          </a:schemeClr>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1861216"/>
                  </a:ext>
                </a:extLst>
              </a:tr>
              <a:tr h="295609">
                <a:tc>
                  <a:txBody>
                    <a:bodyPr/>
                    <a:lstStyle/>
                    <a:p>
                      <a:pPr algn="ctr"/>
                      <a:r>
                        <a:rPr lang="en-US" sz="1300" dirty="0">
                          <a:effectLst/>
                        </a:rPr>
                        <a:t>01117030100</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00" dirty="0">
                          <a:effectLst/>
                        </a:rPr>
                        <a:t>47426.7</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00" dirty="0">
                          <a:effectLst/>
                        </a:rPr>
                        <a:t>5457</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5586091"/>
                  </a:ext>
                </a:extLst>
              </a:tr>
              <a:tr h="295609">
                <a:tc>
                  <a:txBody>
                    <a:bodyPr/>
                    <a:lstStyle/>
                    <a:p>
                      <a:pPr algn="ctr"/>
                      <a:r>
                        <a:rPr lang="en-US" sz="1300" dirty="0">
                          <a:effectLst/>
                        </a:rPr>
                        <a:t>01117030201</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00" dirty="0">
                          <a:effectLst/>
                        </a:rPr>
                        <a:t>77011.8</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00" dirty="0">
                          <a:effectLst/>
                        </a:rPr>
                        <a:t>6416</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0196814"/>
                  </a:ext>
                </a:extLst>
              </a:tr>
              <a:tr h="295609">
                <a:tc>
                  <a:txBody>
                    <a:bodyPr/>
                    <a:lstStyle/>
                    <a:p>
                      <a:pPr algn="ctr"/>
                      <a:r>
                        <a:rPr lang="en-US" sz="1300" dirty="0">
                          <a:effectLst/>
                        </a:rPr>
                        <a:t>01117030301</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00" dirty="0">
                          <a:effectLst/>
                        </a:rPr>
                        <a:t>11062.1</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00" dirty="0">
                          <a:effectLst/>
                        </a:rPr>
                        <a:t>4032</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3941509"/>
                  </a:ext>
                </a:extLst>
              </a:tr>
              <a:tr h="295609">
                <a:tc>
                  <a:txBody>
                    <a:bodyPr/>
                    <a:lstStyle/>
                    <a:p>
                      <a:pPr algn="ctr"/>
                      <a:endParaRPr lang="en-US" sz="1300" dirty="0">
                        <a:effectLst/>
                      </a:endParaRP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00" dirty="0">
                          <a:effectLst/>
                        </a:rPr>
                        <a:t>…</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300" dirty="0">
                        <a:effectLst/>
                      </a:endParaRP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6843144"/>
                  </a:ext>
                </a:extLst>
              </a:tr>
            </a:tbl>
          </a:graphicData>
        </a:graphic>
      </p:graphicFrame>
      <p:sp>
        <p:nvSpPr>
          <p:cNvPr id="6" name="Title 1">
            <a:extLst>
              <a:ext uri="{FF2B5EF4-FFF2-40B4-BE49-F238E27FC236}">
                <a16:creationId xmlns:a16="http://schemas.microsoft.com/office/drawing/2014/main" id="{99A1BD1E-4BB9-44B8-B50E-7CCFCE24F81D}"/>
              </a:ext>
            </a:extLst>
          </p:cNvPr>
          <p:cNvSpPr>
            <a:spLocks noGrp="1"/>
          </p:cNvSpPr>
          <p:nvPr>
            <p:ph type="title"/>
          </p:nvPr>
        </p:nvSpPr>
        <p:spPr>
          <a:xfrm>
            <a:off x="838200" y="365125"/>
            <a:ext cx="10515600" cy="1325563"/>
          </a:xfrm>
        </p:spPr>
        <p:txBody>
          <a:bodyPr>
            <a:normAutofit/>
          </a:bodyPr>
          <a:lstStyle/>
          <a:p>
            <a:r>
              <a:rPr lang="en-US" sz="4000" dirty="0">
                <a:latin typeface="Microsoft YaHei Light" panose="020B0502040204020203" pitchFamily="34" charset="-122"/>
                <a:ea typeface="Microsoft YaHei Light" panose="020B0502040204020203" pitchFamily="34" charset="-122"/>
              </a:rPr>
              <a:t>Building Distributions of Toxicity Experienced</a:t>
            </a:r>
          </a:p>
        </p:txBody>
      </p:sp>
    </p:spTree>
    <p:extLst>
      <p:ext uri="{BB962C8B-B14F-4D97-AF65-F5344CB8AC3E}">
        <p14:creationId xmlns:p14="http://schemas.microsoft.com/office/powerpoint/2010/main" val="1087882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dukestatsci.github.io/thesis-sp18-driscoll-envjustice/thesis_files/figure-html/plottox05-1.png">
            <a:extLst>
              <a:ext uri="{FF2B5EF4-FFF2-40B4-BE49-F238E27FC236}">
                <a16:creationId xmlns:a16="http://schemas.microsoft.com/office/drawing/2014/main" id="{7837BA82-0F6D-4A92-B5E3-C98FCE7BE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0600"/>
            <a:ext cx="121920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476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5174</TotalTime>
  <Words>3116</Words>
  <Application>Microsoft Office PowerPoint</Application>
  <PresentationFormat>Widescreen</PresentationFormat>
  <Paragraphs>289</Paragraphs>
  <Slides>26</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Microsoft YaHei</vt:lpstr>
      <vt:lpstr>Microsoft YaHei Light</vt:lpstr>
      <vt:lpstr>Arial</vt:lpstr>
      <vt:lpstr>Calibri</vt:lpstr>
      <vt:lpstr>Calibri Light</vt:lpstr>
      <vt:lpstr>Office Theme</vt:lpstr>
      <vt:lpstr>Evaluating Environmental Inequality in America  through Public Data </vt:lpstr>
      <vt:lpstr>What is Environmental Justice (EJ)?</vt:lpstr>
      <vt:lpstr>Goals</vt:lpstr>
      <vt:lpstr>Data</vt:lpstr>
      <vt:lpstr>PowerPoint Presentation</vt:lpstr>
      <vt:lpstr>PowerPoint Presentation</vt:lpstr>
      <vt:lpstr>PowerPoint Presentation</vt:lpstr>
      <vt:lpstr>Building Distributions of Toxicity Experienced</vt:lpstr>
      <vt:lpstr>PowerPoint Presentation</vt:lpstr>
      <vt:lpstr>PowerPoint Presentation</vt:lpstr>
      <vt:lpstr>PowerPoint Presentation</vt:lpstr>
      <vt:lpstr>Distributional vs. Positional Convergence</vt:lpstr>
      <vt:lpstr>Simulation</vt:lpstr>
      <vt:lpstr>Simulation</vt:lpstr>
      <vt:lpstr>Simulation</vt:lpstr>
      <vt:lpstr>Simulation</vt:lpstr>
      <vt:lpstr>Simulation</vt:lpstr>
      <vt:lpstr>PowerPoint Presentation</vt:lpstr>
      <vt:lpstr>PowerPoint Presentation</vt:lpstr>
      <vt:lpstr>PowerPoint Presentation</vt:lpstr>
      <vt:lpstr>Public Interaction – Asheville  82% White, 12% Black, Higher burden on black population.</vt:lpstr>
      <vt:lpstr>Public Interaction – Logan  88% White, 8% Black, Higher burden on white population.</vt:lpstr>
      <vt:lpstr>Public Interaction – Detroit  10% White, 84% Black, Higher burden on black population.</vt:lpstr>
      <vt:lpstr>Public Interaction – Fort Washington  13% White, 71% Black, Higher burden on white population.</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Anne Driscoll</dc:creator>
  <cp:lastModifiedBy>Anne Driscoll</cp:lastModifiedBy>
  <cp:revision>75</cp:revision>
  <dcterms:created xsi:type="dcterms:W3CDTF">2017-02-23T06:19:56Z</dcterms:created>
  <dcterms:modified xsi:type="dcterms:W3CDTF">2018-04-19T13:44:51Z</dcterms:modified>
</cp:coreProperties>
</file>