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3"/>
  </p:handoutMasterIdLst>
  <p:sldIdLst>
    <p:sldId id="257" r:id="rId2"/>
    <p:sldId id="261" r:id="rId3"/>
    <p:sldId id="263" r:id="rId4"/>
    <p:sldId id="262" r:id="rId5"/>
    <p:sldId id="267" r:id="rId6"/>
    <p:sldId id="266" r:id="rId7"/>
    <p:sldId id="268" r:id="rId8"/>
    <p:sldId id="265" r:id="rId9"/>
    <p:sldId id="264" r:id="rId10"/>
    <p:sldId id="269" r:id="rId11"/>
    <p:sldId id="273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84" r:id="rId20"/>
    <p:sldId id="278" r:id="rId21"/>
    <p:sldId id="286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90" r:id="rId30"/>
    <p:sldId id="288" r:id="rId31"/>
    <p:sldId id="289" r:id="rId32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9EB"/>
    <a:srgbClr val="DDD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18" autoAdjust="0"/>
    <p:restoredTop sz="94660"/>
  </p:normalViewPr>
  <p:slideViewPr>
    <p:cSldViewPr snapToGrid="0">
      <p:cViewPr varScale="1">
        <p:scale>
          <a:sx n="76" d="100"/>
          <a:sy n="76" d="100"/>
        </p:scale>
        <p:origin x="96" y="1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6029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AD9E936D-B054-4027-A00C-60EAEE8436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9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keSynthProj/SyntheticDataXTXResource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ber.org/papers/w23534" TargetMode="External"/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keSynthProj/SyntheticDataXTXResource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990240"/>
            <a:ext cx="11378352" cy="823062"/>
          </a:xfrm>
        </p:spPr>
        <p:txBody>
          <a:bodyPr anchor="t" anchorCtr="0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Large-n, High Dimension Fixed Effects </a:t>
            </a:r>
            <a:r>
              <a:rPr lang="en-US" sz="3800" dirty="0" smtClean="0">
                <a:solidFill>
                  <a:schemeClr val="bg1"/>
                </a:solidFill>
              </a:rPr>
              <a:t>OLS</a:t>
            </a:r>
            <a:endParaRPr lang="en-US" sz="3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1934041"/>
            <a:ext cx="9433182" cy="51469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Efficient Computation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84212" y="5108610"/>
            <a:ext cx="10970513" cy="11527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Tom Balmat, Social Science Research Institute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Jerome P. Reiter, Department of Statistical Science</a:t>
            </a:r>
          </a:p>
          <a:p>
            <a:pPr algn="r"/>
            <a:r>
              <a:rPr lang="en-US" sz="1600" dirty="0" smtClean="0">
                <a:solidFill>
                  <a:schemeClr val="bg1"/>
                </a:solidFill>
              </a:rPr>
              <a:t>Duke University, Durham, North Carolina, USA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01510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0792692" cy="4385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long vector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= 28,500,000), high dimension FEs have &lt; 0.5% effective elements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How do we locate the 1 entries?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Intuitive, easy, but complete scan of FE column required for each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better, parallelized, but suffers when levels &gt; 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Idea: 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order()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row indices by level, then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on unique levels to form index groups</a:t>
                </a:r>
              </a:p>
              <a:p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1	ccc								aaa  4			level “aaa”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2	bbb								aaa  7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3	ccc								bbb  2			level “bbb”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4	aaa			 reorder			bbb  5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5	bbb								ccc  1			level “ccc”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6	ccc								ccc  3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7	aaa								ccc  6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0792692" cy="4385816"/>
              </a:xfrm>
              <a:prstGeom prst="rect">
                <a:avLst/>
              </a:prstGeom>
              <a:blipFill rotWithShape="0">
                <a:blip r:embed="rId2"/>
                <a:stretch>
                  <a:fillRect l="-339" b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3074822" y="489204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793613" y="4892040"/>
            <a:ext cx="338202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6921651" y="4058546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930716" y="4625994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21652" y="5153179"/>
            <a:ext cx="417535" cy="2088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921649" y="4156810"/>
            <a:ext cx="417534" cy="143004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930715" y="4706585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930715" y="5222618"/>
            <a:ext cx="417536" cy="139399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921649" y="5308149"/>
            <a:ext cx="417536" cy="298632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44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1052676" cy="658906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1:  efficient indexing of sparse vectors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554480"/>
            <a:ext cx="1118754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Problem:  default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behavior is to sort characters (our levels) as, well, characters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Better: 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Fast, but requires numeric vector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So, use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a numeric vector, then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sort.list(method=“quick”)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followed by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to generate blocks of level indices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Base R and FAST!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order observation indices by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obsIndices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sort.list(as.integer(factor(FE)),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method="quick",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na.last=NA)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locate first observation index for each 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firstObs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match(uniqueLevel, FE[obsIndices])</a:t>
            </a:r>
          </a:p>
          <a:p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 sets of observation indices for each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</a:p>
          <a:p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lapply(1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length(firstObs)-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function(i) obsIndices[firstObs[i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]:(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firstObs[i+1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]-1)])</a:t>
            </a:r>
          </a:p>
        </p:txBody>
      </p:sp>
    </p:spTree>
    <p:extLst>
      <p:ext uri="{BB962C8B-B14F-4D97-AF65-F5344CB8AC3E}">
        <p14:creationId xmlns:p14="http://schemas.microsoft.com/office/powerpoint/2010/main" val="35326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indexing methods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98" y="193655"/>
            <a:ext cx="5943600" cy="5943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554480"/>
                <a:ext cx="5768392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......  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parLapply(which())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very 	inefficient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(time indicated is 10’s of hours)</a:t>
                </a: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	order(),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better, 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factor(), sort.list(), match()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FAST,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 1,000,000 in 1 minute, linear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with respect to increase in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inefficiencies, research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default behavior, modify, experiment, repeat</a:t>
                </a:r>
                <a:endParaRPr lang="en-US" sz="1600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554480"/>
                <a:ext cx="5768392" cy="4247317"/>
              </a:xfrm>
              <a:prstGeom prst="rect">
                <a:avLst/>
              </a:prstGeom>
              <a:blipFill rotWithShape="0">
                <a:blip r:embed="rId3"/>
                <a:stretch>
                  <a:fillRect l="-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084880" y="3684773"/>
            <a:ext cx="340963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676340" y="6118554"/>
            <a:ext cx="549202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400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Execution time (mean of five iterations, one for Order-Match) </a:t>
            </a:r>
            <a:endParaRPr lang="en-US" sz="14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4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solution, part 2:  Composing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554480"/>
            <a:ext cx="1112953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A sparse index exists for each level of each fixed effect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Now what?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We want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with minimal use of column (dot) products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There exist three 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“product” types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(for a model without interactions):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continuous → standard dot product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sum of indexed continuous positions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→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length of intersection of FE index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1  is unavoidable (but number of continuous columns are relatively few)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2 and 3 use efficient base R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intersect()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and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 on sparse vectors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Row and column operations are independent, so parallel implementation prescribed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2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10150802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implementation of </a:t>
            </a:r>
            <a:r>
              <a:rPr lang="en-US" sz="2800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sz="2800" dirty="0" smtClean="0">
                <a:solidFill>
                  <a:schemeClr val="bg1"/>
                </a:solidFill>
              </a:rPr>
              <a:t> “products”</a:t>
            </a:r>
            <a:endParaRPr lang="en-US" sz="2800" i="1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554480"/>
            <a:ext cx="11140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Continuous column X fixed effect:</a:t>
            </a:r>
          </a:p>
          <a:p>
            <a:pPr lvl="1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mapply(1:nLevel,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FUN=function(k)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sum(continuousX[indexFE[[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]]]))</a:t>
            </a:r>
          </a:p>
          <a:p>
            <a:pPr lvl="1"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Fixed effect X fixed effect (</a:t>
            </a:r>
            <a:r>
              <a:rPr lang="en-US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parallelized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parApply(cl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as.matrix(1:nLevel),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	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	function(jLevel, iLevel)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length(intersect(indexFEi[[iLevel]], indexFEj[[jLevel]])), currLevi)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endParaRPr lang="en-US" sz="1600" dirty="0" smtClean="0">
              <a:solidFill>
                <a:schemeClr val="bg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i="1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algn="r">
              <a:lnSpc>
                <a:spcPct val="150000"/>
              </a:lnSpc>
            </a:pP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Please be efficient ... </a:t>
            </a:r>
            <a:r>
              <a:rPr lang="en-US" sz="14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make your mother proud</a:t>
            </a:r>
            <a:endParaRPr lang="en-US" sz="1400" i="1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24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solution, part 3:  solve 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large-n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smtClean="0">
                <a:solidFill>
                  <a:schemeClr val="tx1"/>
                </a:solidFill>
              </a:rPr>
              <a:t>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1187546" cy="3623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efficiently constructed,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Problem:  for large designs (FE levels &gt; 10,000) solution of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requires hours (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What we know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(from reading and experimenting):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QR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the default function called by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in</a:t>
                </a:r>
                <a:r>
                  <a:rPr lang="en-US" sz="1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ef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fi</a:t>
                </a:r>
                <a:r>
                  <a:rPr lang="en-US" sz="1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ci</a:t>
                </a:r>
                <a:r>
                  <a:rPr lang="en-US" sz="13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en</a:t>
                </a:r>
                <a:r>
                  <a:rPr lang="en-US" sz="12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</a:t>
                </a:r>
                <a:r>
                  <a:rPr lang="en-US" sz="11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 zz</a:t>
                </a:r>
                <a:r>
                  <a:rPr lang="en-US" sz="9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7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  <a:r>
                  <a:rPr lang="en-US" sz="5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zz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For our problems, </a:t>
                </a: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with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forwardsolve()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backsolve()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is better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four times with our problems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Standard R inverse functions are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qr.solve()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2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Example: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1187546" cy="3623492"/>
              </a:xfrm>
              <a:prstGeom prst="rect">
                <a:avLst/>
              </a:prstGeom>
              <a:blipFill rotWithShape="0">
                <a:blip r:embed="rId3"/>
                <a:stretch>
                  <a:fillRect l="-327" b="-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92992"/>
              </p:ext>
            </p:extLst>
          </p:nvPr>
        </p:nvGraphicFramePr>
        <p:xfrm>
          <a:off x="3677445" y="5497063"/>
          <a:ext cx="6450904" cy="782766"/>
        </p:xfrm>
        <a:graphic>
          <a:graphicData uri="http://schemas.openxmlformats.org/drawingml/2006/table">
            <a:tbl>
              <a:tblPr firstRow="1" firstCol="1" bandRow="1"/>
              <a:tblGrid>
                <a:gridCol w="2686868"/>
                <a:gridCol w="1847553"/>
                <a:gridCol w="1916483"/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6,200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i="1" baseline="-250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 = 16,000 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matrix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qr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qr.solve()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10.0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172.7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chol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 + chol2inv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44.1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852814" y="4741415"/>
            <a:ext cx="81001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Time to compute decomposition and inverse of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X'X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using QR and Cholesky methods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Mean of five iterations, in minutes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1187546" cy="4883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Cholesky decomposition is inherently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parallelizable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(yes, Wiktionary records this word), since column operations are independent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X, 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upper triangular):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	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8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Simple,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but do not be fooled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– this requires billions of iterations (summation within nested loops)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Unfortunately,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not parallelized, so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...</a:t>
                </a:r>
                <a:endParaRPr lang="en-US" i="1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1187546" cy="4883132"/>
              </a:xfrm>
              <a:prstGeom prst="rect">
                <a:avLst/>
              </a:prstGeom>
              <a:blipFill rotWithShape="0">
                <a:blip r:embed="rId3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6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1187546" cy="4835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Go parallel!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Algorithm implemented in C using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Rcpp()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the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Open-MP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library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and C sources (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CholeskyDecomposition.r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 available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at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https://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3"/>
                  </a:rPr>
                  <a:t>github.com/DukeSynthProj/SyntheticDataXTXResources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Important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Think(?) like your compiler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 stores an array in row major order (columns are contiguous)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The intensive part of our algorithm (innermost summation) proceeds along rows,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But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, if we store and compute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in transpose and return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‘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then ...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1187546" cy="4835106"/>
              </a:xfrm>
              <a:prstGeom prst="rect">
                <a:avLst/>
              </a:prstGeom>
              <a:blipFill rotWithShape="0">
                <a:blip r:embed="rId4"/>
                <a:stretch>
                  <a:fillRect l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92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still solving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and var(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463040"/>
                <a:ext cx="11187546" cy="289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                  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we proceed along columns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giving our ever opportunistic C compiler a chance to implement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loop unrolling ...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and improve overall memory bus and numeric processor synchronization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Net result:  </a:t>
                </a: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3X performance!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463040"/>
                <a:ext cx="11187546" cy="2896114"/>
              </a:xfrm>
              <a:prstGeom prst="rect">
                <a:avLst/>
              </a:prstGeom>
              <a:blipFill rotWithShape="0">
                <a:blip r:embed="rId3"/>
                <a:stretch>
                  <a:fillRect l="-327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>
            <a:off x="4033382" y="2041742"/>
            <a:ext cx="576197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17326" y="4633587"/>
            <a:ext cx="557825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R[k][i]*R[k][j];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7985" y="4618144"/>
            <a:ext cx="5665940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#pragma omp parallel for private(j, k, s)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for(j=i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; j&lt;p; j++) {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// accumulate prior computed Rki*Rkj products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s=0;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for(k=0; k&lt;i; k++)</a:t>
            </a:r>
          </a:p>
          <a:p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    </a:t>
            </a:r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s+=R[i][k]*R[j][k</a:t>
            </a:r>
            <a:r>
              <a:rPr lang="en-US" sz="15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];</a:t>
            </a:r>
          </a:p>
          <a:p>
            <a:r>
              <a:rPr lang="en-US" sz="15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46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solving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(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sz="2800" i="1" dirty="0" smtClean="0">
                    <a:solidFill>
                      <a:schemeClr val="bg1"/>
                    </a:solidFill>
                  </a:rPr>
                  <a:t>X</a:t>
                </a:r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r>
                  <a:rPr lang="en-US" sz="2800" baseline="30000" dirty="0" smtClean="0">
                    <a:solidFill>
                      <a:schemeClr val="bg1"/>
                    </a:solidFill>
                  </a:rPr>
                  <a:t>-1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800"/>
                <a:ext cx="11052676" cy="658906"/>
              </a:xfrm>
              <a:blipFill rotWithShape="0">
                <a:blip r:embed="rId2"/>
                <a:stretch>
                  <a:fillRect l="-1103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1187546" cy="497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Related algorithm to compute </a:t>
                </a: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'</a:t>
                </a:r>
                <a:r>
                  <a:rPr lang="en-US" i="1" dirty="0">
                    <a:solidFill>
                      <a:schemeClr val="bg1"/>
                    </a:solidFill>
                  </a:rPr>
                  <a:t>X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r>
                  <a:rPr lang="en-US" baseline="30000" dirty="0">
                    <a:solidFill>
                      <a:schemeClr val="bg1"/>
                    </a:solidFill>
                  </a:rPr>
                  <a:t>-</a:t>
                </a:r>
                <a:r>
                  <a:rPr lang="en-US" baseline="30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from computed Cholesky inverse, </a:t>
                </a:r>
                <a:r>
                  <a:rPr lang="en-US" i="1" dirty="0" smtClean="0">
                    <a:solidFill>
                      <a:schemeClr val="bg1"/>
                    </a:solidFill>
                  </a:rPr>
                  <a:t>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𝑑𝑖𝑎𝑔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…,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>
                                        <a:lumMod val="95000"/>
                                        <a:lumOff val="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𝑝𝑝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𝐶𝐴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b="0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(recall that the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diag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), from the initial equation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R'B = I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-1, 1</a:t>
                </a: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+1,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Note the row order indexing of the innermost summation (red above)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l-GR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ϵ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, which is (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under construction and is symmetric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∴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gives an identical result, but prompts C compiler to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unroll loops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1187546" cy="4971617"/>
              </a:xfrm>
              <a:prstGeom prst="rect">
                <a:avLst/>
              </a:prstGeom>
              <a:blipFill rotWithShape="0">
                <a:blip r:embed="rId3"/>
                <a:stretch>
                  <a:fillRect l="-327" b="-11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The problem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0792692" cy="4308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 reports “Cannot allocate a vector of size @!#$ Gb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”</a:t>
                </a: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Colleague’s data set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U.S. Office of Personnel Management annual records 1988-2011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28,500,000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Five fixed effects (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blue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 model), over 1,200 combined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Model: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𝑠𝑒𝑥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𝑟𝑎𝑐𝑒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p>
                          <m:sSupPr>
                            <m:ctrlPr>
                              <a:rPr lang="el-GR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𝑎𝑔𝑒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𝑒𝑑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𝑦𝑒𝑎𝑟𝑠</m:t>
                        </m:r>
                      </m:e>
                    </m:d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𝑏𝑢𝑟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𝑜𝑐𝑐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𝑦𝑒𝑎𝑟</m:t>
                        </m:r>
                      </m:sub>
                    </m:sSub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Resulting design matrix 28,500,000 X 1,200+ 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270 Gb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(numeric =&gt; 8 bytes per element)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Transpose (for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requires additional 270 Gb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Additional memory for operations =&gt;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approaching terabyte requirement</a:t>
                </a: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Memory = f(€), but time is priceless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0792692" cy="4308102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1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</p:spPr>
            <p:txBody>
              <a:bodyPr anchor="t" anchorCtr="0">
                <a:no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</a:rPr>
                  <a:t>solved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sz="2800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X'Y, cov</a:t>
                </a:r>
                <a:r>
                  <a:rPr lang="en-US" sz="28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2800" dirty="0" smtClean="0">
                    <a:solidFill>
                      <a:schemeClr val="bg1"/>
                    </a:solidFill>
                  </a:rPr>
                  <a:t>)</a:t>
                </a:r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4212" y="685799"/>
                <a:ext cx="4895178" cy="786041"/>
              </a:xfrm>
              <a:blipFill rotWithShape="0">
                <a:blip r:embed="rId2"/>
                <a:stretch>
                  <a:fillRect l="-2491" t="-4651" r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5220642" cy="3831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A respectable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25,000,000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= 31,000 levels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---- chol()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+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chol2inv()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8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          Parallelized C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30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Moral: 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Identify and eliminate inefficiency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5220642" cy="3831818"/>
              </a:xfrm>
              <a:prstGeom prst="rect">
                <a:avLst/>
              </a:prstGeom>
              <a:blipFill rotWithShape="0">
                <a:blip r:embed="rId3"/>
                <a:stretch>
                  <a:fillRect l="-933" b="-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\\ssri-nas-fe01.oit.duke.edu\ssri\OPM\Users\Current\tjb48\Analysis\FixedEffectsModel\LargeModelSolutionComparison\CholeskyTimeCompariso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854" y="515317"/>
            <a:ext cx="5943600" cy="594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Straight Connector 3"/>
          <p:cNvCxnSpPr/>
          <p:nvPr/>
        </p:nvCxnSpPr>
        <p:spPr>
          <a:xfrm>
            <a:off x="1089764" y="3064630"/>
            <a:ext cx="501041" cy="0"/>
          </a:xfrm>
          <a:prstGeom prst="line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6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9761646" cy="786041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Our fixed effects solution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entury Gothic" panose="020B0502020202020204" pitchFamily="34" charset="0"/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:  efficient, parallelized indexing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parallel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):  parallel inverse using Cholesky decomposition, in C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R source available at git repo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2026118"/>
                <a:ext cx="8320304" cy="1799339"/>
              </a:xfrm>
              <a:prstGeom prst="rect">
                <a:avLst/>
              </a:prstGeom>
              <a:blipFill rotWithShape="0">
                <a:blip r:embed="rId2"/>
                <a:stretch>
                  <a:fillRect l="-440" b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84211" y="1240077"/>
            <a:ext cx="12618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2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554480"/>
                <a:ext cx="11378352" cy="178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Simulated data sets (script available at  </a:t>
                </a: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https://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  <a:hlinkClick r:id="rId2"/>
                  </a:rPr>
                  <a:t>github.com/DukeSynthProj/SyntheticDataXTXResources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Model: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l-GR" i="1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</m:oMath>
                </a14:m>
                <a:endParaRPr lang="en-US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continuous,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are fixed effects;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indicate fixed effect levels;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ourier New" panose="02070309020205020404" pitchFamily="49" charset="0"/>
                      </a:rPr>
                      <m:t>ϵ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l-GR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~</m:t>
                    </m:r>
                    <m:r>
                      <a:rPr lang="en-US" b="0" i="1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Courier New" panose="02070309020205020404" pitchFamily="49" charset="0"/>
                  </a:rPr>
                  <a:t>Normal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554480"/>
                <a:ext cx="11378352" cy="1787797"/>
              </a:xfrm>
              <a:prstGeom prst="rect">
                <a:avLst/>
              </a:prstGeom>
              <a:blipFill rotWithShape="0">
                <a:blip r:embed="rId3"/>
                <a:stretch>
                  <a:fillRect l="-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1201"/>
              </p:ext>
            </p:extLst>
          </p:nvPr>
        </p:nvGraphicFramePr>
        <p:xfrm>
          <a:off x="2264408" y="3658552"/>
          <a:ext cx="6819252" cy="260922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69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500,000</a:t>
                      </a: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39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75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9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1,500,000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4" y="3150327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2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1" y="1554480"/>
                <a:ext cx="5515110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Exponential in low dimension problems for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bigglm()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biglm.big.matrix()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SparseM.sml.fit()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speedlm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linear for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and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Comparison scripts available at git repo</a:t>
                </a: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554480"/>
                <a:ext cx="5515110" cy="4269823"/>
              </a:xfrm>
              <a:prstGeom prst="rect">
                <a:avLst/>
              </a:prstGeom>
              <a:blipFill rotWithShape="0">
                <a:blip r:embed="rId2"/>
                <a:stretch>
                  <a:fillRect l="-663" b="-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\\ssri-nas-fe01.oit.duke.edu\ssri\OPM\Users\Current\tjb48\Analysis\FixedEffectsModel\LargeModelSolutionComparison\FETestResults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388" y="685800"/>
            <a:ext cx="54864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78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748287"/>
              </p:ext>
            </p:extLst>
          </p:nvPr>
        </p:nvGraphicFramePr>
        <p:xfrm>
          <a:off x="2279906" y="3036006"/>
          <a:ext cx="6819252" cy="1778000"/>
        </p:xfrm>
        <a:graphic>
          <a:graphicData uri="http://schemas.openxmlformats.org/drawingml/2006/table">
            <a:tbl>
              <a:tblPr firstRow="1" firstCol="1" bandRow="1"/>
              <a:tblGrid>
                <a:gridCol w="1447730"/>
                <a:gridCol w="1669528"/>
                <a:gridCol w="1233998"/>
                <a:gridCol w="1233998"/>
                <a:gridCol w="1233998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Parameter Set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n (Observations)</a:t>
                      </a: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4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Levels X</a:t>
                      </a:r>
                      <a:r>
                        <a:rPr lang="en-US" sz="1600" baseline="-250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2004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ts val="2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25,000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1828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692835" y="2498163"/>
            <a:ext cx="5962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Simulated Data Set Parameters for Execution Time Evaluation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4211" y="1240077"/>
            <a:ext cx="353814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Higher </a:t>
            </a:r>
            <a:r>
              <a:rPr lang="en-US" sz="2000" dirty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Dimension Problems</a:t>
            </a:r>
          </a:p>
        </p:txBody>
      </p:sp>
    </p:spTree>
    <p:extLst>
      <p:ext uri="{BB962C8B-B14F-4D97-AF65-F5344CB8AC3E}">
        <p14:creationId xmlns:p14="http://schemas.microsoft.com/office/powerpoint/2010/main" val="241918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22" y="840783"/>
            <a:ext cx="5486400" cy="548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Highest dimension problem 25m X 31,000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lfe()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12 hours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≈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90 minutes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near linear growth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90 min vs. 12 hours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models per day vs. 3 in two days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5 research questions vs. 1.5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efficient, productive research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 reduced operating cost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1868957"/>
                <a:ext cx="5515110" cy="4201150"/>
              </a:xfrm>
              <a:prstGeom prst="rect">
                <a:avLst/>
              </a:prstGeom>
              <a:blipFill rotWithShape="0">
                <a:blip r:embed="rId3"/>
                <a:stretch>
                  <a:fillRect l="-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4211" y="1237631"/>
            <a:ext cx="55151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Higher Dimension Problems</a:t>
            </a:r>
            <a:endParaRPr lang="en-US" sz="2000" dirty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582559"/>
              </p:ext>
            </p:extLst>
          </p:nvPr>
        </p:nvGraphicFramePr>
        <p:xfrm>
          <a:off x="1908171" y="3099890"/>
          <a:ext cx="8090115" cy="2087376"/>
        </p:xfrm>
        <a:graphic>
          <a:graphicData uri="http://schemas.openxmlformats.org/drawingml/2006/table">
            <a:tbl>
              <a:tblPr firstRow="1" firstCol="1" bandRow="1"/>
              <a:tblGrid>
                <a:gridCol w="1689315"/>
                <a:gridCol w="1286359"/>
                <a:gridCol w="1425844"/>
                <a:gridCol w="1332855"/>
                <a:gridCol w="1301857"/>
                <a:gridCol w="1053885"/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-12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-7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&lt;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10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478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bigglm()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bigmatrix()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sparseM()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speedlm()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lfe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7432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847*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22860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931145" y="2108188"/>
            <a:ext cx="61061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Comparison of Parameter Estimates, Evaluated Solutions vs.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feXTX()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Number of estimates that differ in absolute value by range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Single iteration using simulation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parameter set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Verification of Estimates (by consensus)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872066" y="5361913"/>
            <a:ext cx="7460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ea typeface="Malgun Gothic" panose="020B0503020000020004" pitchFamily="34" charset="-127"/>
                <a:cs typeface="Courier New" panose="02070309020205020404" pitchFamily="49" charset="0"/>
              </a:rPr>
              <a:t>lfe()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requires estimable function specification for intercept and ref level estimation, not pursued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6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677574" y="2450990"/>
            <a:ext cx="6365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On-line Memory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While Fitting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Simulation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Parameter Set 9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795447"/>
              </p:ext>
            </p:extLst>
          </p:nvPr>
        </p:nvGraphicFramePr>
        <p:xfrm>
          <a:off x="2892920" y="2929480"/>
          <a:ext cx="59309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Document" r:id="rId3" imgW="5956042" imgH="2410687" progId="Word.Document.12">
                  <p:embed/>
                </p:oleObj>
              </mc:Choice>
              <mc:Fallback>
                <p:oleObj name="Document" r:id="rId3" imgW="5956042" imgH="241068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2920" y="2929480"/>
                        <a:ext cx="5930900" cy="2400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852259" cy="554277"/>
          </a:xfrm>
        </p:spPr>
        <p:txBody>
          <a:bodyPr anchor="t" anchorCtr="0">
            <a:no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 evaluation</a:t>
            </a:r>
            <a:endParaRPr lang="en-US" sz="2800" baseline="300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211" y="1243584"/>
            <a:ext cx="8289308" cy="495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 smtClean="0">
                <a:solidFill>
                  <a:prstClr val="black">
                    <a:lumMod val="95000"/>
                    <a:lumOff val="5000"/>
                  </a:prstClr>
                </a:solidFill>
                <a:cs typeface="Courier New" panose="02070309020205020404" pitchFamily="49" charset="0"/>
              </a:rPr>
              <a:t>Memory Requirements</a:t>
            </a:r>
            <a:endParaRPr lang="en-US" sz="2000" dirty="0">
              <a:solidFill>
                <a:prstClr val="black">
                  <a:lumMod val="95000"/>
                  <a:lumOff val="5000"/>
                </a:prstClr>
              </a:solidFill>
              <a:cs typeface="Courier New" panose="020703090202050204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95973" y="4991226"/>
            <a:ext cx="196239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backing file created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2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errors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1303196" cy="3969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Clustering about unique ID (person, organization, region)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</a:t>
                </a:r>
                <a:r>
                  <a:rPr lang="en-US" dirty="0" err="1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heteroskedastic</a:t>
                </a: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 within-group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Assumed independence of inter-cluster errors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prstClr val="black">
                      <a:lumMod val="95000"/>
                      <a:lumOff val="5000"/>
                    </a:prst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prstClr val="black">
                        <a:lumMod val="95000"/>
                        <a:lumOff val="5000"/>
                      </a:prstClr>
                    </a:solidFill>
                  </a:rPr>
                  <a:t>Analytic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l-GR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cs typeface="Courier New" panose="02070309020205020404" pitchFamily="49" charset="0"/>
                  </a:rPr>
                  <a:t>)</a:t>
                </a:r>
              </a:p>
              <a:p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  <a:cs typeface="Courier New" panose="020703090202050204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= (X'X)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X'UX(X'X)</a:t>
                </a:r>
                <a:r>
                  <a:rPr lang="en-US" i="1" baseline="300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</a:t>
                </a:r>
                <a:r>
                  <a:rPr lang="en-US" i="1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1</a:t>
                </a:r>
              </a:p>
              <a:p>
                <a:pPr lvl="1"/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matrix of within cluster residual </a:t>
                </a:r>
                <a:r>
                  <a:rPr lang="en-US" dirty="0" err="1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covariances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this is a LARGE matrix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0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(1,200 X 28,500,000) X (28,500,000 X 28,500,000) X (28,500,000 X ,1,200)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BIG problem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lvl="1"/>
                <a:endParaRPr lang="en-US" sz="10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Indexing methods patterned after those for </a:t>
                </a:r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efficiently execute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X'UX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0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Derivation and script available a git repo (implemented within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feXTX()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function)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1303196" cy="3969420"/>
              </a:xfrm>
              <a:prstGeom prst="rect">
                <a:avLst/>
              </a:prstGeom>
              <a:blipFill rotWithShape="0">
                <a:blip r:embed="rId2"/>
                <a:stretch>
                  <a:fillRect l="-324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91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10088172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clustered standard performance comparison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554480"/>
            <a:ext cx="113031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Robust/clustered errors unavailable in most packages reviewed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computes, but estimable function specification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Stata has good reputation for efficient robust/clustered SE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Absolute pair-wise Stata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deviations were within five significant digits</a:t>
            </a:r>
            <a:endParaRPr lang="en-US" baseline="30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estimates not compared due to known differences arising from estimable function </a:t>
            </a:r>
            <a:r>
              <a:rPr 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req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41988"/>
              </p:ext>
            </p:extLst>
          </p:nvPr>
        </p:nvGraphicFramePr>
        <p:xfrm>
          <a:off x="2041638" y="3453445"/>
          <a:ext cx="7841293" cy="1016508"/>
        </p:xfrm>
        <a:graphic>
          <a:graphicData uri="http://schemas.openxmlformats.org/drawingml/2006/table">
            <a:tbl>
              <a:tblPr firstRow="1" firstCol="1" bandRow="1"/>
              <a:tblGrid>
                <a:gridCol w="1390389"/>
                <a:gridCol w="2304789"/>
                <a:gridCol w="2367419"/>
                <a:gridCol w="1778696"/>
              </a:tblGrid>
              <a:tr h="2286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Robust SE Time (min)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Clustered SE Time (min)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Memory (Gb)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lfe()</a:t>
                      </a:r>
                      <a:r>
                        <a:rPr lang="en-US" sz="1600" dirty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51.9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en-US" sz="160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Stata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51.5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55.5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feXTX()</a:t>
                      </a: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***</a:t>
                      </a:r>
                      <a:endParaRPr lang="en-US" sz="1600" dirty="0" smtClean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13.2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27.6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0" marR="6400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20/38</a:t>
                      </a:r>
                      <a:endParaRPr lang="en-US" sz="1600" dirty="0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73025" marR="36576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52186" y="2953571"/>
            <a:ext cx="96201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Execution Time (in minutes) to Fit OPM Pay Disparity Model and Compute Robust and Clustered Standard Errors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0407" y="4515447"/>
            <a:ext cx="9210806" cy="685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 bootstrap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estimates computed; robust standard errors require use of ancillary bootstrap estimation functions which were not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pursued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Using Stata/MP Version 13.1 </a:t>
            </a:r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*** </a:t>
            </a:r>
            <a:r>
              <a:rPr lang="en-US" sz="12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SEs are the result of evaluation of analytical standard error </a:t>
            </a:r>
            <a:r>
              <a:rPr lang="en-US" sz="12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equation</a:t>
            </a:r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purpose of talk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84212" y="1554480"/>
                <a:ext cx="10792692" cy="4292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Address computational challenges of solving high dimension problems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Not so much on science, application, or appropriateness of specific models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Topics: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Design matrix and operation density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the opportunity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Evaluation of available solutions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indexing alternatives to linear algebraic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Parallelization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solution of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X'X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i="1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= 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X'Y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(parallelized Cholesky decomposition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estimation of cov(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 (parallelized (</a:t>
                </a:r>
                <a:r>
                  <a:rPr lang="en-US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X’X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)</a:t>
                </a:r>
                <a:r>
                  <a:rPr lang="en-US" baseline="300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-1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using Cholesky in C)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Efficient computation of robust/clustered standard errors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0792692" cy="4292137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69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what’s next?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554480"/>
            <a:ext cx="107926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Parallelize interaction indexing instructions in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</a:rPr>
              <a:t>Implement shared memory in parallel operations under Windows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Evaluate rank of </a:t>
            </a:r>
            <a:r>
              <a:rPr lang="en-US" i="1" dirty="0">
                <a:solidFill>
                  <a:schemeClr val="bg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X'X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, address collinearity (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qr()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offers these)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Implement parallel forward and backsolve solution using Cholesky decomposition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Develop 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 R package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78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resources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  <a:buClr>
                <a:prstClr val="white"/>
              </a:buClr>
            </a:pPr>
            <a:r>
              <a:rPr lang="en-US" sz="1200" dirty="0" smtClean="0">
                <a:solidFill>
                  <a:prstClr val="white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prstClr val="white"/>
                </a:solidFill>
              </a:rPr>
              <a:t>|    </a:t>
            </a:r>
            <a:r>
              <a:rPr lang="en-US" sz="1200" dirty="0" smtClean="0">
                <a:solidFill>
                  <a:prstClr val="white"/>
                </a:solidFill>
              </a:rPr>
              <a:t>useR!2017    </a:t>
            </a:r>
            <a:r>
              <a:rPr lang="en-US" sz="1200" dirty="0">
                <a:solidFill>
                  <a:prstClr val="white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554480"/>
            <a:ext cx="1079269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prstClr val="black">
                    <a:lumMod val="95000"/>
                    <a:lumOff val="5000"/>
                  </a:prstClr>
                </a:solidFill>
              </a:rPr>
              <a:t>git repo: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</a:t>
            </a: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github.com/DukeSynthProj/SyntheticDataXTXResources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Paper: 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Efficient Indexing Algorithm for Large Fixed Effects Problems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(currently draft)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Scripts: 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, Cholesky functions, sample data generator, method evaluation functions, clustered SE function (within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feXTX()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)</a:t>
            </a:r>
          </a:p>
          <a:p>
            <a:pPr lvl="1"/>
            <a:endParaRPr lang="en-US" sz="12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</a:rPr>
              <a:t>Related research (utilizing methods presented)</a:t>
            </a:r>
          </a:p>
          <a:p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  <a:cs typeface="Courier New" panose="020703090202050204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Bolton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de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Figueiredo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Measuring 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and explaining the gender wage gap in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federal government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Tech. rep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., Duke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University Law 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School</a:t>
            </a:r>
          </a:p>
          <a:p>
            <a:pPr lvl="1"/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Duke Synthetic Data Project (2017),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 Framework for Sharing Confidential Research Data, Applied to Investigating Differential Pay by Race in the U</a:t>
            </a:r>
            <a:r>
              <a:rPr lang="en-US" sz="16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 S. </a:t>
            </a:r>
            <a:r>
              <a:rPr lang="en-US" sz="1600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Government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NBER working paper,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http://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hlinkClick r:id="rId3"/>
              </a:rPr>
              <a:t>www.nber.org/papers/w23534</a:t>
            </a: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, submitted to JASA</a:t>
            </a:r>
          </a:p>
          <a:p>
            <a:pPr lvl="1"/>
            <a:endParaRPr lang="en-US" sz="1200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Tom Balmat,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Research Statistics and Data Support, SSRI, Duke University, thomas.balmat@duke.edu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 Reiter,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Professor, Department of Statistical Science, Duke University</a:t>
            </a:r>
            <a:r>
              <a:rPr lang="en-US" sz="1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</a:t>
            </a:r>
            <a:r>
              <a:rPr lang="en-US" sz="1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jerry@stat.duke.edu</a:t>
            </a:r>
            <a:endParaRPr lang="en-US" sz="1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9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554480"/>
                <a:ext cx="10792692" cy="4526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Problem:  high dimension fixed effects expand into thousands of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One design matrix indicator column per fixed effect level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Levels are mutually exclusive =&gt; each observation assigned one level of each effect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Matrix density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:  within a FE,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1’s are distributed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indicator columns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High dimension =&gt; low density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>
                                              <a:lumMod val="95000"/>
                                              <a:lumOff val="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is the number of continuous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vars,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the continuous var density (assumed near 1.0)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is the total column count,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diminishes with increase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 (increased FE levels)</a:t>
                </a:r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0792692" cy="4526945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86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design matrix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0"/>
          <a:stretch/>
        </p:blipFill>
        <p:spPr>
          <a:xfrm>
            <a:off x="6096000" y="222024"/>
            <a:ext cx="5943600" cy="58181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4212" y="1554480"/>
                <a:ext cx="5411788" cy="45525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single fixed effect)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 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(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𝑎𝑝𝑝𝑟𝑜𝑥𝑖𝑚𝑎𝑡𝑒</m:t>
                      </m:r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𝑛𝑝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i="1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𝑎𝑝𝑝𝑟𝑜𝑥𝑖𝑚𝑎𝑡𝑒</m:t>
                          </m:r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moderate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5411788" cy="4552593"/>
              </a:xfrm>
              <a:prstGeom prst="rect">
                <a:avLst/>
              </a:prstGeom>
              <a:blipFill rotWithShape="0">
                <a:blip r:embed="rId3"/>
                <a:stretch>
                  <a:fillRect l="-450" r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3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554480"/>
                <a:ext cx="10792692" cy="4127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design matrix density suggests an opportunity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i="1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Operation density </a:t>
                </a: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measures the proportion of standard (linear algebraic) operations that actually affect computed results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Goal:  limit computations to effective (non-zero) operations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Upper bound (model with a single fixed effect)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+ 2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 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UB</m:t>
                    </m:r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  <m:r>
                      <a:rPr lang="en-US" i="1">
                        <a:solidFill>
                          <a:schemeClr val="bg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)∝</m:t>
                    </m:r>
                    <m:f>
                      <m:fPr>
                        <m:ctrlP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solidFill>
                              <a:schemeClr val="bg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10792692" cy="4127668"/>
              </a:xfrm>
              <a:prstGeom prst="rect">
                <a:avLst/>
              </a:prstGeom>
              <a:blipFill rotWithShape="0">
                <a:blip r:embed="rId2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0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operation density density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4212" y="1554480"/>
                <a:ext cx="5190495" cy="4283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Change in upper bound with increase in levels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+ 1)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+ 1</m:t>
                          </m:r>
                        </m:e>
                      </m:d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600" i="1">
                                      <a:solidFill>
                                        <a:schemeClr val="bg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600" i="1">
                          <a:solidFill>
                            <a:schemeClr val="bg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∝ −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bg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chemeClr val="bg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 smtClean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Rapid reduction, asymptotic, near 0 for </a:t>
                </a:r>
                <a:r>
                  <a:rPr lang="en-US" sz="1600" dirty="0" smtClean="0">
                    <a:solidFill>
                      <a:schemeClr val="bg1">
                        <a:lumMod val="95000"/>
                        <a:lumOff val="5000"/>
                      </a:schemeClr>
                    </a:solidFill>
                  </a:rPr>
                  <a:t>low dimension effects</a:t>
                </a:r>
                <a:endParaRPr lang="en-US" sz="14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1600" dirty="0">
                  <a:solidFill>
                    <a:schemeClr val="bg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2" y="1554480"/>
                <a:ext cx="5190495" cy="4283801"/>
              </a:xfrm>
              <a:prstGeom prst="rect">
                <a:avLst/>
              </a:prstGeom>
              <a:blipFill rotWithShape="0">
                <a:blip r:embed="rId2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4924"/>
            <a:ext cx="5943600" cy="5943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11263" y="6076180"/>
            <a:ext cx="5737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Upper panel, model with single FE; Lower panel, 1-10 FEs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80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Density 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4212" y="1344706"/>
            <a:ext cx="10792692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From the Human Capital Project at Duke University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9654" y="2003612"/>
            <a:ext cx="9985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Model wage disparity by gender and race in U.S. federal workforce, controlling for human capital (experience, education) and other FEs (bureau, occupation, year)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664088"/>
              </p:ext>
            </p:extLst>
          </p:nvPr>
        </p:nvGraphicFramePr>
        <p:xfrm>
          <a:off x="1268336" y="3563891"/>
          <a:ext cx="833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Document" r:id="rId3" imgW="8446494" imgH="1657032" progId="Word.Document.12">
                  <p:embed/>
                </p:oleObj>
              </mc:Choice>
              <mc:Fallback>
                <p:oleObj name="Document" r:id="rId3" imgW="8446494" imgH="16570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68336" y="3563891"/>
                        <a:ext cx="83312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35149" y="3029459"/>
            <a:ext cx="8597574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Density of OPM Data by Fixed Effect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9654" y="5266136"/>
            <a:ext cx="10792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Overall design matrix density is 0.006, </a:t>
            </a:r>
            <a:r>
              <a:rPr lang="en-US" dirty="0" smtClean="0">
                <a:solidFill>
                  <a:srgbClr val="FF0000"/>
                </a:solidFill>
              </a:rPr>
              <a:t>operation density is less than 0.0001</a:t>
            </a:r>
            <a:endParaRPr lang="en-US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Fewer than 0.01% of standard algebraic operations are needed    –</a:t>
            </a:r>
            <a:endParaRPr lang="en-US" sz="3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68152" y="5413484"/>
            <a:ext cx="2129141" cy="775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sz="1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</a:t>
            </a:r>
            <a:r>
              <a:rPr lang="en-US" sz="2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2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2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U</a:t>
            </a:r>
            <a:r>
              <a:rPr lang="en-US" sz="26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N</a:t>
            </a:r>
            <a:r>
              <a:rPr lang="en-US" sz="28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30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</a:t>
            </a:r>
            <a:r>
              <a:rPr lang="en-US" sz="32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Y</a:t>
            </a:r>
            <a:r>
              <a:rPr lang="en-US" sz="3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!</a:t>
            </a:r>
            <a:endParaRPr lang="en-US" sz="3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2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868117" cy="65890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solutions evaluated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6598920"/>
            <a:ext cx="12192000" cy="2590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1800"/>
              </a:spcAft>
            </a:pPr>
            <a:r>
              <a:rPr lang="en-US" sz="1200" dirty="0" smtClean="0">
                <a:solidFill>
                  <a:schemeClr val="tx1"/>
                </a:solidFill>
              </a:rPr>
              <a:t>efficient computation, large-n, high dimension fixed effects models   </a:t>
            </a:r>
            <a:r>
              <a:rPr lang="en-US" sz="1200" dirty="0">
                <a:solidFill>
                  <a:schemeClr val="tx1"/>
                </a:solidFill>
              </a:rPr>
              <a:t>|    </a:t>
            </a:r>
            <a:r>
              <a:rPr lang="en-US" sz="1200" dirty="0" smtClean="0">
                <a:solidFill>
                  <a:schemeClr val="tx1"/>
                </a:solidFill>
              </a:rPr>
              <a:t>useR!2017    </a:t>
            </a:r>
            <a:r>
              <a:rPr lang="en-US" sz="1200" dirty="0">
                <a:solidFill>
                  <a:schemeClr val="tx1"/>
                </a:solidFill>
              </a:rPr>
              <a:t>|    thomas.balmat@duke.edu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9653" y="1554480"/>
            <a:ext cx="1100156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In no particular order: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biglm.big.matrix()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SparseM.sml.fit()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speedlm()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lfe()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Each address memory usage and computational efficiency differently and all have advantages, but none solve the problems considered in “reasonable”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Analysis and data at </a:t>
            </a:r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cs typeface="Courier New" panose="02070309020205020404" pitchFamily="49" charset="0"/>
                <a:hlinkClick r:id="rId2"/>
              </a:rPr>
              <a:t>https://github.com/DukeSynthProj/SyntheticDataXTXResources</a:t>
            </a:r>
            <a:endParaRPr lang="en-US" sz="16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6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2859</TotalTime>
  <Words>2240</Words>
  <Application>Microsoft Office PowerPoint</Application>
  <PresentationFormat>Widescreen</PresentationFormat>
  <Paragraphs>512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Malgun Gothic</vt:lpstr>
      <vt:lpstr>Arial</vt:lpstr>
      <vt:lpstr>Calibri</vt:lpstr>
      <vt:lpstr>Cambria Math</vt:lpstr>
      <vt:lpstr>Century Gothic</vt:lpstr>
      <vt:lpstr>Courier New</vt:lpstr>
      <vt:lpstr>Times New Roman</vt:lpstr>
      <vt:lpstr>Wingdings 3</vt:lpstr>
      <vt:lpstr>Slice</vt:lpstr>
      <vt:lpstr>Document</vt:lpstr>
      <vt:lpstr>Large-n, High Dimension Fixed Effects OLS</vt:lpstr>
      <vt:lpstr>The problem</vt:lpstr>
      <vt:lpstr>purpose of talk</vt:lpstr>
      <vt:lpstr>design matrix density</vt:lpstr>
      <vt:lpstr>design matrix density</vt:lpstr>
      <vt:lpstr>operation density density</vt:lpstr>
      <vt:lpstr>operation density density</vt:lpstr>
      <vt:lpstr>Density Example</vt:lpstr>
      <vt:lpstr>solutions evaluated</vt:lpstr>
      <vt:lpstr>solution, part 1:  efficient indexing of sparse vectors</vt:lpstr>
      <vt:lpstr>solution, part 1:  efficient indexing of sparse vectors</vt:lpstr>
      <vt:lpstr>indexing methods</vt:lpstr>
      <vt:lpstr>solution, part 2:  Composing X'X</vt:lpstr>
      <vt:lpstr>implementation of X'X “products”</vt:lpstr>
      <vt:lpstr>solution, part 3:  solve X'Xβ ̂ = X'Y and cov(β ̂) = σ ̂^2(X'X)-1</vt:lpstr>
      <vt:lpstr>still solving X'Xβ ̂ = X'Y and cov(β ̂) = σ ̂^2(X'X)-1</vt:lpstr>
      <vt:lpstr>still solving X'Xβ ̂ = X'Y and var(β ̂) = σ ̂^2(X'X)-1</vt:lpstr>
      <vt:lpstr>still solving X'Xβ ̂ = X'Y and var(β ̂) = σ ̂^2(X'X)-1</vt:lpstr>
      <vt:lpstr>solving cov(β ̂) = σ ̂^2(X'X)-1</vt:lpstr>
      <vt:lpstr>solved X'Xβ ̂ = X'Y, cov(β ̂)</vt:lpstr>
      <vt:lpstr>Our fixed effects solution</vt:lpstr>
      <vt:lpstr>Solution evaluation</vt:lpstr>
      <vt:lpstr>Solution evaluation</vt:lpstr>
      <vt:lpstr>Solution evaluation</vt:lpstr>
      <vt:lpstr>Solution evaluation</vt:lpstr>
      <vt:lpstr>Solution evaluation</vt:lpstr>
      <vt:lpstr>Solution evaluation</vt:lpstr>
      <vt:lpstr>clustered standard errors</vt:lpstr>
      <vt:lpstr>clustered standard performance comparison</vt:lpstr>
      <vt:lpstr>what’s next?</vt:lpstr>
      <vt:lpstr>resources</vt:lpstr>
    </vt:vector>
  </TitlesOfParts>
  <Company>Duke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Duke University Human Capital project</dc:title>
  <dc:creator>Tom Balmat</dc:creator>
  <cp:lastModifiedBy>Tom Balmat</cp:lastModifiedBy>
  <cp:revision>283</cp:revision>
  <cp:lastPrinted>2017-06-30T23:04:22Z</cp:lastPrinted>
  <dcterms:created xsi:type="dcterms:W3CDTF">2016-05-31T02:39:33Z</dcterms:created>
  <dcterms:modified xsi:type="dcterms:W3CDTF">2017-06-30T23:24:58Z</dcterms:modified>
</cp:coreProperties>
</file>