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3"/>
  </p:handoutMasterIdLst>
  <p:sldIdLst>
    <p:sldId id="257" r:id="rId2"/>
    <p:sldId id="261" r:id="rId3"/>
    <p:sldId id="263" r:id="rId4"/>
    <p:sldId id="262" r:id="rId5"/>
    <p:sldId id="267" r:id="rId6"/>
    <p:sldId id="266" r:id="rId7"/>
    <p:sldId id="268" r:id="rId8"/>
    <p:sldId id="265" r:id="rId9"/>
    <p:sldId id="264" r:id="rId10"/>
    <p:sldId id="269" r:id="rId11"/>
    <p:sldId id="273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84" r:id="rId20"/>
    <p:sldId id="278" r:id="rId21"/>
    <p:sldId id="286" r:id="rId22"/>
    <p:sldId id="279" r:id="rId23"/>
    <p:sldId id="280" r:id="rId24"/>
    <p:sldId id="281" r:id="rId25"/>
    <p:sldId id="282" r:id="rId26"/>
    <p:sldId id="283" r:id="rId27"/>
    <p:sldId id="285" r:id="rId28"/>
    <p:sldId id="287" r:id="rId29"/>
    <p:sldId id="290" r:id="rId30"/>
    <p:sldId id="288" r:id="rId31"/>
    <p:sldId id="289" r:id="rId3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9EB"/>
    <a:srgbClr val="DDD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5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1169" y="8830371"/>
            <a:ext cx="3038072" cy="466029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D9E936D-B054-4027-A00C-60EAEE843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keSynthProj/SyntheticDataXTXResourc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er.org/papers/w23534" TargetMode="External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378352" cy="823062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Large-n, High Dimension Fixed Effects </a:t>
            </a:r>
            <a:r>
              <a:rPr lang="en-US" sz="3800" dirty="0" smtClean="0">
                <a:solidFill>
                  <a:schemeClr val="bg1"/>
                </a:solidFill>
              </a:rPr>
              <a:t>OLS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89121"/>
            <a:ext cx="9433182" cy="5146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Efficient Computation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4212" y="5108610"/>
            <a:ext cx="10970513" cy="1152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Tom Balmat, Social Science Research Institute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Jerome P. Reiter, Department of Statistical Science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Duke University, Durham, North Carolina, USA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01510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solution, part 1:  efficient indexing of sparse vectors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0792692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Problem:  long vector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= 28,500,000), high dimension FEs have &lt; 0.5% effective elements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How do we locate the 1 entries?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Intuitive, easy, but complete scan of FE column required for each level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parLapply(which())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better, parallelized, but suffers when levels &gt; 1,000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Idea: 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row indices by level, then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on unique levels to form index groups</a:t>
                </a:r>
              </a:p>
              <a:p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1	ccc								aaa  4			level “aaa”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2	bbb								aaa  7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3	ccc								bbb  2			level “bbb”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4	aaa			 reorder			bbb  5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5	bbb								ccc  1			level “ccc”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6	ccc								ccc  3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7	aaa								ccc  6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385816"/>
              </a:xfrm>
              <a:prstGeom prst="rect">
                <a:avLst/>
              </a:prstGeom>
              <a:blipFill rotWithShape="0">
                <a:blip r:embed="rId2"/>
                <a:stretch>
                  <a:fillRect l="-339" b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43826" y="4800600"/>
            <a:ext cx="338202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09111" y="4800600"/>
            <a:ext cx="338202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921648" y="3969398"/>
            <a:ext cx="417535" cy="20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930716" y="4499428"/>
            <a:ext cx="417535" cy="20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43366" y="5029458"/>
            <a:ext cx="417535" cy="20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916412" y="4049229"/>
            <a:ext cx="417534" cy="14300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30715" y="4582147"/>
            <a:ext cx="417536" cy="139399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43366" y="5111460"/>
            <a:ext cx="417536" cy="139399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54822" y="5190142"/>
            <a:ext cx="417536" cy="29863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52676" cy="658906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solution, part 1:  efficient indexing of sparse vectors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463040"/>
            <a:ext cx="1118754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Problem:  default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behavior is to sort characters (our levels) as, well, characters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Better: 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sort.list(method=“quick”)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Fast, but requires numeric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So, use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to generate a numeric vector, then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sort.list(method=“quick”)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followed by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to generate blocks of level indices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Base R and FAST!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order observation indices by level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obsIndices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sort.list(as.integer(factor(FE)),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method="quick",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na.last=NA)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locate first observation index for each level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firstObs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match(uniqueLevel, FE[obsIndices])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 sets of observation indices for each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lapply(1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length(firstObs)-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function(i) obsIndices[firstObs[i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]:(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firstObs[i+1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]-1)])</a:t>
            </a:r>
          </a:p>
        </p:txBody>
      </p:sp>
    </p:spTree>
    <p:extLst>
      <p:ext uri="{BB962C8B-B14F-4D97-AF65-F5344CB8AC3E}">
        <p14:creationId xmlns:p14="http://schemas.microsoft.com/office/powerpoint/2010/main" val="35326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indexing methods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98" y="193655"/>
            <a:ext cx="5943600" cy="594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5800" y="1463040"/>
                <a:ext cx="576839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......  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parLapply(which())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very 	inefficient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(time indicated is 10’s of hours)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	order(), match()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better, but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factor(), sort.list(), match()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FAST,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 1,000,000 in 1 minute, linear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with respect to increase in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Moral:  </a:t>
                </a:r>
                <a:r>
                  <a:rPr lang="en-US" sz="16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Identify inefficiencies, research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default behavior, modify, experiment, repeat</a:t>
                </a:r>
                <a:endParaRPr lang="en-US" sz="1600" i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63040"/>
                <a:ext cx="5768392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084880" y="3591783"/>
            <a:ext cx="340963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676340" y="6118554"/>
            <a:ext cx="54920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Execution time (mean of five iterations, one for Order-Match) </a:t>
            </a:r>
            <a:endParaRPr lang="en-US" sz="1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solution, part 2:  Composing </a:t>
            </a:r>
            <a:r>
              <a:rPr lang="en-US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463040"/>
            <a:ext cx="1112953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 sparse index exists for each level of each fixed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Now what?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We want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with minimal use of column (dot)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There exist three 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“product” types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(for a model without interactions):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X continuous → standard dot product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X fixed effect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→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sum of indexed continuous positions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Fixed effect X fixed effect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→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length of intersection of FE index vectors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1  is unavoidable (but number of continuous columns are relatively few)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2 and 3 use efficient base R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and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on sparse vectors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Row and column operations are independent, so parallel implementation prescribed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implementation of </a:t>
            </a:r>
            <a:r>
              <a:rPr lang="en-US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sz="2800" dirty="0" smtClean="0">
                <a:solidFill>
                  <a:schemeClr val="bg1"/>
                </a:solidFill>
              </a:rPr>
              <a:t> “products”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463040"/>
            <a:ext cx="11140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column X fixed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effect (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parallelized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):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parApply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(cl, 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(1:nLevel),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FUN=function(k)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sum(continuousX[indexFE[[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]]]))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Fixed effect X fixed effect (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parallelized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parApply(cl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as.matrix(1:nLevel),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function(jLevel, iLevel)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length(intersect(indexFEi[[iLevel]], indexFEj[[jLevel]])), currLevi)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Please be efficient ... </a:t>
            </a:r>
            <a:r>
              <a:rPr lang="en-US" sz="1400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make your mother proud</a:t>
            </a:r>
            <a:endParaRPr lang="en-US" sz="1400" i="1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solution, part 3:  solve 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large-n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3623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efficiently constructed,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BUT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Problem:  for large designs (FE levels &gt; 10,000) solution of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requires hours (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qr.solve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What we know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(from reading and experimenting):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QR decomposition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the default function called by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is in</a:t>
                </a:r>
                <a:r>
                  <a:rPr lang="en-US" sz="17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ef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fi</a:t>
                </a:r>
                <a:r>
                  <a:rPr lang="en-US" sz="15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ci</a:t>
                </a:r>
                <a:r>
                  <a:rPr lang="en-US" sz="13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en</a:t>
                </a:r>
                <a:r>
                  <a:rPr lang="en-US" sz="12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</a:t>
                </a:r>
                <a:r>
                  <a:rPr lang="en-US" sz="11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... zz</a:t>
                </a:r>
                <a:r>
                  <a:rPr lang="en-US" sz="9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  <a:r>
                  <a:rPr lang="en-US" sz="7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  <a:r>
                  <a:rPr lang="en-US" sz="5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For our problems, </a:t>
                </a: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 decomposition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with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forwardsolve()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backsolve()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is better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four times with our problems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Standard R inverse functions are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qr.solve()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chol2inv()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Example: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3623492"/>
              </a:xfrm>
              <a:prstGeom prst="rect">
                <a:avLst/>
              </a:prstGeom>
              <a:blipFill rotWithShape="0">
                <a:blip r:embed="rId3"/>
                <a:stretch>
                  <a:fillRect l="-327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23153"/>
              </p:ext>
            </p:extLst>
          </p:nvPr>
        </p:nvGraphicFramePr>
        <p:xfrm>
          <a:off x="3661947" y="5404073"/>
          <a:ext cx="6450904" cy="782766"/>
        </p:xfrm>
        <a:graphic>
          <a:graphicData uri="http://schemas.openxmlformats.org/drawingml/2006/table">
            <a:tbl>
              <a:tblPr firstRow="1" firstCol="1" bandRow="1"/>
              <a:tblGrid>
                <a:gridCol w="2686868"/>
                <a:gridCol w="1847553"/>
                <a:gridCol w="1916483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i="1" baseline="-250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= 6,200 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matrix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i="1" baseline="-250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= 16,000 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matrix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qr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 + qr.solve()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10.0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172.7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chol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 + chol2inv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44.1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37316" y="4648425"/>
            <a:ext cx="81001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Time to compute decomposition and inverse of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X'X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using QR and Cholesky methods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Mean of five iterations, in minutes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still solving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488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 decomposition is inherently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parallelizable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(yes, Wiktionary records this word), since column operations are independent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X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X, 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upper triangular):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	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Simple,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but do not be fooled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– this requires billions of iterations (summation within nested loops)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Unfortunately,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not parallelized, so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...</a:t>
                </a:r>
                <a:endParaRPr lang="en-US" i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4883132"/>
              </a:xfrm>
              <a:prstGeom prst="rect">
                <a:avLst/>
              </a:prstGeom>
              <a:blipFill rotWithShape="0">
                <a:blip r:embed="rId3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7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still solving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483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Go parallel!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implemented in C using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Rcpp()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the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Open-MP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library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 and C sources 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CholeskyDecomposition.r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available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at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3"/>
                  </a:rPr>
                  <a:t>https://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3"/>
                  </a:rPr>
                  <a:t>github.com/DukeSynthProj/SyntheticDataXTXResources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Important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Think(?) like your compiler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 stores an array in row major order (columns are contiguous)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The intensive part of our algorithm (innermost summation) proceeds along rows,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But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if we store and compute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in transpose and return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‘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then ...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4835106"/>
              </a:xfrm>
              <a:prstGeom prst="rect">
                <a:avLst/>
              </a:prstGeom>
              <a:blipFill rotWithShape="0">
                <a:blip r:embed="rId4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9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still solving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371600"/>
                <a:ext cx="11187546" cy="289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and we proceed along columns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giving our ever opportunistic C compiler a chance to implement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loop unrolling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and improve overall memory bus and numeric processor synchronization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Net result:  </a:t>
                </a: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3X performance!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371600"/>
                <a:ext cx="11187546" cy="2896114"/>
              </a:xfrm>
              <a:prstGeom prst="rect">
                <a:avLst/>
              </a:prstGeom>
              <a:blipFill rotWithShape="0">
                <a:blip r:embed="rId3"/>
                <a:stretch>
                  <a:fillRect l="-327" b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033382" y="2041742"/>
            <a:ext cx="576197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94818" y="4534341"/>
            <a:ext cx="55782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#pragma omp parallel for private(j, k, s)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for(j=i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; j&lt;p; j++) {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// accumulate prior computed Rki*Rkj products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s=0;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for(k=0; k&lt;i; k++)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s+=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R[k][i]*R[k][j];</a:t>
            </a:r>
          </a:p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5477" y="4518898"/>
            <a:ext cx="566594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#pragma omp parallel for private(j, k, s)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for(j=i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; j&lt;p; j++) {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// accumulate prior computed Rki*Rkj products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s=0;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for(k=0; k&lt;i; k++)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s+=R[i][k]*R[j][k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];</a:t>
            </a:r>
          </a:p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4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solving cov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t="-6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4971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Related algorithm to compute </a:t>
                </a:r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en-US" i="1" dirty="0">
                    <a:solidFill>
                      <a:schemeClr val="bg1"/>
                    </a:solidFill>
                  </a:rPr>
                  <a:t>X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>
                    <a:solidFill>
                      <a:schemeClr val="bg1"/>
                    </a:solidFill>
                  </a:rPr>
                  <a:t>X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from computed Cholesky inverse, 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𝑑𝑖𝑎𝑔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𝑝𝑝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(recall that the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diag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from the initial equation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R'B = I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-1, 1</a:t>
                </a: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Note the row order indexing of the innermost summation (red above)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l-GR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ϵ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, which is 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-1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under construction and is symmetric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gives an identical result, but prompts C compiler to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unroll loops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4971617"/>
              </a:xfrm>
              <a:prstGeom prst="rect">
                <a:avLst/>
              </a:prstGeom>
              <a:blipFill rotWithShape="0">
                <a:blip r:embed="rId3"/>
                <a:stretch>
                  <a:fillRect l="-327" b="-1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problem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0792692" cy="4308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 reports “Cannot allocate a vector of size @!#$ Gb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”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Colleague’s data set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U.S. Office of Personnel Management annual records 1988-2011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28,500,000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Five fixed effects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in model), over 1,200 combined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Model: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𝑠𝑒𝑥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𝑟𝑎𝑐𝑒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l-GR" i="1" dirty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𝑎𝑔𝑒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𝑎𝑔𝑒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𝑦𝑒𝑎𝑟𝑠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𝑏𝑢𝑟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𝑜𝑐𝑐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Resulting design matrix 28,500,000 X 1,200+ &gt;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270 Gb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(numeric =&gt; 8 bytes per element)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Transpose (for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requires additional 270 Gb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Additional memory for operations =&gt;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approaching terabyte requirement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Memory = f(€), but time is priceless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308102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799"/>
                <a:ext cx="4895178" cy="786041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solved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X'Y, cov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799"/>
                <a:ext cx="4895178" cy="786041"/>
              </a:xfrm>
              <a:blipFill rotWithShape="0">
                <a:blip r:embed="rId2"/>
                <a:stretch>
                  <a:fillRect l="-2491" t="-4651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5220642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 respectable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25,000,000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31,000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---- chol()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+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chol2inv()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8 hours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          Parallelized C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30 minutes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Near linear growth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Moral: 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Identify and eliminate inefficiency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220642" cy="3831818"/>
              </a:xfrm>
              <a:prstGeom prst="rect">
                <a:avLst/>
              </a:prstGeom>
              <a:blipFill rotWithShape="0">
                <a:blip r:embed="rId3"/>
                <a:stretch>
                  <a:fillRect l="-933" b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\ssri-nas-fe01.oit.duke.edu\ssri\OPM\Users\Current\tjb48\Analysis\FixedEffectsModel\LargeModelSolutionComparison\CholeskyTimeComparis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515317"/>
            <a:ext cx="5943600" cy="59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1064712" y="2964421"/>
            <a:ext cx="501041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761646" cy="786041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Our fixed effects solution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1" y="2026118"/>
                <a:ext cx="8320304" cy="179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efficient, parallelized indexing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parallel Cholesky decomposition, in 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):  parallel inverse using Cholesky decomposition, in 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 source available at git repo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2026118"/>
                <a:ext cx="8320304" cy="1799339"/>
              </a:xfrm>
              <a:prstGeom prst="rect">
                <a:avLst/>
              </a:prstGeom>
              <a:blipFill rotWithShape="0">
                <a:blip r:embed="rId2"/>
                <a:stretch>
                  <a:fillRect l="-440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84211" y="1240077"/>
            <a:ext cx="12618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1" y="1463040"/>
                <a:ext cx="11378352" cy="178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Simulated data sets (script available at  </a:t>
                </a: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https://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github.com/DukeSynthProj/SyntheticDataXTXResources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Model: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ourier New" panose="02070309020205020404" pitchFamily="49" charset="0"/>
                      </a:rPr>
                      <m:t>ϵ</m:t>
                    </m:r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are fixed effects;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indicate fixed effect levels;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ourier New" panose="02070309020205020404" pitchFamily="49" charset="0"/>
                      </a:rPr>
                      <m:t>ϵ</m:t>
                    </m:r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l-GR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Normal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463040"/>
                <a:ext cx="11378352" cy="1787797"/>
              </a:xfrm>
              <a:prstGeom prst="rect">
                <a:avLst/>
              </a:prstGeom>
              <a:blipFill rotWithShape="0">
                <a:blip r:embed="rId3"/>
                <a:stretch>
                  <a:fillRect l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41329"/>
              </p:ext>
            </p:extLst>
          </p:nvPr>
        </p:nvGraphicFramePr>
        <p:xfrm>
          <a:off x="2279906" y="3550063"/>
          <a:ext cx="6819252" cy="2609220"/>
        </p:xfrm>
        <a:graphic>
          <a:graphicData uri="http://schemas.openxmlformats.org/drawingml/2006/table">
            <a:tbl>
              <a:tblPr firstRow="1" firstCol="1" bandRow="1"/>
              <a:tblGrid>
                <a:gridCol w="1447730"/>
                <a:gridCol w="1669528"/>
                <a:gridCol w="1233998"/>
                <a:gridCol w="1233998"/>
                <a:gridCol w="1233998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Parameter Set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 (Observations)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1,500,000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08332" y="3041838"/>
            <a:ext cx="596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Simulated Data Set Parameters for Execution Time Evaluation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1" y="1463040"/>
                <a:ext cx="5515110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Exponential in low dimension problems for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bigglm()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biglm.big.matrix()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SparseM.sml.fit()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speedlm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linear for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lfe()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Comparison scripts available at git repo</a:t>
                </a: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463040"/>
                <a:ext cx="5515110" cy="4269823"/>
              </a:xfrm>
              <a:prstGeom prst="rect">
                <a:avLst/>
              </a:prstGeom>
              <a:blipFill rotWithShape="0">
                <a:blip r:embed="rId2"/>
                <a:stretch>
                  <a:fillRect l="-663" b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\\ssri-nas-fe01.oit.duke.edu\ssri\OPM\Users\Current\tjb48\Analysis\FixedEffectsModel\LargeModelSolutionComparison\FETestResults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88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48287"/>
              </p:ext>
            </p:extLst>
          </p:nvPr>
        </p:nvGraphicFramePr>
        <p:xfrm>
          <a:off x="2279906" y="3036006"/>
          <a:ext cx="6819252" cy="1778000"/>
        </p:xfrm>
        <a:graphic>
          <a:graphicData uri="http://schemas.openxmlformats.org/drawingml/2006/table">
            <a:tbl>
              <a:tblPr firstRow="1" firstCol="1" bandRow="1"/>
              <a:tblGrid>
                <a:gridCol w="1447730"/>
                <a:gridCol w="1669528"/>
                <a:gridCol w="1233998"/>
                <a:gridCol w="1233998"/>
                <a:gridCol w="1233998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Parameter Set</a:t>
                      </a: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 (Observations)</a:t>
                      </a: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92835" y="2498163"/>
            <a:ext cx="596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Simulated Data Set Parameters for Execution Time Evaluation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211" y="1240077"/>
            <a:ext cx="35381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Higher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Dimension Problems</a:t>
            </a:r>
          </a:p>
        </p:txBody>
      </p:sp>
    </p:spTree>
    <p:extLst>
      <p:ext uri="{BB962C8B-B14F-4D97-AF65-F5344CB8AC3E}">
        <p14:creationId xmlns:p14="http://schemas.microsoft.com/office/powerpoint/2010/main" val="24191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2" y="840783"/>
            <a:ext cx="5486400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4211" y="1868957"/>
                <a:ext cx="5515110" cy="420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Highest dimension problem 25m X 31,000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lfe()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12 hours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90 minutes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near linear growth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90 min vs. 12 hours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5 models per day vs. 3 in two days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5 research questions vs. 1.5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efficient, productive research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reduced operating cost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868957"/>
                <a:ext cx="5515110" cy="4201150"/>
              </a:xfrm>
              <a:prstGeom prst="rect">
                <a:avLst/>
              </a:prstGeom>
              <a:blipFill rotWithShape="0">
                <a:blip r:embed="rId3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4211" y="1237631"/>
            <a:ext cx="5515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Higher Dimension Problems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2559"/>
              </p:ext>
            </p:extLst>
          </p:nvPr>
        </p:nvGraphicFramePr>
        <p:xfrm>
          <a:off x="1908171" y="3099890"/>
          <a:ext cx="8090115" cy="2087376"/>
        </p:xfrm>
        <a:graphic>
          <a:graphicData uri="http://schemas.openxmlformats.org/drawingml/2006/table">
            <a:tbl>
              <a:tblPr firstRow="1" firstCol="1" bandRow="1"/>
              <a:tblGrid>
                <a:gridCol w="1689315"/>
                <a:gridCol w="1286359"/>
                <a:gridCol w="1425844"/>
                <a:gridCol w="1332855"/>
                <a:gridCol w="1301857"/>
                <a:gridCol w="1053885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bigglm()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bigmatrix()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sparseM()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speedlm()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lfe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847*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1145" y="2108188"/>
            <a:ext cx="61061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Comparison of Parameter Estimates, Evaluated Solutions vs.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feXTX()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Number of estimates that differ in absolute value by range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Single iteration using simulation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parameter set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211" y="1243584"/>
            <a:ext cx="8289308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Verification of Estimates (by consensus)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72066" y="5361913"/>
            <a:ext cx="74606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lfe()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requires estimable function specification for intercept and ref level estimation, not pursued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77574" y="2450990"/>
            <a:ext cx="6365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On-line Memory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While Fitting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Simulation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Parameter Set 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795447"/>
              </p:ext>
            </p:extLst>
          </p:nvPr>
        </p:nvGraphicFramePr>
        <p:xfrm>
          <a:off x="2892920" y="2929480"/>
          <a:ext cx="59309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3" imgW="5956042" imgH="2410687" progId="Word.Document.12">
                  <p:embed/>
                </p:oleObj>
              </mc:Choice>
              <mc:Fallback>
                <p:oleObj name="Document" r:id="rId3" imgW="5956042" imgH="2410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2920" y="2929480"/>
                        <a:ext cx="59309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1243584"/>
            <a:ext cx="8289308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Memory Requirements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95973" y="4991226"/>
            <a:ext cx="19623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backing file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clustered standard errors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303196" cy="396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Clustering about unique ID (person, organization, region)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Assumed </a:t>
                </a:r>
                <a:r>
                  <a:rPr lang="en-US" dirty="0" err="1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heteroskedastic</a:t>
                </a: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 within-group 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Assumed independence of inter-cluster 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Analytic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endParaRPr lang="en-US" sz="1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i="1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  <a:p>
                <a:pPr lvl="1"/>
                <a:endParaRPr lang="en-US" sz="10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matrix of within cluster residual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covariances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this is a LARGE matrix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is (1,200 X 28,500,000) X (28,500,000 X 28,500,000) X (28,500,000 X ,1,200)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BIG problem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lvl="1"/>
                <a:endParaRPr lang="en-US" sz="10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Indexing methods patterned after those for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efficiently execute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Derivation and script available a git repo (implemented within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function)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303196" cy="3969420"/>
              </a:xfrm>
              <a:prstGeom prst="rect">
                <a:avLst/>
              </a:prstGeom>
              <a:blipFill rotWithShape="0">
                <a:blip r:embed="rId2"/>
                <a:stretch>
                  <a:fillRect l="-324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9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088172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clustered standard performance 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13031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Robust/clustered errors unavailable in most packages reviewed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computes, but estimable function specification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Stata has good reputation for efficient robust/clustered SE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Absolute pair-wise Stata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deviations were within five significant digits</a:t>
            </a:r>
            <a:endParaRPr lang="en-US" baseline="30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estimates not compared due to known differences arising from estimable function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req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58794"/>
              </p:ext>
            </p:extLst>
          </p:nvPr>
        </p:nvGraphicFramePr>
        <p:xfrm>
          <a:off x="2041638" y="3360455"/>
          <a:ext cx="7841293" cy="1043688"/>
        </p:xfrm>
        <a:graphic>
          <a:graphicData uri="http://schemas.openxmlformats.org/drawingml/2006/table">
            <a:tbl>
              <a:tblPr firstRow="1" firstCol="1" bandRow="1"/>
              <a:tblGrid>
                <a:gridCol w="1390389"/>
                <a:gridCol w="2304789"/>
                <a:gridCol w="2367419"/>
                <a:gridCol w="1778696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Robust SE Time (min)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Clustered SE Time (min)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Memory (Gb)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lfe()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51.9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128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Stata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51.5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55.5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feXTX()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***</a:t>
                      </a:r>
                      <a:endParaRPr lang="en-US" sz="16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13.2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27.6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20/38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2186" y="2860581"/>
            <a:ext cx="96201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Execution Time (in minutes) to Fit OPM Pay Disparity Model and Compute Robust and Clustered Standard Errors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407" y="4434840"/>
            <a:ext cx="9210806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bootstrap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estimates computed; robust standard errors require use of ancillary bootstrap estimation functions which were not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pursued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**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Using Stata/MP Version 13.1 </a:t>
            </a:r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***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SEs are the result of evaluation of analytical standard error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equation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purpose of talk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0792692" cy="429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Address computational challenges of solving high dimension problems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Not so much on science, application, or appropriateness of specific models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Topics: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Design matrix and operation density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the opportunity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Evaluation of available solutions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indexing alternatives to linear algebraic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Parallelization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solution of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(parallelized Cholesky decomposition in C)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estimation of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(parallelized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using Cholesky in C)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computation of robust/clustered standard errors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292137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6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what’s next?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Parallelize interaction indexing instructions in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Implement shared memory in parallel operations under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Evaluate rank of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, address collinearity (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qr()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offers these)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Implement parallel forward and backsolve solution using Cholesky decomposition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Develop 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R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resources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463040"/>
            <a:ext cx="107926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git repo: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github.com/DukeSynthProj/SyntheticDataXTXResources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Paper: 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Efficient Indexing Algorithm for Large Fixed Effects Problems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(currently draft)</a:t>
            </a:r>
          </a:p>
          <a:p>
            <a:pPr lvl="1"/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Scripts: 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Cholesky functions, sample data generator, method evaluation functions, clustered SE function (within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Related research (utilizing methods presented)</a:t>
            </a:r>
          </a:p>
          <a:p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Bolton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de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Figueiredo (2017),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Measuring 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explaining the gender wage gap in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U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S. federal government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Tech. rep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., Duke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University Law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School</a:t>
            </a:r>
          </a:p>
          <a:p>
            <a:pPr lvl="1"/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Duke Synthetic Data Project (2017),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Framework for Sharing Confidential Research Data, Applied to Investigating Differential Pay by Race in the U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S.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Government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NBER working paper,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www.nber.org/papers/w23534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submitted to JASA</a:t>
            </a:r>
          </a:p>
          <a:p>
            <a:pPr lvl="1"/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Tom Balmat,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Research Statistics and Data Support, SSRI, Duke University, thomas.balmat@duke.edu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Jerry Reiter,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Professor, Department of Statistical Science, Duke University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jerry@stat.duke.edu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 matrix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10792692" cy="452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Problem:  high dimension fixed effects expand into thousands of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One design matrix indicator column per fixed effect level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Levels are mutually exclusive =&gt; each observation assigned one level of each effect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Matrix density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within a FE,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1’s are distributed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High dimension =&gt; low density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a single fixed effect)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is the number of continuous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vars,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the continuous var density (assumed near 1.0)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is the total column count,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diminishes with increase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(increased FE levels)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526945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 matrix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"/>
          <a:stretch/>
        </p:blipFill>
        <p:spPr>
          <a:xfrm>
            <a:off x="6096000" y="222024"/>
            <a:ext cx="5943600" cy="5818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84212" y="1463040"/>
                <a:ext cx="5411788" cy="4552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single fixed effect)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∝ 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Change in upper bound with increase in levels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∝ 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𝑎𝑝𝑝𝑟𝑜𝑥𝑖𝑚𝑎𝑡𝑒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Rapid reduction, asymptotic, near 0 for moderate dimension effects</a:t>
                </a: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411788" cy="4552593"/>
              </a:xfrm>
              <a:prstGeom prst="rect">
                <a:avLst/>
              </a:prstGeom>
              <a:blipFill rotWithShape="0">
                <a:blip r:embed="rId3"/>
                <a:stretch>
                  <a:fillRect l="-45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11263" y="6076180"/>
            <a:ext cx="5737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Upper panel, model with single FE; Lower panel, 1-10 FEs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 density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10792692" cy="412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design matrix density suggests an opportunity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Operation density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measures the proportion of standard (linear algebraic) operations that actually affect computed results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Goal:  limit computations to effective (non-zero) operations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a single fixed effect)</a:t>
                </a: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+ 2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+ 1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∝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UB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)∝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UB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0792692" cy="4127668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 density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4212" y="1463040"/>
                <a:ext cx="5190495" cy="428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Change in upper bound with increase in levels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+ 1)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+ 1</m:t>
                          </m:r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∝ 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Rapid reduction, asymptotic, near 0 for 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dimension effects</a:t>
                </a: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5190495" cy="4283801"/>
              </a:xfrm>
              <a:prstGeom prst="rect">
                <a:avLst/>
              </a:prstGeom>
              <a:blipFill rotWithShape="0"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924"/>
            <a:ext cx="5943600" cy="594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1263" y="6076180"/>
            <a:ext cx="5737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Upper panel, model with single FE; Lower panel, 1-10 FEs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Density Example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344706"/>
            <a:ext cx="1079269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From the Human Capital Project at Duke University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654" y="2003612"/>
            <a:ext cx="998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Model wage disparity by gender and race in U.S. federal workforce, controlling for human capital (experience, education) and other FEs (bureau, occupation, year)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64088"/>
              </p:ext>
            </p:extLst>
          </p:nvPr>
        </p:nvGraphicFramePr>
        <p:xfrm>
          <a:off x="1268336" y="3563891"/>
          <a:ext cx="8331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Document" r:id="rId3" imgW="8446494" imgH="1657032" progId="Word.Document.12">
                  <p:embed/>
                </p:oleObj>
              </mc:Choice>
              <mc:Fallback>
                <p:oleObj name="Document" r:id="rId3" imgW="8446494" imgH="1657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8336" y="3563891"/>
                        <a:ext cx="83312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35149" y="3029459"/>
            <a:ext cx="859757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Density of OPM Data by Fixed Effect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654" y="5266136"/>
            <a:ext cx="10792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Overall design matrix density is 0.006, </a:t>
            </a:r>
            <a:r>
              <a:rPr lang="en-US" dirty="0" smtClean="0">
                <a:solidFill>
                  <a:srgbClr val="FF0000"/>
                </a:solidFill>
              </a:rPr>
              <a:t>operation density is less than 0.0001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Fewer than 0.01% of standard algebraic operations are needed    –</a:t>
            </a:r>
            <a:endParaRPr lang="en-US" sz="3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8152" y="5413484"/>
            <a:ext cx="2129141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  <a:endParaRPr lang="en-US" sz="3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 anchor="t" anchorCtr="0"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solutions evaluated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653" y="1463040"/>
            <a:ext cx="1100156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no particular order: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biglm.big.matrix()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SparseM.sml.fit()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Each address memory usage and computational efficiency differently and all have advantages, but none solve the problems considered in “reasonable”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Analysis and data at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https://github.com/DukeSynthProj/SyntheticDataXTXResources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2959</TotalTime>
  <Words>2244</Words>
  <Application>Microsoft Office PowerPoint</Application>
  <PresentationFormat>Widescreen</PresentationFormat>
  <Paragraphs>512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Malgun Gothic</vt:lpstr>
      <vt:lpstr>Arial</vt:lpstr>
      <vt:lpstr>Calibri</vt:lpstr>
      <vt:lpstr>Cambria Math</vt:lpstr>
      <vt:lpstr>Century Gothic</vt:lpstr>
      <vt:lpstr>Courier New</vt:lpstr>
      <vt:lpstr>Times New Roman</vt:lpstr>
      <vt:lpstr>Wingdings 3</vt:lpstr>
      <vt:lpstr>Slice</vt:lpstr>
      <vt:lpstr>Document</vt:lpstr>
      <vt:lpstr>Large-n, High Dimension Fixed Effects OLS</vt:lpstr>
      <vt:lpstr>The problem</vt:lpstr>
      <vt:lpstr>purpose of talk</vt:lpstr>
      <vt:lpstr>design matrix density</vt:lpstr>
      <vt:lpstr>design matrix density</vt:lpstr>
      <vt:lpstr>operation density density</vt:lpstr>
      <vt:lpstr>operation density density</vt:lpstr>
      <vt:lpstr>Density Example</vt:lpstr>
      <vt:lpstr>solutions evaluated</vt:lpstr>
      <vt:lpstr>solution, part 1:  efficient indexing of sparse vectors</vt:lpstr>
      <vt:lpstr>solution, part 1:  efficient indexing of sparse vectors</vt:lpstr>
      <vt:lpstr>indexing methods</vt:lpstr>
      <vt:lpstr>solution, part 2:  Composing X'X</vt:lpstr>
      <vt:lpstr>implementation of X'X “products”</vt:lpstr>
      <vt:lpstr>solution, part 3:  solve X'Xβ ̂ = X'Y and cov(β ̂) = σ ̂^2(X'X)-1</vt:lpstr>
      <vt:lpstr>still solving X'Xβ ̂ = X'Y and cov(β ̂) = σ ̂^2(X'X)-1</vt:lpstr>
      <vt:lpstr>still solving X'Xβ ̂ = X'Y and var(β ̂) = σ ̂^2(X'X)-1</vt:lpstr>
      <vt:lpstr>still solving X'Xβ ̂ = X'Y and var(β ̂) = σ ̂^2(X'X)-1</vt:lpstr>
      <vt:lpstr>solving cov(β ̂) = σ ̂^2(X'X)-1</vt:lpstr>
      <vt:lpstr>solved X'Xβ ̂ = X'Y, cov(β ̂)</vt:lpstr>
      <vt:lpstr>Our fixed effects solution</vt:lpstr>
      <vt:lpstr>Solution evaluation</vt:lpstr>
      <vt:lpstr>Solution evaluation</vt:lpstr>
      <vt:lpstr>Solution evaluation</vt:lpstr>
      <vt:lpstr>Solution evaluation</vt:lpstr>
      <vt:lpstr>Solution evaluation</vt:lpstr>
      <vt:lpstr>Solution evaluation</vt:lpstr>
      <vt:lpstr>clustered standard errors</vt:lpstr>
      <vt:lpstr>clustered standard performance comparison</vt:lpstr>
      <vt:lpstr>what’s next?</vt:lpstr>
      <vt:lpstr>resources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University Human Capital project</dc:title>
  <dc:creator>Tom Balmat</dc:creator>
  <cp:lastModifiedBy>Tom Balmat</cp:lastModifiedBy>
  <cp:revision>290</cp:revision>
  <cp:lastPrinted>2017-06-30T23:04:22Z</cp:lastPrinted>
  <dcterms:created xsi:type="dcterms:W3CDTF">2016-05-31T02:39:33Z</dcterms:created>
  <dcterms:modified xsi:type="dcterms:W3CDTF">2017-07-01T15:56:31Z</dcterms:modified>
</cp:coreProperties>
</file>