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76" r:id="rId14"/>
    <p:sldId id="267" r:id="rId15"/>
    <p:sldId id="268" r:id="rId16"/>
    <p:sldId id="269" r:id="rId17"/>
    <p:sldId id="270" r:id="rId18"/>
    <p:sldId id="271" r:id="rId19"/>
    <p:sldId id="272" r:id="rId20"/>
    <p:sldId id="273" r:id="rId21"/>
    <p:sldId id="274" r:id="rId22"/>
    <p:sldId id="275" r:id="rId23"/>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8" d="100"/>
          <a:sy n="68" d="100"/>
        </p:scale>
        <p:origin x="-159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单击图标添加图片</a:t>
            </a: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ea typeface="宋体" panose="02010600030101010101" pitchFamily="2" charset="-122"/>
              </a:defRPr>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标题 1"/>
          <p:cNvSpPr>
            <a:spLocks noGrp="1"/>
          </p:cNvSpPr>
          <p:nvPr>
            <p:ph type="ctrTitle"/>
          </p:nvPr>
        </p:nvSpPr>
        <p:spPr/>
        <p:txBody>
          <a:bodyPr vert="horz" wrap="square" lIns="91440" tIns="45720" rIns="91440" bIns="45720" anchor="ctr"/>
          <a:p>
            <a:pPr>
              <a:buClrTx/>
              <a:buSzTx/>
              <a:buFontTx/>
            </a:pPr>
            <a:r>
              <a:rPr lang="en-US" altLang="zh-CN" dirty="0"/>
              <a:t>JSTL</a:t>
            </a:r>
            <a:r>
              <a:rPr lang="zh-CN" altLang="en-US" dirty="0"/>
              <a:t>表达式和</a:t>
            </a:r>
            <a:r>
              <a:rPr lang="en-US" altLang="zh-CN" dirty="0"/>
              <a:t>EL</a:t>
            </a:r>
            <a:r>
              <a:rPr lang="zh-CN" altLang="en-US" dirty="0"/>
              <a:t>表达式</a:t>
            </a:r>
            <a:endParaRPr lang="zh-CN" altLang="en-US" dirty="0"/>
          </a:p>
        </p:txBody>
      </p:sp>
      <p:sp>
        <p:nvSpPr>
          <p:cNvPr id="2051" name="副标题 2"/>
          <p:cNvSpPr>
            <a:spLocks noGrp="1"/>
          </p:cNvSpPr>
          <p:nvPr>
            <p:ph type="subTitle" idx="1"/>
          </p:nvPr>
        </p:nvSpPr>
        <p:spPr/>
        <p:txBody>
          <a:bodyPr vert="horz" wrap="square" lIns="91440" tIns="45720" rIns="91440" bIns="45720" anchor="t"/>
          <a:p>
            <a:pPr>
              <a:buClrTx/>
              <a:buSzTx/>
              <a:buFontTx/>
            </a:pPr>
            <a:endParaRPr lang="zh-CN" altLang="en-US"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
          <p:cNvSpPr>
            <a:spLocks noGrp="1"/>
          </p:cNvSpPr>
          <p:nvPr>
            <p:ph type="title"/>
          </p:nvPr>
        </p:nvSpPr>
        <p:spPr/>
        <p:txBody>
          <a:bodyPr vert="horz" wrap="square" lIns="91440" tIns="45720" rIns="91440" bIns="45720" anchor="ctr"/>
          <a:p>
            <a:r>
              <a:rPr lang="zh-CN" altLang="en-US" dirty="0"/>
              <a:t>使用 </a:t>
            </a:r>
            <a:r>
              <a:rPr lang="en-US" altLang="zh-CN" dirty="0"/>
              <a:t>EL </a:t>
            </a:r>
            <a:r>
              <a:rPr lang="zh-CN" altLang="en-US" dirty="0"/>
              <a:t>取出内置对象的数据</a:t>
            </a:r>
            <a:endParaRPr lang="zh-CN" altLang="en-US" dirty="0"/>
          </a:p>
        </p:txBody>
      </p:sp>
      <p:sp>
        <p:nvSpPr>
          <p:cNvPr id="11267" name="内容占位符 2"/>
          <p:cNvSpPr>
            <a:spLocks noGrp="1"/>
          </p:cNvSpPr>
          <p:nvPr>
            <p:ph idx="1"/>
          </p:nvPr>
        </p:nvSpPr>
        <p:spPr/>
        <p:txBody>
          <a:bodyPr vert="horz" wrap="square" lIns="91440" tIns="45720" rIns="91440" bIns="45720" anchor="t"/>
          <a:p>
            <a:r>
              <a:rPr lang="en-US" altLang="zh-CN" sz="1800" dirty="0"/>
              <a:t>Map</a:t>
            </a:r>
            <a:r>
              <a:rPr lang="zh-CN" altLang="en-US" sz="1800" dirty="0"/>
              <a:t>中的数据</a:t>
            </a:r>
            <a:endParaRPr lang="en-US" altLang="zh-CN" sz="1800" dirty="0"/>
          </a:p>
          <a:p>
            <a:r>
              <a:rPr lang="en-US" altLang="zh-CN" sz="1800" dirty="0"/>
              <a:t>Map&lt;String, Student&gt; studentMap = </a:t>
            </a:r>
            <a:r>
              <a:rPr lang="en-US" altLang="zh-CN" sz="1800" b="1" dirty="0"/>
              <a:t>new</a:t>
            </a:r>
            <a:r>
              <a:rPr lang="en-US" altLang="zh-CN" sz="1800" dirty="0"/>
              <a:t> HashMap&lt;String, Student&gt;();  </a:t>
            </a:r>
            <a:endParaRPr lang="en-US" altLang="zh-CN" sz="1800" dirty="0"/>
          </a:p>
          <a:p>
            <a:r>
              <a:rPr lang="en-US" altLang="zh-CN" sz="1800" dirty="0"/>
              <a:t>studentMap.put("Tom", stu1);  </a:t>
            </a:r>
            <a:endParaRPr lang="en-US" altLang="zh-CN" sz="1800" dirty="0"/>
          </a:p>
          <a:p>
            <a:r>
              <a:rPr lang="en-US" altLang="zh-CN" sz="1800" dirty="0"/>
              <a:t>studentMap.put("Lucy", stu2);  </a:t>
            </a:r>
            <a:endParaRPr lang="en-US" altLang="zh-CN" sz="1800" dirty="0"/>
          </a:p>
          <a:p>
            <a:r>
              <a:rPr lang="en-US" altLang="zh-CN" sz="1800" dirty="0"/>
              <a:t>studentMap.put("Lilei", stu3);  </a:t>
            </a:r>
            <a:endParaRPr lang="en-US" altLang="zh-CN" sz="1800" dirty="0"/>
          </a:p>
          <a:p>
            <a:r>
              <a:rPr lang="en-US" altLang="zh-CN" sz="1800" dirty="0"/>
              <a:t>request.setAttribute(“studentMap”,studentMap);  </a:t>
            </a:r>
            <a:endParaRPr lang="en-US" altLang="zh-CN" sz="1800" dirty="0"/>
          </a:p>
          <a:p>
            <a:endParaRPr lang="en-US" altLang="zh-CN" sz="1800" dirty="0"/>
          </a:p>
          <a:p>
            <a:r>
              <a:rPr lang="en-US" altLang="zh-CN" sz="1800" dirty="0"/>
              <a:t>${ studentMap.Tom.id }   &lt;!-- </a:t>
            </a:r>
            <a:r>
              <a:rPr lang="zh-CN" altLang="en-US" sz="1800" dirty="0"/>
              <a:t>输出第一个学生的</a:t>
            </a:r>
            <a:r>
              <a:rPr lang="en-US" altLang="zh-CN" sz="1800" dirty="0"/>
              <a:t>ID --&gt;  </a:t>
            </a:r>
            <a:endParaRPr lang="en-US" altLang="zh-CN" sz="1800" dirty="0"/>
          </a:p>
          <a:p>
            <a:r>
              <a:rPr lang="en-US" altLang="zh-CN" sz="1800" dirty="0"/>
              <a:t>${ studentMap.Lucy.name }   &lt;!-- </a:t>
            </a:r>
            <a:r>
              <a:rPr lang="zh-CN" altLang="en-US" sz="1800" dirty="0"/>
              <a:t>输出第二个学生的</a:t>
            </a:r>
            <a:r>
              <a:rPr lang="en-US" altLang="zh-CN" sz="1800" dirty="0"/>
              <a:t>name --&gt;  </a:t>
            </a:r>
            <a:endParaRPr lang="en-US" altLang="zh-CN" sz="1800" dirty="0"/>
          </a:p>
          <a:p>
            <a:r>
              <a:rPr lang="en-US" altLang="zh-CN" sz="1800" dirty="0"/>
              <a:t>${ studentMap.Lilei.teacher.name }   &lt;!-- </a:t>
            </a:r>
            <a:r>
              <a:rPr lang="zh-CN" altLang="en-US" sz="1800" dirty="0"/>
              <a:t>输出第三个学生的老师的</a:t>
            </a:r>
            <a:r>
              <a:rPr lang="en-US" altLang="zh-CN" sz="1800" dirty="0"/>
              <a:t>name --&gt;</a:t>
            </a:r>
            <a:endParaRPr lang="en-US" altLang="zh-CN" sz="1800" dirty="0"/>
          </a:p>
          <a:p>
            <a:endParaRPr lang="en-US" altLang="zh-CN" sz="1600"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
          <p:cNvSpPr>
            <a:spLocks noGrp="1"/>
          </p:cNvSpPr>
          <p:nvPr>
            <p:ph type="title"/>
          </p:nvPr>
        </p:nvSpPr>
        <p:spPr/>
        <p:txBody>
          <a:bodyPr vert="horz" wrap="square" lIns="91440" tIns="45720" rIns="91440" bIns="45720" anchor="ctr"/>
          <a:p>
            <a:r>
              <a:rPr lang="en-US" altLang="zh-CN" dirty="0"/>
              <a:t>EL</a:t>
            </a:r>
            <a:r>
              <a:rPr lang="zh-CN" altLang="en-US" dirty="0"/>
              <a:t>操作符</a:t>
            </a:r>
            <a:endParaRPr lang="zh-CN" altLang="en-US" dirty="0"/>
          </a:p>
        </p:txBody>
      </p:sp>
      <p:sp>
        <p:nvSpPr>
          <p:cNvPr id="12291" name="内容占位符 2"/>
          <p:cNvSpPr>
            <a:spLocks noGrp="1"/>
          </p:cNvSpPr>
          <p:nvPr>
            <p:ph idx="1"/>
          </p:nvPr>
        </p:nvSpPr>
        <p:spPr/>
        <p:txBody>
          <a:bodyPr vert="horz" wrap="square" lIns="91440" tIns="45720" rIns="91440" bIns="45720" anchor="t"/>
          <a:p>
            <a:r>
              <a:rPr lang="zh-CN" altLang="en-US" sz="2400" dirty="0"/>
              <a:t>算术型</a:t>
            </a:r>
            <a:r>
              <a:rPr lang="en-US" altLang="zh-CN" sz="2400" dirty="0"/>
              <a:t>+</a:t>
            </a:r>
            <a:r>
              <a:rPr lang="zh-CN" altLang="en-US" sz="2400" dirty="0"/>
              <a:t>、</a:t>
            </a:r>
            <a:r>
              <a:rPr lang="en-US" altLang="zh-CN" sz="2400" dirty="0"/>
              <a:t>-</a:t>
            </a:r>
            <a:r>
              <a:rPr lang="zh-CN" altLang="en-US" sz="2400" dirty="0"/>
              <a:t>（二元）、*、</a:t>
            </a:r>
            <a:r>
              <a:rPr lang="en-US" altLang="zh-CN" sz="2400" dirty="0"/>
              <a:t>/</a:t>
            </a:r>
            <a:r>
              <a:rPr lang="zh-CN" altLang="en-US" sz="2400" dirty="0"/>
              <a:t>、</a:t>
            </a:r>
            <a:r>
              <a:rPr lang="en-US" altLang="zh-CN" sz="2400" dirty="0"/>
              <a:t>div</a:t>
            </a:r>
            <a:r>
              <a:rPr lang="zh-CN" altLang="en-US" sz="2400" dirty="0"/>
              <a:t>、</a:t>
            </a:r>
            <a:r>
              <a:rPr lang="en-US" altLang="zh-CN" sz="2400" dirty="0"/>
              <a:t>%</a:t>
            </a:r>
            <a:r>
              <a:rPr lang="zh-CN" altLang="en-US" sz="2400" dirty="0"/>
              <a:t>、</a:t>
            </a:r>
            <a:r>
              <a:rPr lang="en-US" altLang="zh-CN" sz="2400" dirty="0"/>
              <a:t>mod</a:t>
            </a:r>
            <a:r>
              <a:rPr lang="zh-CN" altLang="en-US" sz="2400" dirty="0"/>
              <a:t>、</a:t>
            </a:r>
            <a:r>
              <a:rPr lang="en-US" altLang="zh-CN" sz="2400" dirty="0"/>
              <a:t>-</a:t>
            </a:r>
            <a:r>
              <a:rPr lang="zh-CN" altLang="en-US" sz="2400" dirty="0"/>
              <a:t>（一元）</a:t>
            </a:r>
            <a:endParaRPr lang="en-US" altLang="zh-CN" sz="2400" dirty="0"/>
          </a:p>
          <a:p>
            <a:endParaRPr lang="en-US" altLang="zh-CN" sz="2400" dirty="0"/>
          </a:p>
          <a:p>
            <a:r>
              <a:rPr lang="zh-CN" altLang="en-US" sz="2400" dirty="0"/>
              <a:t>逻辑型</a:t>
            </a:r>
            <a:r>
              <a:rPr lang="en-US" altLang="zh-CN" sz="2400" dirty="0"/>
              <a:t>and</a:t>
            </a:r>
            <a:r>
              <a:rPr lang="zh-CN" altLang="en-US" sz="2400" dirty="0"/>
              <a:t>、</a:t>
            </a:r>
            <a:r>
              <a:rPr lang="en-US" altLang="zh-CN" sz="2400" dirty="0"/>
              <a:t>&amp;&amp;</a:t>
            </a:r>
            <a:r>
              <a:rPr lang="zh-CN" altLang="en-US" sz="2400" dirty="0"/>
              <a:t>、</a:t>
            </a:r>
            <a:r>
              <a:rPr lang="en-US" altLang="zh-CN" sz="2400" dirty="0"/>
              <a:t>or</a:t>
            </a:r>
            <a:r>
              <a:rPr lang="zh-CN" altLang="en-US" sz="2400" dirty="0"/>
              <a:t>、</a:t>
            </a:r>
            <a:r>
              <a:rPr lang="en-US" altLang="zh-CN" sz="2400" dirty="0"/>
              <a:t>||</a:t>
            </a:r>
            <a:r>
              <a:rPr lang="zh-CN" altLang="en-US" sz="2400" dirty="0"/>
              <a:t>、</a:t>
            </a:r>
            <a:r>
              <a:rPr lang="en-US" altLang="zh-CN" sz="2400" dirty="0"/>
              <a:t>!</a:t>
            </a:r>
            <a:r>
              <a:rPr lang="zh-CN" altLang="en-US" sz="2400" dirty="0"/>
              <a:t>、</a:t>
            </a:r>
            <a:r>
              <a:rPr lang="en-US" altLang="zh-CN" sz="2400" dirty="0"/>
              <a:t>not</a:t>
            </a:r>
            <a:endParaRPr lang="en-US" altLang="zh-CN" sz="2400" dirty="0"/>
          </a:p>
          <a:p>
            <a:endParaRPr lang="en-US" altLang="zh-CN" sz="2400" dirty="0"/>
          </a:p>
          <a:p>
            <a:r>
              <a:rPr lang="zh-CN" altLang="en-US" sz="2400" dirty="0"/>
              <a:t>关系型</a:t>
            </a:r>
            <a:r>
              <a:rPr lang="en-US" altLang="zh-CN" sz="2400" dirty="0"/>
              <a:t>==</a:t>
            </a:r>
            <a:r>
              <a:rPr lang="zh-CN" altLang="en-US" sz="2400" dirty="0"/>
              <a:t>、</a:t>
            </a:r>
            <a:r>
              <a:rPr lang="en-US" altLang="zh-CN" sz="2400" dirty="0"/>
              <a:t>eq</a:t>
            </a:r>
            <a:r>
              <a:rPr lang="zh-CN" altLang="en-US" sz="2400" dirty="0"/>
              <a:t>、</a:t>
            </a:r>
            <a:r>
              <a:rPr lang="en-US" altLang="zh-CN" sz="2400" dirty="0"/>
              <a:t>!=</a:t>
            </a:r>
            <a:r>
              <a:rPr lang="zh-CN" altLang="en-US" sz="2400" dirty="0"/>
              <a:t>、</a:t>
            </a:r>
            <a:r>
              <a:rPr lang="en-US" altLang="zh-CN" sz="2400" dirty="0"/>
              <a:t>ne</a:t>
            </a:r>
            <a:r>
              <a:rPr lang="zh-CN" altLang="en-US" sz="2400" dirty="0"/>
              <a:t>、、</a:t>
            </a:r>
            <a:r>
              <a:rPr lang="en-US" altLang="zh-CN" sz="2400" dirty="0"/>
              <a:t>gt</a:t>
            </a:r>
            <a:r>
              <a:rPr lang="zh-CN" altLang="en-US" sz="2400" dirty="0"/>
              <a:t>、</a:t>
            </a:r>
            <a:r>
              <a:rPr lang="en-US" altLang="zh-CN" sz="2400" dirty="0"/>
              <a:t>&lt;=</a:t>
            </a:r>
            <a:r>
              <a:rPr lang="zh-CN" altLang="en-US" sz="2400" dirty="0"/>
              <a:t>、</a:t>
            </a:r>
            <a:r>
              <a:rPr lang="en-US" altLang="zh-CN" sz="2400" dirty="0"/>
              <a:t>le</a:t>
            </a:r>
            <a:r>
              <a:rPr lang="zh-CN" altLang="en-US" sz="2400" dirty="0"/>
              <a:t>、</a:t>
            </a:r>
            <a:r>
              <a:rPr lang="en-US" altLang="zh-CN" sz="2400" dirty="0"/>
              <a:t>&gt;=</a:t>
            </a:r>
            <a:r>
              <a:rPr lang="zh-CN" altLang="en-US" sz="2400" dirty="0"/>
              <a:t>、</a:t>
            </a:r>
            <a:r>
              <a:rPr lang="en-US" altLang="zh-CN" sz="2400" dirty="0"/>
              <a:t>ge</a:t>
            </a:r>
            <a:r>
              <a:rPr lang="zh-CN" altLang="en-US" sz="2400" dirty="0"/>
              <a:t>。可以与其他值进行比较，或与布尔型、字符串型、整型或浮点型文字进行比较。</a:t>
            </a:r>
            <a:endParaRPr lang="en-US" altLang="zh-CN" sz="2400" dirty="0"/>
          </a:p>
          <a:p>
            <a:endParaRPr lang="en-US" altLang="zh-CN" sz="2400" dirty="0"/>
          </a:p>
          <a:p>
            <a:r>
              <a:rPr lang="zh-CN" altLang="en-US" sz="2400" dirty="0"/>
              <a:t>空</a:t>
            </a:r>
            <a:r>
              <a:rPr lang="en-US" altLang="zh-CN" sz="2400" dirty="0"/>
              <a:t>empty</a:t>
            </a:r>
            <a:r>
              <a:rPr lang="zh-CN" altLang="en-US" sz="2400" dirty="0"/>
              <a:t>。空操作符是前缀操作，可用于确定值是否为空。</a:t>
            </a:r>
            <a:endParaRPr lang="en-US" altLang="zh-CN" sz="2400" dirty="0"/>
          </a:p>
          <a:p>
            <a:endParaRPr lang="en-US" altLang="zh-CN" sz="2400" dirty="0"/>
          </a:p>
          <a:p>
            <a:r>
              <a:rPr lang="zh-CN" altLang="en-US" sz="2400" dirty="0"/>
              <a:t>条件型</a:t>
            </a:r>
            <a:r>
              <a:rPr lang="en-US" altLang="zh-CN" sz="2400" dirty="0"/>
              <a:t>A ?B :C</a:t>
            </a:r>
            <a:r>
              <a:rPr lang="zh-CN" altLang="en-US" sz="2400" dirty="0"/>
              <a:t>。根据 </a:t>
            </a:r>
            <a:r>
              <a:rPr lang="en-US" altLang="zh-CN" sz="2400" dirty="0"/>
              <a:t>A </a:t>
            </a:r>
            <a:r>
              <a:rPr lang="zh-CN" altLang="en-US" sz="2400" dirty="0"/>
              <a:t>赋值的结果来赋值 </a:t>
            </a:r>
            <a:r>
              <a:rPr lang="en-US" altLang="zh-CN" sz="2400" dirty="0"/>
              <a:t>B </a:t>
            </a:r>
            <a:r>
              <a:rPr lang="zh-CN" altLang="en-US" sz="2400" dirty="0"/>
              <a:t>或 </a:t>
            </a:r>
            <a:r>
              <a:rPr lang="en-US" altLang="zh-CN" sz="2400" dirty="0"/>
              <a:t>C</a:t>
            </a:r>
            <a:r>
              <a:rPr lang="zh-CN" altLang="en-US" sz="2400" dirty="0"/>
              <a:t>。</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ph type="title"/>
          </p:nvPr>
        </p:nvSpPr>
        <p:spPr/>
        <p:txBody>
          <a:bodyPr vert="horz" wrap="square" lIns="91440" tIns="45720" rIns="91440" bIns="45720" anchor="ctr"/>
          <a:p>
            <a:r>
              <a:rPr lang="en-US" altLang="zh-CN" dirty="0"/>
              <a:t>EL</a:t>
            </a:r>
            <a:r>
              <a:rPr lang="zh-CN" altLang="en-US" dirty="0"/>
              <a:t>表达式的隐含对象</a:t>
            </a:r>
            <a:endParaRPr lang="zh-CN" altLang="en-US" dirty="0"/>
          </a:p>
        </p:txBody>
      </p:sp>
      <p:sp>
        <p:nvSpPr>
          <p:cNvPr id="13315" name="内容占位符 2"/>
          <p:cNvSpPr>
            <a:spLocks noGrp="1"/>
          </p:cNvSpPr>
          <p:nvPr>
            <p:ph idx="1"/>
          </p:nvPr>
        </p:nvSpPr>
        <p:spPr/>
        <p:txBody>
          <a:bodyPr vert="horz" wrap="square" lIns="91440" tIns="45720" rIns="91440" bIns="45720" anchor="t"/>
          <a:p>
            <a:r>
              <a:rPr lang="en-US" altLang="zh-CN" dirty="0"/>
              <a:t>${pageContext.request.contextPath}</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
          <p:cNvSpPr>
            <a:spLocks noGrp="1"/>
          </p:cNvSpPr>
          <p:nvPr>
            <p:ph type="title"/>
          </p:nvPr>
        </p:nvSpPr>
        <p:spPr/>
        <p:txBody>
          <a:bodyPr vert="horz" wrap="square" lIns="91440" tIns="45720" rIns="91440" bIns="45720" anchor="ctr"/>
          <a:p>
            <a:r>
              <a:rPr lang="en-US" altLang="zh-CN" dirty="0"/>
              <a:t>JSTL </a:t>
            </a:r>
            <a:r>
              <a:rPr lang="zh-CN" altLang="en-US" dirty="0"/>
              <a:t>表达式</a:t>
            </a:r>
            <a:endParaRPr lang="zh-CN" altLang="en-US" dirty="0"/>
          </a:p>
        </p:txBody>
      </p:sp>
      <p:sp>
        <p:nvSpPr>
          <p:cNvPr id="14339" name="内容占位符 2"/>
          <p:cNvSpPr>
            <a:spLocks noGrp="1"/>
          </p:cNvSpPr>
          <p:nvPr>
            <p:ph idx="1"/>
          </p:nvPr>
        </p:nvSpPr>
        <p:spPr/>
        <p:txBody>
          <a:bodyPr vert="horz" wrap="square" lIns="91440" tIns="45720" rIns="91440" bIns="45720" anchor="t"/>
          <a:p>
            <a:r>
              <a:rPr lang="en-US" altLang="zh-CN" dirty="0"/>
              <a:t>JSP </a:t>
            </a:r>
            <a:r>
              <a:rPr lang="zh-CN" altLang="en-US" dirty="0"/>
              <a:t>标准标记库（</a:t>
            </a:r>
            <a:r>
              <a:rPr lang="en-US" altLang="zh-CN" dirty="0"/>
              <a:t>JSP Standard Tag Library</a:t>
            </a:r>
            <a:r>
              <a:rPr lang="zh-CN" altLang="en-US" dirty="0"/>
              <a:t>，</a:t>
            </a:r>
            <a:r>
              <a:rPr lang="en-US" altLang="zh-CN" dirty="0"/>
              <a:t>JSTL</a:t>
            </a:r>
            <a:r>
              <a:rPr lang="zh-CN" altLang="en-US" dirty="0"/>
              <a:t>）是一个实现 </a:t>
            </a:r>
            <a:r>
              <a:rPr lang="en-US" altLang="zh-CN" dirty="0"/>
              <a:t>Web </a:t>
            </a:r>
            <a:r>
              <a:rPr lang="zh-CN" altLang="en-US" dirty="0"/>
              <a:t>应用程序中常见的通用功能的定制标记库集，这些功能包括迭代和条件判断、数据管理格式化、</a:t>
            </a:r>
            <a:r>
              <a:rPr lang="en-US" altLang="zh-CN" dirty="0"/>
              <a:t>XML </a:t>
            </a:r>
            <a:r>
              <a:rPr lang="zh-CN" altLang="en-US" dirty="0"/>
              <a:t>操作以及数据库访问。</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p:txBody>
          <a:bodyPr vert="horz" wrap="square" lIns="91440" tIns="45720" rIns="91440" bIns="45720" anchor="ctr"/>
          <a:p>
            <a:r>
              <a:rPr lang="en-US" altLang="zh-CN" dirty="0"/>
              <a:t>JSTL </a:t>
            </a:r>
            <a:r>
              <a:rPr lang="zh-CN" altLang="en-US" dirty="0"/>
              <a:t>表达式的作用</a:t>
            </a:r>
            <a:endParaRPr lang="zh-CN" altLang="en-US" dirty="0"/>
          </a:p>
        </p:txBody>
      </p:sp>
      <p:sp>
        <p:nvSpPr>
          <p:cNvPr id="15363" name="内容占位符 2"/>
          <p:cNvSpPr>
            <a:spLocks noGrp="1"/>
          </p:cNvSpPr>
          <p:nvPr>
            <p:ph idx="1"/>
          </p:nvPr>
        </p:nvSpPr>
        <p:spPr/>
        <p:txBody>
          <a:bodyPr vert="horz" wrap="square" lIns="91440" tIns="45720" rIns="91440" bIns="45720" anchor="t"/>
          <a:p>
            <a:r>
              <a:rPr lang="en-US" altLang="zh-CN" sz="2000" dirty="0"/>
              <a:t>JSTL</a:t>
            </a:r>
            <a:r>
              <a:rPr lang="zh-CN" altLang="en-US" sz="2000" dirty="0"/>
              <a:t>标签库的使用是为类弥补</a:t>
            </a:r>
            <a:r>
              <a:rPr lang="en-US" altLang="zh-CN" sz="2000" dirty="0"/>
              <a:t>html</a:t>
            </a:r>
            <a:r>
              <a:rPr lang="zh-CN" altLang="en-US" sz="2000" dirty="0"/>
              <a:t>表的不足，规范自定义标签的使用而诞生的。在告别</a:t>
            </a:r>
            <a:r>
              <a:rPr lang="en-US" altLang="zh-CN" sz="2000" dirty="0"/>
              <a:t>modle1</a:t>
            </a:r>
            <a:r>
              <a:rPr lang="zh-CN" altLang="en-US" sz="2000" dirty="0"/>
              <a:t>模式开发应用程序后，人们开始注重软件的分层设计，不希望在</a:t>
            </a:r>
            <a:r>
              <a:rPr lang="en-US" altLang="zh-CN" sz="2000" dirty="0"/>
              <a:t>jsp</a:t>
            </a:r>
            <a:r>
              <a:rPr lang="zh-CN" altLang="en-US" sz="2000" dirty="0"/>
              <a:t>页面中出现</a:t>
            </a:r>
            <a:r>
              <a:rPr lang="en-US" altLang="zh-CN" sz="2000" dirty="0"/>
              <a:t>java</a:t>
            </a:r>
            <a:r>
              <a:rPr lang="zh-CN" altLang="en-US" sz="2000" dirty="0"/>
              <a:t>逻辑代码，同时也由于自定义标签的开发难度较大和不利于技术标准化产生了自定义标签库。</a:t>
            </a:r>
            <a:r>
              <a:rPr lang="en-US" altLang="zh-CN" sz="2000" dirty="0"/>
              <a:t>JSTL</a:t>
            </a:r>
            <a:r>
              <a:rPr lang="zh-CN" altLang="en-US" sz="2000" dirty="0"/>
              <a:t>标签库可分为</a:t>
            </a:r>
            <a:r>
              <a:rPr lang="en-US" altLang="zh-CN" sz="2000" dirty="0"/>
              <a:t>5</a:t>
            </a:r>
            <a:r>
              <a:rPr lang="zh-CN" altLang="en-US" sz="2000" dirty="0"/>
              <a:t>类：</a:t>
            </a:r>
            <a:endParaRPr lang="en-US" altLang="zh-CN" sz="2000" dirty="0"/>
          </a:p>
          <a:p>
            <a:r>
              <a:rPr lang="zh-CN" altLang="en-US" sz="2000" dirty="0"/>
              <a:t>核心标签库</a:t>
            </a:r>
            <a:br>
              <a:rPr lang="zh-CN" altLang="en-US" sz="2000" dirty="0"/>
            </a:br>
            <a:endParaRPr lang="zh-CN" altLang="en-US" sz="2000" dirty="0"/>
          </a:p>
          <a:p>
            <a:r>
              <a:rPr lang="en-US" altLang="zh-CN" sz="2000" dirty="0"/>
              <a:t>I18N</a:t>
            </a:r>
            <a:r>
              <a:rPr lang="zh-CN" altLang="en-US" sz="2000" dirty="0"/>
              <a:t>格式化标签库</a:t>
            </a:r>
            <a:br>
              <a:rPr lang="zh-CN" altLang="en-US" sz="2000" dirty="0"/>
            </a:br>
            <a:endParaRPr lang="zh-CN" altLang="en-US" sz="2000" dirty="0"/>
          </a:p>
          <a:p>
            <a:r>
              <a:rPr lang="en-US" altLang="zh-CN" sz="2000" dirty="0"/>
              <a:t>SQL</a:t>
            </a:r>
            <a:r>
              <a:rPr lang="zh-CN" altLang="en-US" sz="2000" dirty="0"/>
              <a:t>标签库</a:t>
            </a:r>
            <a:br>
              <a:rPr lang="zh-CN" altLang="en-US" sz="2000" dirty="0"/>
            </a:br>
            <a:endParaRPr lang="zh-CN" altLang="en-US" sz="2000" dirty="0"/>
          </a:p>
          <a:p>
            <a:r>
              <a:rPr lang="en-US" altLang="zh-CN" sz="2000" dirty="0"/>
              <a:t>XML</a:t>
            </a:r>
            <a:r>
              <a:rPr lang="zh-CN" altLang="en-US" sz="2000" dirty="0"/>
              <a:t>标签库</a:t>
            </a:r>
            <a:br>
              <a:rPr lang="zh-CN" altLang="en-US" sz="2000" dirty="0"/>
            </a:br>
            <a:endParaRPr lang="zh-CN" altLang="en-US" sz="2000" dirty="0"/>
          </a:p>
          <a:p>
            <a:r>
              <a:rPr lang="zh-CN" altLang="en-US" sz="2000" dirty="0"/>
              <a:t>函数标签库</a:t>
            </a:r>
            <a:endParaRPr lang="zh-CN" altLang="en-US" sz="2000" dirty="0"/>
          </a:p>
          <a:p>
            <a:endParaRPr lang="zh-CN" alt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p:nvPr>
        </p:nvSpPr>
        <p:spPr/>
        <p:txBody>
          <a:bodyPr vert="horz" wrap="square" lIns="91440" tIns="45720" rIns="91440" bIns="45720" anchor="ctr"/>
          <a:p>
            <a:r>
              <a:rPr lang="en-US" altLang="zh-CN" dirty="0"/>
              <a:t>JSTL </a:t>
            </a:r>
            <a:r>
              <a:rPr lang="zh-CN" altLang="en-US" dirty="0"/>
              <a:t>表达式在页面的配置</a:t>
            </a:r>
            <a:endParaRPr lang="zh-CN" altLang="en-US" dirty="0"/>
          </a:p>
        </p:txBody>
      </p:sp>
      <p:sp>
        <p:nvSpPr>
          <p:cNvPr id="16387" name="内容占位符 2"/>
          <p:cNvSpPr>
            <a:spLocks noGrp="1"/>
          </p:cNvSpPr>
          <p:nvPr>
            <p:ph idx="1"/>
          </p:nvPr>
        </p:nvSpPr>
        <p:spPr/>
        <p:txBody>
          <a:bodyPr vert="horz" wrap="square" lIns="91440" tIns="45720" rIns="91440" bIns="45720" anchor="t"/>
          <a:p>
            <a:r>
              <a:rPr lang="en-US" altLang="zh-CN" dirty="0"/>
              <a:t>1</a:t>
            </a:r>
            <a:r>
              <a:rPr lang="zh-CN" altLang="en-US" dirty="0"/>
              <a:t>、导入</a:t>
            </a:r>
            <a:r>
              <a:rPr lang="en-US" altLang="zh-CN" dirty="0"/>
              <a:t>standard.jar</a:t>
            </a:r>
            <a:r>
              <a:rPr lang="zh-CN" altLang="en-US" dirty="0"/>
              <a:t>和</a:t>
            </a:r>
            <a:r>
              <a:rPr lang="en-US" altLang="zh-CN" dirty="0"/>
              <a:t>jstl.jar</a:t>
            </a:r>
            <a:r>
              <a:rPr lang="zh-CN" altLang="en-US" dirty="0"/>
              <a:t>。</a:t>
            </a:r>
            <a:endParaRPr lang="zh-CN" altLang="en-US" dirty="0"/>
          </a:p>
          <a:p>
            <a:r>
              <a:rPr lang="en-US" altLang="zh-CN" dirty="0"/>
              <a:t>2</a:t>
            </a:r>
            <a:r>
              <a:rPr lang="zh-CN" altLang="en-US" dirty="0"/>
              <a:t>、在</a:t>
            </a:r>
            <a:r>
              <a:rPr lang="en-US" altLang="zh-CN" dirty="0"/>
              <a:t>JSP</a:t>
            </a:r>
            <a:r>
              <a:rPr lang="zh-CN" altLang="en-US" dirty="0"/>
              <a:t>页面上引入 </a:t>
            </a:r>
            <a:r>
              <a:rPr lang="en-US" altLang="zh-CN" dirty="0"/>
              <a:t>JSTL </a:t>
            </a:r>
            <a:r>
              <a:rPr lang="zh-CN" altLang="en-US" dirty="0"/>
              <a:t>的引用。如：</a:t>
            </a:r>
            <a:endParaRPr lang="zh-CN" altLang="en-US" dirty="0"/>
          </a:p>
          <a:p>
            <a:r>
              <a:rPr lang="en-US" altLang="zh-CN" sz="2000" dirty="0"/>
              <a:t>&lt;%@ taglib uri="http://java.sun.com/jsp/jstl/core" prefix="c" %&gt;</a:t>
            </a:r>
            <a:r>
              <a:rPr lang="en-US" altLang="zh-CN" sz="1800" dirty="0"/>
              <a:t>  </a:t>
            </a:r>
            <a:endParaRPr lang="en-US" altLang="zh-CN" sz="1800"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p:cNvSpPr>
          <p:nvPr>
            <p:ph type="title"/>
          </p:nvPr>
        </p:nvSpPr>
        <p:spPr/>
        <p:txBody>
          <a:bodyPr vert="horz" wrap="square" lIns="91440" tIns="45720" rIns="91440" bIns="45720" anchor="ctr"/>
          <a:p>
            <a:r>
              <a:rPr lang="zh-CN" altLang="en-US" dirty="0"/>
              <a:t>核心标签库</a:t>
            </a:r>
            <a:endParaRPr lang="zh-CN" altLang="en-US" dirty="0"/>
          </a:p>
        </p:txBody>
      </p:sp>
      <p:sp>
        <p:nvSpPr>
          <p:cNvPr id="17411" name="内容占位符 2"/>
          <p:cNvSpPr>
            <a:spLocks noGrp="1"/>
          </p:cNvSpPr>
          <p:nvPr>
            <p:ph idx="1"/>
          </p:nvPr>
        </p:nvSpPr>
        <p:spPr/>
        <p:txBody>
          <a:bodyPr vert="horz" wrap="square" lIns="91440" tIns="45720" rIns="91440" bIns="45720" anchor="t"/>
          <a:p>
            <a:r>
              <a:rPr lang="en-US" altLang="zh-CN" sz="2000" dirty="0"/>
              <a:t>JSTL</a:t>
            </a:r>
            <a:r>
              <a:rPr lang="zh-CN" altLang="en-US" sz="2000" dirty="0"/>
              <a:t>的核心标签库标签共</a:t>
            </a:r>
            <a:r>
              <a:rPr lang="en-US" altLang="zh-CN" sz="2000" dirty="0"/>
              <a:t>13</a:t>
            </a:r>
            <a:r>
              <a:rPr lang="zh-CN" altLang="en-US" sz="2000" dirty="0"/>
              <a:t>个，从功能上可以分为</a:t>
            </a:r>
            <a:r>
              <a:rPr lang="en-US" altLang="zh-CN" sz="2000" dirty="0"/>
              <a:t>4</a:t>
            </a:r>
            <a:r>
              <a:rPr lang="zh-CN" altLang="en-US" sz="2000" dirty="0"/>
              <a:t>类：表达式控制标签、流程控制标签、循环标签、</a:t>
            </a:r>
            <a:r>
              <a:rPr lang="en-US" altLang="zh-CN" sz="2000" dirty="0"/>
              <a:t>URL</a:t>
            </a:r>
            <a:r>
              <a:rPr lang="zh-CN" altLang="en-US" sz="2000" dirty="0"/>
              <a:t>操作标签。使用这些标签能够完成</a:t>
            </a:r>
            <a:r>
              <a:rPr lang="en-US" altLang="zh-CN" sz="2000" dirty="0"/>
              <a:t>JSP</a:t>
            </a:r>
            <a:r>
              <a:rPr lang="zh-CN" altLang="en-US" sz="2000" dirty="0"/>
              <a:t>页面的基本功能，减少编码工作。如：</a:t>
            </a:r>
            <a:endParaRPr lang="zh-CN" altLang="en-US" sz="2000" dirty="0"/>
          </a:p>
          <a:p>
            <a:r>
              <a:rPr lang="zh-CN" altLang="en-US" sz="2000" dirty="0"/>
              <a:t> </a:t>
            </a:r>
            <a:endParaRPr lang="zh-CN" altLang="en-US" sz="2000" dirty="0"/>
          </a:p>
          <a:p>
            <a:r>
              <a:rPr lang="zh-CN" altLang="en-US" sz="2000" dirty="0"/>
              <a:t>表达式控制标签：</a:t>
            </a:r>
            <a:r>
              <a:rPr lang="en-US" altLang="zh-CN" sz="2000" dirty="0"/>
              <a:t>out</a:t>
            </a:r>
            <a:r>
              <a:rPr lang="zh-CN" altLang="en-US" sz="2000" dirty="0"/>
              <a:t>标签、</a:t>
            </a:r>
            <a:r>
              <a:rPr lang="en-US" altLang="zh-CN" sz="2000" dirty="0"/>
              <a:t>set</a:t>
            </a:r>
            <a:r>
              <a:rPr lang="zh-CN" altLang="en-US" sz="2000" dirty="0"/>
              <a:t>标签、</a:t>
            </a:r>
            <a:r>
              <a:rPr lang="en-US" altLang="zh-CN" sz="2000" dirty="0"/>
              <a:t>remove</a:t>
            </a:r>
            <a:r>
              <a:rPr lang="zh-CN" altLang="en-US" sz="2000" dirty="0"/>
              <a:t>标签、</a:t>
            </a:r>
            <a:r>
              <a:rPr lang="en-US" altLang="zh-CN" sz="2000" dirty="0"/>
              <a:t>catch</a:t>
            </a:r>
            <a:r>
              <a:rPr lang="zh-CN" altLang="en-US" sz="2000" dirty="0"/>
              <a:t>标签。</a:t>
            </a:r>
            <a:br>
              <a:rPr lang="zh-CN" altLang="en-US" sz="2000" dirty="0"/>
            </a:br>
            <a:endParaRPr lang="zh-CN" altLang="en-US" sz="2000" dirty="0"/>
          </a:p>
          <a:p>
            <a:r>
              <a:rPr lang="zh-CN" altLang="en-US" sz="2000" dirty="0"/>
              <a:t>流程控制标签：</a:t>
            </a:r>
            <a:r>
              <a:rPr lang="en-US" altLang="zh-CN" sz="2000" dirty="0"/>
              <a:t>if</a:t>
            </a:r>
            <a:r>
              <a:rPr lang="zh-CN" altLang="en-US" sz="2000" dirty="0"/>
              <a:t>标签、</a:t>
            </a:r>
            <a:r>
              <a:rPr lang="en-US" altLang="zh-CN" sz="2000" dirty="0"/>
              <a:t>choose</a:t>
            </a:r>
            <a:r>
              <a:rPr lang="zh-CN" altLang="en-US" sz="2000" dirty="0"/>
              <a:t>标签、</a:t>
            </a:r>
            <a:r>
              <a:rPr lang="en-US" altLang="zh-CN" sz="2000" dirty="0"/>
              <a:t>when</a:t>
            </a:r>
            <a:r>
              <a:rPr lang="zh-CN" altLang="en-US" sz="2000" dirty="0"/>
              <a:t>标签、</a:t>
            </a:r>
            <a:r>
              <a:rPr lang="en-US" altLang="zh-CN" sz="2000" dirty="0"/>
              <a:t>otherwise</a:t>
            </a:r>
            <a:r>
              <a:rPr lang="zh-CN" altLang="en-US" sz="2000" dirty="0"/>
              <a:t>标签。</a:t>
            </a:r>
            <a:br>
              <a:rPr lang="zh-CN" altLang="en-US" sz="2000" dirty="0"/>
            </a:br>
            <a:endParaRPr lang="zh-CN" altLang="en-US" sz="2000" dirty="0"/>
          </a:p>
          <a:p>
            <a:r>
              <a:rPr lang="zh-CN" altLang="en-US" sz="2000" dirty="0"/>
              <a:t>循环标签：</a:t>
            </a:r>
            <a:r>
              <a:rPr lang="en-US" altLang="zh-CN" sz="2000" dirty="0"/>
              <a:t>forEach</a:t>
            </a:r>
            <a:r>
              <a:rPr lang="zh-CN" altLang="en-US" sz="2000" dirty="0"/>
              <a:t>标签、</a:t>
            </a:r>
            <a:r>
              <a:rPr lang="en-US" altLang="zh-CN" sz="2000" dirty="0"/>
              <a:t>forTokens</a:t>
            </a:r>
            <a:r>
              <a:rPr lang="zh-CN" altLang="en-US" sz="2000" dirty="0"/>
              <a:t>标签。</a:t>
            </a:r>
            <a:br>
              <a:rPr lang="zh-CN" altLang="en-US" sz="2000" dirty="0"/>
            </a:br>
            <a:endParaRPr lang="zh-CN" altLang="en-US" sz="2000" dirty="0"/>
          </a:p>
          <a:p>
            <a:r>
              <a:rPr lang="en-US" altLang="zh-CN" sz="2000" dirty="0"/>
              <a:t>URL</a:t>
            </a:r>
            <a:r>
              <a:rPr lang="zh-CN" altLang="en-US" sz="2000" dirty="0"/>
              <a:t>操作标签：</a:t>
            </a:r>
            <a:r>
              <a:rPr lang="en-US" altLang="zh-CN" sz="2000" dirty="0"/>
              <a:t>import</a:t>
            </a:r>
            <a:r>
              <a:rPr lang="zh-CN" altLang="en-US" sz="2000" dirty="0"/>
              <a:t>标签、</a:t>
            </a:r>
            <a:r>
              <a:rPr lang="en-US" altLang="zh-CN" sz="2000" dirty="0"/>
              <a:t>url</a:t>
            </a:r>
            <a:r>
              <a:rPr lang="zh-CN" altLang="en-US" sz="2000" dirty="0"/>
              <a:t>标签、</a:t>
            </a:r>
            <a:r>
              <a:rPr lang="en-US" altLang="zh-CN" sz="2000" dirty="0"/>
              <a:t>redirect</a:t>
            </a:r>
            <a:r>
              <a:rPr lang="zh-CN" altLang="en-US" sz="2000" dirty="0"/>
              <a:t>标签。</a:t>
            </a:r>
            <a:endParaRPr lang="zh-CN" altLang="en-US" sz="2000" dirty="0"/>
          </a:p>
          <a:p>
            <a:endParaRPr lang="zh-CN" alt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a:spLocks noGrp="1"/>
          </p:cNvSpPr>
          <p:nvPr>
            <p:ph type="title"/>
          </p:nvPr>
        </p:nvSpPr>
        <p:spPr/>
        <p:txBody>
          <a:bodyPr vert="horz" wrap="square" lIns="91440" tIns="45720" rIns="91440" bIns="45720" anchor="ctr"/>
          <a:p>
            <a:r>
              <a:rPr lang="zh-CN" altLang="en-US" dirty="0">
                <a:solidFill>
                  <a:schemeClr val="tx1"/>
                </a:solidFill>
              </a:rPr>
              <a:t>表达式控制标签</a:t>
            </a:r>
            <a:endParaRPr lang="zh-CN" altLang="en-US" dirty="0"/>
          </a:p>
        </p:txBody>
      </p:sp>
      <p:sp>
        <p:nvSpPr>
          <p:cNvPr id="18435" name="内容占位符 2"/>
          <p:cNvSpPr>
            <a:spLocks noGrp="1"/>
          </p:cNvSpPr>
          <p:nvPr>
            <p:ph idx="1"/>
          </p:nvPr>
        </p:nvSpPr>
        <p:spPr/>
        <p:txBody>
          <a:bodyPr vert="horz" wrap="square" lIns="91440" tIns="45720" rIns="91440" bIns="45720" anchor="t"/>
          <a:p>
            <a:r>
              <a:rPr lang="en-US" altLang="zh-CN" sz="2000" dirty="0"/>
              <a:t>&lt;c:set var="name" scope="session"&gt;</a:t>
            </a:r>
            <a:r>
              <a:rPr lang="zh-CN" altLang="en-US" sz="2000" dirty="0"/>
              <a:t>张三</a:t>
            </a:r>
            <a:r>
              <a:rPr lang="en-US" altLang="zh-CN" sz="2000" dirty="0"/>
              <a:t>&lt;/c:set&gt;  </a:t>
            </a:r>
            <a:endParaRPr lang="en-US" altLang="zh-CN" sz="2000" dirty="0"/>
          </a:p>
          <a:p>
            <a:pPr marL="0" indent="0">
              <a:buNone/>
            </a:pPr>
            <a:r>
              <a:rPr lang="en-US" altLang="zh-CN" sz="2000" dirty="0"/>
              <a:t>String name = </a:t>
            </a:r>
            <a:r>
              <a:rPr lang="en-US" altLang="zh-CN" sz="2000" dirty="0">
                <a:ea typeface="宋体" panose="02010600030101010101" pitchFamily="2" charset="-122"/>
              </a:rPr>
              <a:t>zhangsan;</a:t>
            </a:r>
            <a:endParaRPr lang="en-US" altLang="zh-CN" sz="2000" dirty="0"/>
          </a:p>
          <a:p>
            <a:r>
              <a:rPr lang="en-US" altLang="zh-CN" sz="2000" dirty="0"/>
              <a:t>&lt;c:set var="age" scope="session"&gt;22&lt;/c:set&gt;  </a:t>
            </a:r>
            <a:endParaRPr lang="en-US" altLang="zh-CN" sz="2000" dirty="0"/>
          </a:p>
          <a:p>
            <a:r>
              <a:rPr lang="en-US" altLang="zh-CN" sz="2000" dirty="0"/>
              <a:t>&lt;c:set var="sex" scope="session"&gt;</a:t>
            </a:r>
            <a:r>
              <a:rPr lang="zh-CN" altLang="en-US" sz="2000" dirty="0"/>
              <a:t>男</a:t>
            </a:r>
            <a:r>
              <a:rPr lang="en-US" altLang="zh-CN" sz="2000" dirty="0"/>
              <a:t>&lt;/c:set&gt;  </a:t>
            </a:r>
            <a:endParaRPr lang="en-US" altLang="zh-CN" sz="2000" dirty="0"/>
          </a:p>
          <a:p>
            <a:r>
              <a:rPr lang="en-US" altLang="zh-CN" sz="2000" dirty="0"/>
              <a:t>&lt;c:out value="${sessionScope.name}"&gt;&lt;/c:out&gt;  </a:t>
            </a:r>
            <a:endParaRPr lang="en-US" altLang="zh-CN" sz="2000" dirty="0"/>
          </a:p>
          <a:p>
            <a:r>
              <a:rPr lang="en-US" altLang="zh-CN" sz="2000" dirty="0"/>
              <a:t>&lt;c:out value="${sessionScope.age}"&gt;&lt;/c:out&gt;  </a:t>
            </a:r>
            <a:endParaRPr lang="en-US" altLang="zh-CN" sz="2000" dirty="0"/>
          </a:p>
          <a:p>
            <a:r>
              <a:rPr lang="en-US" altLang="zh-CN" sz="2000" dirty="0"/>
              <a:t>&lt;c:out value="${sessionScope.sex}"&gt;&lt;/c:out&gt;  </a:t>
            </a:r>
            <a:endParaRPr lang="en-US" altLang="zh-CN" sz="2000" dirty="0"/>
          </a:p>
          <a:p>
            <a:r>
              <a:rPr lang="en-US" altLang="zh-CN" sz="2000" dirty="0"/>
              <a:t>&lt;c:remove var="age"/&gt;  </a:t>
            </a:r>
            <a:endParaRPr lang="en-US" altLang="zh-CN" sz="2000" dirty="0"/>
          </a:p>
          <a:p>
            <a:r>
              <a:rPr lang="en-US" altLang="zh-CN" sz="2000" dirty="0"/>
              <a:t>&lt;c:out value="${sessionScope.name}"&gt;&lt;/c:out&gt;  </a:t>
            </a:r>
            <a:endParaRPr lang="en-US" altLang="zh-CN" sz="2000" dirty="0"/>
          </a:p>
          <a:p>
            <a:r>
              <a:rPr lang="en-US" altLang="zh-CN" sz="2000" dirty="0"/>
              <a:t>&lt;c:out value="${sessionScope.age}"&gt;&lt;/c:out&gt;  </a:t>
            </a:r>
            <a:endParaRPr lang="en-US" altLang="zh-CN" sz="2000" dirty="0"/>
          </a:p>
          <a:p>
            <a:r>
              <a:rPr lang="en-US" altLang="zh-CN" sz="2000" dirty="0"/>
              <a:t>&lt;c:out value="${sessionScope.sex}"&gt;&lt;/c:out&gt; </a:t>
            </a:r>
            <a:endParaRPr lang="en-US" altLang="zh-CN" sz="2000" dirty="0"/>
          </a:p>
          <a:p>
            <a:endParaRPr lang="zh-CN" alt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p:txBody>
          <a:bodyPr vert="horz" wrap="square" lIns="91440" tIns="45720" rIns="91440" bIns="45720" anchor="ctr"/>
          <a:p>
            <a:r>
              <a:rPr lang="zh-CN" altLang="en-US" dirty="0"/>
              <a:t>流程控制标签</a:t>
            </a:r>
            <a:endParaRPr lang="zh-CN" altLang="en-US" dirty="0"/>
          </a:p>
        </p:txBody>
      </p:sp>
      <p:sp>
        <p:nvSpPr>
          <p:cNvPr id="19459" name="内容占位符 2"/>
          <p:cNvSpPr>
            <a:spLocks noGrp="1"/>
          </p:cNvSpPr>
          <p:nvPr>
            <p:ph idx="1"/>
          </p:nvPr>
        </p:nvSpPr>
        <p:spPr/>
        <p:txBody>
          <a:bodyPr vert="horz" wrap="square" lIns="91440" tIns="45720" rIns="91440" bIns="45720" anchor="t"/>
          <a:p>
            <a:r>
              <a:rPr lang="en-US" altLang="zh-CN" sz="2800" dirty="0"/>
              <a:t>  &lt;c:if test=”</a:t>
            </a:r>
            <a:r>
              <a:rPr lang="zh-CN" altLang="en-US" sz="2800" dirty="0"/>
              <a:t>条件” </a:t>
            </a:r>
            <a:endParaRPr lang="en-US" altLang="zh-CN" sz="2800" dirty="0"/>
          </a:p>
          <a:p>
            <a:r>
              <a:rPr lang="en-US" altLang="zh-CN" sz="2800" dirty="0"/>
              <a:t>var=”name” </a:t>
            </a:r>
            <a:endParaRPr lang="en-US" altLang="zh-CN" sz="2800" dirty="0"/>
          </a:p>
          <a:p>
            <a:r>
              <a:rPr lang="en-US" altLang="zh-CN" sz="2800" dirty="0"/>
              <a:t>[scope=”page|request|session|application”]&gt;</a:t>
            </a:r>
            <a:endParaRPr lang="en-US" altLang="zh-CN" sz="2800" dirty="0"/>
          </a:p>
          <a:p>
            <a:r>
              <a:rPr lang="zh-CN" altLang="en-US" sz="2800" dirty="0"/>
              <a:t>结果</a:t>
            </a:r>
            <a:r>
              <a:rPr lang="en-US" altLang="zh-CN" sz="2800" dirty="0"/>
              <a:t>&lt;/c:if&gt;   </a:t>
            </a:r>
            <a:endParaRPr lang="en-US" altLang="zh-CN" sz="2800" dirty="0"/>
          </a:p>
          <a:p>
            <a:r>
              <a:rPr lang="en-US" altLang="zh-CN" sz="2800" dirty="0"/>
              <a:t>I</a:t>
            </a:r>
            <a:r>
              <a:rPr lang="zh-CN" altLang="en-US" sz="2800" dirty="0"/>
              <a:t>、</a:t>
            </a:r>
            <a:r>
              <a:rPr lang="en-US" altLang="zh-CN" sz="2800" dirty="0"/>
              <a:t>test</a:t>
            </a:r>
            <a:r>
              <a:rPr lang="zh-CN" altLang="en-US" sz="2800" dirty="0"/>
              <a:t>属性用于存放判断的条件，一般使用</a:t>
            </a:r>
            <a:r>
              <a:rPr lang="en-US" altLang="zh-CN" sz="2800" dirty="0"/>
              <a:t>EL</a:t>
            </a:r>
            <a:r>
              <a:rPr lang="zh-CN" altLang="en-US" sz="2800" dirty="0"/>
              <a:t>表达式来编写。</a:t>
            </a:r>
            <a:br>
              <a:rPr lang="zh-CN" altLang="en-US" sz="2800" dirty="0"/>
            </a:br>
            <a:r>
              <a:rPr lang="en-US" altLang="zh-CN" sz="2800" dirty="0"/>
              <a:t>II</a:t>
            </a:r>
            <a:r>
              <a:rPr lang="zh-CN" altLang="en-US" sz="2800" dirty="0"/>
              <a:t>、</a:t>
            </a:r>
            <a:r>
              <a:rPr lang="en-US" altLang="zh-CN" sz="2800" dirty="0"/>
              <a:t>var</a:t>
            </a:r>
            <a:r>
              <a:rPr lang="zh-CN" altLang="en-US" sz="2800" dirty="0"/>
              <a:t>指定名称用来存放判断的结果类型为</a:t>
            </a:r>
            <a:r>
              <a:rPr lang="en-US" altLang="zh-CN" sz="2800" dirty="0"/>
              <a:t>true</a:t>
            </a:r>
            <a:r>
              <a:rPr lang="zh-CN" altLang="en-US" sz="2800" dirty="0"/>
              <a:t>或</a:t>
            </a:r>
            <a:r>
              <a:rPr lang="en-US" altLang="zh-CN" sz="2800" dirty="0"/>
              <a:t>false</a:t>
            </a:r>
            <a:r>
              <a:rPr lang="zh-CN" altLang="en-US" sz="2800" dirty="0"/>
              <a:t>。</a:t>
            </a:r>
            <a:br>
              <a:rPr lang="en-US" altLang="zh-CN" sz="2800" dirty="0"/>
            </a:br>
            <a:r>
              <a:rPr lang="en-US" altLang="zh-CN" sz="2800" dirty="0"/>
              <a:t>III</a:t>
            </a:r>
            <a:r>
              <a:rPr lang="zh-CN" altLang="en-US" sz="2800" dirty="0"/>
              <a:t>、</a:t>
            </a:r>
            <a:r>
              <a:rPr lang="en-US" altLang="zh-CN" sz="2800" dirty="0"/>
              <a:t>scope</a:t>
            </a:r>
            <a:r>
              <a:rPr lang="zh-CN" altLang="en-US" sz="2800" dirty="0"/>
              <a:t>用来存放</a:t>
            </a:r>
            <a:r>
              <a:rPr lang="en-US" altLang="zh-CN" sz="2800" dirty="0"/>
              <a:t>var</a:t>
            </a:r>
            <a:r>
              <a:rPr lang="zh-CN" altLang="en-US" sz="2800" dirty="0"/>
              <a:t>属性存放的范围。 </a:t>
            </a:r>
            <a:r>
              <a:rPr lang="en-US" altLang="zh-CN" sz="2800" dirty="0"/>
              <a:t> </a:t>
            </a:r>
            <a:endParaRPr lang="en-US" altLang="zh-CN" sz="2800" dirty="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p:cNvSpPr>
          <p:nvPr>
            <p:ph type="title"/>
          </p:nvPr>
        </p:nvSpPr>
        <p:spPr/>
        <p:txBody>
          <a:bodyPr vert="horz" wrap="square" lIns="91440" tIns="45720" rIns="91440" bIns="45720" anchor="ctr"/>
          <a:p>
            <a:r>
              <a:rPr lang="en-US" altLang="zh-CN" dirty="0"/>
              <a:t>choose</a:t>
            </a:r>
            <a:r>
              <a:rPr lang="zh-CN" altLang="en-US" dirty="0"/>
              <a:t>及其嵌套标签</a:t>
            </a:r>
            <a:endParaRPr lang="zh-CN" altLang="en-US" dirty="0"/>
          </a:p>
        </p:txBody>
      </p:sp>
      <p:sp>
        <p:nvSpPr>
          <p:cNvPr id="20483" name="内容占位符 2"/>
          <p:cNvSpPr>
            <a:spLocks noGrp="1"/>
          </p:cNvSpPr>
          <p:nvPr>
            <p:ph idx="1"/>
          </p:nvPr>
        </p:nvSpPr>
        <p:spPr/>
        <p:txBody>
          <a:bodyPr vert="horz" wrap="square" lIns="91440" tIns="45720" rIns="91440" bIns="45720" anchor="t"/>
          <a:p>
            <a:r>
              <a:rPr lang="en-US" altLang="zh-CN" sz="1800" dirty="0"/>
              <a:t>&lt;c:set var="score"&gt;85&lt;/c:set&gt;  </a:t>
            </a:r>
            <a:endParaRPr lang="en-US" altLang="zh-CN" sz="1800" dirty="0"/>
          </a:p>
          <a:p>
            <a:r>
              <a:rPr lang="en-US" altLang="zh-CN" sz="1800" dirty="0"/>
              <a:t>        &lt;c:choose&gt;  </a:t>
            </a:r>
            <a:endParaRPr lang="en-US" altLang="zh-CN" sz="1800" dirty="0"/>
          </a:p>
          <a:p>
            <a:r>
              <a:rPr lang="en-US" altLang="zh-CN" sz="1800" dirty="0"/>
              <a:t>            &lt;c:when test="${ score&gt;=90 }"&gt;  </a:t>
            </a:r>
            <a:endParaRPr lang="en-US" altLang="zh-CN" sz="1800" dirty="0"/>
          </a:p>
          <a:p>
            <a:r>
              <a:rPr lang="en-US" altLang="zh-CN" sz="1800" dirty="0"/>
              <a:t>                </a:t>
            </a:r>
            <a:r>
              <a:rPr lang="zh-CN" altLang="en-US" sz="1800" dirty="0"/>
              <a:t>你的成绩为优秀！  </a:t>
            </a:r>
            <a:endParaRPr lang="zh-CN" altLang="en-US" sz="1800" dirty="0"/>
          </a:p>
          <a:p>
            <a:r>
              <a:rPr lang="zh-CN" altLang="en-US" sz="1800" dirty="0"/>
              <a:t>            </a:t>
            </a:r>
            <a:r>
              <a:rPr lang="en-US" altLang="zh-CN" sz="1800" dirty="0"/>
              <a:t>&lt;/c:when&gt;  </a:t>
            </a:r>
            <a:endParaRPr lang="en-US" altLang="zh-CN" sz="1800" dirty="0"/>
          </a:p>
          <a:p>
            <a:r>
              <a:rPr lang="en-US" altLang="zh-CN" sz="1800" dirty="0"/>
              <a:t>            &lt;c:when test="${ score&gt;=70 &amp;&amp; score&lt;90 }"&gt;  </a:t>
            </a:r>
            <a:endParaRPr lang="en-US" altLang="zh-CN" sz="1800" dirty="0"/>
          </a:p>
          <a:p>
            <a:r>
              <a:rPr lang="en-US" altLang="zh-CN" sz="1800" dirty="0"/>
              <a:t>                </a:t>
            </a:r>
            <a:r>
              <a:rPr lang="zh-CN" altLang="en-US" sz="1800" dirty="0"/>
              <a:t>您的成绩为良好</a:t>
            </a:r>
            <a:r>
              <a:rPr lang="en-US" altLang="zh-CN" sz="1800" dirty="0"/>
              <a:t>!  </a:t>
            </a:r>
            <a:endParaRPr lang="zh-CN" altLang="en-US" sz="1800" dirty="0"/>
          </a:p>
          <a:p>
            <a:r>
              <a:rPr lang="zh-CN" altLang="en-US" sz="1800" dirty="0"/>
              <a:t>            </a:t>
            </a:r>
            <a:r>
              <a:rPr lang="en-US" altLang="zh-CN" sz="1800" dirty="0"/>
              <a:t>&lt;/c:when&gt;  </a:t>
            </a:r>
            <a:endParaRPr lang="en-US" altLang="zh-CN" sz="1800" dirty="0"/>
          </a:p>
          <a:p>
            <a:r>
              <a:rPr lang="en-US" altLang="zh-CN" sz="1800" dirty="0"/>
              <a:t>            &lt;c:when test="${ score&gt;60 &amp;&amp; score&lt;70 }"&gt;  </a:t>
            </a:r>
            <a:endParaRPr lang="en-US" altLang="zh-CN" sz="1800" dirty="0"/>
          </a:p>
          <a:p>
            <a:r>
              <a:rPr lang="en-US" altLang="zh-CN" sz="1800" dirty="0"/>
              <a:t>                </a:t>
            </a:r>
            <a:r>
              <a:rPr lang="zh-CN" altLang="en-US" sz="1800" dirty="0"/>
              <a:t>您的成绩为及格  </a:t>
            </a:r>
            <a:endParaRPr lang="zh-CN" altLang="en-US" sz="1800" dirty="0"/>
          </a:p>
          <a:p>
            <a:r>
              <a:rPr lang="zh-CN" altLang="en-US" sz="1800" dirty="0"/>
              <a:t>            </a:t>
            </a:r>
            <a:r>
              <a:rPr lang="en-US" altLang="zh-CN" sz="1800" dirty="0"/>
              <a:t>&lt;/c:when&gt;  </a:t>
            </a:r>
            <a:endParaRPr lang="en-US" altLang="zh-CN" sz="1800" dirty="0"/>
          </a:p>
          <a:p>
            <a:r>
              <a:rPr lang="en-US" altLang="zh-CN" sz="1800" dirty="0"/>
              <a:t>            &lt;c:otherwise&gt;  </a:t>
            </a:r>
            <a:endParaRPr lang="en-US" altLang="zh-CN" sz="1800" dirty="0"/>
          </a:p>
          <a:p>
            <a:r>
              <a:rPr lang="en-US" altLang="zh-CN" sz="1800" dirty="0"/>
              <a:t>                </a:t>
            </a:r>
            <a:r>
              <a:rPr lang="zh-CN" altLang="en-US" sz="1800" dirty="0"/>
              <a:t>对不起，您没有通过考试！  </a:t>
            </a:r>
            <a:endParaRPr lang="zh-CN" altLang="en-US" sz="1800" dirty="0"/>
          </a:p>
          <a:p>
            <a:r>
              <a:rPr lang="zh-CN" altLang="en-US" sz="1800" dirty="0"/>
              <a:t>            </a:t>
            </a:r>
            <a:r>
              <a:rPr lang="en-US" altLang="zh-CN" sz="1800" dirty="0"/>
              <a:t>&lt;/c:otherwise&gt;  </a:t>
            </a:r>
            <a:endParaRPr lang="en-US" altLang="zh-CN" sz="1800" dirty="0"/>
          </a:p>
          <a:p>
            <a:r>
              <a:rPr lang="en-US" altLang="zh-CN" sz="1800" dirty="0"/>
              <a:t>        &lt;/c:choose&gt;</a:t>
            </a:r>
            <a:endParaRPr lang="en-US" altLang="zh-CN" sz="1800" dirty="0"/>
          </a:p>
          <a:p>
            <a:endParaRPr lang="zh-CN" alt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标题 1"/>
          <p:cNvSpPr>
            <a:spLocks noGrp="1"/>
          </p:cNvSpPr>
          <p:nvPr>
            <p:ph type="title"/>
          </p:nvPr>
        </p:nvSpPr>
        <p:spPr/>
        <p:txBody>
          <a:bodyPr vert="horz" wrap="square" lIns="91440" tIns="45720" rIns="91440" bIns="45720" anchor="ctr"/>
          <a:p>
            <a:r>
              <a:rPr lang="zh-CN" altLang="en-US" dirty="0"/>
              <a:t>什么是</a:t>
            </a:r>
            <a:r>
              <a:rPr lang="en-US" altLang="zh-CN" dirty="0"/>
              <a:t>EL</a:t>
            </a:r>
            <a:r>
              <a:rPr lang="zh-CN" altLang="en-US" dirty="0"/>
              <a:t>语言</a:t>
            </a:r>
            <a:endParaRPr lang="zh-CN" altLang="en-US" dirty="0"/>
          </a:p>
        </p:txBody>
      </p:sp>
      <p:sp>
        <p:nvSpPr>
          <p:cNvPr id="3075" name="内容占位符 2"/>
          <p:cNvSpPr>
            <a:spLocks noGrp="1"/>
          </p:cNvSpPr>
          <p:nvPr>
            <p:ph idx="1"/>
          </p:nvPr>
        </p:nvSpPr>
        <p:spPr/>
        <p:txBody>
          <a:bodyPr vert="horz" wrap="square" lIns="91440" tIns="45720" rIns="91440" bIns="45720" anchor="t"/>
          <a:p>
            <a:r>
              <a:rPr lang="zh-CN" altLang="en-US" b="1" dirty="0"/>
              <a:t>表达式语言（</a:t>
            </a:r>
            <a:r>
              <a:rPr lang="en-US" altLang="zh-CN" b="1" dirty="0"/>
              <a:t>EL</a:t>
            </a:r>
            <a:r>
              <a:rPr lang="zh-CN" altLang="en-US" b="1" dirty="0"/>
              <a:t>）</a:t>
            </a:r>
            <a:r>
              <a:rPr lang="zh-CN" altLang="en-US" dirty="0"/>
              <a:t>是 </a:t>
            </a:r>
            <a:r>
              <a:rPr lang="en-US" altLang="zh-CN" dirty="0"/>
              <a:t>JSP 2.0 </a:t>
            </a:r>
            <a:r>
              <a:rPr lang="zh-CN" altLang="en-US" dirty="0"/>
              <a:t>引入的一种计算和输出 </a:t>
            </a:r>
            <a:r>
              <a:rPr lang="en-US" altLang="zh-CN" dirty="0"/>
              <a:t>Java </a:t>
            </a:r>
            <a:r>
              <a:rPr lang="zh-CN" altLang="en-US" dirty="0"/>
              <a:t>对象的简单语言。</a:t>
            </a:r>
            <a:endParaRPr lang="en-US" altLang="zh-CN" dirty="0"/>
          </a:p>
          <a:p>
            <a:pPr>
              <a:buNone/>
            </a:pP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p:txBody>
          <a:bodyPr vert="horz" wrap="square" lIns="91440" tIns="45720" rIns="91440" bIns="45720" anchor="ctr"/>
          <a:p>
            <a:r>
              <a:rPr lang="zh-CN" altLang="en-US" dirty="0"/>
              <a:t>循环标签</a:t>
            </a:r>
            <a:endParaRPr lang="zh-CN" altLang="en-US" dirty="0"/>
          </a:p>
        </p:txBody>
      </p:sp>
      <p:sp>
        <p:nvSpPr>
          <p:cNvPr id="21507" name="内容占位符 2"/>
          <p:cNvSpPr>
            <a:spLocks noGrp="1"/>
          </p:cNvSpPr>
          <p:nvPr>
            <p:ph idx="1"/>
          </p:nvPr>
        </p:nvSpPr>
        <p:spPr/>
        <p:txBody>
          <a:bodyPr vert="horz" wrap="square" lIns="91440" tIns="45720" rIns="91440" bIns="45720" anchor="t"/>
          <a:p>
            <a:r>
              <a:rPr lang="en-US" altLang="zh-CN" sz="2400" dirty="0"/>
              <a:t>&lt;c:forEach var=”name” items=”Collection” varStatus=”StatusName” begin=”begin” end=”end” step=”step”&gt;  </a:t>
            </a:r>
            <a:endParaRPr lang="en-US" altLang="zh-CN" sz="2400" dirty="0"/>
          </a:p>
          <a:p>
            <a:r>
              <a:rPr lang="en-US" altLang="zh-CN" sz="2400" dirty="0"/>
              <a:t>    </a:t>
            </a:r>
            <a:r>
              <a:rPr lang="zh-CN" altLang="en-US" sz="2400" dirty="0"/>
              <a:t>所有内容  </a:t>
            </a:r>
            <a:endParaRPr lang="zh-CN" altLang="en-US" sz="2400" dirty="0"/>
          </a:p>
          <a:p>
            <a:r>
              <a:rPr lang="en-US" altLang="zh-CN" sz="2400" dirty="0"/>
              <a:t>&lt;/c:forEach&gt;</a:t>
            </a:r>
            <a:endParaRPr lang="en-US" altLang="zh-CN" sz="2400" dirty="0"/>
          </a:p>
          <a:p>
            <a:r>
              <a:rPr lang="en-US" altLang="zh-CN" sz="2400" dirty="0"/>
              <a:t>I</a:t>
            </a:r>
            <a:r>
              <a:rPr lang="zh-CN" altLang="en-US" sz="2400" dirty="0"/>
              <a:t>、</a:t>
            </a:r>
            <a:r>
              <a:rPr lang="en-US" altLang="zh-CN" sz="2400" dirty="0"/>
              <a:t>var</a:t>
            </a:r>
            <a:r>
              <a:rPr lang="zh-CN" altLang="en-US" sz="2400" dirty="0"/>
              <a:t>设定变量名用于存储从集合中取出元素。</a:t>
            </a:r>
            <a:br>
              <a:rPr lang="zh-CN" altLang="en-US" sz="2400" dirty="0"/>
            </a:br>
            <a:r>
              <a:rPr lang="en-US" altLang="zh-CN" sz="2400" dirty="0"/>
              <a:t>I</a:t>
            </a:r>
            <a:r>
              <a:rPr lang="zh-CN" altLang="en-US" sz="2400" dirty="0"/>
              <a:t>、</a:t>
            </a:r>
            <a:r>
              <a:rPr lang="en-US" altLang="zh-CN" sz="2400" dirty="0"/>
              <a:t>items</a:t>
            </a:r>
            <a:r>
              <a:rPr lang="zh-CN" altLang="en-US" sz="2400" dirty="0"/>
              <a:t>指定要遍历的集合。</a:t>
            </a:r>
            <a:br>
              <a:rPr lang="zh-CN" altLang="en-US" sz="2400" dirty="0"/>
            </a:br>
            <a:r>
              <a:rPr lang="en-US" altLang="zh-CN" sz="2400" dirty="0"/>
              <a:t>III</a:t>
            </a:r>
            <a:r>
              <a:rPr lang="zh-CN" altLang="en-US" sz="2400" dirty="0"/>
              <a:t>、</a:t>
            </a:r>
            <a:r>
              <a:rPr lang="en-US" altLang="zh-CN" sz="2400" dirty="0"/>
              <a:t>varStatus</a:t>
            </a:r>
            <a:r>
              <a:rPr lang="zh-CN" altLang="en-US" sz="2400" dirty="0"/>
              <a:t>设定变量名，该变量用于存放集合中元素的信息。    </a:t>
            </a:r>
            <a:br>
              <a:rPr lang="zh-CN" altLang="en-US" sz="2400" dirty="0"/>
            </a:br>
            <a:r>
              <a:rPr lang="en-US" altLang="zh-CN" sz="2400" dirty="0"/>
              <a:t>IV</a:t>
            </a:r>
            <a:r>
              <a:rPr lang="zh-CN" altLang="en-US" sz="2400" dirty="0"/>
              <a:t>、</a:t>
            </a:r>
            <a:r>
              <a:rPr lang="en-US" altLang="zh-CN" sz="2400" dirty="0"/>
              <a:t>begin</a:t>
            </a:r>
            <a:r>
              <a:rPr lang="zh-CN" altLang="en-US" sz="2400" dirty="0"/>
              <a:t>、</a:t>
            </a:r>
            <a:r>
              <a:rPr lang="en-US" altLang="zh-CN" sz="2400" dirty="0"/>
              <a:t>end</a:t>
            </a:r>
            <a:r>
              <a:rPr lang="zh-CN" altLang="en-US" sz="2400" dirty="0"/>
              <a:t>用于指定遍历的起始位置和终止位置（可选）。</a:t>
            </a:r>
            <a:br>
              <a:rPr lang="zh-CN" altLang="en-US" sz="2400" dirty="0"/>
            </a:br>
            <a:r>
              <a:rPr lang="en-US" altLang="zh-CN" sz="2400" dirty="0"/>
              <a:t>V</a:t>
            </a:r>
            <a:r>
              <a:rPr lang="zh-CN" altLang="en-US" sz="2400" dirty="0"/>
              <a:t>、</a:t>
            </a:r>
            <a:r>
              <a:rPr lang="en-US" altLang="zh-CN" sz="2400" dirty="0"/>
              <a:t>step</a:t>
            </a:r>
            <a:r>
              <a:rPr lang="zh-CN" altLang="en-US" sz="2400" dirty="0"/>
              <a:t>指定循环的步长。</a:t>
            </a:r>
            <a:endParaRPr lang="en-US" altLang="zh-CN"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p:nvPr>
        </p:nvSpPr>
        <p:spPr/>
        <p:txBody>
          <a:bodyPr vert="horz" wrap="square" lIns="91440" tIns="45720" rIns="91440" bIns="45720" anchor="ctr"/>
          <a:p>
            <a:r>
              <a:rPr lang="zh-CN" altLang="en-US" dirty="0"/>
              <a:t>练习</a:t>
            </a:r>
            <a:endParaRPr lang="zh-CN" altLang="en-US" dirty="0"/>
          </a:p>
        </p:txBody>
      </p:sp>
      <p:sp>
        <p:nvSpPr>
          <p:cNvPr id="22531" name="内容占位符 2"/>
          <p:cNvSpPr>
            <a:spLocks noGrp="1"/>
          </p:cNvSpPr>
          <p:nvPr>
            <p:ph idx="1"/>
          </p:nvPr>
        </p:nvSpPr>
        <p:spPr/>
        <p:txBody>
          <a:bodyPr vert="horz" wrap="square" lIns="91440" tIns="45720" rIns="91440" bIns="45720" anchor="t"/>
          <a:p>
            <a:r>
              <a:rPr lang="zh-CN" altLang="en-US" dirty="0"/>
              <a:t>使用</a:t>
            </a:r>
            <a:r>
              <a:rPr lang="en-US" altLang="zh-CN" dirty="0"/>
              <a:t>JSTL&amp;EL</a:t>
            </a:r>
            <a:r>
              <a:rPr lang="zh-CN" altLang="en-US" dirty="0"/>
              <a:t>表达式，完成页面上程序片的替换。</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1"/>
          <p:cNvSpPr>
            <a:spLocks noGrp="1"/>
          </p:cNvSpPr>
          <p:nvPr>
            <p:ph type="title"/>
          </p:nvPr>
        </p:nvSpPr>
        <p:spPr/>
        <p:txBody>
          <a:bodyPr vert="horz" wrap="square" lIns="91440" tIns="45720" rIns="91440" bIns="45720" anchor="ctr"/>
          <a:p>
            <a:r>
              <a:rPr lang="en-US" altLang="zh-CN" dirty="0"/>
              <a:t>EL </a:t>
            </a:r>
            <a:r>
              <a:rPr lang="zh-CN" altLang="en-US" dirty="0"/>
              <a:t>语言的作用</a:t>
            </a:r>
            <a:endParaRPr lang="zh-CN" altLang="en-US" dirty="0"/>
          </a:p>
        </p:txBody>
      </p:sp>
      <p:sp>
        <p:nvSpPr>
          <p:cNvPr id="4099" name="内容占位符 2"/>
          <p:cNvSpPr>
            <a:spLocks noGrp="1"/>
          </p:cNvSpPr>
          <p:nvPr>
            <p:ph idx="1"/>
          </p:nvPr>
        </p:nvSpPr>
        <p:spPr/>
        <p:txBody>
          <a:bodyPr vert="horz" wrap="square" lIns="91440" tIns="45720" rIns="91440" bIns="45720" anchor="t"/>
          <a:p>
            <a:r>
              <a:rPr lang="zh-CN" altLang="en-US" dirty="0"/>
              <a:t>为了使</a:t>
            </a:r>
            <a:r>
              <a:rPr lang="en-US" altLang="zh-CN" dirty="0"/>
              <a:t>JSP</a:t>
            </a:r>
            <a:r>
              <a:rPr lang="zh-CN" altLang="en-US" dirty="0"/>
              <a:t>写起来更加简单。表达式语言的灵感来自于 </a:t>
            </a:r>
            <a:r>
              <a:rPr lang="en-US" altLang="zh-CN" dirty="0"/>
              <a:t>ECMAScript </a:t>
            </a:r>
            <a:r>
              <a:rPr lang="zh-CN" altLang="en-US" dirty="0"/>
              <a:t>和 </a:t>
            </a:r>
            <a:r>
              <a:rPr lang="en-US" altLang="zh-CN" dirty="0"/>
              <a:t>XPath </a:t>
            </a:r>
            <a:r>
              <a:rPr lang="zh-CN" altLang="en-US" dirty="0"/>
              <a:t>表达式语言，它提供了在 </a:t>
            </a:r>
            <a:r>
              <a:rPr lang="en-US" altLang="zh-CN" dirty="0"/>
              <a:t>JSP </a:t>
            </a:r>
            <a:r>
              <a:rPr lang="zh-CN" altLang="en-US" dirty="0"/>
              <a:t>中简化表达式的方法。</a:t>
            </a:r>
            <a:r>
              <a:rPr lang="zh-CN" altLang="en-US" b="1" dirty="0"/>
              <a:t>它是一种简单的语言，基于可用的命名空间（</a:t>
            </a:r>
            <a:r>
              <a:rPr lang="en-US" altLang="zh-CN" b="1" dirty="0"/>
              <a:t>PageContext </a:t>
            </a:r>
            <a:r>
              <a:rPr lang="zh-CN" altLang="en-US" b="1" dirty="0"/>
              <a:t>属性）、嵌套属性和对集合、操作符（算术型、关系型和逻辑型）的访问符、映射到 </a:t>
            </a:r>
            <a:r>
              <a:rPr lang="en-US" altLang="zh-CN" b="1" dirty="0"/>
              <a:t>Java </a:t>
            </a:r>
            <a:r>
              <a:rPr lang="zh-CN" altLang="en-US" b="1" dirty="0"/>
              <a:t>类中静态方法的可扩展函数以及一组隐式对象</a:t>
            </a:r>
            <a:r>
              <a:rPr lang="zh-CN" altLang="en-US" dirty="0"/>
              <a:t>。</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a:spLocks noGrp="1"/>
          </p:cNvSpPr>
          <p:nvPr>
            <p:ph type="title"/>
          </p:nvPr>
        </p:nvSpPr>
        <p:spPr/>
        <p:txBody>
          <a:bodyPr vert="horz" wrap="square" lIns="91440" tIns="45720" rIns="91440" bIns="45720" anchor="ctr"/>
          <a:p>
            <a:r>
              <a:rPr lang="zh-CN" altLang="en-US" dirty="0"/>
              <a:t>使用 </a:t>
            </a:r>
            <a:r>
              <a:rPr lang="en-US" altLang="zh-CN" dirty="0"/>
              <a:t>EL </a:t>
            </a:r>
            <a:r>
              <a:rPr lang="zh-CN" altLang="en-US" dirty="0"/>
              <a:t>语言前的配置</a:t>
            </a:r>
            <a:endParaRPr lang="zh-CN" altLang="en-US" dirty="0"/>
          </a:p>
        </p:txBody>
      </p:sp>
      <p:sp>
        <p:nvSpPr>
          <p:cNvPr id="5123" name="内容占位符 2"/>
          <p:cNvSpPr>
            <a:spLocks noGrp="1"/>
          </p:cNvSpPr>
          <p:nvPr>
            <p:ph idx="1"/>
          </p:nvPr>
        </p:nvSpPr>
        <p:spPr/>
        <p:txBody>
          <a:bodyPr vert="horz" wrap="square" lIns="91440" tIns="45720" rIns="91440" bIns="45720" anchor="t"/>
          <a:p>
            <a:r>
              <a:rPr lang="en-US" altLang="zh-CN" dirty="0"/>
              <a:t>1</a:t>
            </a:r>
            <a:r>
              <a:rPr lang="zh-CN" altLang="en-US" dirty="0"/>
              <a:t>、导入</a:t>
            </a:r>
            <a:r>
              <a:rPr lang="en-US" altLang="zh-CN" b="1" dirty="0"/>
              <a:t>standard.jar</a:t>
            </a:r>
            <a:r>
              <a:rPr lang="zh-CN" altLang="en-US" dirty="0"/>
              <a:t>。</a:t>
            </a:r>
            <a:endParaRPr lang="en-US" altLang="zh-CN" dirty="0"/>
          </a:p>
          <a:p>
            <a:r>
              <a:rPr lang="en-US" altLang="zh-CN" dirty="0"/>
              <a:t>2</a:t>
            </a:r>
            <a:r>
              <a:rPr lang="zh-CN" altLang="en-US" dirty="0"/>
              <a:t>、在需要使用 </a:t>
            </a:r>
            <a:r>
              <a:rPr lang="en-US" altLang="zh-CN" dirty="0"/>
              <a:t>EL </a:t>
            </a:r>
            <a:r>
              <a:rPr lang="zh-CN" altLang="en-US" dirty="0"/>
              <a:t>语音的页面加上</a:t>
            </a:r>
            <a:r>
              <a:rPr lang="en-US" altLang="zh-CN" b="1" dirty="0"/>
              <a:t>&lt;%@ page isELIgnored="false" %&gt;</a:t>
            </a:r>
            <a:r>
              <a:rPr lang="zh-CN" altLang="en-US" dirty="0"/>
              <a:t>。</a:t>
            </a:r>
            <a:endParaRPr lang="en-US" altLang="zh-CN" dirty="0"/>
          </a:p>
          <a:p>
            <a:endParaRPr lang="en-US" altLang="zh-CN" dirty="0"/>
          </a:p>
          <a:p>
            <a:r>
              <a:rPr lang="en-US" altLang="zh-CN" dirty="0"/>
              <a:t> </a:t>
            </a:r>
            <a:r>
              <a:rPr lang="zh-CN" altLang="en-US" dirty="0"/>
              <a:t>注意 </a:t>
            </a:r>
            <a:r>
              <a:rPr lang="en-US" altLang="zh-CN" dirty="0"/>
              <a:t>&lt;%@ page isELIgnored="true" %&gt; </a:t>
            </a:r>
            <a:r>
              <a:rPr lang="zh-CN" altLang="en-US" dirty="0"/>
              <a:t>表示是否禁用</a:t>
            </a:r>
            <a:r>
              <a:rPr lang="en-US" altLang="zh-CN" dirty="0"/>
              <a:t>EL</a:t>
            </a:r>
            <a:r>
              <a:rPr lang="zh-CN" altLang="en-US" dirty="0"/>
              <a:t>语言</a:t>
            </a:r>
            <a:r>
              <a:rPr lang="en-US" altLang="zh-CN" dirty="0"/>
              <a:t>,TRUE</a:t>
            </a:r>
            <a:r>
              <a:rPr lang="zh-CN" altLang="en-US" dirty="0"/>
              <a:t>表示禁止</a:t>
            </a:r>
            <a:r>
              <a:rPr lang="en-US" altLang="zh-CN" dirty="0"/>
              <a:t>.FALSE</a:t>
            </a:r>
            <a:r>
              <a:rPr lang="zh-CN" altLang="en-US" dirty="0"/>
              <a:t>表示不禁止</a:t>
            </a:r>
            <a:r>
              <a:rPr lang="en-US" altLang="zh-CN" dirty="0"/>
              <a:t>.JSP2.0</a:t>
            </a:r>
            <a:r>
              <a:rPr lang="zh-CN" altLang="en-US" dirty="0"/>
              <a:t>中默认的启用</a:t>
            </a:r>
            <a:r>
              <a:rPr lang="en-US" altLang="zh-CN" dirty="0"/>
              <a:t>EL</a:t>
            </a:r>
            <a:r>
              <a:rPr lang="zh-CN" altLang="en-US" dirty="0"/>
              <a:t>语言。</a:t>
            </a:r>
            <a:endParaRPr lang="zh-CN" altLang="en-US"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
          <p:cNvSpPr>
            <a:spLocks noGrp="1"/>
          </p:cNvSpPr>
          <p:nvPr>
            <p:ph type="title"/>
          </p:nvPr>
        </p:nvSpPr>
        <p:spPr/>
        <p:txBody>
          <a:bodyPr vert="horz" wrap="square" lIns="91440" tIns="45720" rIns="91440" bIns="45720" anchor="ctr"/>
          <a:p>
            <a:r>
              <a:rPr lang="zh-CN" altLang="en-US" dirty="0"/>
              <a:t>如何使用 </a:t>
            </a:r>
            <a:r>
              <a:rPr lang="en-US" altLang="zh-CN" dirty="0"/>
              <a:t>EL </a:t>
            </a:r>
            <a:r>
              <a:rPr lang="zh-CN" altLang="en-US" dirty="0"/>
              <a:t>表达式</a:t>
            </a:r>
            <a:endParaRPr lang="zh-CN" altLang="en-US" dirty="0"/>
          </a:p>
        </p:txBody>
      </p:sp>
      <p:sp>
        <p:nvSpPr>
          <p:cNvPr id="6147" name="内容占位符 2"/>
          <p:cNvSpPr>
            <a:spLocks noGrp="1"/>
          </p:cNvSpPr>
          <p:nvPr>
            <p:ph idx="1"/>
          </p:nvPr>
        </p:nvSpPr>
        <p:spPr/>
        <p:txBody>
          <a:bodyPr vert="horz" wrap="square" lIns="91440" tIns="45720" rIns="91440" bIns="45720" anchor="t"/>
          <a:p>
            <a:r>
              <a:rPr lang="en-US" altLang="zh-CN" dirty="0"/>
              <a:t>EL </a:t>
            </a:r>
            <a:r>
              <a:rPr lang="zh-CN" altLang="en-US" dirty="0"/>
              <a:t>的内置对象有</a:t>
            </a:r>
            <a:endParaRPr lang="en-US" altLang="zh-CN" dirty="0"/>
          </a:p>
          <a:p>
            <a:r>
              <a:rPr lang="en-US" altLang="zh-CN" b="1" dirty="0"/>
              <a:t>pageScope</a:t>
            </a:r>
            <a:r>
              <a:rPr lang="zh-CN" altLang="en-US" b="1" dirty="0"/>
              <a:t>、</a:t>
            </a:r>
            <a:r>
              <a:rPr lang="en-US" altLang="zh-CN" b="1" dirty="0"/>
              <a:t>requestScope</a:t>
            </a:r>
            <a:r>
              <a:rPr lang="zh-CN" altLang="en-US" b="1" dirty="0"/>
              <a:t>、</a:t>
            </a:r>
            <a:r>
              <a:rPr lang="en-US" altLang="zh-CN" b="1" dirty="0"/>
              <a:t>sessionScope</a:t>
            </a:r>
            <a:r>
              <a:rPr lang="zh-CN" altLang="en-US" b="1" dirty="0"/>
              <a:t>、</a:t>
            </a:r>
            <a:r>
              <a:rPr lang="en-US" altLang="zh-CN" b="1" dirty="0"/>
              <a:t>applicationScope</a:t>
            </a:r>
            <a:endParaRPr lang="en-US" altLang="zh-CN" b="1" dirty="0"/>
          </a:p>
          <a:p>
            <a:r>
              <a:rPr lang="en-US" altLang="zh-CN" dirty="0"/>
              <a:t>${ requestScope.tom }  </a:t>
            </a:r>
            <a:endParaRPr lang="en-US" altLang="zh-CN" dirty="0"/>
          </a:p>
          <a:p>
            <a:r>
              <a:rPr lang="zh-CN" altLang="en-US" dirty="0"/>
              <a:t>如果未指定</a:t>
            </a:r>
            <a:r>
              <a:rPr lang="en-US" altLang="zh-CN" dirty="0"/>
              <a:t>scope</a:t>
            </a:r>
            <a:r>
              <a:rPr lang="zh-CN" altLang="en-US" dirty="0"/>
              <a:t>，默认从 </a:t>
            </a:r>
            <a:r>
              <a:rPr lang="en-US" altLang="zh-CN" dirty="0"/>
              <a:t>pageScope </a:t>
            </a:r>
            <a:r>
              <a:rPr lang="zh-CN" altLang="en-US" dirty="0"/>
              <a:t>到 </a:t>
            </a:r>
            <a:r>
              <a:rPr lang="en-US" altLang="zh-CN" dirty="0"/>
              <a:t>applicationScope</a:t>
            </a:r>
            <a:r>
              <a:rPr lang="zh-CN" altLang="en-US" dirty="0"/>
              <a:t>依次扩大范围查找属性名，也可以使用 </a:t>
            </a:r>
            <a:r>
              <a:rPr lang="en-US" altLang="zh-CN" dirty="0"/>
              <a:t>xxxScope.</a:t>
            </a:r>
            <a:r>
              <a:rPr lang="zh-CN" altLang="en-US" dirty="0"/>
              <a:t>属性名 直接指定在某个 </a:t>
            </a:r>
            <a:r>
              <a:rPr lang="en-US" altLang="zh-CN" dirty="0"/>
              <a:t>scope </a:t>
            </a:r>
            <a:r>
              <a:rPr lang="zh-CN" altLang="en-US" dirty="0"/>
              <a:t>查找</a:t>
            </a:r>
            <a:endParaRPr lang="en-US" altLang="zh-CN" dirty="0"/>
          </a:p>
          <a:p>
            <a:pPr>
              <a:buNone/>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title"/>
          </p:nvPr>
        </p:nvSpPr>
        <p:spPr/>
        <p:txBody>
          <a:bodyPr vert="horz" wrap="square" lIns="91440" tIns="45720" rIns="91440" bIns="45720" anchor="ctr"/>
          <a:p>
            <a:r>
              <a:rPr lang="en-US" altLang="zh-CN" sz="3600" dirty="0"/>
              <a:t>EL </a:t>
            </a:r>
            <a:r>
              <a:rPr lang="zh-CN" altLang="en-US" sz="3600" dirty="0"/>
              <a:t>提供</a:t>
            </a:r>
            <a:r>
              <a:rPr lang="en-US" altLang="zh-CN" sz="3600" dirty="0"/>
              <a:t>.</a:t>
            </a:r>
            <a:r>
              <a:rPr lang="zh-CN" altLang="en-US" sz="3600" dirty="0"/>
              <a:t>和</a:t>
            </a:r>
            <a:r>
              <a:rPr lang="en-US" altLang="zh-CN" sz="3600" dirty="0"/>
              <a:t>[]</a:t>
            </a:r>
            <a:r>
              <a:rPr lang="zh-CN" altLang="en-US" sz="3600" dirty="0"/>
              <a:t>两种运算符来存取数据</a:t>
            </a:r>
            <a:endParaRPr lang="zh-CN" altLang="en-US" sz="3600" dirty="0"/>
          </a:p>
        </p:txBody>
      </p:sp>
      <p:sp>
        <p:nvSpPr>
          <p:cNvPr id="7171" name="内容占位符 2"/>
          <p:cNvSpPr>
            <a:spLocks noGrp="1"/>
          </p:cNvSpPr>
          <p:nvPr>
            <p:ph idx="1"/>
          </p:nvPr>
        </p:nvSpPr>
        <p:spPr/>
        <p:txBody>
          <a:bodyPr vert="horz" wrap="square" lIns="91440" tIns="45720" rIns="91440" bIns="45720" anchor="t"/>
          <a:p>
            <a:r>
              <a:rPr lang="zh-CN" altLang="en-US" dirty="0"/>
              <a:t>例如：</a:t>
            </a:r>
            <a:endParaRPr lang="en-US" altLang="zh-CN" dirty="0"/>
          </a:p>
          <a:p>
            <a:r>
              <a:rPr lang="en-US" altLang="zh-CN" dirty="0"/>
              <a:t>${student.name}  </a:t>
            </a:r>
            <a:endParaRPr lang="en-US" altLang="zh-CN" dirty="0"/>
          </a:p>
          <a:p>
            <a:r>
              <a:rPr lang="en-US" altLang="zh-CN" dirty="0"/>
              <a:t>${studentList[0].name}  </a:t>
            </a:r>
            <a:endParaRPr lang="en-US" altLang="zh-CN" dirty="0"/>
          </a:p>
          <a:p>
            <a:r>
              <a:rPr lang="zh-CN" altLang="en-US" dirty="0"/>
              <a:t>当要存取的属性名称中包含一些特殊字符，如</a:t>
            </a:r>
            <a:r>
              <a:rPr lang="en-US" altLang="zh-CN" dirty="0"/>
              <a:t>.</a:t>
            </a:r>
            <a:r>
              <a:rPr lang="zh-CN" altLang="en-US" dirty="0"/>
              <a:t>或</a:t>
            </a:r>
            <a:r>
              <a:rPr lang="en-US" altLang="zh-CN" dirty="0"/>
              <a:t>?</a:t>
            </a:r>
            <a:r>
              <a:rPr lang="zh-CN" altLang="en-US" dirty="0"/>
              <a:t>等并非字母或数字的符号，就一定要使用“</a:t>
            </a:r>
            <a:r>
              <a:rPr lang="en-US" altLang="zh-CN" dirty="0"/>
              <a:t>[ ]“</a:t>
            </a:r>
            <a:r>
              <a:rPr lang="zh-CN" altLang="en-US" dirty="0"/>
              <a:t>。如：</a:t>
            </a:r>
            <a:endParaRPr lang="en-US" altLang="zh-CN" dirty="0"/>
          </a:p>
          <a:p>
            <a:r>
              <a:rPr lang="en-US" altLang="zh-CN" dirty="0"/>
              <a:t>${ student.My-Name}   </a:t>
            </a:r>
            <a:r>
              <a:rPr lang="zh-CN" altLang="en-US" dirty="0"/>
              <a:t>写法不正确，应该改为下面这种</a:t>
            </a:r>
            <a:endParaRPr lang="zh-CN" altLang="en-US" dirty="0"/>
          </a:p>
          <a:p>
            <a:r>
              <a:rPr lang="en-US" altLang="zh-CN" dirty="0"/>
              <a:t>${ student["My-Name"] }  </a:t>
            </a:r>
            <a:endParaRPr lang="en-US" altLang="zh-CN"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a:spLocks noGrp="1"/>
          </p:cNvSpPr>
          <p:nvPr>
            <p:ph type="title"/>
          </p:nvPr>
        </p:nvSpPr>
        <p:spPr/>
        <p:txBody>
          <a:bodyPr vert="horz" wrap="square" lIns="91440" tIns="45720" rIns="91440" bIns="45720" anchor="ctr"/>
          <a:p>
            <a:r>
              <a:rPr lang="zh-CN" altLang="en-US" dirty="0"/>
              <a:t>使用 </a:t>
            </a:r>
            <a:r>
              <a:rPr lang="en-US" altLang="zh-CN" dirty="0"/>
              <a:t>EL </a:t>
            </a:r>
            <a:r>
              <a:rPr lang="zh-CN" altLang="en-US" dirty="0"/>
              <a:t>取出内置对象的数据</a:t>
            </a:r>
            <a:endParaRPr lang="zh-CN" altLang="en-US" dirty="0"/>
          </a:p>
        </p:txBody>
      </p:sp>
      <p:sp>
        <p:nvSpPr>
          <p:cNvPr id="8195" name="内容占位符 2"/>
          <p:cNvSpPr>
            <a:spLocks noGrp="1"/>
          </p:cNvSpPr>
          <p:nvPr>
            <p:ph idx="1"/>
          </p:nvPr>
        </p:nvSpPr>
        <p:spPr/>
        <p:txBody>
          <a:bodyPr vert="horz" wrap="square" lIns="91440" tIns="45720" rIns="91440" bIns="45720" anchor="t"/>
          <a:p>
            <a:r>
              <a:rPr lang="zh-CN" altLang="en-US" dirty="0"/>
              <a:t>普通对象和对象属性</a:t>
            </a:r>
            <a:endParaRPr lang="en-US" altLang="zh-CN" dirty="0"/>
          </a:p>
          <a:p>
            <a:r>
              <a:rPr lang="zh-CN" altLang="en-US" dirty="0"/>
              <a:t>服务器端：</a:t>
            </a:r>
            <a:endParaRPr lang="en-US" altLang="zh-CN" dirty="0"/>
          </a:p>
          <a:p>
            <a:r>
              <a:rPr lang="en-US" altLang="zh-CN" dirty="0"/>
              <a:t>request.setAttribute("student", student); </a:t>
            </a:r>
            <a:endParaRPr lang="en-US" altLang="zh-CN" dirty="0"/>
          </a:p>
          <a:p>
            <a:r>
              <a:rPr lang="en-US" altLang="zh-CN" dirty="0"/>
              <a:t>Jsp</a:t>
            </a:r>
            <a:r>
              <a:rPr lang="zh-CN" altLang="en-US" dirty="0"/>
              <a:t>页面中</a:t>
            </a:r>
            <a:endParaRPr lang="en-US" altLang="zh-CN" dirty="0"/>
          </a:p>
          <a:p>
            <a:r>
              <a:rPr lang="en-US" altLang="zh-CN" sz="1600" dirty="0"/>
              <a:t>${ student }  &lt;!-- </a:t>
            </a:r>
            <a:r>
              <a:rPr lang="zh-CN" altLang="en-US" sz="1600" dirty="0"/>
              <a:t>相当于执行了 </a:t>
            </a:r>
            <a:r>
              <a:rPr lang="en-US" altLang="zh-CN" sz="1600" dirty="0"/>
              <a:t>student.toString(); --&gt;  </a:t>
            </a:r>
            <a:endParaRPr lang="en-US" altLang="zh-CN" sz="1600" dirty="0"/>
          </a:p>
          <a:p>
            <a:pPr>
              <a:buNone/>
            </a:pPr>
            <a:endParaRPr lang="en-US" altLang="zh-CN" sz="1600" dirty="0"/>
          </a:p>
          <a:p>
            <a:r>
              <a:rPr lang="en-US" altLang="zh-CN" sz="1600" dirty="0"/>
              <a:t>${ student.name }  &lt;!-- </a:t>
            </a:r>
            <a:r>
              <a:rPr lang="zh-CN" altLang="en-US" sz="1600" dirty="0"/>
              <a:t>相当于执行了 </a:t>
            </a:r>
            <a:r>
              <a:rPr lang="en-US" altLang="zh-CN" sz="1600" dirty="0"/>
              <a:t>student.getName(); --&gt;  </a:t>
            </a:r>
            <a:endParaRPr lang="en-US" altLang="zh-CN" sz="1600" dirty="0"/>
          </a:p>
          <a:p>
            <a:r>
              <a:rPr lang="en-US" altLang="zh-CN" sz="1600" dirty="0"/>
              <a:t>${ student.teacher.name }  &lt;!-- </a:t>
            </a:r>
            <a:r>
              <a:rPr lang="zh-CN" altLang="en-US" sz="1600" dirty="0"/>
              <a:t>相当于执行了 </a:t>
            </a:r>
            <a:r>
              <a:rPr lang="en-US" altLang="zh-CN" sz="1600" dirty="0"/>
              <a:t>student.getTeacher().getName(); --&gt;</a:t>
            </a:r>
            <a:r>
              <a:rPr lang="en-US" altLang="zh-CN" dirty="0"/>
              <a:t>  </a:t>
            </a:r>
            <a:endParaRPr lang="en-US"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1"/>
          <p:cNvSpPr>
            <a:spLocks noGrp="1"/>
          </p:cNvSpPr>
          <p:nvPr>
            <p:ph type="title"/>
          </p:nvPr>
        </p:nvSpPr>
        <p:spPr/>
        <p:txBody>
          <a:bodyPr vert="horz" wrap="square" lIns="91440" tIns="45720" rIns="91440" bIns="45720" anchor="ctr"/>
          <a:p>
            <a:r>
              <a:rPr lang="zh-CN" altLang="en-US" dirty="0"/>
              <a:t>使用 </a:t>
            </a:r>
            <a:r>
              <a:rPr lang="en-US" altLang="zh-CN" dirty="0"/>
              <a:t>EL </a:t>
            </a:r>
            <a:r>
              <a:rPr lang="zh-CN" altLang="en-US" dirty="0"/>
              <a:t>取出内置对象的数据</a:t>
            </a:r>
            <a:endParaRPr lang="zh-CN" altLang="en-US" dirty="0"/>
          </a:p>
        </p:txBody>
      </p:sp>
      <p:sp>
        <p:nvSpPr>
          <p:cNvPr id="9219" name="内容占位符 2"/>
          <p:cNvSpPr>
            <a:spLocks noGrp="1"/>
          </p:cNvSpPr>
          <p:nvPr>
            <p:ph idx="1"/>
          </p:nvPr>
        </p:nvSpPr>
        <p:spPr/>
        <p:txBody>
          <a:bodyPr vert="horz" wrap="square" lIns="91440" tIns="45720" rIns="91440" bIns="45720" anchor="t"/>
          <a:p>
            <a:r>
              <a:rPr lang="zh-CN" altLang="en-US" sz="1600" dirty="0"/>
              <a:t>数组中的数据</a:t>
            </a:r>
            <a:endParaRPr lang="en-US" altLang="zh-CN" sz="1600" dirty="0"/>
          </a:p>
          <a:p>
            <a:r>
              <a:rPr lang="en-US" altLang="zh-CN" sz="1600" dirty="0"/>
              <a:t>String[] nameArray = </a:t>
            </a:r>
            <a:r>
              <a:rPr lang="en-US" altLang="zh-CN" sz="1600" b="1" dirty="0"/>
              <a:t>new</a:t>
            </a:r>
            <a:r>
              <a:rPr lang="en-US" altLang="zh-CN" sz="1600" dirty="0"/>
              <a:t> String[]{"Tom", "Lucy", "Lilei"};  </a:t>
            </a:r>
            <a:endParaRPr lang="en-US" altLang="zh-CN" sz="1600" dirty="0"/>
          </a:p>
          <a:p>
            <a:r>
              <a:rPr lang="en-US" altLang="zh-CN" sz="1600" dirty="0"/>
              <a:t>request.setAttribute(“nameArray”,nameArray);  </a:t>
            </a:r>
            <a:endParaRPr lang="en-US" altLang="zh-CN" sz="1600" dirty="0"/>
          </a:p>
          <a:p>
            <a:r>
              <a:rPr lang="en-US" altLang="zh-CN" sz="1600" dirty="0"/>
              <a:t>  </a:t>
            </a:r>
            <a:endParaRPr lang="en-US" altLang="zh-CN" sz="1600" dirty="0"/>
          </a:p>
          <a:p>
            <a:r>
              <a:rPr lang="en-US" altLang="zh-CN" sz="1600" dirty="0"/>
              <a:t>Student[] students = </a:t>
            </a:r>
            <a:r>
              <a:rPr lang="en-US" altLang="zh-CN" sz="1600" b="1" dirty="0"/>
              <a:t>new</a:t>
            </a:r>
            <a:r>
              <a:rPr lang="en-US" altLang="zh-CN" sz="1600" dirty="0"/>
              <a:t> Student[3];  </a:t>
            </a:r>
            <a:endParaRPr lang="en-US" altLang="zh-CN" sz="1600" dirty="0"/>
          </a:p>
          <a:p>
            <a:r>
              <a:rPr lang="en-US" altLang="zh-CN" sz="1600" dirty="0"/>
              <a:t>students[0] = stu1;  </a:t>
            </a:r>
            <a:endParaRPr lang="en-US" altLang="zh-CN" sz="1600" dirty="0"/>
          </a:p>
          <a:p>
            <a:r>
              <a:rPr lang="en-US" altLang="zh-CN" sz="1600" dirty="0"/>
              <a:t>students[1] = stu2;  </a:t>
            </a:r>
            <a:endParaRPr lang="en-US" altLang="zh-CN" sz="1600" dirty="0"/>
          </a:p>
          <a:p>
            <a:r>
              <a:rPr lang="en-US" altLang="zh-CN" sz="1600" dirty="0"/>
              <a:t>students[2] = stu3;  </a:t>
            </a:r>
            <a:endParaRPr lang="en-US" altLang="zh-CN" sz="1600" dirty="0"/>
          </a:p>
          <a:p>
            <a:r>
              <a:rPr lang="en-US" altLang="zh-CN" sz="1600" dirty="0"/>
              <a:t>request.setAttribute(“students”,students); </a:t>
            </a:r>
            <a:r>
              <a:rPr lang="en-US" altLang="zh-CN" dirty="0"/>
              <a:t> </a:t>
            </a:r>
            <a:endParaRPr lang="en-US" altLang="zh-CN" dirty="0"/>
          </a:p>
          <a:p>
            <a:r>
              <a:rPr lang="en-US" altLang="zh-CN" sz="1600" dirty="0"/>
              <a:t>${ nameArray[0] }   &lt;!-- Tom --&gt;  </a:t>
            </a:r>
            <a:endParaRPr lang="en-US" altLang="zh-CN" sz="1600" dirty="0"/>
          </a:p>
          <a:p>
            <a:r>
              <a:rPr lang="en-US" altLang="zh-CN" sz="1600" dirty="0"/>
              <a:t>${ nameArray[1] }   &lt;!-- Lucy --&gt;  </a:t>
            </a:r>
            <a:endParaRPr lang="en-US" altLang="zh-CN" sz="1600" dirty="0"/>
          </a:p>
          <a:p>
            <a:r>
              <a:rPr lang="en-US" altLang="zh-CN" sz="1600" dirty="0"/>
              <a:t>${ nameArray[2] }   &lt;!-- Lilei --&gt;  </a:t>
            </a:r>
            <a:endParaRPr lang="en-US" altLang="zh-CN" sz="1600" dirty="0"/>
          </a:p>
          <a:p>
            <a:r>
              <a:rPr lang="en-US" altLang="zh-CN" sz="1600" dirty="0"/>
              <a:t>  </a:t>
            </a:r>
            <a:endParaRPr lang="en-US" altLang="zh-CN" sz="1600" dirty="0"/>
          </a:p>
          <a:p>
            <a:r>
              <a:rPr lang="en-US" altLang="zh-CN" sz="1600" dirty="0"/>
              <a:t>${ students[0].id }   &lt;!-- </a:t>
            </a:r>
            <a:r>
              <a:rPr lang="zh-CN" altLang="en-US" sz="1600" dirty="0"/>
              <a:t>输出第一个学生的</a:t>
            </a:r>
            <a:r>
              <a:rPr lang="en-US" altLang="zh-CN" sz="1600" dirty="0"/>
              <a:t>ID --&gt;  </a:t>
            </a:r>
            <a:endParaRPr lang="en-US" altLang="zh-CN" sz="1600" dirty="0"/>
          </a:p>
          <a:p>
            <a:r>
              <a:rPr lang="en-US" altLang="zh-CN" sz="1600" dirty="0"/>
              <a:t>${ students[1].name }   &lt;!-- </a:t>
            </a:r>
            <a:r>
              <a:rPr lang="zh-CN" altLang="en-US" sz="1600" dirty="0"/>
              <a:t>输出第二个学生的</a:t>
            </a:r>
            <a:r>
              <a:rPr lang="en-US" altLang="zh-CN" sz="1600" dirty="0"/>
              <a:t>name --&gt;  </a:t>
            </a:r>
            <a:endParaRPr lang="en-US" altLang="zh-CN" sz="1600" dirty="0"/>
          </a:p>
          <a:p>
            <a:r>
              <a:rPr lang="en-US" altLang="zh-CN" sz="1600" dirty="0"/>
              <a:t>${ students[2].teacher.name }   &lt;!-- </a:t>
            </a:r>
            <a:r>
              <a:rPr lang="zh-CN" altLang="en-US" sz="1600" dirty="0"/>
              <a:t>输出第三个学生的老师的</a:t>
            </a:r>
            <a:r>
              <a:rPr lang="en-US" altLang="zh-CN" sz="1600" dirty="0"/>
              <a:t>name --&gt;  </a:t>
            </a:r>
            <a:endParaRPr lang="en-US" altLang="zh-CN" sz="1600" dirty="0"/>
          </a:p>
          <a:p>
            <a:endParaRPr lang="en-US" altLang="zh-CN" sz="1600"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p:nvPr>
        </p:nvSpPr>
        <p:spPr/>
        <p:txBody>
          <a:bodyPr vert="horz" wrap="square" lIns="91440" tIns="45720" rIns="91440" bIns="45720" anchor="ctr"/>
          <a:p>
            <a:r>
              <a:rPr lang="zh-CN" altLang="en-US" dirty="0"/>
              <a:t>使用 </a:t>
            </a:r>
            <a:r>
              <a:rPr lang="en-US" altLang="zh-CN" dirty="0"/>
              <a:t>EL </a:t>
            </a:r>
            <a:r>
              <a:rPr lang="zh-CN" altLang="en-US" dirty="0"/>
              <a:t>取出内置对象的数据</a:t>
            </a:r>
            <a:endParaRPr lang="zh-CN" altLang="en-US" dirty="0"/>
          </a:p>
        </p:txBody>
      </p:sp>
      <p:sp>
        <p:nvSpPr>
          <p:cNvPr id="10243" name="内容占位符 2"/>
          <p:cNvSpPr>
            <a:spLocks noGrp="1"/>
          </p:cNvSpPr>
          <p:nvPr>
            <p:ph idx="1"/>
          </p:nvPr>
        </p:nvSpPr>
        <p:spPr/>
        <p:txBody>
          <a:bodyPr vert="horz" wrap="square" lIns="91440" tIns="45720" rIns="91440" bIns="45720" anchor="t"/>
          <a:p>
            <a:r>
              <a:rPr lang="en-US" altLang="zh-CN" sz="1800" dirty="0"/>
              <a:t>List</a:t>
            </a:r>
            <a:r>
              <a:rPr lang="zh-CN" altLang="en-US" sz="1800" dirty="0"/>
              <a:t>中的数据</a:t>
            </a:r>
            <a:endParaRPr lang="en-US" altLang="zh-CN" sz="1800" dirty="0"/>
          </a:p>
          <a:p>
            <a:r>
              <a:rPr lang="en-US" altLang="zh-CN" sz="1800" dirty="0"/>
              <a:t>List&lt;Student&gt; studentList=new ArrayList&lt;Student&gt;();</a:t>
            </a:r>
            <a:endParaRPr lang="en-US" altLang="zh-CN" sz="1800" dirty="0"/>
          </a:p>
          <a:p>
            <a:r>
              <a:rPr lang="en-US" altLang="zh-CN" sz="1800" dirty="0"/>
              <a:t>studentList.add(stu1);</a:t>
            </a:r>
            <a:endParaRPr lang="en-US" altLang="zh-CN" sz="1800" dirty="0"/>
          </a:p>
          <a:p>
            <a:r>
              <a:rPr lang="en-US" altLang="zh-CN" sz="1800" dirty="0"/>
              <a:t>studentList.add(stu2);</a:t>
            </a:r>
            <a:endParaRPr lang="en-US" altLang="zh-CN" sz="1800" dirty="0"/>
          </a:p>
          <a:p>
            <a:r>
              <a:rPr lang="en-US" altLang="zh-CN" sz="1800" dirty="0"/>
              <a:t>studentList.add(stu3);</a:t>
            </a:r>
            <a:endParaRPr lang="en-US" altLang="zh-CN" sz="1800" dirty="0"/>
          </a:p>
          <a:p>
            <a:r>
              <a:rPr lang="en-US" altLang="zh-CN" sz="1800" dirty="0"/>
              <a:t>request.setAttribute(“studentList”,studentList);</a:t>
            </a:r>
            <a:endParaRPr lang="en-US" altLang="zh-CN" sz="1800" dirty="0"/>
          </a:p>
          <a:p>
            <a:endParaRPr lang="en-US" altLang="zh-CN" sz="1800" dirty="0"/>
          </a:p>
          <a:p>
            <a:r>
              <a:rPr lang="en-US" altLang="zh-CN" sz="1800" dirty="0"/>
              <a:t>${ studentList[0].id }   &lt;!-- </a:t>
            </a:r>
            <a:r>
              <a:rPr lang="zh-CN" altLang="en-US" sz="1800" dirty="0"/>
              <a:t>输出第一个学生的</a:t>
            </a:r>
            <a:r>
              <a:rPr lang="en-US" altLang="zh-CN" sz="1800" dirty="0"/>
              <a:t>ID --&gt;  </a:t>
            </a:r>
            <a:endParaRPr lang="en-US" altLang="zh-CN" sz="1800" dirty="0"/>
          </a:p>
          <a:p>
            <a:r>
              <a:rPr lang="en-US" altLang="zh-CN" sz="1800" dirty="0"/>
              <a:t>${ studentList[1].name }   &lt;!-- </a:t>
            </a:r>
            <a:r>
              <a:rPr lang="zh-CN" altLang="en-US" sz="1800" dirty="0"/>
              <a:t>输出第二个学生的</a:t>
            </a:r>
            <a:r>
              <a:rPr lang="en-US" altLang="zh-CN" sz="1800" dirty="0"/>
              <a:t>name --&gt;  </a:t>
            </a:r>
            <a:endParaRPr lang="en-US" altLang="zh-CN" sz="1800" dirty="0"/>
          </a:p>
          <a:p>
            <a:r>
              <a:rPr lang="en-US" altLang="zh-CN" sz="1800" dirty="0"/>
              <a:t>${ studentList[2].teacher.name }   &lt;!-- </a:t>
            </a:r>
            <a:r>
              <a:rPr lang="zh-CN" altLang="en-US" sz="1800" dirty="0"/>
              <a:t>输出第三个学生的老师的</a:t>
            </a:r>
            <a:r>
              <a:rPr lang="en-US" altLang="zh-CN" sz="1800" dirty="0"/>
              <a:t>name --&gt;  </a:t>
            </a:r>
            <a:endParaRPr lang="en-US" altLang="zh-CN" sz="1800" dirty="0"/>
          </a:p>
          <a:p>
            <a:endParaRPr lang="zh-CN" altLang="en-US" sz="1800" dirty="0"/>
          </a:p>
        </p:txBody>
      </p:sp>
    </p:spTree>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主题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主题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主题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主题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主题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主题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主题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4562</Words>
  <Application>WPS 演示</Application>
  <PresentationFormat>全屏显示(4:3)</PresentationFormat>
  <Paragraphs>200</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宋体</vt:lpstr>
      <vt:lpstr>Wingdings</vt:lpstr>
      <vt:lpstr>微软雅黑</vt:lpstr>
      <vt:lpstr>Arial Unicode MS</vt:lpstr>
      <vt:lpstr>Calibri</vt:lpstr>
      <vt:lpstr>Office 主题</vt:lpstr>
      <vt:lpstr>JSTL表达式和EL表达式</vt:lpstr>
      <vt:lpstr>什么是EL语言</vt:lpstr>
      <vt:lpstr>EL 语言的作用</vt:lpstr>
      <vt:lpstr>使用 EL 语言前的配置</vt:lpstr>
      <vt:lpstr>如何使用 EL 表达式</vt:lpstr>
      <vt:lpstr>EL 提供.和[]两种运算符来存取数据</vt:lpstr>
      <vt:lpstr>使用 EL 取出内置对象的数据</vt:lpstr>
      <vt:lpstr>使用 EL 取出内置对象的数据</vt:lpstr>
      <vt:lpstr>使用 EL 取出内置对象的数据</vt:lpstr>
      <vt:lpstr>使用 EL 取出内置对象的数据</vt:lpstr>
      <vt:lpstr>EL操作符</vt:lpstr>
      <vt:lpstr>EL表达式的隐含对象</vt:lpstr>
      <vt:lpstr>JSTL 表达式</vt:lpstr>
      <vt:lpstr>JSTL 表达式的作用</vt:lpstr>
      <vt:lpstr>JSTL 表达式在页面的配置</vt:lpstr>
      <vt:lpstr>核心标签库</vt:lpstr>
      <vt:lpstr>表达式控制标签</vt:lpstr>
      <vt:lpstr>流程控制标签</vt:lpstr>
      <vt:lpstr>choose及其嵌套标签</vt:lpstr>
      <vt:lpstr>循环标签</vt:lpstr>
      <vt:lpstr>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34</cp:revision>
  <dcterms:created xsi:type="dcterms:W3CDTF">2019-05-07T13:33:00Z</dcterms:created>
  <dcterms:modified xsi:type="dcterms:W3CDTF">2019-05-09T08:13:37Z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2052-11.1.0.8612</vt:lpwstr>
  </property>
</Properties>
</file>