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367" r:id="rId3"/>
    <p:sldId id="402" r:id="rId5"/>
    <p:sldId id="339" r:id="rId6"/>
    <p:sldId id="340" r:id="rId7"/>
    <p:sldId id="290" r:id="rId8"/>
    <p:sldId id="336" r:id="rId9"/>
    <p:sldId id="337" r:id="rId10"/>
    <p:sldId id="338" r:id="rId11"/>
    <p:sldId id="335" r:id="rId12"/>
    <p:sldId id="352" r:id="rId13"/>
    <p:sldId id="353" r:id="rId14"/>
    <p:sldId id="354" r:id="rId15"/>
    <p:sldId id="355" r:id="rId16"/>
    <p:sldId id="388" r:id="rId17"/>
    <p:sldId id="348" r:id="rId18"/>
    <p:sldId id="363" r:id="rId19"/>
    <p:sldId id="364" r:id="rId20"/>
    <p:sldId id="284" r:id="rId21"/>
  </p:sldIdLst>
  <p:sldSz cx="9144000" cy="5715000" type="screen16x10"/>
  <p:notesSz cx="6858000" cy="9144000"/>
  <p:defaultTextStyle>
    <a:defPPr>
      <a:defRPr lang="zh-CN"/>
    </a:defPPr>
    <a:lvl1pPr marL="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9854" autoAdjust="0"/>
  </p:normalViewPr>
  <p:slideViewPr>
    <p:cSldViewPr snapToGrid="0" snapToObjects="1">
      <p:cViewPr varScale="1">
        <p:scale>
          <a:sx n="90" d="100"/>
          <a:sy n="90" d="100"/>
        </p:scale>
        <p:origin x="-594" y="-96"/>
      </p:cViewPr>
      <p:guideLst>
        <p:guide orient="horz" pos="182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-3024" y="-102"/>
      </p:cViewPr>
      <p:guideLst>
        <p:guide orient="horz" pos="2917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FF6C-5F37-0244-95FA-295D842AFF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01632-C34A-B942-9708-2BB2C558105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A8571-24C7-414E-8071-3405A7604DC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B592-A9A7-454D-850A-9D871180E6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简单来说，注释是给程序员看的，只是为了理解程序；而注解主要是给程序看，程序根据不同的注解，按一系列事先已经定义好的规则自动执行一些操作</a:t>
            </a:r>
            <a:endParaRPr lang="zh-CN" altLang="en-US"/>
          </a:p>
          <a:p>
            <a:r>
              <a:rPr lang="zh-CN" altLang="en-US"/>
              <a:t>元数据是指用来描述数据的数据</a:t>
            </a:r>
            <a:endParaRPr lang="zh-CN" altLang="en-US"/>
          </a:p>
          <a:p>
            <a:r>
              <a:rPr lang="en-US" altLang="zh-CN"/>
              <a:t>JDK1.8</a:t>
            </a:r>
            <a:r>
              <a:rPr lang="zh-CN" altLang="en-US"/>
              <a:t>包含</a:t>
            </a:r>
            <a:r>
              <a:rPr lang="en-US" altLang="zh-CN"/>
              <a:t>5</a:t>
            </a:r>
            <a:r>
              <a:rPr lang="zh-CN" altLang="en-US"/>
              <a:t>种基本注解，</a:t>
            </a:r>
            <a:r>
              <a:rPr lang="en-US" altLang="zh-CN"/>
              <a:t>6</a:t>
            </a:r>
            <a:r>
              <a:rPr lang="zh-CN" altLang="en-US"/>
              <a:t>种元注解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@FunctionalInterface（java8新增）：函数式接口，只能有一个抽象方法</a:t>
            </a:r>
            <a:endParaRPr lang="zh-CN" altLang="en-US"/>
          </a:p>
          <a:p>
            <a:r>
              <a:rPr lang="zh-CN" altLang="en-US"/>
              <a:t>默认方法</a:t>
            </a:r>
            <a:endParaRPr lang="zh-CN" altLang="en-US"/>
          </a:p>
          <a:p>
            <a:r>
              <a:rPr lang="zh-CN" altLang="en-US"/>
              <a:t>all	to suppress all warnings</a:t>
            </a:r>
            <a:endParaRPr lang="zh-CN" altLang="en-US"/>
          </a:p>
          <a:p>
            <a:r>
              <a:rPr lang="zh-CN" altLang="en-US"/>
              <a:t>boxing 	to suppress warnings relative to boxing/unboxing operations</a:t>
            </a:r>
            <a:endParaRPr lang="zh-CN" altLang="en-US"/>
          </a:p>
          <a:p>
            <a:r>
              <a:rPr lang="zh-CN" altLang="en-US"/>
              <a:t>cast	to suppress warnings relative to cast operations</a:t>
            </a:r>
            <a:endParaRPr lang="zh-CN" altLang="en-US"/>
          </a:p>
          <a:p>
            <a:r>
              <a:rPr lang="zh-CN" altLang="en-US"/>
              <a:t>dep-ann	to suppress warnings relative to deprecated annotation</a:t>
            </a:r>
            <a:endParaRPr lang="zh-CN" altLang="en-US"/>
          </a:p>
          <a:p>
            <a:r>
              <a:rPr lang="zh-CN" altLang="en-US"/>
              <a:t>deprecation	to suppress warnings relative to deprecation</a:t>
            </a:r>
            <a:endParaRPr lang="zh-CN" altLang="en-US"/>
          </a:p>
          <a:p>
            <a:r>
              <a:rPr lang="zh-CN" altLang="en-US"/>
              <a:t>fallthrough	 to suppress warnings relative to missing breaks in switch statements</a:t>
            </a:r>
            <a:endParaRPr lang="zh-CN" altLang="en-US"/>
          </a:p>
          <a:p>
            <a:r>
              <a:rPr lang="zh-CN" altLang="en-US"/>
              <a:t>finally 	to suppress warnings relative to finally block that don’t return</a:t>
            </a:r>
            <a:endParaRPr lang="zh-CN" altLang="en-US"/>
          </a:p>
          <a:p>
            <a:r>
              <a:rPr lang="zh-CN" altLang="en-US"/>
              <a:t>hiding	to suppress warnings relative to locals that hide variable</a:t>
            </a:r>
            <a:endParaRPr lang="zh-CN" altLang="en-US"/>
          </a:p>
          <a:p>
            <a:r>
              <a:rPr lang="zh-CN" altLang="en-US"/>
              <a:t>incomplete-switch	 to suppress warnings relative to missing entries in a switch statement (enum case)</a:t>
            </a:r>
            <a:endParaRPr lang="zh-CN" altLang="en-US"/>
          </a:p>
          <a:p>
            <a:r>
              <a:rPr lang="zh-CN" altLang="en-US"/>
              <a:t>nls	 to suppress warnings relative to non-nls string literals</a:t>
            </a:r>
            <a:endParaRPr lang="zh-CN" altLang="en-US"/>
          </a:p>
          <a:p>
            <a:r>
              <a:rPr lang="zh-CN" altLang="en-US"/>
              <a:t>null	to suppress warnings relative to null analysis</a:t>
            </a:r>
            <a:endParaRPr lang="zh-CN" altLang="en-US"/>
          </a:p>
          <a:p>
            <a:r>
              <a:rPr lang="zh-CN" altLang="en-US"/>
              <a:t>rawtypes	to suppress warnings relative to un-specific types when using generics on class params</a:t>
            </a:r>
            <a:endParaRPr lang="zh-CN" altLang="en-US"/>
          </a:p>
          <a:p>
            <a:r>
              <a:rPr lang="zh-CN" altLang="en-US"/>
              <a:t>restriction	to suppress warnings relative to usage of discouraged or forbidden references</a:t>
            </a:r>
            <a:endParaRPr lang="zh-CN" altLang="en-US"/>
          </a:p>
          <a:p>
            <a:r>
              <a:rPr lang="zh-CN" altLang="en-US"/>
              <a:t>serial	to suppress warnings relative to missing serialVersionUID field for a serializable class</a:t>
            </a:r>
            <a:endParaRPr lang="zh-CN" altLang="en-US"/>
          </a:p>
          <a:p>
            <a:r>
              <a:rPr lang="zh-CN" altLang="en-US"/>
              <a:t>static-access	o suppress warnings relative to incorrect static access</a:t>
            </a:r>
            <a:endParaRPr lang="zh-CN" altLang="en-US"/>
          </a:p>
          <a:p>
            <a:r>
              <a:rPr lang="zh-CN" altLang="en-US"/>
              <a:t>synthetic-access 	 to suppress warnings relative to unoptimized access from inner classes</a:t>
            </a:r>
            <a:endParaRPr lang="zh-CN" altLang="en-US"/>
          </a:p>
          <a:p>
            <a:r>
              <a:rPr lang="zh-CN" altLang="en-US"/>
              <a:t>unchecked	 to suppress warnings relative to unchecked operations</a:t>
            </a:r>
            <a:endParaRPr lang="zh-CN" altLang="en-US"/>
          </a:p>
          <a:p>
            <a:r>
              <a:rPr lang="zh-CN" altLang="en-US"/>
              <a:t>unqualified-field-access	to suppress warnings relative to field access unqualified</a:t>
            </a:r>
            <a:endParaRPr lang="zh-CN" altLang="en-US"/>
          </a:p>
          <a:p>
            <a:r>
              <a:rPr lang="zh-CN" altLang="en-US"/>
              <a:t>unused	to suppress warnings relative to unused code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黑色长发的小姐姐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指示某一类型的注释将通过 javadoc 和类似的默认工具进行文档化。应使用此类型来注释这些类型的声明：其注释会影响由其客户端注释的元素的使用。如果类型声明是用 Documented 来注释的，则其注释将成为注释元素的公共 API 的一部分。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Retention</a:t>
            </a:r>
            <a:r>
              <a:rPr lang="zh-CN" altLang="en-US" dirty="0">
                <a:sym typeface="+mn-ea"/>
              </a:rPr>
              <a:t>：保留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Java8为ElementType枚举增加了TYPE_PARAMETER、TYPE_USE两个枚举值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10" name="日期占位符 12"/>
          <p:cNvSpPr>
            <a:spLocks noGrp="1"/>
          </p:cNvSpPr>
          <p:nvPr>
            <p:ph type="dt" sz="half" idx="12"/>
          </p:nvPr>
        </p:nvSpPr>
        <p:spPr>
          <a:xfrm>
            <a:off x="362314" y="5374596"/>
            <a:ext cx="2133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smtClean="0"/>
              <a:t>PBET</a:t>
            </a:r>
            <a:r>
              <a:rPr kumimoji="1" lang="zh-CN" altLang="en-US" smtClean="0"/>
              <a:t>专业教案</a:t>
            </a:r>
            <a:endParaRPr kumimoji="1" lang="zh-CN" altLang="en-US" dirty="0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3"/>
          </p:nvPr>
        </p:nvSpPr>
        <p:spPr>
          <a:xfrm>
            <a:off x="3124200" y="5374596"/>
            <a:ext cx="2895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成都蜗牛创想科技有限公司</a:t>
            </a:r>
            <a:endParaRPr kumimoji="1" lang="zh-CN" altLang="en-US" dirty="0"/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14"/>
          </p:nvPr>
        </p:nvSpPr>
        <p:spPr>
          <a:xfrm>
            <a:off x="6656712" y="5374596"/>
            <a:ext cx="2133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097FF5-3695-2045-82C3-13F5CD77488D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0382" y="273840"/>
            <a:ext cx="171450" cy="48622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61949" y="966158"/>
            <a:ext cx="8428368" cy="4330461"/>
          </a:xfrm>
          <a:ln>
            <a:noFill/>
            <a:prstDash val="dash"/>
          </a:ln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spcBef>
                <a:spcPts val="400"/>
              </a:spcBef>
              <a:spcAft>
                <a:spcPts val="400"/>
              </a:spcAft>
              <a:buFontTx/>
              <a:buBlip>
                <a:blip r:embed="rId3"/>
              </a:buBlip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361949" y="299267"/>
            <a:ext cx="6418413" cy="435368"/>
          </a:xfrm>
          <a:ln>
            <a:noFill/>
            <a:prstDash val="dash"/>
          </a:ln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61949" y="5370745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D9F3B32-AFC6-4D85-AC5D-EFDDC160238D}" type="slidenum">
              <a:rPr lang="zh-CN" altLang="en-US" sz="105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z="105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 descr="底稿-LOGO-6-Orang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1" y="332014"/>
            <a:ext cx="1553475" cy="369876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26" tIns="45714" rIns="91426" bIns="45714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26" tIns="45714" rIns="91426" bIns="45714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A7E5-E50C-E84A-B7DA-9A8FF9927D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7FF5-3695-2045-82C3-13F5CD77488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65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65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6565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6565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456565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3" y="0"/>
            <a:ext cx="9144001" cy="5715000"/>
          </a:xfrm>
          <a:prstGeom prst="rect">
            <a:avLst/>
          </a:prstGeom>
        </p:spPr>
      </p:pic>
      <p:sp>
        <p:nvSpPr>
          <p:cNvPr id="17" name="任意多边形 20"/>
          <p:cNvSpPr/>
          <p:nvPr/>
        </p:nvSpPr>
        <p:spPr>
          <a:xfrm rot="3073228">
            <a:off x="3534324" y="-1426302"/>
            <a:ext cx="7034264" cy="4778814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6" tIns="45714" rIns="91426" bIns="45714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21070" y="1998980"/>
            <a:ext cx="3122930" cy="520700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49933" y="1492402"/>
            <a:ext cx="2102633" cy="307764"/>
          </a:xfrm>
          <a:prstGeom prst="rect">
            <a:avLst/>
          </a:prstGeom>
        </p:spPr>
        <p:txBody>
          <a:bodyPr wrap="square" lIns="91426" tIns="45714" rIns="91426" bIns="45714">
            <a:spAutoFit/>
          </a:bodyPr>
          <a:lstStyle/>
          <a:p>
            <a:pPr algn="dist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职业教育新生态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 descr="底稿-LOGO-8-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34" y="982266"/>
            <a:ext cx="2071146" cy="510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@Retention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802640" y="1002030"/>
            <a:ext cx="6367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@Retention</a:t>
            </a:r>
            <a:r>
              <a:rPr lang="zh-CN" altLang="en-US"/>
              <a:t>包含一个名为</a:t>
            </a:r>
            <a:r>
              <a:rPr lang="en-US" altLang="zh-CN"/>
              <a:t>”value”</a:t>
            </a:r>
            <a:r>
              <a:rPr lang="zh-CN" altLang="en-US"/>
              <a:t>的成员变量，该</a:t>
            </a:r>
            <a:r>
              <a:rPr lang="en-US" altLang="zh-CN"/>
              <a:t>value</a:t>
            </a:r>
            <a:r>
              <a:rPr lang="zh-CN" altLang="en-US"/>
              <a:t>成员变量是</a:t>
            </a:r>
            <a:r>
              <a:rPr lang="en-US" altLang="zh-CN"/>
              <a:t>RetentionPolicy</a:t>
            </a:r>
            <a:r>
              <a:rPr lang="zh-CN" altLang="en-US"/>
              <a:t>枚举类型。其</a:t>
            </a:r>
            <a:r>
              <a:rPr lang="en-US" altLang="zh-CN"/>
              <a:t>value</a:t>
            </a:r>
            <a:r>
              <a:rPr lang="zh-CN" altLang="en-US"/>
              <a:t>成员变量的值如下：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6420" y="1832610"/>
            <a:ext cx="8428355" cy="621665"/>
          </a:xfrm>
        </p:spPr>
        <p:txBody>
          <a:bodyPr>
            <a:normAutofit lnSpcReduction="20000"/>
          </a:bodyPr>
          <a:p>
            <a:r>
              <a:rPr lang="en-US" altLang="zh-CN" sz="1800" dirty="0"/>
              <a:t>RetentionPolicy.SOURCE</a:t>
            </a:r>
            <a:r>
              <a:rPr lang="zh-CN" altLang="en-US" sz="1800" dirty="0"/>
              <a:t>：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只保留在源代码中，编译器编译时，直接丢弃这种</a:t>
            </a:r>
            <a:r>
              <a:rPr lang="en-US" altLang="zh-CN" sz="1800" dirty="0"/>
              <a:t>Annotation;</a:t>
            </a:r>
            <a:endParaRPr lang="en-US" altLang="zh-CN" sz="1800" dirty="0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566420" y="3815080"/>
            <a:ext cx="8428355" cy="621665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26" tIns="45714" rIns="91426" bIns="45714" rtlCol="0">
            <a:normAutofit fontScale="90000"/>
          </a:bodyPr>
          <a:lstStyle>
            <a:lvl1pPr marL="457200" indent="-457200" algn="l" defTabSz="456565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1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456565" rtl="0" eaLnBrk="1" latinLnBrk="0" hangingPunct="1"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456565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9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RetentionPolicy.RUNTIME</a:t>
            </a:r>
            <a:r>
              <a:rPr lang="zh-CN" altLang="en-US" sz="1800" dirty="0"/>
              <a:t>：编译器把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记录在</a:t>
            </a:r>
            <a:r>
              <a:rPr lang="en-US" altLang="zh-CN" sz="1800" dirty="0"/>
              <a:t>class</a:t>
            </a:r>
            <a:r>
              <a:rPr lang="zh-CN" altLang="en-US" sz="1800" dirty="0"/>
              <a:t>文件中。当运行</a:t>
            </a:r>
            <a:r>
              <a:rPr lang="en-US" altLang="zh-CN" sz="1800" dirty="0"/>
              <a:t>java</a:t>
            </a:r>
            <a:r>
              <a:rPr lang="zh-CN" altLang="en-US" sz="1800" dirty="0"/>
              <a:t>程序时，</a:t>
            </a:r>
            <a:r>
              <a:rPr lang="en-US" altLang="zh-CN" sz="1800" dirty="0"/>
              <a:t>JVM</a:t>
            </a:r>
            <a:r>
              <a:rPr lang="zh-CN" altLang="en-US" sz="1800" dirty="0"/>
              <a:t>会保留该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，程序可以通过反射获取该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的信息；</a:t>
            </a:r>
            <a:endParaRPr lang="zh-CN" altLang="en-US" sz="1800" dirty="0"/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566420" y="2831465"/>
            <a:ext cx="8428355" cy="621665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26" tIns="45714" rIns="91426" bIns="45714" rtlCol="0">
            <a:normAutofit lnSpcReduction="20000"/>
          </a:bodyPr>
          <a:lstStyle>
            <a:lvl1pPr marL="457200" indent="-457200" algn="l" defTabSz="456565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1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456565" rtl="0" eaLnBrk="1" latinLnBrk="0" hangingPunct="1"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456565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9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RetentionPolicy.CLASS</a:t>
            </a:r>
            <a:r>
              <a:rPr lang="zh-CN" altLang="en-US" sz="1800" dirty="0"/>
              <a:t>：编译器把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记录在</a:t>
            </a:r>
            <a:r>
              <a:rPr lang="en-US" altLang="zh-CN" sz="1800" dirty="0"/>
              <a:t>class</a:t>
            </a:r>
            <a:r>
              <a:rPr lang="zh-CN" altLang="en-US" sz="1800" dirty="0"/>
              <a:t>文件中。当运行</a:t>
            </a:r>
            <a:r>
              <a:rPr lang="en-US" altLang="zh-CN" sz="1800" dirty="0"/>
              <a:t>java</a:t>
            </a:r>
            <a:r>
              <a:rPr lang="zh-CN" altLang="en-US" sz="1800" dirty="0"/>
              <a:t>程序时，</a:t>
            </a:r>
            <a:r>
              <a:rPr lang="en-US" altLang="zh-CN" sz="1800" dirty="0"/>
              <a:t>JVM</a:t>
            </a:r>
            <a:r>
              <a:rPr lang="zh-CN" altLang="en-US" sz="1800" dirty="0"/>
              <a:t>中不再保留该</a:t>
            </a:r>
            <a:r>
              <a:rPr lang="en-US" altLang="zh-CN" sz="1800" dirty="0"/>
              <a:t>Annotation;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@Retention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873760" y="1031240"/>
            <a:ext cx="347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代码效果：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702435" y="1609725"/>
            <a:ext cx="5739765" cy="2232660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 sz="1400"/>
              <a:t>//name=value形式</a:t>
            </a:r>
            <a:endParaRPr lang="zh-CN" altLang="en-US" sz="1400"/>
          </a:p>
          <a:p>
            <a:r>
              <a:rPr lang="zh-CN" altLang="en-US" sz="1400"/>
              <a:t>//@Retention(value=RetentionPolicy.RUNTIME)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//直接指定</a:t>
            </a:r>
            <a:endParaRPr lang="zh-CN" altLang="en-US" sz="1400"/>
          </a:p>
          <a:p>
            <a:r>
              <a:rPr lang="zh-CN" altLang="en-US" sz="1400"/>
              <a:t>@Retention(RetentionPolicy.RUNTIME)</a:t>
            </a:r>
            <a:endParaRPr lang="zh-CN" altLang="en-US" sz="1400"/>
          </a:p>
          <a:p>
            <a:r>
              <a:rPr lang="zh-CN" altLang="en-US" sz="1400"/>
              <a:t>public @interface MyTag{</a:t>
            </a:r>
            <a:endParaRPr lang="zh-CN" altLang="en-US" sz="1400"/>
          </a:p>
          <a:p>
            <a:r>
              <a:rPr lang="zh-CN" altLang="en-US" sz="1400"/>
              <a:t>	String name() default "张三";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@Target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888365" y="1016635"/>
            <a:ext cx="6368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@Target</a:t>
            </a:r>
            <a:r>
              <a:rPr lang="zh-CN" altLang="en-US"/>
              <a:t>包含一个名为</a:t>
            </a:r>
            <a:r>
              <a:rPr lang="en-US" altLang="zh-CN"/>
              <a:t>“value”</a:t>
            </a:r>
            <a:r>
              <a:rPr lang="zh-CN" altLang="en-US"/>
              <a:t>的成员变量，该</a:t>
            </a:r>
            <a:r>
              <a:rPr lang="en-US" altLang="zh-CN"/>
              <a:t>value</a:t>
            </a:r>
            <a:r>
              <a:rPr lang="zh-CN" altLang="en-US"/>
              <a:t>成员变量类型为</a:t>
            </a:r>
            <a:r>
              <a:rPr lang="en-US" altLang="zh-CN"/>
              <a:t>ElementType[],ElementType</a:t>
            </a:r>
            <a:r>
              <a:rPr lang="zh-CN" altLang="en-US"/>
              <a:t>为枚举类型，其值为：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14705" y="1992630"/>
            <a:ext cx="8428355" cy="621665"/>
          </a:xfrm>
        </p:spPr>
        <p:txBody>
          <a:bodyPr>
            <a:normAutofit lnSpcReduction="20000"/>
          </a:bodyPr>
          <a:p>
            <a:r>
              <a:rPr lang="en-US" altLang="zh-CN" sz="1800" dirty="0"/>
              <a:t>ElementType.TYPE</a:t>
            </a:r>
            <a:r>
              <a:rPr lang="zh-CN" altLang="en-US" sz="1800" dirty="0"/>
              <a:t>：能修饰类、接口或枚举类型；</a:t>
            </a:r>
            <a:endParaRPr lang="zh-CN" altLang="en-US" sz="1800" dirty="0"/>
          </a:p>
        </p:txBody>
      </p:sp>
      <p:sp>
        <p:nvSpPr>
          <p:cNvPr id="4" name="文本占位符 4"/>
          <p:cNvSpPr>
            <a:spLocks noGrp="1"/>
          </p:cNvSpPr>
          <p:nvPr/>
        </p:nvSpPr>
        <p:spPr>
          <a:xfrm>
            <a:off x="814705" y="2411730"/>
            <a:ext cx="8428355" cy="447040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26" tIns="45714" rIns="91426" bIns="45714" rtlCol="0">
            <a:normAutofit lnSpcReduction="20000"/>
          </a:bodyPr>
          <a:lstStyle>
            <a:lvl1pPr marL="457200" indent="-457200" algn="l" defTabSz="456565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1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456565" rtl="0" eaLnBrk="1" latinLnBrk="0" hangingPunct="1"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456565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9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ElementType.FIELD</a:t>
            </a:r>
            <a:r>
              <a:rPr lang="zh-CN" altLang="en-US" sz="1800" dirty="0"/>
              <a:t>：能修饰成员变量；</a:t>
            </a:r>
            <a:endParaRPr lang="zh-CN" altLang="en-US" sz="1800" dirty="0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814705" y="2858770"/>
            <a:ext cx="8428355" cy="447040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26" tIns="45714" rIns="91426" bIns="45714" rtlCol="0">
            <a:normAutofit lnSpcReduction="20000"/>
          </a:bodyPr>
          <a:lstStyle>
            <a:lvl1pPr marL="457200" indent="-457200" algn="l" defTabSz="456565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1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456565" rtl="0" eaLnBrk="1" latinLnBrk="0" hangingPunct="1"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456565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9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ElementType.METHOD</a:t>
            </a:r>
            <a:r>
              <a:rPr lang="zh-CN" altLang="en-US" sz="1800" dirty="0"/>
              <a:t>：能修饰方法；</a:t>
            </a:r>
            <a:endParaRPr lang="zh-CN" altLang="en-US" sz="1800" dirty="0"/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814705" y="3305810"/>
            <a:ext cx="8428355" cy="447040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26" tIns="45714" rIns="91426" bIns="45714" rtlCol="0">
            <a:normAutofit lnSpcReduction="20000"/>
          </a:bodyPr>
          <a:lstStyle>
            <a:lvl1pPr marL="457200" indent="-457200" algn="l" defTabSz="456565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1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456565" rtl="0" eaLnBrk="1" latinLnBrk="0" hangingPunct="1"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456565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9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ElementType.PARAMETER</a:t>
            </a:r>
            <a:r>
              <a:rPr lang="zh-CN" altLang="en-US" sz="1800" dirty="0"/>
              <a:t>：能修饰参数；</a:t>
            </a:r>
            <a:endParaRPr lang="zh-CN" altLang="en-US" sz="1800" dirty="0"/>
          </a:p>
        </p:txBody>
      </p:sp>
      <p:sp>
        <p:nvSpPr>
          <p:cNvPr id="8" name="文本占位符 4"/>
          <p:cNvSpPr>
            <a:spLocks noGrp="1"/>
          </p:cNvSpPr>
          <p:nvPr/>
        </p:nvSpPr>
        <p:spPr>
          <a:xfrm>
            <a:off x="814705" y="3752850"/>
            <a:ext cx="8428355" cy="447040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26" tIns="45714" rIns="91426" bIns="45714" rtlCol="0">
            <a:normAutofit lnSpcReduction="20000"/>
          </a:bodyPr>
          <a:lstStyle>
            <a:lvl1pPr marL="457200" indent="-457200" algn="l" defTabSz="456565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1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456565" rtl="0" eaLnBrk="1" latinLnBrk="0" hangingPunct="1"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456565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9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ElementType.CONSTRUCTOR</a:t>
            </a:r>
            <a:r>
              <a:rPr lang="zh-CN" altLang="en-US" sz="1800" dirty="0"/>
              <a:t>：能修饰构造器；</a:t>
            </a:r>
            <a:endParaRPr lang="zh-CN" altLang="en-US" sz="1800" dirty="0"/>
          </a:p>
        </p:txBody>
      </p:sp>
      <p:sp>
        <p:nvSpPr>
          <p:cNvPr id="9" name="文本占位符 4"/>
          <p:cNvSpPr>
            <a:spLocks noGrp="1"/>
          </p:cNvSpPr>
          <p:nvPr/>
        </p:nvSpPr>
        <p:spPr>
          <a:xfrm>
            <a:off x="814705" y="4199890"/>
            <a:ext cx="8428355" cy="1466850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26" tIns="45714" rIns="91426" bIns="45714" rtlCol="0">
            <a:normAutofit lnSpcReduction="20000"/>
          </a:bodyPr>
          <a:lstStyle>
            <a:lvl1pPr marL="457200" indent="-457200" algn="l" defTabSz="456565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1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456565" rtl="0" eaLnBrk="1" latinLnBrk="0" hangingPunct="1"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456565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9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ElementType.ANNOTATION_TYPE</a:t>
            </a:r>
            <a:r>
              <a:rPr lang="zh-CN" altLang="en-US" sz="1800" dirty="0"/>
              <a:t>：能修饰注解；</a:t>
            </a:r>
            <a:endParaRPr lang="zh-CN" altLang="en-US" sz="1800" dirty="0"/>
          </a:p>
          <a:p>
            <a:r>
              <a:rPr lang="zh-CN" altLang="en-US" sz="1800" dirty="0"/>
              <a:t>ElementType.LOCAL_VARIABLE：可用于局部变量上</a:t>
            </a:r>
            <a:endParaRPr lang="zh-CN" altLang="en-US" sz="1800" dirty="0"/>
          </a:p>
          <a:p>
            <a:r>
              <a:rPr lang="zh-CN" altLang="en-US" sz="1800" dirty="0"/>
              <a:t>ElementType.PACKAGE：用于记录java文件的package信息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@Target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844550" y="972820"/>
            <a:ext cx="359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代码效果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659255" y="1458595"/>
            <a:ext cx="5826125" cy="2000250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 sz="1400"/>
              <a:t>import java.lang.annotation.ElementType;</a:t>
            </a:r>
            <a:endParaRPr lang="zh-CN" altLang="en-US" sz="1400"/>
          </a:p>
          <a:p>
            <a:r>
              <a:rPr lang="zh-CN" altLang="en-US" sz="1400"/>
              <a:t>import java.lang.annotation.Target;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@Target({ ElementType.FIELD, ElementType.METHOD })</a:t>
            </a:r>
            <a:endParaRPr lang="zh-CN" altLang="en-US" sz="1400"/>
          </a:p>
          <a:p>
            <a:r>
              <a:rPr lang="zh-CN" altLang="en-US" sz="1400"/>
              <a:t>public @interface AnnTest {</a:t>
            </a:r>
            <a:endParaRPr lang="zh-CN" altLang="en-US" sz="1400"/>
          </a:p>
          <a:p>
            <a:r>
              <a:rPr lang="zh-CN" altLang="en-US" sz="1400"/>
              <a:t>	String name() default "张三";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为注解</a:t>
            </a:r>
            <a:r>
              <a:rPr lang="en-US" altLang="zh-CN"/>
              <a:t>Table</a:t>
            </a:r>
            <a:r>
              <a:rPr lang="zh-CN" altLang="en-US"/>
              <a:t>及</a:t>
            </a:r>
            <a:r>
              <a:rPr lang="en-US" altLang="zh-CN"/>
              <a:t>Column</a:t>
            </a:r>
            <a:r>
              <a:rPr lang="zh-CN" altLang="en-US"/>
              <a:t>添加元注解，两个注解都必须存活到运行时，且</a:t>
            </a:r>
            <a:r>
              <a:rPr lang="en-US" altLang="zh-CN"/>
              <a:t>Table</a:t>
            </a:r>
            <a:r>
              <a:rPr lang="zh-CN" altLang="en-US"/>
              <a:t>只能添加到类上，</a:t>
            </a:r>
            <a:r>
              <a:rPr lang="en-US" altLang="zh-CN"/>
              <a:t>Column</a:t>
            </a:r>
            <a:r>
              <a:rPr lang="zh-CN" altLang="en-US"/>
              <a:t>只能添加到属性上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通过反射取得</a:t>
            </a:r>
            <a:r>
              <a:rPr lang="en-US" altLang="zh-CN" dirty="0"/>
              <a:t>Annotation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78510" y="1011555"/>
            <a:ext cx="600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Class</a:t>
            </a:r>
            <a:r>
              <a:rPr lang="zh-CN" altLang="en-US"/>
              <a:t>类中存在与</a:t>
            </a:r>
            <a:r>
              <a:rPr lang="en-US" altLang="zh-CN"/>
              <a:t>Annotation</a:t>
            </a:r>
            <a:r>
              <a:rPr lang="zh-CN" altLang="en-US"/>
              <a:t>操作有关的方法：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458470" y="1583690"/>
          <a:ext cx="7853045" cy="2546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895"/>
                <a:gridCol w="4248150"/>
              </a:tblGrid>
              <a:tr h="404495">
                <a:tc>
                  <a:txBody>
                    <a:bodyPr/>
                    <a:p>
                      <a:pPr lvl="0" algn="ctr" eaLnBrk="1" hangingPunct="1">
                        <a:buClr>
                          <a:schemeClr val="hlink"/>
                        </a:buClr>
                        <a:buNone/>
                      </a:pPr>
                      <a:r>
                        <a:rPr lang="zh-CN" altLang="en-US" sz="16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1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hlink"/>
                        </a:buClr>
                        <a:buNone/>
                      </a:pPr>
                      <a:r>
                        <a:rPr lang="zh-CN" altLang="en-US" sz="16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  <a:endParaRPr lang="zh-CN" altLang="en-US" sz="1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p>
                      <a:pPr lvl="0" algn="l" eaLnBrk="1" hangingPunct="1">
                        <a:buClr>
                          <a:schemeClr val="hlink"/>
                        </a:buClr>
                        <a:buNone/>
                      </a:pPr>
                      <a:r>
                        <a:rPr lang="en-US" altLang="zh-CN" sz="1600" dirty="0">
                          <a:ea typeface="宋体" panose="02010600030101010101" pitchFamily="2" charset="-122"/>
                          <a:sym typeface="+mn-ea"/>
                        </a:rPr>
                        <a:t>Annotation getAnnotation(Class&lt;T&gt; annotationClass)</a:t>
                      </a:r>
                      <a:endParaRPr lang="en-US" altLang="zh-CN" sz="1600" dirty="0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Font typeface="Wingdings" panose="05000000000000000000" charset="0"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返回该程序元素上存在的指定类型的注解，如果该类型的注解不存在，则返回</a:t>
                      </a:r>
                      <a:r>
                        <a:rPr lang="en-US" altLang="zh-CN" sz="1600" dirty="0">
                          <a:sym typeface="+mn-ea"/>
                        </a:rPr>
                        <a:t>null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；</a:t>
                      </a:r>
                      <a:endParaRPr lang="zh-CN" altLang="en-US" sz="16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 lvl="0" algn="l" eaLnBrk="1" hangingPunct="1">
                        <a:buClr>
                          <a:schemeClr val="hlink"/>
                        </a:buClr>
                        <a:buNone/>
                      </a:pPr>
                      <a:r>
                        <a:rPr lang="en-US" altLang="zh-CN" sz="1600" dirty="0">
                          <a:ea typeface="宋体" panose="02010600030101010101" pitchFamily="2" charset="-122"/>
                          <a:sym typeface="+mn-ea"/>
                        </a:rPr>
                        <a:t>Annotation[] getAnnotations()</a:t>
                      </a:r>
                      <a:endParaRPr lang="en-US" altLang="zh-CN" sz="1600" dirty="0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Font typeface="Wingdings" panose="05000000000000000000" charset="0"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返回该程序元素上存在的所有注解；</a:t>
                      </a:r>
                      <a:endParaRPr lang="zh-CN" altLang="en-US" sz="16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04495">
                <a:tc>
                  <a:txBody>
                    <a:bodyPr/>
                    <a:p>
                      <a:pPr lvl="0" algn="l" eaLnBrk="1" hangingPunct="1">
                        <a:buClr>
                          <a:schemeClr val="hlink"/>
                        </a:buClr>
                        <a:buNone/>
                      </a:pPr>
                      <a:r>
                        <a:rPr lang="en-US" altLang="zh-CN" sz="1600" dirty="0">
                          <a:ea typeface="宋体" panose="02010600030101010101" pitchFamily="2" charset="-122"/>
                          <a:sym typeface="+mn-ea"/>
                        </a:rPr>
                        <a:t>Annotation[] getDeclaredAnnotations()</a:t>
                      </a:r>
                      <a:endParaRPr lang="en-US" altLang="zh-CN" sz="1600" dirty="0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lvl="0" algn="l" eaLnBrk="1" hangingPunct="1">
                        <a:buClr>
                          <a:schemeClr val="hlink"/>
                        </a:buClr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返回直接存在于此元素上的所有注解</a:t>
                      </a:r>
                      <a:r>
                        <a:rPr lang="en-US" altLang="zh-CN" sz="1600" dirty="0">
                          <a:sym typeface="+mn-ea"/>
                        </a:rPr>
                        <a:t>;</a:t>
                      </a:r>
                      <a:endParaRPr lang="en-US" altLang="zh-CN" sz="16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p>
                      <a:pPr lvl="0" algn="l" eaLnBrk="1" hangingPunct="1">
                        <a:buClr>
                          <a:schemeClr val="hlink"/>
                        </a:buClr>
                        <a:buNone/>
                      </a:pPr>
                      <a:r>
                        <a:rPr lang="en-US" altLang="zh-CN" sz="1600" dirty="0">
                          <a:ea typeface="宋体" panose="02010600030101010101" pitchFamily="2" charset="-122"/>
                          <a:sym typeface="+mn-ea"/>
                        </a:rPr>
                        <a:t>boolean  isAnnotation()</a:t>
                      </a:r>
                      <a:endParaRPr lang="en-US" altLang="zh-CN" sz="1600" dirty="0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 algn="l" eaLnBrk="1" hangingPunct="1">
                        <a:buClr>
                          <a:schemeClr val="hlink"/>
                        </a:buClr>
                        <a:buNone/>
                      </a:pPr>
                      <a:r>
                        <a:rPr lang="zh-CN" altLang="en-US" sz="16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判断元素是否表示一个注解；</a:t>
                      </a:r>
                      <a:endParaRPr lang="zh-CN" altLang="en-US" sz="1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7185">
                <a:tc>
                  <a:txBody>
                    <a:bodyPr/>
                    <a:p>
                      <a:pPr lvl="0" algn="l" eaLnBrk="1" hangingPunct="1">
                        <a:buClr>
                          <a:schemeClr val="hlink"/>
                        </a:buClr>
                        <a:buNone/>
                      </a:pPr>
                      <a:r>
                        <a:rPr lang="en-US" altLang="zh-CN" sz="1600" dirty="0">
                          <a:ea typeface="宋体" panose="02010600030101010101" pitchFamily="2" charset="-122"/>
                          <a:sym typeface="+mn-ea"/>
                        </a:rPr>
                        <a:t>boolean isAnnotationPresent(Class&lt;? extends Annotation&gt; annotationClass)</a:t>
                      </a:r>
                      <a:endParaRPr lang="en-US" altLang="zh-CN" sz="1600" dirty="0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lvl="0" algn="l" eaLnBrk="1" hangingPunct="1">
                        <a:buClr>
                          <a:schemeClr val="hlink"/>
                        </a:buClr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判断该程序元素上是否存在指定类型的注解，如果存在则返回</a:t>
                      </a:r>
                      <a:r>
                        <a:rPr lang="en-US" altLang="zh-CN" sz="1600" dirty="0">
                          <a:sym typeface="+mn-ea"/>
                        </a:rPr>
                        <a:t>true</a:t>
                      </a:r>
                      <a:r>
                        <a:rPr lang="zh-CN" altLang="en-US" sz="1600" dirty="0">
                          <a:sym typeface="+mn-ea"/>
                        </a:rPr>
                        <a:t>，否则返回</a:t>
                      </a:r>
                      <a:r>
                        <a:rPr lang="en-US" altLang="zh-CN" sz="1600" dirty="0">
                          <a:sym typeface="+mn-ea"/>
                        </a:rPr>
                        <a:t>false</a:t>
                      </a:r>
                      <a:r>
                        <a:rPr lang="zh-CN" altLang="en-US" sz="1600" dirty="0">
                          <a:sym typeface="+mn-ea"/>
                        </a:rPr>
                        <a:t>；</a:t>
                      </a:r>
                      <a:endParaRPr lang="zh-CN" altLang="en-US" sz="1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通过反射取得</a:t>
            </a:r>
            <a:r>
              <a:rPr lang="en-US" altLang="zh-CN" dirty="0"/>
              <a:t>Annotation</a:t>
            </a:r>
            <a:endParaRPr lang="en-US" altLang="zh-CN" dirty="0"/>
          </a:p>
        </p:txBody>
      </p:sp>
      <p:sp>
        <p:nvSpPr>
          <p:cNvPr id="2" name="圆角矩形 1"/>
          <p:cNvSpPr/>
          <p:nvPr/>
        </p:nvSpPr>
        <p:spPr>
          <a:xfrm>
            <a:off x="1524000" y="1323340"/>
            <a:ext cx="6095365" cy="2644775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1400">
                <a:sym typeface="+mn-ea"/>
              </a:rPr>
              <a:t>//</a:t>
            </a:r>
            <a:r>
              <a:rPr lang="zh-CN" altLang="en-US" sz="1400">
                <a:sym typeface="+mn-ea"/>
              </a:rPr>
              <a:t>取得类</a:t>
            </a:r>
            <a:r>
              <a:rPr lang="en-US" altLang="zh-CN" sz="1400">
                <a:sym typeface="+mn-ea"/>
              </a:rPr>
              <a:t>Class</a:t>
            </a:r>
            <a:r>
              <a:rPr lang="zh-CN" altLang="en-US" sz="1400">
                <a:sym typeface="+mn-ea"/>
              </a:rPr>
              <a:t>对象</a:t>
            </a:r>
            <a:endParaRPr lang="zh-CN" altLang="en-US" sz="1400">
              <a:sym typeface="+mn-ea"/>
            </a:endParaRPr>
          </a:p>
          <a:p>
            <a:r>
              <a:rPr lang="en-US" altLang="zh-CN" sz="1400"/>
              <a:t>Class&lt;?&gt; clazz =  Class.forName(“</a:t>
            </a:r>
            <a:r>
              <a:rPr lang="zh-CN" altLang="en-US" sz="1400"/>
              <a:t>类路径</a:t>
            </a:r>
            <a:r>
              <a:rPr lang="en-US" altLang="zh-CN" sz="1400"/>
              <a:t>”);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//</a:t>
            </a:r>
            <a:r>
              <a:rPr lang="zh-CN" altLang="en-US" sz="1400">
                <a:sym typeface="+mn-ea"/>
              </a:rPr>
              <a:t>取得方法</a:t>
            </a:r>
            <a:endParaRPr lang="zh-CN" altLang="en-US" sz="1400"/>
          </a:p>
          <a:p>
            <a:r>
              <a:rPr lang="en-US" altLang="zh-CN" sz="1400"/>
              <a:t>Method  method  =  clazz.</a:t>
            </a:r>
            <a:r>
              <a:rPr lang="en-US" altLang="zh-CN" sz="1400">
                <a:sym typeface="+mn-ea"/>
              </a:rPr>
              <a:t>getMethod(“</a:t>
            </a:r>
            <a:r>
              <a:rPr lang="zh-CN" altLang="en-US" sz="1400">
                <a:sym typeface="+mn-ea"/>
              </a:rPr>
              <a:t>方法名</a:t>
            </a:r>
            <a:r>
              <a:rPr lang="en-US" altLang="zh-CN" sz="1400">
                <a:sym typeface="+mn-ea"/>
              </a:rPr>
              <a:t>”);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//</a:t>
            </a:r>
            <a:r>
              <a:rPr lang="zh-CN" altLang="en-US" sz="1400">
                <a:sym typeface="+mn-ea"/>
              </a:rPr>
              <a:t>取得方法上的所有注解</a:t>
            </a:r>
            <a:endParaRPr lang="zh-CN" altLang="en-US" sz="1400"/>
          </a:p>
          <a:p>
            <a:r>
              <a:rPr lang="en-US" altLang="zh-CN" sz="1400"/>
              <a:t>Annotation  ann[]  =  method.getAnnotation();</a:t>
            </a:r>
            <a:endParaRPr lang="en-US" altLang="zh-CN" sz="1400"/>
          </a:p>
          <a:p>
            <a:r>
              <a:rPr lang="en-US" altLang="zh-CN" sz="1400"/>
              <a:t>//</a:t>
            </a:r>
            <a:r>
              <a:rPr lang="zh-CN" altLang="en-US" sz="1400"/>
              <a:t>循环遍历所有注解</a:t>
            </a:r>
            <a:endParaRPr lang="zh-CN" altLang="en-US" sz="1400"/>
          </a:p>
          <a:p>
            <a:r>
              <a:rPr lang="en-US" altLang="zh-CN" sz="1400"/>
              <a:t>for(Annotation  a  :  ann){</a:t>
            </a:r>
            <a:endParaRPr lang="en-US" altLang="zh-CN" sz="1400"/>
          </a:p>
          <a:p>
            <a:r>
              <a:rPr lang="en-US" altLang="zh-CN" sz="1400"/>
              <a:t>	System.out.println(a);</a:t>
            </a:r>
            <a:endParaRPr lang="zh-CN" altLang="en-US" sz="1400"/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通过反射取得</a:t>
            </a:r>
            <a:r>
              <a:rPr lang="en-US" altLang="zh-CN" dirty="0"/>
              <a:t>Annotation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73100" y="1011555"/>
            <a:ext cx="645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取得指定的</a:t>
            </a:r>
            <a:r>
              <a:rPr lang="en-US" altLang="zh-CN"/>
              <a:t>Annotation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216025" y="1572895"/>
            <a:ext cx="6711950" cy="3561080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1400"/>
              <a:t>//</a:t>
            </a:r>
            <a:r>
              <a:rPr lang="zh-CN" altLang="en-US" sz="1400"/>
              <a:t>获取类的</a:t>
            </a:r>
            <a:r>
              <a:rPr lang="en-US" altLang="zh-CN" sz="1400"/>
              <a:t>Class</a:t>
            </a:r>
            <a:r>
              <a:rPr lang="zh-CN" altLang="en-US" sz="1400"/>
              <a:t>对象</a:t>
            </a:r>
            <a:endParaRPr lang="zh-CN" altLang="en-US" sz="1400"/>
          </a:p>
          <a:p>
            <a:r>
              <a:rPr lang="en-US" altLang="zh-CN" sz="1400"/>
              <a:t>Class&lt;?&gt; clazz =Class.forName(“</a:t>
            </a:r>
            <a:r>
              <a:rPr lang="zh-CN" altLang="en-US" sz="1400"/>
              <a:t>类路径</a:t>
            </a:r>
            <a:r>
              <a:rPr lang="en-US" altLang="zh-CN" sz="1400"/>
              <a:t>”);</a:t>
            </a:r>
            <a:endParaRPr lang="en-US" altLang="zh-CN" sz="1400"/>
          </a:p>
          <a:p>
            <a:r>
              <a:rPr lang="en-US" altLang="zh-CN" sz="1400"/>
              <a:t>//</a:t>
            </a:r>
            <a:r>
              <a:rPr lang="zh-CN" altLang="en-US" sz="1400"/>
              <a:t>获取方法</a:t>
            </a:r>
            <a:r>
              <a:rPr lang="en-US" altLang="zh-CN" sz="1400"/>
              <a:t>Method</a:t>
            </a:r>
            <a:r>
              <a:rPr lang="zh-CN" altLang="en-US" sz="1400"/>
              <a:t>对象</a:t>
            </a:r>
            <a:endParaRPr lang="zh-CN" altLang="en-US" sz="1400"/>
          </a:p>
          <a:p>
            <a:r>
              <a:rPr lang="en-US" altLang="zh-CN" sz="1400"/>
              <a:t>Method method = clazz.getMethod(“</a:t>
            </a:r>
            <a:r>
              <a:rPr lang="zh-CN" altLang="en-US" sz="1400"/>
              <a:t>方法名</a:t>
            </a:r>
            <a:r>
              <a:rPr lang="en-US" altLang="zh-CN" sz="1400"/>
              <a:t>”);</a:t>
            </a:r>
            <a:endParaRPr lang="en-US" altLang="zh-CN" sz="1400"/>
          </a:p>
          <a:p>
            <a:r>
              <a:rPr lang="en-US" altLang="zh-CN" sz="1400"/>
              <a:t>//</a:t>
            </a:r>
            <a:r>
              <a:rPr lang="zh-CN" altLang="en-US" sz="1400"/>
              <a:t>判断该方法上是否存在目标注解</a:t>
            </a:r>
            <a:endParaRPr lang="zh-CN" altLang="en-US" sz="1400"/>
          </a:p>
          <a:p>
            <a:r>
              <a:rPr lang="en-US" altLang="zh-CN" sz="1400"/>
              <a:t>if(method.isAnnotationPresent(</a:t>
            </a:r>
            <a:r>
              <a:rPr lang="zh-CN" altLang="en-US" sz="1400"/>
              <a:t>自定义注解</a:t>
            </a:r>
            <a:r>
              <a:rPr lang="en-US" altLang="zh-CN" sz="1400"/>
              <a:t>.class)){</a:t>
            </a:r>
            <a:endParaRPr lang="en-US" altLang="zh-CN" sz="1400"/>
          </a:p>
          <a:p>
            <a:r>
              <a:rPr lang="en-US" altLang="zh-CN" sz="1400"/>
              <a:t>	</a:t>
            </a:r>
            <a:r>
              <a:rPr lang="en-US" altLang="zh-CN" sz="1400">
                <a:sym typeface="+mn-ea"/>
              </a:rPr>
              <a:t>//</a:t>
            </a:r>
            <a:r>
              <a:rPr lang="zh-CN" altLang="en-US" sz="1400">
                <a:sym typeface="+mn-ea"/>
              </a:rPr>
              <a:t>获取得自定的</a:t>
            </a:r>
            <a:endParaRPr lang="en-US" altLang="zh-CN" sz="1400"/>
          </a:p>
          <a:p>
            <a:pPr lvl="1"/>
            <a:r>
              <a:rPr lang="zh-CN" altLang="en-US" sz="1400"/>
              <a:t>自定义注解 </a:t>
            </a:r>
            <a:r>
              <a:rPr lang="en-US" altLang="zh-CN" sz="1400"/>
              <a:t>m = (</a:t>
            </a:r>
            <a:r>
              <a:rPr lang="zh-CN" altLang="en-US" sz="1400"/>
              <a:t>自定义注解</a:t>
            </a:r>
            <a:r>
              <a:rPr lang="en-US" altLang="zh-CN" sz="1400"/>
              <a:t>)method.getAnnotation(</a:t>
            </a:r>
            <a:r>
              <a:rPr lang="zh-CN" altLang="en-US" sz="1400"/>
              <a:t>自定义注解</a:t>
            </a:r>
            <a:r>
              <a:rPr lang="en-US" altLang="zh-CN" sz="1400"/>
              <a:t>.class);</a:t>
            </a:r>
            <a:endParaRPr lang="en-US" altLang="zh-CN" sz="1400"/>
          </a:p>
          <a:p>
            <a:pPr lvl="1"/>
            <a:r>
              <a:rPr lang="en-US" altLang="zh-CN" sz="1400"/>
              <a:t>//</a:t>
            </a:r>
            <a:r>
              <a:rPr lang="zh-CN" altLang="en-US" sz="1400"/>
              <a:t>获取注解的</a:t>
            </a:r>
            <a:r>
              <a:rPr lang="en-US" altLang="zh-CN" sz="1400"/>
              <a:t>key</a:t>
            </a:r>
            <a:r>
              <a:rPr lang="zh-CN" altLang="en-US" sz="1400"/>
              <a:t>属性值</a:t>
            </a:r>
            <a:endParaRPr lang="zh-CN" altLang="en-US" sz="1400"/>
          </a:p>
          <a:p>
            <a:pPr lvl="1"/>
            <a:r>
              <a:rPr lang="en-US" altLang="zh-CN" sz="1400"/>
              <a:t>String  key = m.key();</a:t>
            </a:r>
            <a:endParaRPr lang="en-US" altLang="zh-CN" sz="1400"/>
          </a:p>
          <a:p>
            <a:pPr lvl="1"/>
            <a:r>
              <a:rPr lang="en-US" altLang="zh-CN" sz="1400"/>
              <a:t>//</a:t>
            </a:r>
            <a:r>
              <a:rPr lang="zh-CN" altLang="en-US" sz="1400">
                <a:sym typeface="+mn-ea"/>
              </a:rPr>
              <a:t>获取注解的</a:t>
            </a:r>
            <a:r>
              <a:rPr lang="en-US" altLang="zh-CN" sz="1400">
                <a:sym typeface="+mn-ea"/>
              </a:rPr>
              <a:t>value</a:t>
            </a:r>
            <a:r>
              <a:rPr lang="zh-CN" altLang="en-US" sz="1400">
                <a:sym typeface="+mn-ea"/>
              </a:rPr>
              <a:t>属性值</a:t>
            </a:r>
            <a:endParaRPr lang="en-US" altLang="zh-CN" sz="1400"/>
          </a:p>
          <a:p>
            <a:pPr lvl="1"/>
            <a:r>
              <a:rPr lang="en-US" altLang="zh-CN" sz="1400"/>
              <a:t>String  value = m.value();</a:t>
            </a:r>
            <a:endParaRPr lang="en-US" altLang="zh-CN" sz="1400"/>
          </a:p>
          <a:p>
            <a:pPr lvl="1"/>
            <a:r>
              <a:rPr lang="en-US" altLang="zh-CN" sz="1400"/>
              <a:t>//</a:t>
            </a:r>
            <a:r>
              <a:rPr lang="zh-CN" altLang="en-US" sz="1400"/>
              <a:t>输出打印属性值</a:t>
            </a:r>
            <a:endParaRPr lang="zh-CN" altLang="en-US" sz="1400"/>
          </a:p>
          <a:p>
            <a:pPr lvl="1"/>
            <a:r>
              <a:rPr lang="en-US" altLang="zh-CN" sz="1400"/>
              <a:t>System.out.println(key + value);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48082" y="-19049"/>
            <a:ext cx="9192082" cy="5745051"/>
          </a:xfrm>
          <a:prstGeom prst="rect">
            <a:avLst/>
          </a:prstGeom>
        </p:spPr>
      </p:pic>
      <p:sp>
        <p:nvSpPr>
          <p:cNvPr id="3" name="任意多边形 13"/>
          <p:cNvSpPr/>
          <p:nvPr/>
        </p:nvSpPr>
        <p:spPr>
          <a:xfrm rot="2968493">
            <a:off x="5408593" y="281774"/>
            <a:ext cx="4939564" cy="6663366"/>
          </a:xfrm>
          <a:custGeom>
            <a:avLst/>
            <a:gdLst>
              <a:gd name="connsiteX0" fmla="*/ 0 w 6571333"/>
              <a:gd name="connsiteY0" fmla="*/ 846961 h 8927004"/>
              <a:gd name="connsiteX1" fmla="*/ 724016 w 6571333"/>
              <a:gd name="connsiteY1" fmla="*/ 0 h 8927004"/>
              <a:gd name="connsiteX2" fmla="*/ 6571333 w 6571333"/>
              <a:gd name="connsiteY2" fmla="*/ 4998514 h 8927004"/>
              <a:gd name="connsiteX3" fmla="*/ 3213105 w 6571333"/>
              <a:gd name="connsiteY3" fmla="*/ 8927004 h 8927004"/>
              <a:gd name="connsiteX4" fmla="*/ 0 w 6571333"/>
              <a:gd name="connsiteY4" fmla="*/ 8927004 h 892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1333" h="8927004">
                <a:moveTo>
                  <a:pt x="0" y="846961"/>
                </a:moveTo>
                <a:lnTo>
                  <a:pt x="724016" y="0"/>
                </a:lnTo>
                <a:lnTo>
                  <a:pt x="6571333" y="4998514"/>
                </a:lnTo>
                <a:lnTo>
                  <a:pt x="3213105" y="8927004"/>
                </a:lnTo>
                <a:lnTo>
                  <a:pt x="0" y="8927004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3" tIns="45716" rIns="91433" bIns="45716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19800" y="2630134"/>
            <a:ext cx="2686050" cy="707878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5624190" y="3553463"/>
            <a:ext cx="31266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57505" y="1443355"/>
            <a:ext cx="8428355" cy="2651760"/>
          </a:xfrm>
        </p:spPr>
        <p:txBody>
          <a:bodyPr/>
          <a:p>
            <a:r>
              <a:rPr lang="zh-CN" altLang="en-US"/>
              <a:t>什么是注释？</a:t>
            </a:r>
            <a:endParaRPr lang="zh-CN" altLang="en-US"/>
          </a:p>
          <a:p>
            <a:pPr lvl="1"/>
            <a:r>
              <a:rPr lang="en-US" altLang="zh-CN" sz="1400">
                <a:solidFill>
                  <a:srgbClr val="FF0000"/>
                </a:solidFill>
                <a:sym typeface="+mn-ea"/>
              </a:rPr>
              <a:t>---- 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对代码进行解释或介绍的文字，一般用于提高代码的可读性，是给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程序员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'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看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'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chemeClr val="tx1"/>
                </a:solidFill>
              </a:rPr>
              <a:t>那么，有没有给</a:t>
            </a:r>
            <a:r>
              <a:rPr lang="zh-CN" altLang="en-US" b="1">
                <a:solidFill>
                  <a:schemeClr val="tx1"/>
                </a:solidFill>
              </a:rPr>
              <a:t>程序</a:t>
            </a:r>
            <a:r>
              <a:rPr lang="en-US" altLang="zh-CN" b="1">
                <a:solidFill>
                  <a:schemeClr val="tx1"/>
                </a:solidFill>
              </a:rPr>
              <a:t>'</a:t>
            </a:r>
            <a:r>
              <a:rPr lang="zh-CN" altLang="en-US" b="1">
                <a:solidFill>
                  <a:schemeClr val="tx1"/>
                </a:solidFill>
              </a:rPr>
              <a:t>看</a:t>
            </a:r>
            <a:r>
              <a:rPr lang="en-US" altLang="zh-CN" b="1">
                <a:solidFill>
                  <a:schemeClr val="tx1"/>
                </a:solidFill>
              </a:rPr>
              <a:t>'</a:t>
            </a:r>
            <a:r>
              <a:rPr lang="zh-CN" altLang="en-US">
                <a:solidFill>
                  <a:schemeClr val="tx1"/>
                </a:solidFill>
              </a:rPr>
              <a:t>的注释呢？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---- </a:t>
            </a:r>
            <a:r>
              <a:rPr lang="zh-CN" altLang="en-US" sz="1400">
                <a:solidFill>
                  <a:srgbClr val="FF0000"/>
                </a:solidFill>
              </a:rPr>
              <a:t>有，注解</a:t>
            </a:r>
            <a:endParaRPr lang="zh-CN" altLang="en-US" sz="1400">
              <a:solidFill>
                <a:srgbClr val="FF0000"/>
              </a:solidFill>
            </a:endParaRP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提问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入门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165" y="1235710"/>
            <a:ext cx="67665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JDK5开始，Java增加了Annotation(注解)，Annotation是代码里的特殊标记，这些标记可以在编译、类加载、运行时被读取，并执行相应的处理。通过使用Annotation，开发人员可以在不改变原有逻辑的情况下，在源文件中嵌入一些补充的信息。代码分析工具、开发工具和部署工具可以通过这些补充信息进行验证、处理或者进行部署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3430" y="3231515"/>
            <a:ext cx="66782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nnotation提供了一种为程序元素（包、类、构造器、方法、成员变量、参数、局域变量）设置元数据的方法。Annotation不能运行，它只有成员变量，没有方法。Annotation跟public、final等修饰符的地位一样，都是程序元素的一部分，Annotation不能作为一个程序元素使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59740" y="1735455"/>
            <a:ext cx="8428355" cy="54356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@Override</a:t>
            </a:r>
            <a:r>
              <a:rPr lang="zh-CN" altLang="en-US" sz="1800" dirty="0"/>
              <a:t>：限定重写父类方法，如果存在，则正确；反之，则报错；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基本</a:t>
            </a:r>
            <a:r>
              <a:rPr lang="en-US" altLang="zh-CN" dirty="0"/>
              <a:t>Annotation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79120" y="972820"/>
            <a:ext cx="651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JDK</a:t>
            </a:r>
            <a:r>
              <a:rPr lang="zh-CN" altLang="en-US"/>
              <a:t>默认提供了如下几个基本</a:t>
            </a:r>
            <a:r>
              <a:rPr lang="en-US" altLang="zh-CN"/>
              <a:t>Annotation</a:t>
            </a:r>
            <a:endParaRPr lang="en-US" altLang="zh-CN"/>
          </a:p>
        </p:txBody>
      </p:sp>
      <p:sp>
        <p:nvSpPr>
          <p:cNvPr id="6" name="文本占位符 1"/>
          <p:cNvSpPr>
            <a:spLocks noGrp="1"/>
          </p:cNvSpPr>
          <p:nvPr/>
        </p:nvSpPr>
        <p:spPr>
          <a:xfrm>
            <a:off x="459740" y="2279015"/>
            <a:ext cx="8428355" cy="543560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26" tIns="45714" rIns="91426" bIns="45714" rtlCol="0">
            <a:normAutofit/>
          </a:bodyPr>
          <a:lstStyle>
            <a:lvl1pPr marL="457200" indent="-457200" algn="l" defTabSz="456565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1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456565" rtl="0" eaLnBrk="1" latinLnBrk="0" hangingPunct="1"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456565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9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@Deprecated</a:t>
            </a:r>
            <a:r>
              <a:rPr lang="zh-CN" altLang="en-US" sz="1800" dirty="0"/>
              <a:t>：用于表示某个程序元素（类、方法等）已过时；</a:t>
            </a:r>
            <a:endParaRPr lang="zh-CN" altLang="en-US" sz="1800" dirty="0"/>
          </a:p>
        </p:txBody>
      </p:sp>
      <p:sp>
        <p:nvSpPr>
          <p:cNvPr id="7" name="文本占位符 1"/>
          <p:cNvSpPr>
            <a:spLocks noGrp="1"/>
          </p:cNvSpPr>
          <p:nvPr/>
        </p:nvSpPr>
        <p:spPr>
          <a:xfrm>
            <a:off x="459740" y="2822575"/>
            <a:ext cx="8428355" cy="543560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26" tIns="45714" rIns="91426" bIns="45714" rtlCol="0">
            <a:normAutofit/>
          </a:bodyPr>
          <a:lstStyle>
            <a:lvl1pPr marL="457200" indent="-457200" algn="l" defTabSz="456565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1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456565" rtl="0" eaLnBrk="1" latinLnBrk="0" hangingPunct="1"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456565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9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@SuppressWaring</a:t>
            </a:r>
            <a:r>
              <a:rPr lang="zh-CN" altLang="en-US" sz="1800" dirty="0"/>
              <a:t>：抑制编译器警告；</a:t>
            </a:r>
            <a:endParaRPr lang="zh-CN" altLang="en-US" sz="1800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59740" y="3451860"/>
            <a:ext cx="8428355" cy="543560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26" tIns="45714" rIns="91426" bIns="45714" rtlCol="0">
            <a:normAutofit/>
          </a:bodyPr>
          <a:lstStyle>
            <a:lvl1pPr marL="457200" indent="-457200" algn="l" defTabSz="456565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1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456565" rtl="0" eaLnBrk="1" latinLnBrk="0" hangingPunct="1"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456565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9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@SafeVarargs</a:t>
            </a:r>
            <a:r>
              <a:rPr lang="zh-CN" altLang="en-US" sz="1800" dirty="0"/>
              <a:t>：是</a:t>
            </a:r>
            <a:r>
              <a:rPr lang="en-US" altLang="zh-CN" sz="1800" dirty="0"/>
              <a:t>JDK7</a:t>
            </a:r>
            <a:r>
              <a:rPr lang="zh-CN" altLang="en-US" sz="1800" dirty="0"/>
              <a:t>专门为抑制</a:t>
            </a:r>
            <a:r>
              <a:rPr lang="en-US" altLang="zh-CN" sz="1800" dirty="0"/>
              <a:t>“</a:t>
            </a:r>
            <a:r>
              <a:rPr lang="zh-CN" altLang="en-US" sz="1800" dirty="0"/>
              <a:t>堆污染</a:t>
            </a:r>
            <a:r>
              <a:rPr lang="en-US" altLang="zh-CN" sz="1800" dirty="0"/>
              <a:t>”</a:t>
            </a:r>
            <a:r>
              <a:rPr lang="zh-CN" altLang="en-US" sz="1800" dirty="0"/>
              <a:t>警告提供的；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852805" y="4449445"/>
            <a:ext cx="592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那么，我们怎样自己去定义一个注解呢？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91820" y="1104265"/>
            <a:ext cx="8428355" cy="90360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定义新的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类型使用</a:t>
            </a:r>
            <a:r>
              <a:rPr lang="en-US" altLang="zh-CN" sz="1800" dirty="0"/>
              <a:t>@interface</a:t>
            </a:r>
            <a:r>
              <a:rPr lang="zh-CN" altLang="en-US" sz="1800" dirty="0"/>
              <a:t>关键字，例如：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定义</a:t>
            </a:r>
            <a:r>
              <a:rPr lang="en-US" altLang="zh-CN" dirty="0"/>
              <a:t>Annotation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647190" y="1772920"/>
            <a:ext cx="4915535" cy="645795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1400"/>
              <a:t>public   @interface   Table{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  <p:sp>
        <p:nvSpPr>
          <p:cNvPr id="5" name="文本占位符 1"/>
          <p:cNvSpPr>
            <a:spLocks noGrp="1"/>
          </p:cNvSpPr>
          <p:nvPr/>
        </p:nvSpPr>
        <p:spPr>
          <a:xfrm>
            <a:off x="361950" y="2894330"/>
            <a:ext cx="8428355" cy="903605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26" tIns="45714" rIns="91426" bIns="45714" rtlCol="0">
            <a:normAutofit/>
          </a:bodyPr>
          <a:lstStyle>
            <a:lvl1pPr marL="457200" indent="-457200" algn="l" defTabSz="456565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1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456565" rtl="0" eaLnBrk="1" latinLnBrk="0" hangingPunct="1"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456565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9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使用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，通常会把它另放一行，并且放在所有修饰符之前，例如：</a:t>
            </a:r>
            <a:endParaRPr lang="en-US" altLang="zh-CN" sz="1800" dirty="0"/>
          </a:p>
        </p:txBody>
      </p:sp>
      <p:sp>
        <p:nvSpPr>
          <p:cNvPr id="7" name="圆角矩形 6"/>
          <p:cNvSpPr/>
          <p:nvPr/>
        </p:nvSpPr>
        <p:spPr>
          <a:xfrm>
            <a:off x="1710690" y="3594100"/>
            <a:ext cx="4915535" cy="1080770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1400"/>
              <a:t>@Table</a:t>
            </a:r>
            <a:endParaRPr lang="en-US" altLang="zh-CN" sz="1400"/>
          </a:p>
          <a:p>
            <a:r>
              <a:rPr lang="en-US" altLang="zh-CN" sz="1400"/>
              <a:t>public   class   MyClass{</a:t>
            </a:r>
            <a:endParaRPr lang="en-US" altLang="zh-CN" sz="1400"/>
          </a:p>
          <a:p>
            <a:r>
              <a:rPr lang="en-US" altLang="zh-CN" sz="1400"/>
              <a:t>    ........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成员变量声明方式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007745" y="1900555"/>
            <a:ext cx="4794250" cy="1073785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1400"/>
              <a:t>public  @interface   MyTag{</a:t>
            </a:r>
            <a:endParaRPr lang="en-US" altLang="zh-CN" sz="1400"/>
          </a:p>
          <a:p>
            <a:r>
              <a:rPr lang="en-US" altLang="zh-CN" sz="1400"/>
              <a:t>	String  name();</a:t>
            </a:r>
            <a:endParaRPr lang="en-US" altLang="zh-CN" sz="1400"/>
          </a:p>
          <a:p>
            <a:r>
              <a:rPr lang="en-US" altLang="zh-CN" sz="1400"/>
              <a:t>         int      age();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740410" y="1002030"/>
            <a:ext cx="6279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Annotation</a:t>
            </a:r>
            <a:r>
              <a:rPr lang="zh-CN" altLang="en-US"/>
              <a:t>只有成员变量，没有方法。其声明方式有两种：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4880" y="1532255"/>
            <a:ext cx="436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第一种：以</a:t>
            </a:r>
            <a:r>
              <a:rPr lang="en-US" altLang="zh-CN"/>
              <a:t>“</a:t>
            </a:r>
            <a:r>
              <a:rPr lang="zh-CN" altLang="en-US"/>
              <a:t>无形参的方法</a:t>
            </a:r>
            <a:r>
              <a:rPr lang="en-US" altLang="zh-CN"/>
              <a:t>”</a:t>
            </a:r>
            <a:r>
              <a:rPr lang="zh-CN" altLang="en-US"/>
              <a:t>声明，例如：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44880" y="3435985"/>
            <a:ext cx="690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第二种：指定默认值，在指定成员变量时使用</a:t>
            </a:r>
            <a:r>
              <a:rPr lang="en-US" altLang="zh-CN"/>
              <a:t>default</a:t>
            </a:r>
            <a:r>
              <a:rPr lang="zh-CN" altLang="en-US"/>
              <a:t>关键字，例如：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07745" y="3971925"/>
            <a:ext cx="4794250" cy="1052195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1400"/>
              <a:t>public   @interface  MyTag{</a:t>
            </a:r>
            <a:endParaRPr lang="en-US" altLang="zh-CN" sz="1400"/>
          </a:p>
          <a:p>
            <a:r>
              <a:rPr lang="en-US" altLang="zh-CN" sz="1400"/>
              <a:t>	String  name()  default  “</a:t>
            </a:r>
            <a:r>
              <a:rPr lang="zh-CN" altLang="zh-CN" sz="1400"/>
              <a:t>张三</a:t>
            </a:r>
            <a:r>
              <a:rPr lang="en-US" altLang="zh-CN" sz="1400"/>
              <a:t>”</a:t>
            </a:r>
            <a:r>
              <a:rPr lang="zh-CN" altLang="en-US" sz="1400"/>
              <a:t>；</a:t>
            </a:r>
            <a:endParaRPr lang="zh-CN" altLang="en-US" sz="1400"/>
          </a:p>
          <a:p>
            <a:r>
              <a:rPr lang="en-US" altLang="zh-CN" sz="1400"/>
              <a:t>	int  age()  default  18;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成员变量的使用方式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51890" y="1762760"/>
            <a:ext cx="4600575" cy="1532890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1400"/>
              <a:t>public   class   AnnontationTest{</a:t>
            </a:r>
            <a:endParaRPr lang="en-US" altLang="zh-CN" sz="1400"/>
          </a:p>
          <a:p>
            <a:r>
              <a:rPr lang="en-US" altLang="zh-CN" sz="1400"/>
              <a:t>       @MyTag(name=”</a:t>
            </a:r>
            <a:r>
              <a:rPr lang="zh-CN" altLang="en-US" sz="1400"/>
              <a:t>张三</a:t>
            </a:r>
            <a:r>
              <a:rPr lang="en-US" altLang="zh-CN" sz="1400"/>
              <a:t>”,age=30)</a:t>
            </a:r>
            <a:endParaRPr lang="en-US" altLang="zh-CN" sz="1400"/>
          </a:p>
          <a:p>
            <a:r>
              <a:rPr lang="en-US" altLang="zh-CN" sz="1400"/>
              <a:t>        public   void   info(){</a:t>
            </a:r>
            <a:endParaRPr lang="en-US" altLang="zh-CN" sz="1400"/>
          </a:p>
          <a:p>
            <a:r>
              <a:rPr lang="en-US" altLang="zh-CN" sz="1400"/>
              <a:t>            ...........</a:t>
            </a:r>
            <a:endParaRPr lang="en-US" altLang="zh-CN" sz="1400"/>
          </a:p>
          <a:p>
            <a:r>
              <a:rPr lang="en-US" altLang="zh-CN" sz="1400"/>
              <a:t>      } 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539115" y="1002665"/>
            <a:ext cx="7358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方式一：采用</a:t>
            </a:r>
            <a:r>
              <a:rPr lang="en-US" altLang="zh-CN"/>
              <a:t>“</a:t>
            </a:r>
            <a:r>
              <a:rPr lang="zh-CN" altLang="en-US"/>
              <a:t>无形参的方法</a:t>
            </a:r>
            <a:r>
              <a:rPr lang="en-US" altLang="zh-CN"/>
              <a:t>”</a:t>
            </a:r>
            <a:r>
              <a:rPr lang="zh-CN" altLang="en-US"/>
              <a:t>声明的成员变量，使用时为该变量指定值。例如：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115" y="3571875"/>
            <a:ext cx="748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方式二：采用默认值声明的成员变量，无需指定值，直接使用。例如：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151890" y="4037965"/>
            <a:ext cx="4601210" cy="1218565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1400"/>
              <a:t>public  class AnnontationTest{</a:t>
            </a:r>
            <a:endParaRPr lang="en-US" altLang="zh-CN" sz="1400"/>
          </a:p>
          <a:p>
            <a:r>
              <a:rPr lang="en-US" altLang="zh-CN" sz="1400"/>
              <a:t>         @MyTag</a:t>
            </a:r>
            <a:endParaRPr lang="en-US" altLang="zh-CN" sz="1400"/>
          </a:p>
          <a:p>
            <a:r>
              <a:rPr lang="en-US" altLang="zh-CN" sz="1400"/>
              <a:t>	public   void  info(){     </a:t>
            </a:r>
            <a:endParaRPr lang="en-US" altLang="zh-CN" sz="1400"/>
          </a:p>
          <a:p>
            <a:r>
              <a:rPr lang="en-US" altLang="zh-CN" sz="1400"/>
              <a:t>	}</a:t>
            </a:r>
            <a:endParaRPr lang="en-US" altLang="zh-CN" sz="1400"/>
          </a:p>
          <a:p>
            <a:r>
              <a:rPr lang="en-US" altLang="zh-CN" sz="1400"/>
              <a:t> }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59740" y="1735455"/>
            <a:ext cx="8428355" cy="90360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标记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：没有成员变量的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被称为标记。这种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仅用自身的存在与否来为我们提供信息，例如</a:t>
            </a:r>
            <a:r>
              <a:rPr lang="en-US" altLang="zh-CN" sz="1800" dirty="0"/>
              <a:t>@override</a:t>
            </a:r>
            <a:r>
              <a:rPr lang="zh-CN" altLang="en-US" sz="1800" dirty="0"/>
              <a:t>等；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Annotation</a:t>
            </a:r>
            <a:r>
              <a:rPr lang="zh-CN" altLang="en-US" dirty="0"/>
              <a:t>分类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9120" y="972820"/>
            <a:ext cx="651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</a:t>
            </a:r>
            <a:r>
              <a:rPr lang="en-US" altLang="zh-CN"/>
              <a:t>Annotation</a:t>
            </a:r>
            <a:r>
              <a:rPr lang="zh-CN" altLang="en-US"/>
              <a:t>是否包含成员变量，可以把</a:t>
            </a:r>
            <a:r>
              <a:rPr lang="en-US" altLang="zh-CN"/>
              <a:t>Annotation</a:t>
            </a:r>
            <a:r>
              <a:rPr lang="zh-CN" altLang="en-US"/>
              <a:t>分为两类：</a:t>
            </a:r>
            <a:endParaRPr lang="zh-CN" altLang="en-US"/>
          </a:p>
        </p:txBody>
      </p:sp>
      <p:sp>
        <p:nvSpPr>
          <p:cNvPr id="5" name="文本占位符 1"/>
          <p:cNvSpPr>
            <a:spLocks noGrp="1"/>
          </p:cNvSpPr>
          <p:nvPr/>
        </p:nvSpPr>
        <p:spPr>
          <a:xfrm>
            <a:off x="459740" y="2639060"/>
            <a:ext cx="8428355" cy="903605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26" tIns="45714" rIns="91426" bIns="45714" rtlCol="0">
            <a:normAutofit/>
          </a:bodyPr>
          <a:lstStyle>
            <a:lvl1pPr marL="457200" indent="-457200" algn="l" defTabSz="456565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1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456565" rtl="0" eaLnBrk="1" latinLnBrk="0" hangingPunct="1"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456565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9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元数据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：包含成员变量的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。因为他们可以接受更多的元数据，因此被称为元数据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；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66420" y="1832610"/>
            <a:ext cx="8428355" cy="62166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@Retention</a:t>
            </a:r>
            <a:r>
              <a:rPr lang="zh-CN" altLang="en-US" sz="1800" dirty="0"/>
              <a:t>：用于指定</a:t>
            </a:r>
            <a:r>
              <a:rPr lang="en-US" altLang="zh-CN" sz="1800" dirty="0"/>
              <a:t>Anntation</a:t>
            </a:r>
            <a:r>
              <a:rPr lang="zh-CN" altLang="en-US" sz="1800" dirty="0"/>
              <a:t>可以保留多长时间；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元注解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6420" y="1099185"/>
            <a:ext cx="674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JDK1.7</a:t>
            </a:r>
            <a:r>
              <a:rPr lang="zh-CN" altLang="en-US"/>
              <a:t>提供了如下</a:t>
            </a:r>
            <a:r>
              <a:rPr lang="en-US" altLang="zh-CN"/>
              <a:t>4</a:t>
            </a:r>
            <a:r>
              <a:rPr lang="zh-CN" altLang="en-US"/>
              <a:t>个元注解（注解的注解）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6" name="文本占位符 1"/>
          <p:cNvSpPr>
            <a:spLocks noGrp="1"/>
          </p:cNvSpPr>
          <p:nvPr/>
        </p:nvSpPr>
        <p:spPr>
          <a:xfrm>
            <a:off x="566420" y="2454275"/>
            <a:ext cx="8428355" cy="621665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26" tIns="45714" rIns="91426" bIns="45714" rtlCol="0">
            <a:normAutofit/>
          </a:bodyPr>
          <a:lstStyle>
            <a:lvl1pPr marL="457200" indent="-457200" algn="l" defTabSz="456565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1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456565" rtl="0" eaLnBrk="1" latinLnBrk="0" hangingPunct="1"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456565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9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@Target</a:t>
            </a:r>
            <a:r>
              <a:rPr lang="zh-CN" altLang="en-US" sz="1800" dirty="0"/>
              <a:t>：指定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用于修饰哪些程序元素；</a:t>
            </a:r>
            <a:endParaRPr lang="zh-CN" altLang="en-US" sz="1800" dirty="0"/>
          </a:p>
        </p:txBody>
      </p:sp>
      <p:sp>
        <p:nvSpPr>
          <p:cNvPr id="7" name="文本占位符 1"/>
          <p:cNvSpPr>
            <a:spLocks noGrp="1"/>
          </p:cNvSpPr>
          <p:nvPr/>
        </p:nvSpPr>
        <p:spPr>
          <a:xfrm>
            <a:off x="566420" y="3075940"/>
            <a:ext cx="8428355" cy="621665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26" tIns="45714" rIns="91426" bIns="45714" rtlCol="0">
            <a:normAutofit lnSpcReduction="20000"/>
          </a:bodyPr>
          <a:lstStyle>
            <a:lvl1pPr marL="457200" indent="-457200" algn="l" defTabSz="456565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1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456565" rtl="0" eaLnBrk="1" latinLnBrk="0" hangingPunct="1"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456565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9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@Documented</a:t>
            </a:r>
            <a:r>
              <a:rPr lang="zh-CN" altLang="en-US" sz="1800" dirty="0"/>
              <a:t>：</a:t>
            </a:r>
            <a:r>
              <a:rPr sz="1800" dirty="0"/>
              <a:t>用于被修饰的Annotation类将被javadoc工具提取成文档，默认情况下，javadoc是不包括注解的。</a:t>
            </a:r>
            <a:endParaRPr sz="1800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566420" y="3697605"/>
            <a:ext cx="8428355" cy="621665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26" tIns="45714" rIns="91426" bIns="45714" rtlCol="0">
            <a:normAutofit/>
          </a:bodyPr>
          <a:lstStyle>
            <a:lvl1pPr marL="457200" indent="-457200" algn="l" defTabSz="456565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1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456565" rtl="0" eaLnBrk="1" latinLnBrk="0" hangingPunct="1"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456565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9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@Inherited</a:t>
            </a:r>
            <a:r>
              <a:rPr lang="zh-CN" altLang="en-US" sz="1800" dirty="0"/>
              <a:t>：指定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具有继承性；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  <a:alpha val="80000"/>
          </a:schemeClr>
        </a:solidFill>
      </a:spPr>
      <a:bodyPr/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3749</Words>
  <Application>WPS 演示</Application>
  <PresentationFormat>全屏显示(16:10)</PresentationFormat>
  <Paragraphs>226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Arial</vt:lpstr>
      <vt:lpstr>微软雅黑</vt:lpstr>
      <vt:lpstr>Wingdings</vt:lpstr>
      <vt:lpstr>Calibri</vt:lpstr>
      <vt:lpstr>Arial Unicode MS</vt:lpstr>
      <vt:lpstr>Office 主题</vt:lpstr>
      <vt:lpstr>PowerPoint 演示文稿</vt:lpstr>
      <vt:lpstr>提问</vt:lpstr>
      <vt:lpstr>入门</vt:lpstr>
      <vt:lpstr>基本Annotation</vt:lpstr>
      <vt:lpstr>定义Annotation</vt:lpstr>
      <vt:lpstr>成员变量声明方式</vt:lpstr>
      <vt:lpstr>成员变量的使用方式</vt:lpstr>
      <vt:lpstr>Annotation分类</vt:lpstr>
      <vt:lpstr>元注解</vt:lpstr>
      <vt:lpstr>@Retention</vt:lpstr>
      <vt:lpstr>@Retention</vt:lpstr>
      <vt:lpstr>@Target</vt:lpstr>
      <vt:lpstr>@Target</vt:lpstr>
      <vt:lpstr>练习</vt:lpstr>
      <vt:lpstr>通过反射取得Annotation</vt:lpstr>
      <vt:lpstr>通过反射取得Annotation</vt:lpstr>
      <vt:lpstr>通过反射取得Annotation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邓强</dc:creator>
  <cp:lastModifiedBy>Administrator</cp:lastModifiedBy>
  <cp:revision>263</cp:revision>
  <dcterms:created xsi:type="dcterms:W3CDTF">2016-05-07T16:42:00Z</dcterms:created>
  <dcterms:modified xsi:type="dcterms:W3CDTF">2019-05-21T08:51:12Z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