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7" r:id="rId3"/>
    <p:sldId id="298" r:id="rId4"/>
    <p:sldId id="282" r:id="rId5"/>
    <p:sldId id="283" r:id="rId6"/>
    <p:sldId id="272" r:id="rId7"/>
    <p:sldId id="279" r:id="rId8"/>
    <p:sldId id="280" r:id="rId9"/>
    <p:sldId id="281" r:id="rId10"/>
    <p:sldId id="289" r:id="rId11"/>
    <p:sldId id="293" r:id="rId12"/>
    <p:sldId id="285" r:id="rId13"/>
    <p:sldId id="290" r:id="rId14"/>
    <p:sldId id="288" r:id="rId15"/>
    <p:sldId id="287" r:id="rId16"/>
    <p:sldId id="291" r:id="rId17"/>
    <p:sldId id="292" r:id="rId18"/>
    <p:sldId id="294" r:id="rId19"/>
    <p:sldId id="295" r:id="rId20"/>
    <p:sldId id="29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hizhizhii/Frontend_learnin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1713F-F714-4E35-B8AB-362C1EE6F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3035295"/>
            <a:ext cx="8361229" cy="732108"/>
          </a:xfrm>
        </p:spPr>
        <p:txBody>
          <a:bodyPr/>
          <a:lstStyle/>
          <a:p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前端技术系列分享（一）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78BF36-3F41-418C-BE28-324ADE791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9391" y="4458214"/>
            <a:ext cx="1862864" cy="843478"/>
          </a:xfrm>
        </p:spPr>
        <p:txBody>
          <a:bodyPr>
            <a:noAutofit/>
          </a:bodyPr>
          <a:lstStyle/>
          <a:p>
            <a:pPr algn="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zh-CN" altLang="en-US" sz="2400" dirty="0"/>
              <a:t>徐菡志</a:t>
            </a:r>
            <a:endParaRPr lang="en-US" altLang="zh-CN" sz="2400" dirty="0"/>
          </a:p>
          <a:p>
            <a:pPr algn="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2021.6.1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D6BB912D-EA39-4B7E-93DE-5B3CCADD222B}"/>
              </a:ext>
            </a:extLst>
          </p:cNvPr>
          <p:cNvSpPr txBox="1">
            <a:spLocks/>
          </p:cNvSpPr>
          <p:nvPr/>
        </p:nvSpPr>
        <p:spPr>
          <a:xfrm>
            <a:off x="6337998" y="3930548"/>
            <a:ext cx="4606923" cy="527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——</a:t>
            </a:r>
            <a:r>
              <a:rPr lang="zh-CN" altLang="en-US" sz="2800" dirty="0"/>
              <a:t>基于数据库课程设计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8E6C20-A74E-43A6-A754-F3F466B9BCBA}"/>
              </a:ext>
            </a:extLst>
          </p:cNvPr>
          <p:cNvSpPr txBox="1"/>
          <p:nvPr/>
        </p:nvSpPr>
        <p:spPr>
          <a:xfrm>
            <a:off x="1312902" y="2286843"/>
            <a:ext cx="97258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分享资料见</a:t>
            </a:r>
            <a:r>
              <a:rPr lang="en-US" altLang="zh-CN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仓库</a:t>
            </a:r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https://github.com/zhizhizhii/Frontend_learning</a:t>
            </a:r>
            <a:endParaRPr lang="zh-CN" alt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842A35C-9467-4D25-AF83-838A43159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805"/>
          <a:stretch/>
        </p:blipFill>
        <p:spPr>
          <a:xfrm>
            <a:off x="8319391" y="140441"/>
            <a:ext cx="2625530" cy="199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00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92957A1-E4D7-40CF-AF84-D619B5D77F0D}"/>
              </a:ext>
            </a:extLst>
          </p:cNvPr>
          <p:cNvCxnSpPr/>
          <p:nvPr/>
        </p:nvCxnSpPr>
        <p:spPr>
          <a:xfrm>
            <a:off x="1159726" y="931128"/>
            <a:ext cx="98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E041FE6E-58C6-4D44-AD4D-C8D4C7DB5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163" y="1044277"/>
            <a:ext cx="5119437" cy="271970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77590C4-D9DC-4AA7-ACD7-03AAFB71E7D2}"/>
              </a:ext>
            </a:extLst>
          </p:cNvPr>
          <p:cNvSpPr txBox="1"/>
          <p:nvPr/>
        </p:nvSpPr>
        <p:spPr>
          <a:xfrm>
            <a:off x="6096000" y="3831104"/>
            <a:ext cx="4582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MVVM(Model-View-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ViewModel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2FFDE9E-47A7-4D61-B2BF-40AEBB29D947}"/>
              </a:ext>
            </a:extLst>
          </p:cNvPr>
          <p:cNvSpPr txBox="1"/>
          <p:nvPr/>
        </p:nvSpPr>
        <p:spPr>
          <a:xfrm>
            <a:off x="1159726" y="4339960"/>
            <a:ext cx="108417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视图层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在前端开发中，通常指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层，用于展示各种信息；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E90241-9E34-47EB-B23F-D04C063327C0}"/>
              </a:ext>
            </a:extLst>
          </p:cNvPr>
          <p:cNvSpPr txBox="1"/>
          <p:nvPr/>
        </p:nvSpPr>
        <p:spPr>
          <a:xfrm>
            <a:off x="1159726" y="4930769"/>
            <a:ext cx="108417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数据层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从服务器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网络中请求下来的数据；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415803-689F-425A-A704-979F4C1D1CAD}"/>
              </a:ext>
            </a:extLst>
          </p:cNvPr>
          <p:cNvSpPr txBox="1"/>
          <p:nvPr/>
        </p:nvSpPr>
        <p:spPr>
          <a:xfrm>
            <a:off x="1159726" y="5521578"/>
            <a:ext cx="108417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ViewModel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视图模型层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是沟通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的桥梁，一方面实现了数据绑定，将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的改变实时地反映到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中，另一方面实现了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监听，当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发生一些事件时，可以监听到，并在需要的情况下改变对应的数据。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36338FCE-1B02-4C4F-AEBE-D7076B8CDAF5}"/>
              </a:ext>
            </a:extLst>
          </p:cNvPr>
          <p:cNvSpPr txBox="1">
            <a:spLocks/>
          </p:cNvSpPr>
          <p:nvPr/>
        </p:nvSpPr>
        <p:spPr>
          <a:xfrm>
            <a:off x="1295400" y="297144"/>
            <a:ext cx="9601200" cy="7471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原生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JS/jQuery </a:t>
            </a:r>
            <a:r>
              <a:rPr lang="en-US" altLang="zh-CN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Vue/React/Angular…</a:t>
            </a:r>
            <a:endParaRPr lang="zh-CN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B648CE2-7684-4393-85F6-68E058C20D1F}"/>
              </a:ext>
            </a:extLst>
          </p:cNvPr>
          <p:cNvSpPr txBox="1"/>
          <p:nvPr/>
        </p:nvSpPr>
        <p:spPr>
          <a:xfrm>
            <a:off x="1159726" y="1112050"/>
            <a:ext cx="432435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代码演示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无论是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，你真正想要的只是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数据显示在元素上，而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既简化了你的写法，也提升了效率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，它在</a:t>
            </a:r>
            <a:r>
              <a:rPr lang="zh-CN" alt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内部创建虚拟</a:t>
            </a:r>
            <a:r>
              <a:rPr lang="en-US" altLang="zh-C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zh-CN" alt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来实时跟踪数据的变化，使用</a:t>
            </a:r>
            <a:r>
              <a:rPr lang="en-US" altLang="zh-C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zh-CN" alt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算法实现最小化更新。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24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9B3B4-2CA0-45B4-8D55-9DE26DB6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602" y="391471"/>
            <a:ext cx="9880672" cy="633979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开发实战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项目中如何发送请求至后端？</a:t>
            </a:r>
            <a:b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3600" b="1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92957A1-E4D7-40CF-AF84-D619B5D77F0D}"/>
              </a:ext>
            </a:extLst>
          </p:cNvPr>
          <p:cNvCxnSpPr/>
          <p:nvPr/>
        </p:nvCxnSpPr>
        <p:spPr>
          <a:xfrm>
            <a:off x="1159726" y="931128"/>
            <a:ext cx="98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D23D1AD-85E7-4482-9941-1587EBD3AF12}"/>
              </a:ext>
            </a:extLst>
          </p:cNvPr>
          <p:cNvSpPr txBox="1"/>
          <p:nvPr/>
        </p:nvSpPr>
        <p:spPr>
          <a:xfrm>
            <a:off x="1151602" y="1141828"/>
            <a:ext cx="10197791" cy="2357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代码演示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</a:p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用于浏览器和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的基于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Promise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客户端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promise – ES6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解决回调地狱问题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async/await – ES7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像写同步代码一样写异步代码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083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9B3B4-2CA0-45B4-8D55-9DE26DB6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97144"/>
            <a:ext cx="9601200" cy="747133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 </a:t>
            </a:r>
            <a:r>
              <a:rPr lang="en-US" altLang="zh-CN" sz="5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</a:t>
            </a:r>
            <a:r>
              <a:rPr lang="en-US" altLang="zh-CN" sz="5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altLang="zh-CN" sz="5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lang="zh-CN" alt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92957A1-E4D7-40CF-AF84-D619B5D77F0D}"/>
              </a:ext>
            </a:extLst>
          </p:cNvPr>
          <p:cNvCxnSpPr/>
          <p:nvPr/>
        </p:nvCxnSpPr>
        <p:spPr>
          <a:xfrm>
            <a:off x="1159726" y="931128"/>
            <a:ext cx="98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D618A81-936B-4C65-8523-51ABA16A48BA}"/>
              </a:ext>
            </a:extLst>
          </p:cNvPr>
          <p:cNvSpPr txBox="1"/>
          <p:nvPr/>
        </p:nvSpPr>
        <p:spPr>
          <a:xfrm>
            <a:off x="1159726" y="1235750"/>
            <a:ext cx="10197791" cy="98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Angular(2009,Google)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学习曲线陡峭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门槛高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，对于数据库课程项目，首先排除。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C6BA43-E7B7-4EE9-B4EB-5A2235AD62E9}"/>
              </a:ext>
            </a:extLst>
          </p:cNvPr>
          <p:cNvSpPr txBox="1"/>
          <p:nvPr/>
        </p:nvSpPr>
        <p:spPr>
          <a:xfrm>
            <a:off x="1159726" y="2357149"/>
            <a:ext cx="9736874" cy="1444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React(2013,FaceBook)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需要较大量的原生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语法基础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（手动挡，更新数据需手动操作），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函数式编程理念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类式组件写法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更容易吸引在函数式编程上持续走下去的开发者。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BB9593-79B3-4A21-AE43-4DD6587512F5}"/>
              </a:ext>
            </a:extLst>
          </p:cNvPr>
          <p:cNvSpPr txBox="1"/>
          <p:nvPr/>
        </p:nvSpPr>
        <p:spPr>
          <a:xfrm>
            <a:off x="1159726" y="3940214"/>
            <a:ext cx="9736874" cy="1444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en-US" altLang="zh-CN" sz="24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(2014</a:t>
            </a:r>
            <a:r>
              <a:rPr lang="en-US" altLang="zh-CN" sz="2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尤雨溪</a:t>
            </a:r>
            <a:r>
              <a:rPr lang="en-US" altLang="zh-CN" sz="2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使用的是 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开发者更熟悉的模板与特性，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你的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基础可能不太好，但是也可以使用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照着文档去开发一些业务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，更新数据时不需要手动操作，更像是自动挡。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8A341F-94B8-4417-94D1-B68695056FC9}"/>
              </a:ext>
            </a:extLst>
          </p:cNvPr>
          <p:cNvSpPr txBox="1"/>
          <p:nvPr/>
        </p:nvSpPr>
        <p:spPr>
          <a:xfrm>
            <a:off x="1513080" y="5799999"/>
            <a:ext cx="94910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的定位就是走专家路线，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的定位就是一款适合入门的渐进式框架。”</a:t>
            </a:r>
          </a:p>
        </p:txBody>
      </p:sp>
    </p:spTree>
    <p:extLst>
      <p:ext uri="{BB962C8B-B14F-4D97-AF65-F5344CB8AC3E}">
        <p14:creationId xmlns:p14="http://schemas.microsoft.com/office/powerpoint/2010/main" val="1816422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9B3B4-2CA0-45B4-8D55-9DE26DB6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726" y="429492"/>
            <a:ext cx="9601200" cy="74713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的一些重要话题</a:t>
            </a:r>
            <a:endParaRPr lang="zh-CN" alt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92957A1-E4D7-40CF-AF84-D619B5D77F0D}"/>
              </a:ext>
            </a:extLst>
          </p:cNvPr>
          <p:cNvCxnSpPr/>
          <p:nvPr/>
        </p:nvCxnSpPr>
        <p:spPr>
          <a:xfrm>
            <a:off x="1159726" y="931128"/>
            <a:ext cx="98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E53BC1A-B887-45C0-8739-58D8DD6C10BF}"/>
              </a:ext>
            </a:extLst>
          </p:cNvPr>
          <p:cNvSpPr txBox="1"/>
          <p:nvPr/>
        </p:nvSpPr>
        <p:spPr>
          <a:xfrm>
            <a:off x="1159725" y="1176625"/>
            <a:ext cx="10197791" cy="2829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基本语法：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mustache, v-bind, v-on, v-if, v-for, v-model…</a:t>
            </a:r>
          </a:p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的生命周期函数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组件间通信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子传父，父传子，兄弟组件间通信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插槽的使用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 Router: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两种模式的区别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动态路由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路由懒加载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导航守卫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Webpack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的配置，没有时间可以跳过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031C59-7B2B-415E-AFA7-AD9BD69B5E41}"/>
              </a:ext>
            </a:extLst>
          </p:cNvPr>
          <p:cNvSpPr txBox="1"/>
          <p:nvPr/>
        </p:nvSpPr>
        <p:spPr>
          <a:xfrm>
            <a:off x="1159725" y="4322971"/>
            <a:ext cx="10197791" cy="2373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Vue2.x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Vue3.x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的区别？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对于两种模式的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是如何监听的？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列表为什么加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数据双向绑定的原理（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Object.defineProperty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、发布订阅模式、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的作用？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算法相关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32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9B3B4-2CA0-45B4-8D55-9DE26DB6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602" y="391471"/>
            <a:ext cx="9601200" cy="633979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开发实战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认识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Vue-CLI</a:t>
            </a:r>
            <a:endParaRPr lang="zh-CN" altLang="en-US" sz="3600" b="1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92957A1-E4D7-40CF-AF84-D619B5D77F0D}"/>
              </a:ext>
            </a:extLst>
          </p:cNvPr>
          <p:cNvCxnSpPr/>
          <p:nvPr/>
        </p:nvCxnSpPr>
        <p:spPr>
          <a:xfrm>
            <a:off x="1159726" y="931128"/>
            <a:ext cx="98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B7D790F-A288-434C-AE50-4BE6648FB111}"/>
              </a:ext>
            </a:extLst>
          </p:cNvPr>
          <p:cNvSpPr txBox="1"/>
          <p:nvPr/>
        </p:nvSpPr>
        <p:spPr>
          <a:xfrm>
            <a:off x="1159726" y="1076935"/>
            <a:ext cx="10176211" cy="1965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脚手架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顾名思义就是搭建工程的一个工具，脚手架有很多，</a:t>
            </a:r>
            <a:r>
              <a:rPr lang="en-US" altLang="zh-C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Vue-CLI</a:t>
            </a:r>
            <a:r>
              <a:rPr lang="zh-CN" alt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是其中的一种。用来帮助快速的搭建</a:t>
            </a:r>
            <a:r>
              <a:rPr lang="en-US" altLang="zh-C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zh-CN" alt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的开发环境，当然你也可以自己搭建脚手架，类似于</a:t>
            </a:r>
            <a:r>
              <a:rPr lang="en-US" altLang="zh-C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zh-CN" alt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模板的概念。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29A31E-6C3C-4657-B5AD-BC39E732E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366" y="3094279"/>
            <a:ext cx="5835267" cy="28938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1EDA11D-F6B9-4B2B-970A-B0A6891A987D}"/>
              </a:ext>
            </a:extLst>
          </p:cNvPr>
          <p:cNvSpPr txBox="1"/>
          <p:nvPr/>
        </p:nvSpPr>
        <p:spPr>
          <a:xfrm>
            <a:off x="4411061" y="5863211"/>
            <a:ext cx="3369876" cy="507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Webpack </a:t>
            </a:r>
            <a:r>
              <a:rPr lang="zh-CN" alt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前端模块化话题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181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9B3B4-2CA0-45B4-8D55-9DE26DB6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602" y="391471"/>
            <a:ext cx="9601200" cy="633979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开发实战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认识组件化开发与组件库</a:t>
            </a:r>
            <a:endParaRPr lang="zh-CN" altLang="en-US" sz="3600" b="1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92957A1-E4D7-40CF-AF84-D619B5D77F0D}"/>
              </a:ext>
            </a:extLst>
          </p:cNvPr>
          <p:cNvCxnSpPr/>
          <p:nvPr/>
        </p:nvCxnSpPr>
        <p:spPr>
          <a:xfrm>
            <a:off x="1159726" y="931128"/>
            <a:ext cx="98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537C7F0F-7AD5-49F9-BDB7-103DC6875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60" y="1195611"/>
            <a:ext cx="5772328" cy="223338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87B2B08-2DA5-41DF-8314-E5250F1879AB}"/>
              </a:ext>
            </a:extLst>
          </p:cNvPr>
          <p:cNvSpPr txBox="1"/>
          <p:nvPr/>
        </p:nvSpPr>
        <p:spPr>
          <a:xfrm>
            <a:off x="1080558" y="3435993"/>
            <a:ext cx="565358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如果将一个页面中所有的逻辑全部放在一起，处理起来会变得非常复杂，所以我们将页面拆成小的组件，每个组件有自己的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html+css+js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，管理比较容易。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任何应用都会被抽象成一颗组件树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4C3EBB0-1789-4077-8429-FC6F6E270E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621"/>
          <a:stretch/>
        </p:blipFill>
        <p:spPr>
          <a:xfrm>
            <a:off x="7170282" y="1195611"/>
            <a:ext cx="4751293" cy="2240382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8722AADD-51CF-4078-8070-66B77649E650}"/>
              </a:ext>
            </a:extLst>
          </p:cNvPr>
          <p:cNvSpPr txBox="1"/>
          <p:nvPr/>
        </p:nvSpPr>
        <p:spPr>
          <a:xfrm>
            <a:off x="1080558" y="5111264"/>
            <a:ext cx="609485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为前端提供了很好的分治策略，可以实现独立维护，可维护性强</a:t>
            </a:r>
          </a:p>
          <a:p>
            <a:pPr algn="l">
              <a:buFont typeface="+mj-lt"/>
              <a:buAutoNum type="arabicPeriod"/>
            </a:pPr>
            <a:r>
              <a:rPr lang="zh-CN" alt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组件具有独立性，组件之间可以自由组合</a:t>
            </a:r>
          </a:p>
          <a:p>
            <a:pPr algn="l">
              <a:buFont typeface="+mj-lt"/>
              <a:buAutoNum type="arabicPeriod"/>
            </a:pPr>
            <a:r>
              <a:rPr lang="zh-CN" alt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页面只不过是组件的容器，负责组合组件即可形成功能完整的界面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807A32E-0736-4F75-92F6-34773D71A56D}"/>
              </a:ext>
            </a:extLst>
          </p:cNvPr>
          <p:cNvSpPr txBox="1"/>
          <p:nvPr/>
        </p:nvSpPr>
        <p:spPr>
          <a:xfrm>
            <a:off x="6719135" y="3897658"/>
            <a:ext cx="5202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组件库让你把工作更专注在业务上，而非组件的样式及行为构建上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12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9B3B4-2CA0-45B4-8D55-9DE26DB6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602" y="391471"/>
            <a:ext cx="9880672" cy="633979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开发实战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认识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Vue-Router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与前端路由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后端路由</a:t>
            </a:r>
            <a:endParaRPr lang="zh-CN" altLang="en-US" sz="3600" b="1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92957A1-E4D7-40CF-AF84-D619B5D77F0D}"/>
              </a:ext>
            </a:extLst>
          </p:cNvPr>
          <p:cNvCxnSpPr/>
          <p:nvPr/>
        </p:nvCxnSpPr>
        <p:spPr>
          <a:xfrm>
            <a:off x="1159726" y="931128"/>
            <a:ext cx="98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6E4F25E1-5E18-4D87-ACAA-BFDE3E90C637}"/>
              </a:ext>
            </a:extLst>
          </p:cNvPr>
          <p:cNvSpPr txBox="1"/>
          <p:nvPr/>
        </p:nvSpPr>
        <p:spPr>
          <a:xfrm>
            <a:off x="1159725" y="1176625"/>
            <a:ext cx="10197791" cy="4676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路由器的作用是什么？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将输入端的数据转移到合适的输出端；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Tx/>
              <a:buChar char="-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后端路由是什么？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根据你所访问的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不同，后端将数据填充至页面结构中，并将整个带有数据的网页文件返回给你。（动态资源与静态资源整合在一起，服务器压力大，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前端工程师做好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后，需要由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工程师来将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修改成</a:t>
            </a:r>
            <a:r>
              <a:rPr lang="en-US" altLang="zh-CN" sz="2400" b="0" i="0" dirty="0" err="1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页面，出错率较高）</a:t>
            </a:r>
            <a:endParaRPr lang="en-US" altLang="zh-CN" sz="2400" b="0" i="0" dirty="0">
              <a:solidFill>
                <a:srgbClr val="12121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Tx/>
              <a:buChar char="-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前端路由是什么？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根据不同的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路径在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文件中将不同的组件组合在一起，渲染出不同的页面，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属于单页面富应用，即使改变了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，页面也不会进行刷新。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71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9B3B4-2CA0-45B4-8D55-9DE26DB6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602" y="391471"/>
            <a:ext cx="9880672" cy="633979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开发实战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认识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endParaRPr lang="zh-CN" altLang="en-US" sz="3600" b="1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92957A1-E4D7-40CF-AF84-D619B5D77F0D}"/>
              </a:ext>
            </a:extLst>
          </p:cNvPr>
          <p:cNvCxnSpPr/>
          <p:nvPr/>
        </p:nvCxnSpPr>
        <p:spPr>
          <a:xfrm>
            <a:off x="1159726" y="931128"/>
            <a:ext cx="98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1DD3A5D-271F-4E45-A100-39FCDDBBAA20}"/>
              </a:ext>
            </a:extLst>
          </p:cNvPr>
          <p:cNvSpPr txBox="1"/>
          <p:nvPr/>
        </p:nvSpPr>
        <p:spPr>
          <a:xfrm>
            <a:off x="1159726" y="2223521"/>
            <a:ext cx="4936274" cy="3291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采用集中式存储管理应用的所有组件的状态。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用于多个页面共享数据，比如用户的名称、头像、地理位置信息等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数据可以放在统一的地方，且是响应式的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E75140-4B61-4628-9AE3-EDC191BCB2D2}"/>
              </a:ext>
            </a:extLst>
          </p:cNvPr>
          <p:cNvSpPr txBox="1"/>
          <p:nvPr/>
        </p:nvSpPr>
        <p:spPr>
          <a:xfrm>
            <a:off x="1159726" y="1142312"/>
            <a:ext cx="106022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问题一：多个视图依赖于同一状态。</a:t>
            </a:r>
          </a:p>
          <a:p>
            <a:r>
              <a:rPr lang="zh-CN" altLang="en-US" sz="2400" dirty="0"/>
              <a:t>问题二：来自不同视图的行为需要变更同一状态。</a:t>
            </a:r>
            <a:endParaRPr lang="en-US" altLang="zh-CN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3B56FF6-9472-4326-A3EE-C05ED1481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38" y="2094534"/>
            <a:ext cx="5680771" cy="451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78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9B3B4-2CA0-45B4-8D55-9DE26DB6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602" y="391471"/>
            <a:ext cx="9880672" cy="633979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开发实战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如何验证用户的登录状态及鉴权？</a:t>
            </a:r>
            <a:endParaRPr lang="zh-CN" altLang="en-US" sz="3600" b="1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92957A1-E4D7-40CF-AF84-D619B5D77F0D}"/>
              </a:ext>
            </a:extLst>
          </p:cNvPr>
          <p:cNvCxnSpPr/>
          <p:nvPr/>
        </p:nvCxnSpPr>
        <p:spPr>
          <a:xfrm>
            <a:off x="1159726" y="931128"/>
            <a:ext cx="98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68C2C5EC-A05E-4A89-8C98-98AF97317940}"/>
              </a:ext>
            </a:extLst>
          </p:cNvPr>
          <p:cNvSpPr txBox="1"/>
          <p:nvPr/>
        </p:nvSpPr>
        <p:spPr>
          <a:xfrm>
            <a:off x="974830" y="1025450"/>
            <a:ext cx="10197791" cy="2357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你是否考虑过以下的问题：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无状态协议，即不能区分每个人，但如果需要登录的网站，必须把每个人区分开，而且有一些后端的接口必须在登录状态下才能访问，不然会造成安全问题，还有就是在登录状态下，具有不同角色的系统，需要为不同的接口加入不同的权限，例如学生只能访问学生相关的接口，而不能访问教师或管理员的接口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092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9B3B4-2CA0-45B4-8D55-9DE26DB6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602" y="391471"/>
            <a:ext cx="9880672" cy="633979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开发实战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如何验证用户的登录状态及鉴权？</a:t>
            </a:r>
            <a:endParaRPr lang="zh-CN" altLang="en-US" sz="3600" b="1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92957A1-E4D7-40CF-AF84-D619B5D77F0D}"/>
              </a:ext>
            </a:extLst>
          </p:cNvPr>
          <p:cNvCxnSpPr/>
          <p:nvPr/>
        </p:nvCxnSpPr>
        <p:spPr>
          <a:xfrm>
            <a:off x="1159726" y="931128"/>
            <a:ext cx="98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F15E686A-9620-416C-A70A-BE701B3CB2FE}"/>
              </a:ext>
            </a:extLst>
          </p:cNvPr>
          <p:cNvSpPr txBox="1"/>
          <p:nvPr/>
        </p:nvSpPr>
        <p:spPr>
          <a:xfrm>
            <a:off x="1159726" y="1025450"/>
            <a:ext cx="4086351" cy="1434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解决方案：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cookie+session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Tx/>
              <a:buChar char="-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cookie/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localstorage+token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052CEB-C625-4C71-BE43-D35CE96AC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316" y="1025450"/>
            <a:ext cx="3638179" cy="23545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0FA71A-66D1-4EBD-9671-F83DF1DDC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808" y="1025450"/>
            <a:ext cx="2819379" cy="23545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4144D5A-812B-4B3A-80C9-1C9AE8E44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566" y="3380029"/>
            <a:ext cx="3219450" cy="33432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6C6C39E-72AB-431E-976C-155C70CC9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8715" y="3474350"/>
            <a:ext cx="40957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5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35734E-70C3-47B2-A5B4-F2117FCFF66E}"/>
              </a:ext>
            </a:extLst>
          </p:cNvPr>
          <p:cNvSpPr txBox="1"/>
          <p:nvPr/>
        </p:nvSpPr>
        <p:spPr>
          <a:xfrm>
            <a:off x="1184029" y="1194734"/>
            <a:ext cx="9911862" cy="5022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网页端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、移动网页端、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 app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（手机、平板）端、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端、小程序端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这么多端给用户提供的功能确是一样的。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端具有很多浏览器，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同一份代码在浏览器之间是否兼容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？为了适配不同设备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电脑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手机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平板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，通常会开发几套不同的页面代码。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首屏加载慢，如何提高加载速度，进行优化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如何做到防止注入攻击（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CSRF)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对于前端的学习，入门门槛较低，但学习曲线陡，在真正开发时，需要学习的东西很多、很杂，且前端正处于发展期，有很多前端相关的新技术在不断涌现，就显得更为复杂了，这是前端学习的特点。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2810488-57EB-4478-82F4-2AC922D06204}"/>
              </a:ext>
            </a:extLst>
          </p:cNvPr>
          <p:cNvSpPr txBox="1">
            <a:spLocks/>
          </p:cNvSpPr>
          <p:nvPr/>
        </p:nvSpPr>
        <p:spPr>
          <a:xfrm>
            <a:off x="1184029" y="383622"/>
            <a:ext cx="8361229" cy="732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不就是写个页面吗？</a:t>
            </a:r>
          </a:p>
        </p:txBody>
      </p:sp>
    </p:spTree>
    <p:extLst>
      <p:ext uri="{BB962C8B-B14F-4D97-AF65-F5344CB8AC3E}">
        <p14:creationId xmlns:p14="http://schemas.microsoft.com/office/powerpoint/2010/main" val="301023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58E6C20-A74E-43A6-A754-F3F466B9BCBA}"/>
              </a:ext>
            </a:extLst>
          </p:cNvPr>
          <p:cNvSpPr txBox="1"/>
          <p:nvPr/>
        </p:nvSpPr>
        <p:spPr>
          <a:xfrm>
            <a:off x="2051622" y="1911107"/>
            <a:ext cx="8088755" cy="258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分享资料见</a:t>
            </a:r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仓库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https://github.com/zhizhizhii/Frontend_learning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记得关注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93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766682A-8054-405B-8F7E-BD46C0450D34}"/>
              </a:ext>
            </a:extLst>
          </p:cNvPr>
          <p:cNvSpPr txBox="1"/>
          <p:nvPr/>
        </p:nvSpPr>
        <p:spPr>
          <a:xfrm>
            <a:off x="1044586" y="315884"/>
            <a:ext cx="10817894" cy="608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我被分配到了前端组，我需要使用哪些工具来开发？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我的职责是什么？后端同学的职责是什么？前端组内的同学应该如何分工？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我们组的大佬说前端要使用框架进行开发，我可不可以直接学习使用它们？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我听说前端最基本的是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HTML+CSS+JS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，我需不需要学习它们？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我有了一些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基础了，那我直接用原生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JS/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构建我的项目不行吗？为什么非要用框架？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我使用了框架，可是三个主流框架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Vue/React/Angular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，我应该如何选择？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我选择了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框架，我需要学习什么知识？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构建工程需要注意的问题：组件化、前端鉴权、跨域、部署服务器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89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9B3B4-2CA0-45B4-8D55-9DE26DB6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602" y="391471"/>
            <a:ext cx="9601200" cy="633979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前端常用开发工具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</a:t>
            </a:r>
            <a:endParaRPr lang="zh-CN" altLang="en-US" sz="3600" b="1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92957A1-E4D7-40CF-AF84-D619B5D77F0D}"/>
              </a:ext>
            </a:extLst>
          </p:cNvPr>
          <p:cNvCxnSpPr/>
          <p:nvPr/>
        </p:nvCxnSpPr>
        <p:spPr>
          <a:xfrm>
            <a:off x="1159726" y="931128"/>
            <a:ext cx="98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 descr="图形用户界面&#10;&#10;描述已自动生成">
            <a:extLst>
              <a:ext uri="{FF2B5EF4-FFF2-40B4-BE49-F238E27FC236}">
                <a16:creationId xmlns:a16="http://schemas.microsoft.com/office/drawing/2014/main" id="{8FEEEBD2-6938-4613-893D-7DAC317655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4" t="33333" r="6416" b="31799"/>
          <a:stretch/>
        </p:blipFill>
        <p:spPr>
          <a:xfrm>
            <a:off x="2920999" y="1254551"/>
            <a:ext cx="3095673" cy="621122"/>
          </a:xfrm>
          <a:prstGeom prst="rect">
            <a:avLst/>
          </a:prstGeom>
        </p:spPr>
      </p:pic>
      <p:pic>
        <p:nvPicPr>
          <p:cNvPr id="7" name="图片 6" descr="图片包含 形状&#10;&#10;描述已自动生成">
            <a:extLst>
              <a:ext uri="{FF2B5EF4-FFF2-40B4-BE49-F238E27FC236}">
                <a16:creationId xmlns:a16="http://schemas.microsoft.com/office/drawing/2014/main" id="{CDBC91D8-8A98-4C36-BEE4-AF198C8B40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47" b="14042"/>
          <a:stretch/>
        </p:blipFill>
        <p:spPr>
          <a:xfrm>
            <a:off x="6096000" y="1191545"/>
            <a:ext cx="2155874" cy="74713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5496770-400F-4A20-8F56-0E508D8A614D}"/>
              </a:ext>
            </a:extLst>
          </p:cNvPr>
          <p:cNvSpPr txBox="1"/>
          <p:nvPr/>
        </p:nvSpPr>
        <p:spPr>
          <a:xfrm>
            <a:off x="1895707" y="1282829"/>
            <a:ext cx="1025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0F8B99-76A0-43E6-82F0-F87D0466ECE4}"/>
              </a:ext>
            </a:extLst>
          </p:cNvPr>
          <p:cNvSpPr txBox="1"/>
          <p:nvPr/>
        </p:nvSpPr>
        <p:spPr>
          <a:xfrm>
            <a:off x="1159726" y="2290362"/>
            <a:ext cx="1761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接口测试</a:t>
            </a: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 descr="卡通画&#10;&#10;描述已自动生成">
            <a:extLst>
              <a:ext uri="{FF2B5EF4-FFF2-40B4-BE49-F238E27FC236}">
                <a16:creationId xmlns:a16="http://schemas.microsoft.com/office/drawing/2014/main" id="{73AE6086-25A0-49BB-A35E-A98B76D356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62" t="13664" r="5171" b="14001"/>
          <a:stretch/>
        </p:blipFill>
        <p:spPr>
          <a:xfrm>
            <a:off x="2920998" y="2219488"/>
            <a:ext cx="2012811" cy="65447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2813CBC-71D6-45F4-8F1E-B9AF4DB286C1}"/>
              </a:ext>
            </a:extLst>
          </p:cNvPr>
          <p:cNvSpPr txBox="1"/>
          <p:nvPr/>
        </p:nvSpPr>
        <p:spPr>
          <a:xfrm>
            <a:off x="1159725" y="3350951"/>
            <a:ext cx="1761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版本管理</a:t>
            </a: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894675B-DCA8-4977-A092-4C9E27BB57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44" t="22822" r="7363" b="22098"/>
          <a:stretch/>
        </p:blipFill>
        <p:spPr>
          <a:xfrm>
            <a:off x="2920998" y="3313329"/>
            <a:ext cx="1202266" cy="49711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BF18DB38-90A8-424C-AB5C-B18F49016F4E}"/>
              </a:ext>
            </a:extLst>
          </p:cNvPr>
          <p:cNvSpPr txBox="1"/>
          <p:nvPr/>
        </p:nvSpPr>
        <p:spPr>
          <a:xfrm>
            <a:off x="1159725" y="4362264"/>
            <a:ext cx="17612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开发会用到的环境</a:t>
            </a: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 descr="图标&#10;&#10;描述已自动生成">
            <a:extLst>
              <a:ext uri="{FF2B5EF4-FFF2-40B4-BE49-F238E27FC236}">
                <a16:creationId xmlns:a16="http://schemas.microsoft.com/office/drawing/2014/main" id="{F50ACB3B-EDE9-42B9-BD8D-76DE550A60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0998" y="4478896"/>
            <a:ext cx="1233528" cy="754508"/>
          </a:xfrm>
          <a:prstGeom prst="rect">
            <a:avLst/>
          </a:prstGeom>
        </p:spPr>
      </p:pic>
      <p:pic>
        <p:nvPicPr>
          <p:cNvPr id="25" name="图片 24" descr="卡通画&#10;&#10;描述已自动生成">
            <a:extLst>
              <a:ext uri="{FF2B5EF4-FFF2-40B4-BE49-F238E27FC236}">
                <a16:creationId xmlns:a16="http://schemas.microsoft.com/office/drawing/2014/main" id="{20916AB5-B716-4D6B-A9F9-464FC7FD47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4687" y="4478036"/>
            <a:ext cx="1611313" cy="722562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04436186-312F-4A11-B3A3-15AFF1379C01}"/>
              </a:ext>
            </a:extLst>
          </p:cNvPr>
          <p:cNvSpPr txBox="1"/>
          <p:nvPr/>
        </p:nvSpPr>
        <p:spPr>
          <a:xfrm>
            <a:off x="1151602" y="5781399"/>
            <a:ext cx="1761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调试工具</a:t>
            </a: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B28C64D-6138-4E2C-B547-4F03CD7F8305}"/>
              </a:ext>
            </a:extLst>
          </p:cNvPr>
          <p:cNvSpPr txBox="1"/>
          <p:nvPr/>
        </p:nvSpPr>
        <p:spPr>
          <a:xfrm>
            <a:off x="2912875" y="5823698"/>
            <a:ext cx="8855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浏览器控制台、</a:t>
            </a:r>
            <a:r>
              <a:rPr lang="en-US" altLang="zh-CN" sz="28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vue-devTools</a:t>
            </a:r>
            <a:r>
              <a:rPr lang="zh-CN" altLang="en-US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Developer Tools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89C2F20-5905-44A9-B489-9D941024E6EF}"/>
              </a:ext>
            </a:extLst>
          </p:cNvPr>
          <p:cNvSpPr txBox="1"/>
          <p:nvPr/>
        </p:nvSpPr>
        <p:spPr>
          <a:xfrm>
            <a:off x="5052342" y="2283117"/>
            <a:ext cx="37021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后端已部署远程情况</a:t>
            </a: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9B3B4-2CA0-45B4-8D55-9DE26DB6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274" y="381366"/>
            <a:ext cx="9601200" cy="747133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数据库项目中前端的职责以及分工</a:t>
            </a:r>
            <a:endParaRPr lang="zh-CN" altLang="en-US" sz="3600" b="1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92957A1-E4D7-40CF-AF84-D619B5D77F0D}"/>
              </a:ext>
            </a:extLst>
          </p:cNvPr>
          <p:cNvCxnSpPr/>
          <p:nvPr/>
        </p:nvCxnSpPr>
        <p:spPr>
          <a:xfrm>
            <a:off x="1159726" y="931128"/>
            <a:ext cx="98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A3C1983-ECCD-4E98-B063-9B33C98A1960}"/>
              </a:ext>
            </a:extLst>
          </p:cNvPr>
          <p:cNvSpPr txBox="1"/>
          <p:nvPr/>
        </p:nvSpPr>
        <p:spPr>
          <a:xfrm>
            <a:off x="1159726" y="971845"/>
            <a:ext cx="10940126" cy="4447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后台管理系统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重视业务逻辑，视觉上简洁、美观即可，适合采用组件库。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现阶段开发建议采取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前后端分离模式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便于分工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，前后端分离模式，简单理解，就是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前端与后端仅仅通过</a:t>
            </a:r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文档进行交流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Tips: 1. 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若采取了前后端分离模式，在项目中不要出现</a:t>
            </a:r>
            <a:r>
              <a:rPr lang="en-US" altLang="zh-CN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.php/.</a:t>
            </a:r>
            <a:r>
              <a:rPr lang="en-US" altLang="zh-CN" sz="1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zh-CN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/.asp</a:t>
            </a:r>
            <a:r>
              <a:rPr lang="zh-CN" altLang="en-US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的文件；</a:t>
            </a:r>
            <a:endParaRPr lang="en-US" altLang="zh-CN" sz="1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2. 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en-US" altLang="zh-CN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仓库时建议前端后端各一个库，便于管理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Project-Frontend; Project-Backend;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前端的核心职责就是负责页面的结构与交互，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通过调用各个接口获取数据以填充自己的结构，后端的职责是负责与数据库交互，完成业务逻辑，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提供各个接口的数据；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前后端并行开发，在规定好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文档后，前端使用虚假的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(mock)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数据进行开发；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DA049E-42DB-49AF-B3CB-9EDA84E80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15" y="4515501"/>
            <a:ext cx="9887953" cy="223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1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9B3B4-2CA0-45B4-8D55-9DE26DB6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126" y="408430"/>
            <a:ext cx="9601200" cy="747133"/>
          </a:xfrm>
        </p:spPr>
        <p:txBody>
          <a:bodyPr>
            <a:normAutofit/>
          </a:bodyPr>
          <a:lstStyle/>
          <a:p>
            <a:r>
              <a:rPr lang="en-US" altLang="zh-CN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&amp;CSS&amp;JS</a:t>
            </a:r>
            <a:r>
              <a:rPr lang="zh-CN" altLang="en-US" sz="3600" dirty="0"/>
              <a:t>基础认知</a:t>
            </a:r>
            <a:r>
              <a:rPr lang="en-US" altLang="zh-CN" sz="3600" dirty="0"/>
              <a:t>——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结构</a:t>
            </a:r>
            <a:r>
              <a:rPr lang="en-US" altLang="zh-CN" sz="3600" dirty="0"/>
              <a:t>&amp;</a:t>
            </a:r>
            <a:r>
              <a:rPr lang="zh-CN" altLang="en-US" sz="3600" dirty="0"/>
              <a:t>表现</a:t>
            </a:r>
            <a:r>
              <a:rPr lang="en-US" altLang="zh-CN" sz="3600" dirty="0"/>
              <a:t>&amp;</a:t>
            </a:r>
            <a:r>
              <a:rPr lang="zh-CN" altLang="en-US" sz="3600" dirty="0"/>
              <a:t>行为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44E3D6-CACB-482E-BF22-F794E6759681}"/>
              </a:ext>
            </a:extLst>
          </p:cNvPr>
          <p:cNvSpPr txBox="1"/>
          <p:nvPr/>
        </p:nvSpPr>
        <p:spPr>
          <a:xfrm>
            <a:off x="1895707" y="1063272"/>
            <a:ext cx="9601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HTML—</a:t>
            </a:r>
            <a:r>
              <a:rPr lang="en-US" altLang="zh-CN" sz="2800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 Text </a:t>
            </a:r>
            <a:r>
              <a:rPr lang="en-US" altLang="zh-CN" sz="28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Markup Language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zh-CN" altLang="en-US" sz="2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超文本</a:t>
            </a:r>
            <a:r>
              <a:rPr lang="zh-CN" altLang="en-US" sz="28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标记语言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25AA17-F944-47AF-8F23-313DA72D5CDA}"/>
              </a:ext>
            </a:extLst>
          </p:cNvPr>
          <p:cNvSpPr txBox="1"/>
          <p:nvPr/>
        </p:nvSpPr>
        <p:spPr>
          <a:xfrm>
            <a:off x="1479394" y="1671515"/>
            <a:ext cx="96681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何为超文本？通过</a:t>
            </a:r>
            <a:r>
              <a:rPr lang="zh-CN" altLang="en-US" sz="2800" b="1" u="sng" dirty="0"/>
              <a:t>超链接</a:t>
            </a:r>
            <a:r>
              <a:rPr lang="zh-CN" altLang="en-US" sz="2800" dirty="0"/>
              <a:t>方法将文本中的信息组织链接起来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F06C10D-3154-4B50-BB07-BD60D83DC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394" y="2164006"/>
            <a:ext cx="10712605" cy="4965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65067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href=“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text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&lt;/a&gt;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zh-CN" sz="2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——</a:t>
            </a:r>
            <a:r>
              <a:rPr kumimoji="0" lang="zh-CN" altLang="en-US" sz="2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使用成对</a:t>
            </a:r>
            <a:r>
              <a:rPr kumimoji="0" lang="en-US" altLang="zh-CN" sz="2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</a:t>
            </a:r>
            <a:r>
              <a:rPr kumimoji="0" lang="zh-CN" altLang="en-US" sz="2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自结束的</a:t>
            </a:r>
            <a:r>
              <a:rPr kumimoji="0" lang="zh-CN" altLang="en-US" sz="2800" b="1" u="sng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语义</a:t>
            </a:r>
            <a:r>
              <a:rPr kumimoji="0" lang="zh-CN" altLang="en-US" sz="2800" b="1" i="0" u="sng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化标签</a:t>
            </a:r>
            <a:r>
              <a:rPr kumimoji="0" lang="zh-CN" altLang="en-US" sz="2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表示</a:t>
            </a:r>
            <a:r>
              <a:rPr kumimoji="0" lang="zh-CN" altLang="zh-CN" sz="2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92957A1-E4D7-40CF-AF84-D619B5D77F0D}"/>
              </a:ext>
            </a:extLst>
          </p:cNvPr>
          <p:cNvCxnSpPr/>
          <p:nvPr/>
        </p:nvCxnSpPr>
        <p:spPr>
          <a:xfrm>
            <a:off x="1159726" y="931128"/>
            <a:ext cx="98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片 14" descr="图标&#10;&#10;描述已自动生成">
            <a:extLst>
              <a:ext uri="{FF2B5EF4-FFF2-40B4-BE49-F238E27FC236}">
                <a16:creationId xmlns:a16="http://schemas.microsoft.com/office/drawing/2014/main" id="{B7EBE732-6793-4CDA-B900-2C55E40E66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58" r="20567"/>
          <a:stretch/>
        </p:blipFill>
        <p:spPr>
          <a:xfrm>
            <a:off x="1479395" y="1077433"/>
            <a:ext cx="416312" cy="52482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2E71E83E-1007-41F6-A0D7-2958A3C76332}"/>
              </a:ext>
            </a:extLst>
          </p:cNvPr>
          <p:cNvSpPr txBox="1"/>
          <p:nvPr/>
        </p:nvSpPr>
        <p:spPr>
          <a:xfrm>
            <a:off x="700276" y="2757286"/>
            <a:ext cx="11491723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html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&lt;!--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文档声明用来告诉浏览器当前网页的版本，当前版本为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HTML5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--&gt;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&lt;html 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lang</a:t>
            </a:r>
            <a:r>
              <a:rPr lang="en-US" altLang="zh-CN" b="0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&lt;!--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属性采用名值对结构，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属性代表网页的语言为英语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charset</a:t>
            </a:r>
            <a:r>
              <a:rPr lang="en-US" altLang="zh-CN" b="0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“UTF-8”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&lt;!--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一些元数据部分，网页采用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编码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“viewport”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content</a:t>
            </a:r>
            <a:r>
              <a:rPr lang="en-US" altLang="zh-CN" b="0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“width=device-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width,initial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-scale=1.0”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&lt;!--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移动端适配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My First HTML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&lt;!--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浏览器遇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标签将其内容解析为网页标题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en-US" altLang="zh-CN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此处一般放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，内部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外部样式表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&lt;!--html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仅仅关注语义，而不关注样式，不同浏览器帮忙添加了样式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zh-CN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i="1" strike="sng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ision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超链接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列表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表格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表单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图片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音视频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/canvas</a:t>
            </a:r>
            <a:r>
              <a:rPr lang="zh-CN" alt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画布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…&lt;/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&lt;/body&gt;</a:t>
            </a: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6992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9B3B4-2CA0-45B4-8D55-9DE26DB6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10487"/>
            <a:ext cx="9601200" cy="74713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HTML&amp;</a:t>
            </a:r>
            <a:r>
              <a:rPr lang="en-US" altLang="zh-CN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&amp;JS</a:t>
            </a:r>
            <a:r>
              <a:rPr lang="zh-CN" altLang="en-US" sz="3600" dirty="0"/>
              <a:t>基础认知</a:t>
            </a:r>
            <a:r>
              <a:rPr lang="en-US" altLang="zh-CN" sz="3600" dirty="0"/>
              <a:t>——</a:t>
            </a:r>
            <a:r>
              <a:rPr lang="zh-CN" altLang="en-US" sz="3600" dirty="0"/>
              <a:t>结构</a:t>
            </a:r>
            <a:r>
              <a:rPr lang="en-US" altLang="zh-CN" sz="3600" dirty="0"/>
              <a:t>&amp;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表现</a:t>
            </a:r>
            <a:r>
              <a:rPr lang="en-US" altLang="zh-CN" sz="3600" dirty="0"/>
              <a:t>&amp;</a:t>
            </a:r>
            <a:r>
              <a:rPr lang="zh-CN" altLang="en-US" sz="3600" dirty="0"/>
              <a:t>行为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44E3D6-CACB-482E-BF22-F794E6759681}"/>
              </a:ext>
            </a:extLst>
          </p:cNvPr>
          <p:cNvSpPr txBox="1"/>
          <p:nvPr/>
        </p:nvSpPr>
        <p:spPr>
          <a:xfrm>
            <a:off x="1895707" y="1063272"/>
            <a:ext cx="9601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CSS—</a:t>
            </a:r>
            <a:r>
              <a:rPr lang="en-US" altLang="zh-C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Cascading Style Sheets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层叠样式表（</a:t>
            </a:r>
            <a:r>
              <a:rPr lang="zh-CN" altLang="en-US" sz="2800" i="0" dirty="0">
                <a:effectLst/>
                <a:latin typeface="-apple-system"/>
              </a:rPr>
              <a:t>样式的优先级）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92957A1-E4D7-40CF-AF84-D619B5D77F0D}"/>
              </a:ext>
            </a:extLst>
          </p:cNvPr>
          <p:cNvCxnSpPr/>
          <p:nvPr/>
        </p:nvCxnSpPr>
        <p:spPr>
          <a:xfrm>
            <a:off x="1159726" y="931128"/>
            <a:ext cx="98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E71E83E-1007-41F6-A0D7-2958A3C76332}"/>
              </a:ext>
            </a:extLst>
          </p:cNvPr>
          <p:cNvSpPr txBox="1"/>
          <p:nvPr/>
        </p:nvSpPr>
        <p:spPr>
          <a:xfrm>
            <a:off x="700277" y="1776456"/>
            <a:ext cx="11491723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html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&lt;html 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lang</a:t>
            </a:r>
            <a:r>
              <a:rPr lang="en-US" altLang="zh-CN" b="0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charset</a:t>
            </a:r>
            <a:r>
              <a:rPr lang="en-US" altLang="zh-CN" b="0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“UTF-8”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My First HTML+CSS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main{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先选中*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color: pink;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再设置样式*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font-size: 120px;</a:t>
            </a:r>
          </a:p>
          <a:p>
            <a:pPr lvl="1"/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zh-CN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lang="en-US" altLang="zh-CN" b="1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style="</a:t>
            </a:r>
            <a:r>
              <a:rPr lang="en-US" altLang="zh-CN" b="1" dirty="0" err="1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color:red</a:t>
            </a:r>
            <a:r>
              <a:rPr lang="en-US" altLang="zh-CN" b="1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; font-size:60px"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我是一个段落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我是</a:t>
            </a:r>
            <a:r>
              <a:rPr lang="en-US" altLang="zh-CN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zh-CN" alt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位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/main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"main-body"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style="</a:t>
            </a:r>
            <a:r>
              <a:rPr lang="en-US" altLang="zh-CN" b="1" dirty="0" err="1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color:red</a:t>
            </a:r>
            <a:r>
              <a:rPr lang="en-US" altLang="zh-CN" b="1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; font-size:60px"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我是一个段落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&lt;/html&gt;</a:t>
            </a:r>
          </a:p>
        </p:txBody>
      </p:sp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E01DD5C8-1E3B-4EE0-AF7C-57A8B2708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70479"/>
            <a:ext cx="371707" cy="52511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2581CE7-15F1-4FA2-8D14-4FDEFB0E99CD}"/>
              </a:ext>
            </a:extLst>
          </p:cNvPr>
          <p:cNvSpPr txBox="1"/>
          <p:nvPr/>
        </p:nvSpPr>
        <p:spPr>
          <a:xfrm>
            <a:off x="1209907" y="5616412"/>
            <a:ext cx="453684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 </a:t>
            </a:r>
            <a:r>
              <a:rPr lang="en-US" altLang="zh-CN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"body-main"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我是</a:t>
            </a:r>
            <a:r>
              <a:rPr lang="en-US" altLang="zh-CN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zh-CN" alt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位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/main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530FE0-4AFA-4097-9842-4F63119AEC1D}"/>
              </a:ext>
            </a:extLst>
          </p:cNvPr>
          <p:cNvSpPr txBox="1"/>
          <p:nvPr/>
        </p:nvSpPr>
        <p:spPr>
          <a:xfrm>
            <a:off x="787685" y="3448118"/>
            <a:ext cx="4708476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main-body{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先选中*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color: pink;</a:t>
            </a:r>
            <a:r>
              <a:rPr lang="zh-CN" alt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再设置样式*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font-size: 120px;</a:t>
            </a:r>
          </a:p>
          <a:p>
            <a:pPr lvl="1"/>
            <a:r>
              <a:rPr lang="en-US" altLang="zh-CN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D25162-49D9-4F33-9D46-A5CD9D01806B}"/>
              </a:ext>
            </a:extLst>
          </p:cNvPr>
          <p:cNvSpPr txBox="1"/>
          <p:nvPr/>
        </p:nvSpPr>
        <p:spPr>
          <a:xfrm>
            <a:off x="1209907" y="5610062"/>
            <a:ext cx="539409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 </a:t>
            </a:r>
            <a:r>
              <a:rPr lang="en-US" altLang="zh-CN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"main-body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我是</a:t>
            </a:r>
            <a:r>
              <a:rPr lang="en-US" altLang="zh-CN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zh-CN" alt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位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/main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048CC5F-FCCD-4971-A021-6759B1FBFF0D}"/>
              </a:ext>
            </a:extLst>
          </p:cNvPr>
          <p:cNvSpPr txBox="1"/>
          <p:nvPr/>
        </p:nvSpPr>
        <p:spPr>
          <a:xfrm>
            <a:off x="4971327" y="1923601"/>
            <a:ext cx="6202173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&lt;link </a:t>
            </a:r>
            <a:r>
              <a:rPr lang="en-US" altLang="zh-C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rel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="stylesheet“ </a:t>
            </a:r>
            <a:r>
              <a:rPr lang="en-US" altLang="zh-C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="./reset.css"&gt;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@import </a:t>
            </a:r>
            <a:r>
              <a:rPr lang="en-US" altLang="zh-C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(./reset.css)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7354DFC-AE0D-4844-813B-F3BF1DCFCFA7}"/>
              </a:ext>
            </a:extLst>
          </p:cNvPr>
          <p:cNvSpPr txBox="1"/>
          <p:nvPr/>
        </p:nvSpPr>
        <p:spPr>
          <a:xfrm>
            <a:off x="4935453" y="2658649"/>
            <a:ext cx="7176223" cy="2585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复合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关系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属性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伪类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伪元素选择器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zh-CN" alt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样式的继承与选择器的权重</a:t>
            </a:r>
            <a:endParaRPr lang="en-US" altLang="zh-CN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盒模型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(※)-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标准盒模型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怪异盒模型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块、行内元素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定位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(※)-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position:relative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/absolute/fixed/sticky</a:t>
            </a:r>
          </a:p>
          <a:p>
            <a:pPr marL="742950" lvl="1" indent="-285750">
              <a:buFontTx/>
              <a:buChar char="-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flex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弹性盒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(※※)-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水平布局的利器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水平垂直居中的几种方法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(※)-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开发中常用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定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不定宽高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zh-CN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背景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(※)-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设置背景颜色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图以及各种属性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更高级的话题：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浮动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文档流相关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/BFC/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清除浮动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高度塌陷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外边距折叠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/transition/animation/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媒体查询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/CSS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预处理器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82EB403-09D8-4D04-9473-B8854CF7357A}"/>
              </a:ext>
            </a:extLst>
          </p:cNvPr>
          <p:cNvSpPr txBox="1"/>
          <p:nvPr/>
        </p:nvSpPr>
        <p:spPr>
          <a:xfrm>
            <a:off x="747523" y="3443479"/>
            <a:ext cx="4708476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body-main</a:t>
            </a:r>
            <a:r>
              <a:rPr lang="en-US" altLang="zh-CN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先选中*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color: pink;</a:t>
            </a:r>
            <a:r>
              <a:rPr lang="zh-CN" altLang="en-US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再设置样式*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font-size: 120px;</a:t>
            </a:r>
          </a:p>
          <a:p>
            <a:pPr lvl="1"/>
            <a:r>
              <a:rPr lang="en-US" altLang="zh-CN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     }</a:t>
            </a:r>
          </a:p>
        </p:txBody>
      </p:sp>
    </p:spTree>
    <p:extLst>
      <p:ext uri="{BB962C8B-B14F-4D97-AF65-F5344CB8AC3E}">
        <p14:creationId xmlns:p14="http://schemas.microsoft.com/office/powerpoint/2010/main" val="407453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7" grpId="0" animBg="1"/>
      <p:bldP spid="1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9B3B4-2CA0-45B4-8D55-9DE26DB6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7382"/>
            <a:ext cx="9601200" cy="74713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HTML&amp;CSS&amp;</a:t>
            </a:r>
            <a:r>
              <a:rPr lang="en-US" altLang="zh-CN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zh-CN" altLang="en-US" sz="3600" dirty="0"/>
              <a:t>基础认知</a:t>
            </a:r>
            <a:r>
              <a:rPr lang="en-US" altLang="zh-CN" sz="3600" dirty="0"/>
              <a:t>——</a:t>
            </a:r>
            <a:r>
              <a:rPr lang="zh-CN" altLang="en-US" sz="3600" dirty="0"/>
              <a:t>结构</a:t>
            </a:r>
            <a:r>
              <a:rPr lang="en-US" altLang="zh-CN" sz="3600" dirty="0"/>
              <a:t>&amp;</a:t>
            </a:r>
            <a:r>
              <a:rPr lang="zh-CN" altLang="en-US" sz="3600" dirty="0"/>
              <a:t>表现</a:t>
            </a:r>
            <a:r>
              <a:rPr lang="en-US" altLang="zh-CN" sz="3600" dirty="0"/>
              <a:t>&amp;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44E3D6-CACB-482E-BF22-F794E6759681}"/>
              </a:ext>
            </a:extLst>
          </p:cNvPr>
          <p:cNvSpPr txBox="1"/>
          <p:nvPr/>
        </p:nvSpPr>
        <p:spPr>
          <a:xfrm>
            <a:off x="1934694" y="1031719"/>
            <a:ext cx="9601199" cy="186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altLang="zh-CN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(1995)=ECMAScript(ES5/6…12)+DOM+BOM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提供核心语言功能</a:t>
            </a:r>
            <a:endParaRPr lang="en-US" altLang="zh-CN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文档对象模型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(DOM):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提供访问和操作网页内容的方法和接口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浏览器对象模型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(BOM):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提供与浏览器交互的方法与接口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92957A1-E4D7-40CF-AF84-D619B5D77F0D}"/>
              </a:ext>
            </a:extLst>
          </p:cNvPr>
          <p:cNvCxnSpPr/>
          <p:nvPr/>
        </p:nvCxnSpPr>
        <p:spPr>
          <a:xfrm>
            <a:off x="1159726" y="931128"/>
            <a:ext cx="98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 descr="徽标&#10;&#10;描述已自动生成">
            <a:extLst>
              <a:ext uri="{FF2B5EF4-FFF2-40B4-BE49-F238E27FC236}">
                <a16:creationId xmlns:a16="http://schemas.microsoft.com/office/drawing/2014/main" id="{F7210D10-30A1-466B-B1E9-112F1C7BF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87" y="1031719"/>
            <a:ext cx="523220" cy="52322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D51D911-6B3E-4548-9E6F-599E770F452D}"/>
              </a:ext>
            </a:extLst>
          </p:cNvPr>
          <p:cNvSpPr txBox="1"/>
          <p:nvPr/>
        </p:nvSpPr>
        <p:spPr>
          <a:xfrm>
            <a:off x="1032994" y="3383168"/>
            <a:ext cx="110871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&lt;script type=“text/</a:t>
            </a:r>
            <a:r>
              <a:rPr lang="en-US" altLang="zh-CN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    var global = 3;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    var global = ‘1’;</a:t>
            </a:r>
            <a:r>
              <a:rPr lang="en-US" altLang="zh-CN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//String/Number/Boolean/Null/Undefined/Object/Symbol/</a:t>
            </a:r>
            <a:r>
              <a:rPr lang="en-US" altLang="zh-CN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BigInt</a:t>
            </a:r>
            <a:endParaRPr lang="en-US" altLang="zh-CN" b="1" dirty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global = 3;</a:t>
            </a:r>
          </a:p>
          <a:p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GLOBAL = 3.1415926;</a:t>
            </a: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784DAE5-4EC0-496F-AB6F-B24B7D20756D}"/>
              </a:ext>
            </a:extLst>
          </p:cNvPr>
          <p:cNvSpPr txBox="1"/>
          <p:nvPr/>
        </p:nvSpPr>
        <p:spPr>
          <a:xfrm>
            <a:off x="1032994" y="2970324"/>
            <a:ext cx="108288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数据类型及声明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弱类型语言，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某一个变量被定义类型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该变量可以根据环境变化自动进行转换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E23424-7F44-436E-BEB6-FFF8C1397878}"/>
              </a:ext>
            </a:extLst>
          </p:cNvPr>
          <p:cNvSpPr txBox="1"/>
          <p:nvPr/>
        </p:nvSpPr>
        <p:spPr>
          <a:xfrm>
            <a:off x="1032994" y="5061341"/>
            <a:ext cx="110871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&lt;script type=“text/</a:t>
            </a:r>
            <a:r>
              <a:rPr lang="en-US" altLang="zh-CN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console.log(1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== 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‘1’,1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=== 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‘1’);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console.log(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0.1+0.2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    var f1 = function(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a,b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){return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a+b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;};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    function f2(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a,b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){return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a+b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;};</a:t>
            </a: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15827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9B3B4-2CA0-45B4-8D55-9DE26DB6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11865"/>
            <a:ext cx="9601200" cy="74713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HTML&amp;CSS&amp;</a:t>
            </a:r>
            <a:r>
              <a:rPr lang="en-US" altLang="zh-CN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zh-CN" altLang="en-US" sz="3600" dirty="0"/>
              <a:t>基础认知</a:t>
            </a:r>
            <a:r>
              <a:rPr lang="en-US" altLang="zh-CN" sz="3600" dirty="0"/>
              <a:t>——</a:t>
            </a:r>
            <a:r>
              <a:rPr lang="zh-CN" altLang="en-US" sz="3600" dirty="0"/>
              <a:t>结构</a:t>
            </a:r>
            <a:r>
              <a:rPr lang="en-US" altLang="zh-CN" sz="3600" dirty="0"/>
              <a:t>&amp;</a:t>
            </a:r>
            <a:r>
              <a:rPr lang="zh-CN" altLang="en-US" sz="3600" dirty="0"/>
              <a:t>表现</a:t>
            </a:r>
            <a:r>
              <a:rPr lang="en-US" altLang="zh-CN" sz="3600" dirty="0"/>
              <a:t>&amp;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行为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92957A1-E4D7-40CF-AF84-D619B5D77F0D}"/>
              </a:ext>
            </a:extLst>
          </p:cNvPr>
          <p:cNvCxnSpPr/>
          <p:nvPr/>
        </p:nvCxnSpPr>
        <p:spPr>
          <a:xfrm>
            <a:off x="1159726" y="931128"/>
            <a:ext cx="98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D51D911-6B3E-4548-9E6F-599E770F452D}"/>
              </a:ext>
            </a:extLst>
          </p:cNvPr>
          <p:cNvSpPr txBox="1"/>
          <p:nvPr/>
        </p:nvSpPr>
        <p:spPr>
          <a:xfrm>
            <a:off x="1295400" y="4091266"/>
            <a:ext cx="799676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1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 ()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'li'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这是一个新建列表项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'main-list'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b="1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);};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784DAE5-4EC0-496F-AB6F-B24B7D20756D}"/>
              </a:ext>
            </a:extLst>
          </p:cNvPr>
          <p:cNvSpPr txBox="1"/>
          <p:nvPr/>
        </p:nvSpPr>
        <p:spPr>
          <a:xfrm>
            <a:off x="1159726" y="3691156"/>
            <a:ext cx="108288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DOM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增删改查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事件的冒泡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委派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传播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618A81-936B-4C65-8523-51ABA16A48BA}"/>
              </a:ext>
            </a:extLst>
          </p:cNvPr>
          <p:cNvSpPr txBox="1"/>
          <p:nvPr/>
        </p:nvSpPr>
        <p:spPr>
          <a:xfrm>
            <a:off x="1159726" y="1044277"/>
            <a:ext cx="108288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话题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386E58-E9EE-4471-8F76-E41337E161B3}"/>
              </a:ext>
            </a:extLst>
          </p:cNvPr>
          <p:cNvSpPr txBox="1"/>
          <p:nvPr/>
        </p:nvSpPr>
        <p:spPr>
          <a:xfrm>
            <a:off x="1159726" y="1444387"/>
            <a:ext cx="1040262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对象的基本操作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构造函数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如何遍历对象中的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,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ES6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中如何定义对象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(React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现常用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立即执行函数、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参数类数组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函数的闭包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作用域、声明提前、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到底指向谁？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(call, apply, bind,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箭头函数中的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this[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避坑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原型及原型链、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中的继承方式、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V8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引擎垃圾回收机制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数组、字符串的基本与高级方法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map/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(※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提高开发效率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正则表达式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ES6(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const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模板字符串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箭头函数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/map set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迭代器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/rest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spread/Symbol/generator/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promise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DEC4E-B844-4807-8CD8-77332FBB07FE}"/>
              </a:ext>
            </a:extLst>
          </p:cNvPr>
          <p:cNvSpPr txBox="1"/>
          <p:nvPr/>
        </p:nvSpPr>
        <p:spPr>
          <a:xfrm>
            <a:off x="1159726" y="5409178"/>
            <a:ext cx="108288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BOM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浏览器信息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地址栏信息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历史记录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31B2F-F90F-49C8-B0D6-6CE8E6B402D8}"/>
              </a:ext>
            </a:extLst>
          </p:cNvPr>
          <p:cNvSpPr txBox="1"/>
          <p:nvPr/>
        </p:nvSpPr>
        <p:spPr>
          <a:xfrm>
            <a:off x="1295400" y="5809288"/>
            <a:ext cx="799676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console.log(</a:t>
            </a:r>
            <a:r>
              <a:rPr lang="en-US" altLang="zh-CN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navigator.appName</a:t>
            </a:r>
            <a:r>
              <a:rPr lang="en-US" altLang="zh-CN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history.go</a:t>
            </a:r>
            <a:r>
              <a:rPr lang="en-US" altLang="zh-CN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location.replace</a:t>
            </a:r>
            <a:r>
              <a:rPr lang="en-US" altLang="zh-CN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‘new.html’);</a:t>
            </a:r>
          </a:p>
        </p:txBody>
      </p:sp>
    </p:spTree>
    <p:extLst>
      <p:ext uri="{BB962C8B-B14F-4D97-AF65-F5344CB8AC3E}">
        <p14:creationId xmlns:p14="http://schemas.microsoft.com/office/powerpoint/2010/main" val="3208374660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4509</TotalTime>
  <Words>2786</Words>
  <Application>Microsoft Office PowerPoint</Application>
  <PresentationFormat>宽屏</PresentationFormat>
  <Paragraphs>187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-apple-system</vt:lpstr>
      <vt:lpstr>华文中宋</vt:lpstr>
      <vt:lpstr>Arial</vt:lpstr>
      <vt:lpstr>Consolas</vt:lpstr>
      <vt:lpstr>Franklin Gothic Book</vt:lpstr>
      <vt:lpstr>Times New Roman</vt:lpstr>
      <vt:lpstr>剪切</vt:lpstr>
      <vt:lpstr>前端技术系列分享（一）</vt:lpstr>
      <vt:lpstr>PowerPoint 演示文稿</vt:lpstr>
      <vt:lpstr>PowerPoint 演示文稿</vt:lpstr>
      <vt:lpstr>前端常用开发工具/软件</vt:lpstr>
      <vt:lpstr>数据库项目中前端的职责以及分工</vt:lpstr>
      <vt:lpstr>HTML&amp;CSS&amp;JS基础认知——结构&amp;表现&amp;行为</vt:lpstr>
      <vt:lpstr>HTML&amp;CSS&amp;JS基础认知——结构&amp;表现&amp;行为</vt:lpstr>
      <vt:lpstr>HTML&amp;CSS&amp;JS基础认知——结构&amp;表现&amp;行为</vt:lpstr>
      <vt:lpstr>HTML&amp;CSS&amp;JS基础认知——结构&amp;表现&amp;行为</vt:lpstr>
      <vt:lpstr>PowerPoint 演示文稿</vt:lpstr>
      <vt:lpstr>开发实战——项目中如何发送请求至后端？ </vt:lpstr>
      <vt:lpstr>Vue VS React VS Angular</vt:lpstr>
      <vt:lpstr>Vue的一些重要话题</vt:lpstr>
      <vt:lpstr>开发实战——认识Vue-CLI</vt:lpstr>
      <vt:lpstr>开发实战——认识组件化开发与组件库</vt:lpstr>
      <vt:lpstr>开发实战——认识Vue-Router与前端路由/后端路由</vt:lpstr>
      <vt:lpstr>开发实战——认识Vuex</vt:lpstr>
      <vt:lpstr>开发实战——如何验证用户的登录状态及鉴权？</vt:lpstr>
      <vt:lpstr>开发实战——如何验证用户的登录状态及鉴权？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多人项目协作导论</dc:title>
  <dc:creator>jjf0913@hotmail.com</dc:creator>
  <cp:lastModifiedBy>1158222167@qq.com</cp:lastModifiedBy>
  <cp:revision>203</cp:revision>
  <dcterms:created xsi:type="dcterms:W3CDTF">2021-03-28T13:13:58Z</dcterms:created>
  <dcterms:modified xsi:type="dcterms:W3CDTF">2021-06-01T06:28:36Z</dcterms:modified>
</cp:coreProperties>
</file>